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2" autoAdjust="0"/>
    <p:restoredTop sz="95610" autoAdjust="0"/>
  </p:normalViewPr>
  <p:slideViewPr>
    <p:cSldViewPr snapToGrid="0">
      <p:cViewPr varScale="1">
        <p:scale>
          <a:sx n="116" d="100"/>
          <a:sy n="116" d="100"/>
        </p:scale>
        <p:origin x="216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E8AE4-F0E7-4563-96A3-71BA5D640420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4F2E8-498F-4434-96F5-BB0312761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501" y="1436370"/>
            <a:ext cx="11000096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B92D36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501" y="3916045"/>
            <a:ext cx="11000096" cy="1655762"/>
          </a:xfrm>
        </p:spPr>
        <p:txBody>
          <a:bodyPr/>
          <a:lstStyle>
            <a:lvl1pPr marL="0" indent="0" algn="ctr">
              <a:buNone/>
              <a:defRPr sz="2400" b="1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5" y="157737"/>
            <a:ext cx="2244503" cy="70005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963377"/>
            <a:ext cx="12192000" cy="17378"/>
          </a:xfrm>
          <a:prstGeom prst="line">
            <a:avLst/>
          </a:prstGeom>
          <a:ln w="57150">
            <a:solidFill>
              <a:srgbClr val="B92D3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11/30/2016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Burak Soner, Journal Club, OML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E0323199-F0EF-4E42-A8E9-A9BACFA4CC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5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01" y="171684"/>
            <a:ext cx="7552899" cy="681430"/>
          </a:xfrm>
        </p:spPr>
        <p:txBody>
          <a:bodyPr>
            <a:normAutofit/>
          </a:bodyPr>
          <a:lstStyle>
            <a:lvl1pPr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351129"/>
            <a:ext cx="10972800" cy="4230806"/>
          </a:xfrm>
        </p:spPr>
        <p:txBody>
          <a:bodyPr>
            <a:normAutofit/>
          </a:bodyPr>
          <a:lstStyle>
            <a:lvl1pPr marL="228600" indent="-228600">
              <a:buClr>
                <a:srgbClr val="B92D36"/>
              </a:buClr>
              <a:buFont typeface="Wingdings" panose="05000000000000000000" pitchFamily="2" charset="2"/>
              <a:buChar char="§"/>
              <a:defRPr sz="2400" b="0">
                <a:latin typeface="+mn-lt"/>
              </a:defRPr>
            </a:lvl1pPr>
            <a:lvl2pPr marL="685800" indent="-228600">
              <a:buClr>
                <a:srgbClr val="B92D36"/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2pPr>
            <a:lvl3pPr marL="1143000" indent="-228600">
              <a:buClr>
                <a:srgbClr val="B92D36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1600200" indent="-228600">
              <a:buClr>
                <a:srgbClr val="B92D36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4pPr>
            <a:lvl5pPr marL="2057400" indent="-228600">
              <a:buClr>
                <a:srgbClr val="B92D36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10954-EE30-40B8-BCDC-5735A185B428}" type="datetime1">
              <a:rPr lang="en-US" smtClean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Burak Soner, Journal Club, OML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23199-F0EF-4E42-A8E9-A9BACFA4CC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28" y="242819"/>
            <a:ext cx="3681601" cy="53916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963377"/>
            <a:ext cx="12192000" cy="17378"/>
          </a:xfrm>
          <a:prstGeom prst="line">
            <a:avLst/>
          </a:prstGeom>
          <a:ln w="57150">
            <a:solidFill>
              <a:srgbClr val="B92D3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-17419" y="6158052"/>
            <a:ext cx="12192000" cy="17378"/>
          </a:xfrm>
          <a:prstGeom prst="line">
            <a:avLst/>
          </a:prstGeom>
          <a:ln w="57150">
            <a:solidFill>
              <a:srgbClr val="B92D3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14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28" y="242819"/>
            <a:ext cx="3681601" cy="53916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0" y="963377"/>
            <a:ext cx="12192000" cy="17378"/>
          </a:xfrm>
          <a:prstGeom prst="line">
            <a:avLst/>
          </a:prstGeom>
          <a:ln w="57150">
            <a:solidFill>
              <a:srgbClr val="B92D3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-17419" y="6158052"/>
            <a:ext cx="12192000" cy="17378"/>
          </a:xfrm>
          <a:prstGeom prst="line">
            <a:avLst/>
          </a:prstGeom>
          <a:ln w="57150">
            <a:solidFill>
              <a:srgbClr val="B92D3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00501" y="171684"/>
            <a:ext cx="7552899" cy="681430"/>
          </a:xfrm>
        </p:spPr>
        <p:txBody>
          <a:bodyPr>
            <a:normAutofit/>
          </a:bodyPr>
          <a:lstStyle>
            <a:lvl1pPr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0501" y="1351129"/>
            <a:ext cx="5268036" cy="4230806"/>
          </a:xfrm>
        </p:spPr>
        <p:txBody>
          <a:bodyPr>
            <a:normAutofit/>
          </a:bodyPr>
          <a:lstStyle>
            <a:lvl1pPr marL="228600" indent="-228600">
              <a:buClr>
                <a:srgbClr val="B92D36"/>
              </a:buClr>
              <a:buFont typeface="Wingdings" panose="05000000000000000000" pitchFamily="2" charset="2"/>
              <a:buChar char="§"/>
              <a:defRPr sz="2400" b="0">
                <a:latin typeface="+mn-lt"/>
              </a:defRPr>
            </a:lvl1pPr>
            <a:lvl2pPr marL="685800" indent="-228600">
              <a:buClr>
                <a:srgbClr val="B92D36"/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2pPr>
            <a:lvl3pPr marL="1143000" indent="-228600">
              <a:buClr>
                <a:srgbClr val="B92D36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1600200" indent="-228600">
              <a:buClr>
                <a:srgbClr val="B92D36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4pPr>
            <a:lvl5pPr marL="2057400" indent="-228600">
              <a:buClr>
                <a:srgbClr val="B92D36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3"/>
          </p:nvPr>
        </p:nvSpPr>
        <p:spPr>
          <a:xfrm>
            <a:off x="6307540" y="1358096"/>
            <a:ext cx="5268036" cy="4230806"/>
          </a:xfrm>
        </p:spPr>
        <p:txBody>
          <a:bodyPr>
            <a:normAutofit/>
          </a:bodyPr>
          <a:lstStyle>
            <a:lvl1pPr marL="228600" indent="-228600">
              <a:buClr>
                <a:srgbClr val="B92D36"/>
              </a:buClr>
              <a:buFont typeface="Wingdings" panose="05000000000000000000" pitchFamily="2" charset="2"/>
              <a:buChar char="§"/>
              <a:defRPr sz="2400" b="0">
                <a:latin typeface="+mn-lt"/>
              </a:defRPr>
            </a:lvl1pPr>
            <a:lvl2pPr marL="685800" indent="-228600">
              <a:buClr>
                <a:srgbClr val="B92D36"/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2pPr>
            <a:lvl3pPr marL="1143000" indent="-228600">
              <a:buClr>
                <a:srgbClr val="B92D36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1600200" indent="-228600">
              <a:buClr>
                <a:srgbClr val="B92D36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4pPr>
            <a:lvl5pPr marL="2057400" indent="-228600">
              <a:buClr>
                <a:srgbClr val="B92D36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DA10954-EE30-40B8-BCDC-5735A185B428}" type="datetime1">
              <a:rPr lang="en-US" smtClean="0"/>
              <a:pPr/>
              <a:t>5/22/24</a:t>
            </a:fld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Burak Soner, Journal Club, OML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E0323199-F0EF-4E42-A8E9-A9BACFA4CC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0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86854" y="1436370"/>
            <a:ext cx="11000095" cy="3940848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B92D36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28" y="242819"/>
            <a:ext cx="3681601" cy="5391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5" y="157737"/>
            <a:ext cx="2244503" cy="700050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0" y="963377"/>
            <a:ext cx="12192000" cy="17378"/>
          </a:xfrm>
          <a:prstGeom prst="line">
            <a:avLst/>
          </a:prstGeom>
          <a:ln w="57150">
            <a:solidFill>
              <a:srgbClr val="B92D3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17419" y="6158052"/>
            <a:ext cx="12192000" cy="17378"/>
          </a:xfrm>
          <a:prstGeom prst="line">
            <a:avLst/>
          </a:prstGeom>
          <a:ln w="57150">
            <a:solidFill>
              <a:srgbClr val="B92D3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DA10954-EE30-40B8-BCDC-5735A185B428}" type="datetime1">
              <a:rPr lang="en-US" smtClean="0"/>
              <a:pPr/>
              <a:t>5/22/24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Burak Soner, Journal Club, OML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E0323199-F0EF-4E42-A8E9-A9BACFA4CC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1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28" y="242819"/>
            <a:ext cx="3681601" cy="539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5" y="157737"/>
            <a:ext cx="2244503" cy="700050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>
            <a:off x="0" y="963377"/>
            <a:ext cx="12192000" cy="17378"/>
          </a:xfrm>
          <a:prstGeom prst="line">
            <a:avLst/>
          </a:prstGeom>
          <a:ln w="57150">
            <a:solidFill>
              <a:srgbClr val="B92D3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-17419" y="6158052"/>
            <a:ext cx="12192000" cy="17378"/>
          </a:xfrm>
          <a:prstGeom prst="line">
            <a:avLst/>
          </a:prstGeom>
          <a:ln w="57150">
            <a:solidFill>
              <a:srgbClr val="B92D3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DA10954-EE30-40B8-BCDC-5735A185B428}" type="datetime1">
              <a:rPr lang="en-US" smtClean="0"/>
              <a:pPr/>
              <a:t>5/22/24</a:t>
            </a:fld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Burak Soner, Journal Club, OML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E0323199-F0EF-4E42-A8E9-A9BACFA4CC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1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D0C9-EA78-48A7-8FD8-B907C3B8A781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04017-1C66-4359-BE84-05CE39D2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8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1" r:id="rId3"/>
    <p:sldLayoutId id="2147483672" r:id="rId4"/>
    <p:sldLayoutId id="21474836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30EEEE-D404-422D-8CC2-F979F1057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951" y="1608767"/>
            <a:ext cx="10888394" cy="626453"/>
          </a:xfrm>
        </p:spPr>
        <p:txBody>
          <a:bodyPr anchor="t">
            <a:normAutofit/>
          </a:bodyPr>
          <a:lstStyle/>
          <a:p>
            <a:pPr algn="l"/>
            <a:r>
              <a:rPr lang="tr-TR" sz="1800" dirty="0">
                <a:solidFill>
                  <a:schemeClr val="tx1"/>
                </a:solidFill>
              </a:rPr>
              <a:t>Team: Efe İspir, Umut Zengin, Emir Fatih Ayyıldız</a:t>
            </a:r>
            <a:br>
              <a:rPr lang="tr-TR" sz="1800" dirty="0">
                <a:solidFill>
                  <a:schemeClr val="tx1"/>
                </a:solidFill>
              </a:rPr>
            </a:br>
            <a:r>
              <a:rPr lang="tr-TR" sz="1800" dirty="0">
                <a:solidFill>
                  <a:schemeClr val="tx1"/>
                </a:solidFill>
              </a:rPr>
              <a:t>Advisor: Çiğdem Demir, Öznur </a:t>
            </a:r>
            <a:r>
              <a:rPr lang="tr-TR" sz="1800" dirty="0" err="1">
                <a:solidFill>
                  <a:schemeClr val="tx1"/>
                </a:solidFill>
              </a:rPr>
              <a:t>Özkasap</a:t>
            </a:r>
            <a:r>
              <a:rPr lang="tr-TR" sz="1800" dirty="0">
                <a:solidFill>
                  <a:schemeClr val="tx1"/>
                </a:solidFill>
              </a:rPr>
              <a:t>, Özlem Yalçın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2C5B4-DC13-41B2-ABDF-61331761069A}"/>
              </a:ext>
            </a:extLst>
          </p:cNvPr>
          <p:cNvSpPr txBox="1"/>
          <p:nvPr/>
        </p:nvSpPr>
        <p:spPr>
          <a:xfrm>
            <a:off x="10072468" y="34870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491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4172A-5EC7-41C1-9853-AD4E9898E393}"/>
              </a:ext>
            </a:extLst>
          </p:cNvPr>
          <p:cNvSpPr txBox="1"/>
          <p:nvPr/>
        </p:nvSpPr>
        <p:spPr>
          <a:xfrm>
            <a:off x="342734" y="1028701"/>
            <a:ext cx="973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SnapAnemia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13C0E-195B-0945-828A-AEF5F0AC1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804" y="4371317"/>
            <a:ext cx="987780" cy="2001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8F48E-7898-B545-B1D5-4B29CD854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3" y="4358856"/>
            <a:ext cx="985792" cy="2003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C8D11C-B346-2A40-BF2F-68943BEE43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7"/>
          <a:stretch/>
        </p:blipFill>
        <p:spPr>
          <a:xfrm>
            <a:off x="4829350" y="4384561"/>
            <a:ext cx="991798" cy="2014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A4C0A4-6CE2-4644-A486-5938C22F89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15" y="4358857"/>
            <a:ext cx="985792" cy="2003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4A46FB-BB05-C843-BF47-E37B7C06702B}"/>
              </a:ext>
            </a:extLst>
          </p:cNvPr>
          <p:cNvSpPr txBox="1"/>
          <p:nvPr/>
        </p:nvSpPr>
        <p:spPr>
          <a:xfrm>
            <a:off x="376951" y="2469031"/>
            <a:ext cx="345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Detect anemia from palm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E8E01-57FA-824B-B374-2613BE0AA65F}"/>
              </a:ext>
            </a:extLst>
          </p:cNvPr>
          <p:cNvSpPr txBox="1"/>
          <p:nvPr/>
        </p:nvSpPr>
        <p:spPr>
          <a:xfrm>
            <a:off x="376951" y="3128896"/>
            <a:ext cx="658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Easy to use environment for doctors to tracks their patients</a:t>
            </a:r>
          </a:p>
        </p:txBody>
      </p:sp>
      <p:pic>
        <p:nvPicPr>
          <p:cNvPr id="5" name="Picture 4" descr="A close-up of red blood cells&#10;&#10;Description automatically generated">
            <a:extLst>
              <a:ext uri="{FF2B5EF4-FFF2-40B4-BE49-F238E27FC236}">
                <a16:creationId xmlns:a16="http://schemas.microsoft.com/office/drawing/2014/main" id="{15501186-5624-34D4-946A-7BAFA99CA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27" y="2873571"/>
            <a:ext cx="1144086" cy="11440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What is Firebase? The complete story, abridged. | by Doug Stevenson |  Firebase Developers | Medium">
            <a:extLst>
              <a:ext uri="{FF2B5EF4-FFF2-40B4-BE49-F238E27FC236}">
                <a16:creationId xmlns:a16="http://schemas.microsoft.com/office/drawing/2014/main" id="{0525BCDC-5180-FDED-EEA2-B86D9F48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35" y="1154209"/>
            <a:ext cx="1039902" cy="103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d Animation Motion Graphics Showing Human">
            <a:extLst>
              <a:ext uri="{FF2B5EF4-FFF2-40B4-BE49-F238E27FC236}">
                <a16:creationId xmlns:a16="http://schemas.microsoft.com/office/drawing/2014/main" id="{E24E1BB5-D5C1-7B49-C742-5CE67FFE5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4" r="24913"/>
          <a:stretch/>
        </p:blipFill>
        <p:spPr bwMode="auto">
          <a:xfrm>
            <a:off x="6900915" y="2902367"/>
            <a:ext cx="985792" cy="116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F519DE8D-4EF9-56A0-D3E7-23CDC979A4A8}"/>
              </a:ext>
            </a:extLst>
          </p:cNvPr>
          <p:cNvSpPr/>
          <p:nvPr/>
        </p:nvSpPr>
        <p:spPr>
          <a:xfrm>
            <a:off x="7886707" y="3420478"/>
            <a:ext cx="707320" cy="18466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FBFC053-4BCF-3479-1D3A-D85401F0ED78}"/>
              </a:ext>
            </a:extLst>
          </p:cNvPr>
          <p:cNvSpPr/>
          <p:nvPr/>
        </p:nvSpPr>
        <p:spPr>
          <a:xfrm rot="5400000">
            <a:off x="8605778" y="2466631"/>
            <a:ext cx="707320" cy="18466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C43B4168-FF5C-0970-02EB-B25794A5C906}"/>
              </a:ext>
            </a:extLst>
          </p:cNvPr>
          <p:cNvSpPr/>
          <p:nvPr/>
        </p:nvSpPr>
        <p:spPr>
          <a:xfrm rot="16200000">
            <a:off x="8904743" y="2441508"/>
            <a:ext cx="707320" cy="18466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1030" name="Picture 6" descr="MediaPipe - YouTube">
            <a:extLst>
              <a:ext uri="{FF2B5EF4-FFF2-40B4-BE49-F238E27FC236}">
                <a16:creationId xmlns:a16="http://schemas.microsoft.com/office/drawing/2014/main" id="{7F5BC07D-5B9F-2307-72A5-B59E42A28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433" y="2912624"/>
            <a:ext cx="1164865" cy="116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ight Arrow 21">
            <a:extLst>
              <a:ext uri="{FF2B5EF4-FFF2-40B4-BE49-F238E27FC236}">
                <a16:creationId xmlns:a16="http://schemas.microsoft.com/office/drawing/2014/main" id="{F443261D-F452-75E7-8467-7EC303FE2182}"/>
              </a:ext>
            </a:extLst>
          </p:cNvPr>
          <p:cNvSpPr/>
          <p:nvPr/>
        </p:nvSpPr>
        <p:spPr>
          <a:xfrm>
            <a:off x="9728539" y="3231673"/>
            <a:ext cx="707320" cy="18466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08100DA3-0A87-3FE2-F512-D62E37ABC062}"/>
              </a:ext>
            </a:extLst>
          </p:cNvPr>
          <p:cNvSpPr/>
          <p:nvPr/>
        </p:nvSpPr>
        <p:spPr>
          <a:xfrm rot="10800000">
            <a:off x="9718808" y="3506970"/>
            <a:ext cx="707320" cy="18466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91B5D01-F180-98FE-DE73-79297C77D98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8516" t="1" r="28564" b="244"/>
          <a:stretch/>
        </p:blipFill>
        <p:spPr>
          <a:xfrm>
            <a:off x="10673116" y="4897402"/>
            <a:ext cx="853993" cy="9924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2C6560C-EDDD-2264-93C5-E9F7641053DB}"/>
              </a:ext>
            </a:extLst>
          </p:cNvPr>
          <p:cNvSpPr txBox="1"/>
          <p:nvPr/>
        </p:nvSpPr>
        <p:spPr>
          <a:xfrm>
            <a:off x="8509480" y="3943956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SnapAnemia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22D5F9FE-1936-DF35-BFA2-3B283980B341}"/>
              </a:ext>
            </a:extLst>
          </p:cNvPr>
          <p:cNvSpPr/>
          <p:nvPr/>
        </p:nvSpPr>
        <p:spPr>
          <a:xfrm rot="16200000">
            <a:off x="10838786" y="4278984"/>
            <a:ext cx="707320" cy="18466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EAA2E135-90EB-C337-50E2-5709004667B9}"/>
              </a:ext>
            </a:extLst>
          </p:cNvPr>
          <p:cNvSpPr/>
          <p:nvPr/>
        </p:nvSpPr>
        <p:spPr>
          <a:xfrm rot="5400000">
            <a:off x="10581872" y="4308900"/>
            <a:ext cx="707320" cy="18466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24787151"/>
      </p:ext>
    </p:extLst>
  </p:cSld>
  <p:clrMapOvr>
    <a:masterClrMapping/>
  </p:clrMapOvr>
</p:sld>
</file>

<file path=ppt/theme/theme1.xml><?xml version="1.0" encoding="utf-8"?>
<a:theme xmlns:a="http://schemas.openxmlformats.org/drawingml/2006/main" name="BurakSoner_OML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akSoner_OML_template.potx" id="{05393624-9F28-4A81-81C4-DBA86E634A52}" vid="{83DCCB47-F917-4553-A5FD-3B01705A8B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2724</TotalTime>
  <Words>41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Times New Roman</vt:lpstr>
      <vt:lpstr>Wingdings</vt:lpstr>
      <vt:lpstr>BurakSoner_OML_Theme</vt:lpstr>
      <vt:lpstr>Team: Efe İspir, Umut Zengin, Emir Fatih Ayyıldız Advisor: Çiğdem Demir, Öznur Özkasap, Özlem Yalçın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COMP491</dc:title>
  <cp:lastModifiedBy>emir fatih ayyıldız</cp:lastModifiedBy>
  <cp:revision>672</cp:revision>
  <dcterms:created xsi:type="dcterms:W3CDTF">2016-03-07T14:43:24Z</dcterms:created>
  <dcterms:modified xsi:type="dcterms:W3CDTF">2024-05-22T11:26:02Z</dcterms:modified>
</cp:coreProperties>
</file>