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404050" cy="51206400"/>
  <p:notesSz cx="6858000" cy="9144000"/>
  <p:defaultTextStyle>
    <a:defPPr>
      <a:defRPr lang="en-US"/>
    </a:defPPr>
    <a:lvl1pPr marL="0" algn="l" defTabSz="477686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1pPr>
    <a:lvl2pPr marL="2388430" algn="l" defTabSz="477686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2pPr>
    <a:lvl3pPr marL="4776860" algn="l" defTabSz="477686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3pPr>
    <a:lvl4pPr marL="7165290" algn="l" defTabSz="477686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4pPr>
    <a:lvl5pPr marL="9553720" algn="l" defTabSz="477686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5pPr>
    <a:lvl6pPr marL="11942149" algn="l" defTabSz="477686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6pPr>
    <a:lvl7pPr marL="14330580" algn="l" defTabSz="477686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7pPr>
    <a:lvl8pPr marL="16719009" algn="l" defTabSz="477686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8pPr>
    <a:lvl9pPr marL="19107439" algn="l" defTabSz="477686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2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2308" autoAdjust="0"/>
    <p:restoredTop sz="94472" autoAdjust="0"/>
  </p:normalViewPr>
  <p:slideViewPr>
    <p:cSldViewPr>
      <p:cViewPr>
        <p:scale>
          <a:sx n="29" d="100"/>
          <a:sy n="29" d="100"/>
        </p:scale>
        <p:origin x="2904" y="-2352"/>
      </p:cViewPr>
      <p:guideLst>
        <p:guide orient="horz" pos="16128"/>
        <p:guide pos="102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305" y="15907179"/>
            <a:ext cx="27543443" cy="10976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609" y="29016960"/>
            <a:ext cx="22682836" cy="13086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8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76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165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553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942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330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719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107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92936" y="2050634"/>
            <a:ext cx="7290911" cy="436913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0203" y="2050634"/>
            <a:ext cx="21332666" cy="436913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698" y="32904859"/>
            <a:ext cx="27543443" cy="10170160"/>
          </a:xfrm>
        </p:spPr>
        <p:txBody>
          <a:bodyPr anchor="t"/>
          <a:lstStyle>
            <a:lvl1pPr algn="l">
              <a:defRPr sz="209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698" y="21703460"/>
            <a:ext cx="27543443" cy="11201397"/>
          </a:xfrm>
        </p:spPr>
        <p:txBody>
          <a:bodyPr anchor="b"/>
          <a:lstStyle>
            <a:lvl1pPr marL="0" indent="0">
              <a:buNone/>
              <a:defRPr sz="10400">
                <a:solidFill>
                  <a:schemeClr val="tx1">
                    <a:tint val="75000"/>
                  </a:schemeClr>
                </a:solidFill>
              </a:defRPr>
            </a:lvl1pPr>
            <a:lvl2pPr marL="2388430" indent="0">
              <a:buNone/>
              <a:defRPr sz="9400">
                <a:solidFill>
                  <a:schemeClr val="tx1">
                    <a:tint val="75000"/>
                  </a:schemeClr>
                </a:solidFill>
              </a:defRPr>
            </a:lvl2pPr>
            <a:lvl3pPr marL="477686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3pPr>
            <a:lvl4pPr marL="716529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4pPr>
            <a:lvl5pPr marL="955372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5pPr>
            <a:lvl6pPr marL="1194214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6pPr>
            <a:lvl7pPr marL="1433058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7pPr>
            <a:lvl8pPr marL="1671900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8pPr>
            <a:lvl9pPr marL="1910743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0204" y="11948164"/>
            <a:ext cx="14311789" cy="33793857"/>
          </a:xfrm>
        </p:spPr>
        <p:txBody>
          <a:bodyPr/>
          <a:lstStyle>
            <a:lvl1pPr>
              <a:defRPr sz="14600"/>
            </a:lvl1pPr>
            <a:lvl2pPr>
              <a:defRPr sz="12600"/>
            </a:lvl2pPr>
            <a:lvl3pPr>
              <a:defRPr sz="104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72058" y="11948164"/>
            <a:ext cx="14311789" cy="33793857"/>
          </a:xfrm>
        </p:spPr>
        <p:txBody>
          <a:bodyPr/>
          <a:lstStyle>
            <a:lvl1pPr>
              <a:defRPr sz="14600"/>
            </a:lvl1pPr>
            <a:lvl2pPr>
              <a:defRPr sz="12600"/>
            </a:lvl2pPr>
            <a:lvl3pPr>
              <a:defRPr sz="104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203" y="11462180"/>
            <a:ext cx="14317416" cy="4776889"/>
          </a:xfrm>
        </p:spPr>
        <p:txBody>
          <a:bodyPr anchor="b"/>
          <a:lstStyle>
            <a:lvl1pPr marL="0" indent="0">
              <a:buNone/>
              <a:defRPr sz="12600" b="1"/>
            </a:lvl1pPr>
            <a:lvl2pPr marL="2388430" indent="0">
              <a:buNone/>
              <a:defRPr sz="10400" b="1"/>
            </a:lvl2pPr>
            <a:lvl3pPr marL="4776860" indent="0">
              <a:buNone/>
              <a:defRPr sz="9400" b="1"/>
            </a:lvl3pPr>
            <a:lvl4pPr marL="7165290" indent="0">
              <a:buNone/>
              <a:defRPr sz="8400" b="1"/>
            </a:lvl4pPr>
            <a:lvl5pPr marL="9553720" indent="0">
              <a:buNone/>
              <a:defRPr sz="8400" b="1"/>
            </a:lvl5pPr>
            <a:lvl6pPr marL="11942149" indent="0">
              <a:buNone/>
              <a:defRPr sz="8400" b="1"/>
            </a:lvl6pPr>
            <a:lvl7pPr marL="14330580" indent="0">
              <a:buNone/>
              <a:defRPr sz="8400" b="1"/>
            </a:lvl7pPr>
            <a:lvl8pPr marL="16719009" indent="0">
              <a:buNone/>
              <a:defRPr sz="8400" b="1"/>
            </a:lvl8pPr>
            <a:lvl9pPr marL="19107439" indent="0">
              <a:buNone/>
              <a:defRPr sz="8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16239068"/>
            <a:ext cx="14317416" cy="29502951"/>
          </a:xfrm>
        </p:spPr>
        <p:txBody>
          <a:bodyPr/>
          <a:lstStyle>
            <a:lvl1pPr>
              <a:defRPr sz="12600"/>
            </a:lvl1pPr>
            <a:lvl2pPr>
              <a:defRPr sz="10400"/>
            </a:lvl2pPr>
            <a:lvl3pPr>
              <a:defRPr sz="94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60810" y="11462180"/>
            <a:ext cx="14323041" cy="4776889"/>
          </a:xfrm>
        </p:spPr>
        <p:txBody>
          <a:bodyPr anchor="b"/>
          <a:lstStyle>
            <a:lvl1pPr marL="0" indent="0">
              <a:buNone/>
              <a:defRPr sz="12600" b="1"/>
            </a:lvl1pPr>
            <a:lvl2pPr marL="2388430" indent="0">
              <a:buNone/>
              <a:defRPr sz="10400" b="1"/>
            </a:lvl2pPr>
            <a:lvl3pPr marL="4776860" indent="0">
              <a:buNone/>
              <a:defRPr sz="9400" b="1"/>
            </a:lvl3pPr>
            <a:lvl4pPr marL="7165290" indent="0">
              <a:buNone/>
              <a:defRPr sz="8400" b="1"/>
            </a:lvl4pPr>
            <a:lvl5pPr marL="9553720" indent="0">
              <a:buNone/>
              <a:defRPr sz="8400" b="1"/>
            </a:lvl5pPr>
            <a:lvl6pPr marL="11942149" indent="0">
              <a:buNone/>
              <a:defRPr sz="8400" b="1"/>
            </a:lvl6pPr>
            <a:lvl7pPr marL="14330580" indent="0">
              <a:buNone/>
              <a:defRPr sz="8400" b="1"/>
            </a:lvl7pPr>
            <a:lvl8pPr marL="16719009" indent="0">
              <a:buNone/>
              <a:defRPr sz="8400" b="1"/>
            </a:lvl8pPr>
            <a:lvl9pPr marL="19107439" indent="0">
              <a:buNone/>
              <a:defRPr sz="8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60810" y="16239068"/>
            <a:ext cx="14323041" cy="29502951"/>
          </a:xfrm>
        </p:spPr>
        <p:txBody>
          <a:bodyPr/>
          <a:lstStyle>
            <a:lvl1pPr>
              <a:defRPr sz="12600"/>
            </a:lvl1pPr>
            <a:lvl2pPr>
              <a:defRPr sz="10400"/>
            </a:lvl2pPr>
            <a:lvl3pPr>
              <a:defRPr sz="94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05" y="2038773"/>
            <a:ext cx="10660709" cy="8676640"/>
          </a:xfrm>
        </p:spPr>
        <p:txBody>
          <a:bodyPr anchor="b"/>
          <a:lstStyle>
            <a:lvl1pPr algn="l">
              <a:defRPr sz="10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9085" y="2038777"/>
            <a:ext cx="18114764" cy="43703244"/>
          </a:xfrm>
        </p:spPr>
        <p:txBody>
          <a:bodyPr/>
          <a:lstStyle>
            <a:lvl1pPr>
              <a:defRPr sz="16700"/>
            </a:lvl1pPr>
            <a:lvl2pPr>
              <a:defRPr sz="14600"/>
            </a:lvl2pPr>
            <a:lvl3pPr>
              <a:defRPr sz="12600"/>
            </a:lvl3pPr>
            <a:lvl4pPr>
              <a:defRPr sz="10400"/>
            </a:lvl4pPr>
            <a:lvl5pPr>
              <a:defRPr sz="10400"/>
            </a:lvl5pPr>
            <a:lvl6pPr>
              <a:defRPr sz="10400"/>
            </a:lvl6pPr>
            <a:lvl7pPr>
              <a:defRPr sz="10400"/>
            </a:lvl7pPr>
            <a:lvl8pPr>
              <a:defRPr sz="10400"/>
            </a:lvl8pPr>
            <a:lvl9pPr>
              <a:defRPr sz="10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205" y="10715420"/>
            <a:ext cx="10660709" cy="35026603"/>
          </a:xfrm>
        </p:spPr>
        <p:txBody>
          <a:bodyPr/>
          <a:lstStyle>
            <a:lvl1pPr marL="0" indent="0">
              <a:buNone/>
              <a:defRPr sz="7300"/>
            </a:lvl1pPr>
            <a:lvl2pPr marL="2388430" indent="0">
              <a:buNone/>
              <a:defRPr sz="6300"/>
            </a:lvl2pPr>
            <a:lvl3pPr marL="4776860" indent="0">
              <a:buNone/>
              <a:defRPr sz="5300"/>
            </a:lvl3pPr>
            <a:lvl4pPr marL="7165290" indent="0">
              <a:buNone/>
              <a:defRPr sz="4700"/>
            </a:lvl4pPr>
            <a:lvl5pPr marL="9553720" indent="0">
              <a:buNone/>
              <a:defRPr sz="4700"/>
            </a:lvl5pPr>
            <a:lvl6pPr marL="11942149" indent="0">
              <a:buNone/>
              <a:defRPr sz="4700"/>
            </a:lvl6pPr>
            <a:lvl7pPr marL="14330580" indent="0">
              <a:buNone/>
              <a:defRPr sz="4700"/>
            </a:lvl7pPr>
            <a:lvl8pPr marL="16719009" indent="0">
              <a:buNone/>
              <a:defRPr sz="4700"/>
            </a:lvl8pPr>
            <a:lvl9pPr marL="19107439" indent="0">
              <a:buNone/>
              <a:defRPr sz="4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1421" y="35844480"/>
            <a:ext cx="19442430" cy="4231644"/>
          </a:xfrm>
        </p:spPr>
        <p:txBody>
          <a:bodyPr anchor="b"/>
          <a:lstStyle>
            <a:lvl1pPr algn="l">
              <a:defRPr sz="10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51421" y="4575387"/>
            <a:ext cx="19442430" cy="30723840"/>
          </a:xfrm>
        </p:spPr>
        <p:txBody>
          <a:bodyPr/>
          <a:lstStyle>
            <a:lvl1pPr marL="0" indent="0">
              <a:buNone/>
              <a:defRPr sz="16700"/>
            </a:lvl1pPr>
            <a:lvl2pPr marL="2388430" indent="0">
              <a:buNone/>
              <a:defRPr sz="14600"/>
            </a:lvl2pPr>
            <a:lvl3pPr marL="4776860" indent="0">
              <a:buNone/>
              <a:defRPr sz="12600"/>
            </a:lvl3pPr>
            <a:lvl4pPr marL="7165290" indent="0">
              <a:buNone/>
              <a:defRPr sz="10400"/>
            </a:lvl4pPr>
            <a:lvl5pPr marL="9553720" indent="0">
              <a:buNone/>
              <a:defRPr sz="10400"/>
            </a:lvl5pPr>
            <a:lvl6pPr marL="11942149" indent="0">
              <a:buNone/>
              <a:defRPr sz="10400"/>
            </a:lvl6pPr>
            <a:lvl7pPr marL="14330580" indent="0">
              <a:buNone/>
              <a:defRPr sz="10400"/>
            </a:lvl7pPr>
            <a:lvl8pPr marL="16719009" indent="0">
              <a:buNone/>
              <a:defRPr sz="10400"/>
            </a:lvl8pPr>
            <a:lvl9pPr marL="19107439" indent="0">
              <a:buNone/>
              <a:defRPr sz="10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1421" y="40076125"/>
            <a:ext cx="19442430" cy="6009636"/>
          </a:xfrm>
        </p:spPr>
        <p:txBody>
          <a:bodyPr/>
          <a:lstStyle>
            <a:lvl1pPr marL="0" indent="0">
              <a:buNone/>
              <a:defRPr sz="7300"/>
            </a:lvl1pPr>
            <a:lvl2pPr marL="2388430" indent="0">
              <a:buNone/>
              <a:defRPr sz="6300"/>
            </a:lvl2pPr>
            <a:lvl3pPr marL="4776860" indent="0">
              <a:buNone/>
              <a:defRPr sz="5300"/>
            </a:lvl3pPr>
            <a:lvl4pPr marL="7165290" indent="0">
              <a:buNone/>
              <a:defRPr sz="4700"/>
            </a:lvl4pPr>
            <a:lvl5pPr marL="9553720" indent="0">
              <a:buNone/>
              <a:defRPr sz="4700"/>
            </a:lvl5pPr>
            <a:lvl6pPr marL="11942149" indent="0">
              <a:buNone/>
              <a:defRPr sz="4700"/>
            </a:lvl6pPr>
            <a:lvl7pPr marL="14330580" indent="0">
              <a:buNone/>
              <a:defRPr sz="4700"/>
            </a:lvl7pPr>
            <a:lvl8pPr marL="16719009" indent="0">
              <a:buNone/>
              <a:defRPr sz="4700"/>
            </a:lvl8pPr>
            <a:lvl9pPr marL="19107439" indent="0">
              <a:buNone/>
              <a:defRPr sz="4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0203" y="2050630"/>
            <a:ext cx="29163646" cy="8534400"/>
          </a:xfrm>
          <a:prstGeom prst="rect">
            <a:avLst/>
          </a:prstGeom>
        </p:spPr>
        <p:txBody>
          <a:bodyPr vert="horz" lIns="477686" tIns="238843" rIns="477686" bIns="238843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203" y="11948164"/>
            <a:ext cx="29163646" cy="33793857"/>
          </a:xfrm>
          <a:prstGeom prst="rect">
            <a:avLst/>
          </a:prstGeom>
        </p:spPr>
        <p:txBody>
          <a:bodyPr vert="horz" lIns="477686" tIns="238843" rIns="477686" bIns="23884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0203" y="47460752"/>
            <a:ext cx="7560946" cy="2726267"/>
          </a:xfrm>
          <a:prstGeom prst="rect">
            <a:avLst/>
          </a:prstGeom>
        </p:spPr>
        <p:txBody>
          <a:bodyPr vert="horz" lIns="477686" tIns="238843" rIns="477686" bIns="238843" rtlCol="0" anchor="ctr"/>
          <a:lstStyle>
            <a:lvl1pPr algn="l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71385" y="47460752"/>
            <a:ext cx="10261283" cy="2726267"/>
          </a:xfrm>
          <a:prstGeom prst="rect">
            <a:avLst/>
          </a:prstGeom>
        </p:spPr>
        <p:txBody>
          <a:bodyPr vert="horz" lIns="477686" tIns="238843" rIns="477686" bIns="238843" rtlCol="0" anchor="ctr"/>
          <a:lstStyle>
            <a:lvl1pPr algn="ct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22903" y="47460752"/>
            <a:ext cx="7560946" cy="2726267"/>
          </a:xfrm>
          <a:prstGeom prst="rect">
            <a:avLst/>
          </a:prstGeom>
        </p:spPr>
        <p:txBody>
          <a:bodyPr vert="horz" lIns="477686" tIns="238843" rIns="477686" bIns="238843" rtlCol="0" anchor="ctr"/>
          <a:lstStyle>
            <a:lvl1pPr algn="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76860" rtl="0" eaLnBrk="1" latinLnBrk="0" hangingPunct="1">
        <a:spcBef>
          <a:spcPct val="0"/>
        </a:spcBef>
        <a:buNone/>
        <a:defRPr sz="2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1322" indent="-1791322" algn="l" defTabSz="4776860" rtl="0" eaLnBrk="1" latinLnBrk="0" hangingPunct="1">
        <a:spcBef>
          <a:spcPct val="20000"/>
        </a:spcBef>
        <a:buFont typeface="Arial" pitchFamily="34" charset="0"/>
        <a:buChar char="•"/>
        <a:defRPr sz="16700" kern="1200">
          <a:solidFill>
            <a:schemeClr val="tx1"/>
          </a:solidFill>
          <a:latin typeface="+mn-lt"/>
          <a:ea typeface="+mn-ea"/>
          <a:cs typeface="+mn-cs"/>
        </a:defRPr>
      </a:lvl1pPr>
      <a:lvl2pPr marL="3881199" indent="-1492769" algn="l" defTabSz="4776860" rtl="0" eaLnBrk="1" latinLnBrk="0" hangingPunct="1">
        <a:spcBef>
          <a:spcPct val="20000"/>
        </a:spcBef>
        <a:buFont typeface="Arial" pitchFamily="34" charset="0"/>
        <a:buChar char="–"/>
        <a:defRPr sz="14600" kern="1200">
          <a:solidFill>
            <a:schemeClr val="tx1"/>
          </a:solidFill>
          <a:latin typeface="+mn-lt"/>
          <a:ea typeface="+mn-ea"/>
          <a:cs typeface="+mn-cs"/>
        </a:defRPr>
      </a:lvl2pPr>
      <a:lvl3pPr marL="5971074" indent="-1194216" algn="l" defTabSz="4776860" rtl="0" eaLnBrk="1" latinLnBrk="0" hangingPunct="1">
        <a:spcBef>
          <a:spcPct val="20000"/>
        </a:spcBef>
        <a:buFont typeface="Arial" pitchFamily="34" charset="0"/>
        <a:buChar char="•"/>
        <a:defRPr sz="12600" kern="1200">
          <a:solidFill>
            <a:schemeClr val="tx1"/>
          </a:solidFill>
          <a:latin typeface="+mn-lt"/>
          <a:ea typeface="+mn-ea"/>
          <a:cs typeface="+mn-cs"/>
        </a:defRPr>
      </a:lvl3pPr>
      <a:lvl4pPr marL="8359505" indent="-1194216" algn="l" defTabSz="4776860" rtl="0" eaLnBrk="1" latinLnBrk="0" hangingPunct="1">
        <a:spcBef>
          <a:spcPct val="20000"/>
        </a:spcBef>
        <a:buFont typeface="Arial" pitchFamily="34" charset="0"/>
        <a:buChar char="–"/>
        <a:defRPr sz="10400" kern="1200">
          <a:solidFill>
            <a:schemeClr val="tx1"/>
          </a:solidFill>
          <a:latin typeface="+mn-lt"/>
          <a:ea typeface="+mn-ea"/>
          <a:cs typeface="+mn-cs"/>
        </a:defRPr>
      </a:lvl4pPr>
      <a:lvl5pPr marL="10747936" indent="-1194216" algn="l" defTabSz="4776860" rtl="0" eaLnBrk="1" latinLnBrk="0" hangingPunct="1">
        <a:spcBef>
          <a:spcPct val="20000"/>
        </a:spcBef>
        <a:buFont typeface="Arial" pitchFamily="34" charset="0"/>
        <a:buChar char="»"/>
        <a:defRPr sz="10400" kern="1200">
          <a:solidFill>
            <a:schemeClr val="tx1"/>
          </a:solidFill>
          <a:latin typeface="+mn-lt"/>
          <a:ea typeface="+mn-ea"/>
          <a:cs typeface="+mn-cs"/>
        </a:defRPr>
      </a:lvl5pPr>
      <a:lvl6pPr marL="13136365" indent="-1194216" algn="l" defTabSz="4776860" rtl="0" eaLnBrk="1" latinLnBrk="0" hangingPunct="1">
        <a:spcBef>
          <a:spcPct val="20000"/>
        </a:spcBef>
        <a:buFont typeface="Arial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6pPr>
      <a:lvl7pPr marL="15524795" indent="-1194216" algn="l" defTabSz="4776860" rtl="0" eaLnBrk="1" latinLnBrk="0" hangingPunct="1">
        <a:spcBef>
          <a:spcPct val="20000"/>
        </a:spcBef>
        <a:buFont typeface="Arial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7pPr>
      <a:lvl8pPr marL="17913225" indent="-1194216" algn="l" defTabSz="4776860" rtl="0" eaLnBrk="1" latinLnBrk="0" hangingPunct="1">
        <a:spcBef>
          <a:spcPct val="20000"/>
        </a:spcBef>
        <a:buFont typeface="Arial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8pPr>
      <a:lvl9pPr marL="20301655" indent="-1194216" algn="l" defTabSz="4776860" rtl="0" eaLnBrk="1" latinLnBrk="0" hangingPunct="1">
        <a:spcBef>
          <a:spcPct val="20000"/>
        </a:spcBef>
        <a:buFont typeface="Arial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7686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1pPr>
      <a:lvl2pPr marL="2388430" algn="l" defTabSz="477686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2pPr>
      <a:lvl3pPr marL="4776860" algn="l" defTabSz="477686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3pPr>
      <a:lvl4pPr marL="7165290" algn="l" defTabSz="477686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4pPr>
      <a:lvl5pPr marL="9553720" algn="l" defTabSz="477686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5pPr>
      <a:lvl6pPr marL="11942149" algn="l" defTabSz="477686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6pPr>
      <a:lvl7pPr marL="14330580" algn="l" defTabSz="477686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7pPr>
      <a:lvl8pPr marL="16719009" algn="l" defTabSz="477686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8pPr>
      <a:lvl9pPr marL="19107439" algn="l" defTabSz="477686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2" descr="background1"/>
          <p:cNvPicPr>
            <a:picLocks noChangeAspect="1" noChangeArrowheads="1"/>
          </p:cNvPicPr>
          <p:nvPr/>
        </p:nvPicPr>
        <p:blipFill>
          <a:blip r:embed="rId2" cstate="print"/>
          <a:srcRect t="22768"/>
          <a:stretch>
            <a:fillRect/>
          </a:stretch>
        </p:blipFill>
        <p:spPr bwMode="auto">
          <a:xfrm>
            <a:off x="4602402" y="1991223"/>
            <a:ext cx="22589645" cy="4512100"/>
          </a:xfrm>
          <a:prstGeom prst="rect">
            <a:avLst/>
          </a:prstGeom>
          <a:noFill/>
        </p:spPr>
      </p:pic>
      <p:sp>
        <p:nvSpPr>
          <p:cNvPr id="104" name="Rectangle 103"/>
          <p:cNvSpPr/>
          <p:nvPr/>
        </p:nvSpPr>
        <p:spPr>
          <a:xfrm>
            <a:off x="76808" y="6933979"/>
            <a:ext cx="32245695" cy="408434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04586" tIns="52293" rIns="104586" bIns="52293"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6808" y="58875"/>
            <a:ext cx="32245695" cy="657052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04586" tIns="52293" rIns="104586" bIns="52293" rtlCol="0" anchor="ctr"/>
          <a:lstStyle/>
          <a:p>
            <a:pPr algn="ctr"/>
            <a:endParaRPr lang="en-US"/>
          </a:p>
        </p:txBody>
      </p:sp>
      <p:pic>
        <p:nvPicPr>
          <p:cNvPr id="86" name="Picture 85" descr="ku_symbo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3303" y="1654083"/>
            <a:ext cx="3753586" cy="3447492"/>
          </a:xfrm>
          <a:prstGeom prst="rect">
            <a:avLst/>
          </a:prstGeom>
        </p:spPr>
      </p:pic>
      <p:sp>
        <p:nvSpPr>
          <p:cNvPr id="80" name="Title 57"/>
          <p:cNvSpPr txBox="1">
            <a:spLocks/>
          </p:cNvSpPr>
          <p:nvPr/>
        </p:nvSpPr>
        <p:spPr>
          <a:xfrm>
            <a:off x="2662639" y="944145"/>
            <a:ext cx="26316772" cy="1898123"/>
          </a:xfrm>
          <a:prstGeom prst="rect">
            <a:avLst/>
          </a:prstGeom>
        </p:spPr>
        <p:txBody>
          <a:bodyPr vert="horz" wrap="square" lIns="477686" tIns="238843" rIns="477686" bIns="238843" rtlCol="0" anchor="ctr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tr-TR" sz="9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ea typeface="+mj-ea"/>
                <a:cs typeface="Microsoft Sans Serif" pitchFamily="34" charset="0"/>
              </a:rPr>
              <a:t>SnapAnemia</a:t>
            </a:r>
            <a:endParaRPr lang="en-US" sz="9000" b="1" dirty="0">
              <a:solidFill>
                <a:srgbClr val="FF0000"/>
              </a:solidFill>
              <a:latin typeface="Microsoft Sans Serif" pitchFamily="34" charset="0"/>
              <a:ea typeface="+mj-ea"/>
              <a:cs typeface="Microsoft Sans Serif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28625" y="8153399"/>
            <a:ext cx="15410129" cy="10057307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586" tIns="52293" rIns="104586" bIns="52293" rtlCol="0" anchor="ctr"/>
          <a:lstStyle/>
          <a:p>
            <a:pPr algn="ctr"/>
            <a:endParaRPr lang="en-US" sz="6900" dirty="0"/>
          </a:p>
        </p:txBody>
      </p:sp>
      <p:sp>
        <p:nvSpPr>
          <p:cNvPr id="102" name="Text Placeholder 58"/>
          <p:cNvSpPr txBox="1">
            <a:spLocks/>
          </p:cNvSpPr>
          <p:nvPr/>
        </p:nvSpPr>
        <p:spPr>
          <a:xfrm>
            <a:off x="428625" y="8181566"/>
            <a:ext cx="15468600" cy="9932350"/>
          </a:xfrm>
          <a:prstGeom prst="rect">
            <a:avLst/>
          </a:prstGeom>
          <a:noFill/>
        </p:spPr>
        <p:txBody>
          <a:bodyPr vert="horz" lIns="477686" tIns="238843" rIns="477686" bIns="238843" rtlCol="0" anchor="b"/>
          <a:lstStyle/>
          <a:p>
            <a:pPr marL="857250" indent="-857250" algn="just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5000" dirty="0">
                <a:latin typeface="Microsoft Sans Serif" pitchFamily="34" charset="0"/>
                <a:cs typeface="Microsoft Sans Serif" pitchFamily="34" charset="0"/>
              </a:rPr>
              <a:t>An anemia diagnosing app that can be used by both Doctors and Patients.</a:t>
            </a:r>
            <a:endParaRPr lang="tr-TR" sz="5000" dirty="0">
              <a:latin typeface="Microsoft Sans Serif" pitchFamily="34" charset="0"/>
              <a:cs typeface="Microsoft Sans Serif" pitchFamily="34" charset="0"/>
            </a:endParaRPr>
          </a:p>
          <a:p>
            <a:pPr marL="857250" indent="-857250" algn="just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5000" dirty="0">
                <a:latin typeface="Microsoft Sans Serif" pitchFamily="34" charset="0"/>
                <a:cs typeface="Microsoft Sans Serif" pitchFamily="34" charset="0"/>
              </a:rPr>
              <a:t>The app uses the</a:t>
            </a:r>
            <a:r>
              <a:rPr lang="tr-TR" sz="50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5000" dirty="0" err="1">
                <a:latin typeface="Microsoft Sans Serif" pitchFamily="34" charset="0"/>
                <a:cs typeface="Microsoft Sans Serif" pitchFamily="34" charset="0"/>
              </a:rPr>
              <a:t>patient’s</a:t>
            </a:r>
            <a:r>
              <a:rPr lang="tr-TR" sz="50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5000" dirty="0" err="1">
                <a:latin typeface="Microsoft Sans Serif" pitchFamily="34" charset="0"/>
                <a:cs typeface="Microsoft Sans Serif" pitchFamily="34" charset="0"/>
              </a:rPr>
              <a:t>palm</a:t>
            </a:r>
            <a:r>
              <a:rPr lang="en-US" sz="5000" dirty="0">
                <a:latin typeface="Microsoft Sans Serif" pitchFamily="34" charset="0"/>
                <a:cs typeface="Microsoft Sans Serif" pitchFamily="34" charset="0"/>
              </a:rPr>
              <a:t> image </a:t>
            </a:r>
            <a:r>
              <a:rPr lang="tr-TR" sz="5000" dirty="0" err="1">
                <a:latin typeface="Microsoft Sans Serif" pitchFamily="34" charset="0"/>
                <a:cs typeface="Microsoft Sans Serif" pitchFamily="34" charset="0"/>
              </a:rPr>
              <a:t>to</a:t>
            </a:r>
            <a:r>
              <a:rPr lang="tr-TR" sz="50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5000" dirty="0" err="1">
                <a:latin typeface="Microsoft Sans Serif" pitchFamily="34" charset="0"/>
                <a:cs typeface="Microsoft Sans Serif" pitchFamily="34" charset="0"/>
              </a:rPr>
              <a:t>conduct</a:t>
            </a:r>
            <a:r>
              <a:rPr lang="tr-TR" sz="50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5000" dirty="0" err="1">
                <a:latin typeface="Microsoft Sans Serif" pitchFamily="34" charset="0"/>
                <a:cs typeface="Microsoft Sans Serif" pitchFamily="34" charset="0"/>
              </a:rPr>
              <a:t>the</a:t>
            </a:r>
            <a:r>
              <a:rPr lang="tr-TR" sz="5000" dirty="0">
                <a:latin typeface="Microsoft Sans Serif" pitchFamily="34" charset="0"/>
                <a:cs typeface="Microsoft Sans Serif" pitchFamily="34" charset="0"/>
              </a:rPr>
              <a:t> test. </a:t>
            </a:r>
            <a:endParaRPr lang="en-US" sz="5000" dirty="0">
              <a:latin typeface="Microsoft Sans Serif" pitchFamily="34" charset="0"/>
              <a:cs typeface="Microsoft Sans Serif" pitchFamily="34" charset="0"/>
            </a:endParaRPr>
          </a:p>
          <a:p>
            <a:pPr marL="857250" indent="-857250" algn="just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5000" dirty="0">
                <a:latin typeface="Microsoft Sans Serif" pitchFamily="34" charset="0"/>
                <a:cs typeface="Microsoft Sans Serif" pitchFamily="34" charset="0"/>
              </a:rPr>
              <a:t>Doctors can inspect the previous results of their patients as well as conduct a new test on the spot.</a:t>
            </a:r>
          </a:p>
          <a:p>
            <a:pPr marL="857250" indent="-857250" algn="just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5000" dirty="0">
                <a:latin typeface="Microsoft Sans Serif" pitchFamily="34" charset="0"/>
                <a:cs typeface="Microsoft Sans Serif" pitchFamily="34" charset="0"/>
              </a:rPr>
              <a:t>Patients can track the progression of their disease</a:t>
            </a:r>
            <a:r>
              <a:rPr lang="tr-TR" sz="50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5000" dirty="0" err="1">
                <a:latin typeface="Microsoft Sans Serif" pitchFamily="34" charset="0"/>
                <a:cs typeface="Microsoft Sans Serif" pitchFamily="34" charset="0"/>
              </a:rPr>
              <a:t>and</a:t>
            </a:r>
            <a:r>
              <a:rPr lang="tr-TR" sz="50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5000" dirty="0" err="1">
                <a:latin typeface="Microsoft Sans Serif" pitchFamily="34" charset="0"/>
                <a:cs typeface="Microsoft Sans Serif" pitchFamily="34" charset="0"/>
              </a:rPr>
              <a:t>carry</a:t>
            </a:r>
            <a:r>
              <a:rPr lang="tr-TR" sz="50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5000" dirty="0" err="1">
                <a:latin typeface="Microsoft Sans Serif" pitchFamily="34" charset="0"/>
                <a:cs typeface="Microsoft Sans Serif" pitchFamily="34" charset="0"/>
              </a:rPr>
              <a:t>out</a:t>
            </a:r>
            <a:r>
              <a:rPr lang="tr-TR" sz="50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5000" dirty="0" err="1">
                <a:latin typeface="Microsoft Sans Serif" pitchFamily="34" charset="0"/>
                <a:cs typeface="Microsoft Sans Serif" pitchFamily="34" charset="0"/>
              </a:rPr>
              <a:t>new</a:t>
            </a:r>
            <a:r>
              <a:rPr lang="tr-TR" sz="50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5000" dirty="0" err="1">
                <a:latin typeface="Microsoft Sans Serif" pitchFamily="34" charset="0"/>
                <a:cs typeface="Microsoft Sans Serif" pitchFamily="34" charset="0"/>
              </a:rPr>
              <a:t>tests</a:t>
            </a:r>
            <a:r>
              <a:rPr lang="tr-TR" sz="5000" dirty="0">
                <a:latin typeface="Microsoft Sans Serif" pitchFamily="34" charset="0"/>
                <a:cs typeface="Microsoft Sans Serif" pitchFamily="34" charset="0"/>
              </a:rPr>
              <a:t>.</a:t>
            </a:r>
            <a:endParaRPr lang="tr-TR" sz="6000" dirty="0">
              <a:latin typeface="Microsoft Sans Serif" pitchFamily="34" charset="0"/>
              <a:cs typeface="Microsoft Sans Serif" pitchFamily="34" charset="0"/>
            </a:endParaRPr>
          </a:p>
          <a:p>
            <a:pPr marL="857250" indent="-857250" algn="just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endParaRPr lang="en-US" sz="5000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28625" y="6934200"/>
            <a:ext cx="15410129" cy="1119618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586" tIns="52293" rIns="104586" bIns="52293" rtlCol="0" anchor="ctr"/>
          <a:lstStyle/>
          <a:p>
            <a:pPr algn="ctr"/>
            <a:r>
              <a:rPr lang="tr-TR" sz="55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Project </a:t>
            </a:r>
            <a:r>
              <a:rPr lang="tr-TR" sz="55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Description</a:t>
            </a:r>
            <a:r>
              <a:rPr lang="tr-TR" sz="55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/ Objectives</a:t>
            </a:r>
            <a:endParaRPr lang="en-US" sz="5500" dirty="0"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52425" y="35052000"/>
            <a:ext cx="15621000" cy="1119618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586" tIns="52293" rIns="104586" bIns="52293" rtlCol="0" anchor="ctr"/>
          <a:lstStyle/>
          <a:p>
            <a:pPr algn="ctr"/>
            <a:r>
              <a:rPr lang="tr-TR" sz="55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System </a:t>
            </a:r>
            <a:r>
              <a:rPr lang="en-US" sz="55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Architecture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337814" y="19507200"/>
            <a:ext cx="15559411" cy="1554480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586" tIns="52293" rIns="104586" bIns="52293" rtlCol="0" anchor="ctr"/>
          <a:lstStyle/>
          <a:p>
            <a:pPr algn="ctr"/>
            <a:endParaRPr lang="en-US" sz="6900" dirty="0"/>
          </a:p>
        </p:txBody>
      </p:sp>
      <p:sp>
        <p:nvSpPr>
          <p:cNvPr id="119" name="Text Placeholder 58"/>
          <p:cNvSpPr txBox="1">
            <a:spLocks/>
          </p:cNvSpPr>
          <p:nvPr/>
        </p:nvSpPr>
        <p:spPr>
          <a:xfrm>
            <a:off x="428625" y="19278600"/>
            <a:ext cx="15410129" cy="15773400"/>
          </a:xfrm>
          <a:prstGeom prst="rect">
            <a:avLst/>
          </a:prstGeom>
          <a:noFill/>
        </p:spPr>
        <p:txBody>
          <a:bodyPr vert="horz" lIns="477686" tIns="238843" rIns="477686" bIns="238843" rtlCol="0" anchor="ctr"/>
          <a:lstStyle/>
          <a:p>
            <a:pPr marL="857250" indent="-857250" algn="just">
              <a:buFont typeface="Arial" panose="020B0604020202020204" pitchFamily="34" charset="0"/>
              <a:buChar char="•"/>
              <a:defRPr/>
            </a:pPr>
            <a:r>
              <a:rPr lang="tr-TR" sz="6000" dirty="0" err="1">
                <a:latin typeface="Microsoft Sans Serif" pitchFamily="34" charset="0"/>
                <a:cs typeface="Microsoft Sans Serif" pitchFamily="34" charset="0"/>
              </a:rPr>
              <a:t>The</a:t>
            </a:r>
            <a:r>
              <a:rPr lang="tr-TR" sz="60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6000" dirty="0" err="1">
                <a:latin typeface="Microsoft Sans Serif" pitchFamily="34" charset="0"/>
                <a:cs typeface="Microsoft Sans Serif" pitchFamily="34" charset="0"/>
              </a:rPr>
              <a:t>user</a:t>
            </a:r>
            <a:r>
              <a:rPr lang="tr-TR" sz="60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6000" dirty="0" err="1">
                <a:latin typeface="Microsoft Sans Serif" pitchFamily="34" charset="0"/>
                <a:cs typeface="Microsoft Sans Serif" pitchFamily="34" charset="0"/>
              </a:rPr>
              <a:t>information</a:t>
            </a:r>
            <a:r>
              <a:rPr lang="tr-TR" sz="60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6000" dirty="0" err="1">
                <a:latin typeface="Microsoft Sans Serif" pitchFamily="34" charset="0"/>
                <a:cs typeface="Microsoft Sans Serif" pitchFamily="34" charset="0"/>
              </a:rPr>
              <a:t>and</a:t>
            </a:r>
            <a:r>
              <a:rPr lang="tr-TR" sz="6000" dirty="0">
                <a:latin typeface="Microsoft Sans Serif" pitchFamily="34" charset="0"/>
                <a:cs typeface="Microsoft Sans Serif" pitchFamily="34" charset="0"/>
              </a:rPr>
              <a:t> test </a:t>
            </a:r>
            <a:r>
              <a:rPr lang="tr-TR" sz="6000" dirty="0" err="1">
                <a:latin typeface="Microsoft Sans Serif" pitchFamily="34" charset="0"/>
                <a:cs typeface="Microsoft Sans Serif" pitchFamily="34" charset="0"/>
              </a:rPr>
              <a:t>results</a:t>
            </a:r>
            <a:r>
              <a:rPr lang="tr-TR" sz="60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6000" dirty="0" err="1">
                <a:latin typeface="Microsoft Sans Serif" pitchFamily="34" charset="0"/>
                <a:cs typeface="Microsoft Sans Serif" pitchFamily="34" charset="0"/>
              </a:rPr>
              <a:t>are</a:t>
            </a:r>
            <a:r>
              <a:rPr lang="tr-TR" sz="60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6000" dirty="0" err="1">
                <a:latin typeface="Microsoft Sans Serif" pitchFamily="34" charset="0"/>
                <a:cs typeface="Microsoft Sans Serif" pitchFamily="34" charset="0"/>
              </a:rPr>
              <a:t>stored</a:t>
            </a:r>
            <a:r>
              <a:rPr lang="tr-TR" sz="6000" dirty="0">
                <a:latin typeface="Microsoft Sans Serif" pitchFamily="34" charset="0"/>
                <a:cs typeface="Microsoft Sans Serif" pitchFamily="34" charset="0"/>
              </a:rPr>
              <a:t> in </a:t>
            </a:r>
            <a:r>
              <a:rPr lang="tr-TR" sz="6000" dirty="0" err="1">
                <a:latin typeface="Microsoft Sans Serif" pitchFamily="34" charset="0"/>
                <a:cs typeface="Microsoft Sans Serif" pitchFamily="34" charset="0"/>
              </a:rPr>
              <a:t>Firebase</a:t>
            </a:r>
            <a:endParaRPr lang="tr-TR" sz="6000" dirty="0">
              <a:latin typeface="Microsoft Sans Serif" pitchFamily="34" charset="0"/>
              <a:cs typeface="Microsoft Sans Serif" pitchFamily="34" charset="0"/>
            </a:endParaRPr>
          </a:p>
          <a:p>
            <a:pPr marL="857250" indent="-857250" algn="just">
              <a:buFont typeface="Arial" panose="020B0604020202020204" pitchFamily="34" charset="0"/>
              <a:buChar char="•"/>
              <a:defRPr/>
            </a:pPr>
            <a:endParaRPr lang="tr-TR" sz="6000" dirty="0">
              <a:latin typeface="Microsoft Sans Serif" pitchFamily="34" charset="0"/>
              <a:cs typeface="Microsoft Sans Serif" pitchFamily="34" charset="0"/>
            </a:endParaRPr>
          </a:p>
          <a:p>
            <a:pPr algn="just">
              <a:defRPr/>
            </a:pPr>
            <a:endParaRPr lang="tr-TR" sz="6000" dirty="0">
              <a:latin typeface="Microsoft Sans Serif" pitchFamily="34" charset="0"/>
              <a:cs typeface="Microsoft Sans Serif" pitchFamily="34" charset="0"/>
            </a:endParaRPr>
          </a:p>
          <a:p>
            <a:pPr marL="857250" indent="-857250" algn="just">
              <a:buFont typeface="Arial" panose="020B0604020202020204" pitchFamily="34" charset="0"/>
              <a:buChar char="•"/>
              <a:defRPr/>
            </a:pPr>
            <a:r>
              <a:rPr lang="tr-TR" sz="6000" dirty="0" err="1">
                <a:latin typeface="Microsoft Sans Serif" pitchFamily="34" charset="0"/>
                <a:cs typeface="Microsoft Sans Serif" pitchFamily="34" charset="0"/>
              </a:rPr>
              <a:t>MediaPipe</a:t>
            </a:r>
            <a:r>
              <a:rPr lang="tr-TR" sz="6000" dirty="0">
                <a:latin typeface="Microsoft Sans Serif" pitchFamily="34" charset="0"/>
                <a:cs typeface="Microsoft Sans Serif" pitchFamily="34" charset="0"/>
              </a:rPr>
              <a:t> is </a:t>
            </a:r>
            <a:r>
              <a:rPr lang="tr-TR" sz="6000" dirty="0" err="1">
                <a:latin typeface="Microsoft Sans Serif" pitchFamily="34" charset="0"/>
                <a:cs typeface="Microsoft Sans Serif" pitchFamily="34" charset="0"/>
              </a:rPr>
              <a:t>used</a:t>
            </a:r>
            <a:r>
              <a:rPr lang="tr-TR" sz="60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6000" dirty="0" err="1">
                <a:latin typeface="Microsoft Sans Serif" pitchFamily="34" charset="0"/>
                <a:cs typeface="Microsoft Sans Serif" pitchFamily="34" charset="0"/>
              </a:rPr>
              <a:t>for</a:t>
            </a:r>
            <a:r>
              <a:rPr lang="tr-TR" sz="60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6000" dirty="0" err="1">
                <a:latin typeface="Microsoft Sans Serif" pitchFamily="34" charset="0"/>
                <a:cs typeface="Microsoft Sans Serif" pitchFamily="34" charset="0"/>
              </a:rPr>
              <a:t>hand</a:t>
            </a:r>
            <a:r>
              <a:rPr lang="tr-TR" sz="60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6000" dirty="0" err="1">
                <a:latin typeface="Microsoft Sans Serif" pitchFamily="34" charset="0"/>
                <a:cs typeface="Microsoft Sans Serif" pitchFamily="34" charset="0"/>
              </a:rPr>
              <a:t>detection</a:t>
            </a:r>
            <a:r>
              <a:rPr lang="tr-TR" sz="60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6000" dirty="0" err="1">
                <a:latin typeface="Microsoft Sans Serif" pitchFamily="34" charset="0"/>
                <a:cs typeface="Microsoft Sans Serif" pitchFamily="34" charset="0"/>
              </a:rPr>
              <a:t>and</a:t>
            </a:r>
            <a:r>
              <a:rPr lang="tr-TR" sz="60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6000" dirty="0" err="1">
                <a:latin typeface="Microsoft Sans Serif" pitchFamily="34" charset="0"/>
                <a:cs typeface="Microsoft Sans Serif" pitchFamily="34" charset="0"/>
              </a:rPr>
              <a:t>extraction</a:t>
            </a:r>
            <a:r>
              <a:rPr lang="tr-TR" sz="6000" dirty="0">
                <a:latin typeface="Microsoft Sans Serif" pitchFamily="34" charset="0"/>
                <a:cs typeface="Microsoft Sans Serif" pitchFamily="34" charset="0"/>
              </a:rPr>
              <a:t> of </a:t>
            </a:r>
            <a:r>
              <a:rPr lang="tr-TR" sz="6000" dirty="0" err="1">
                <a:latin typeface="Microsoft Sans Serif" pitchFamily="34" charset="0"/>
                <a:cs typeface="Microsoft Sans Serif" pitchFamily="34" charset="0"/>
              </a:rPr>
              <a:t>region</a:t>
            </a:r>
            <a:r>
              <a:rPr lang="tr-TR" sz="6000" dirty="0">
                <a:latin typeface="Microsoft Sans Serif" pitchFamily="34" charset="0"/>
                <a:cs typeface="Microsoft Sans Serif" pitchFamily="34" charset="0"/>
              </a:rPr>
              <a:t> of </a:t>
            </a:r>
            <a:r>
              <a:rPr lang="tr-TR" sz="6000" dirty="0" err="1">
                <a:latin typeface="Microsoft Sans Serif" pitchFamily="34" charset="0"/>
                <a:cs typeface="Microsoft Sans Serif" pitchFamily="34" charset="0"/>
              </a:rPr>
              <a:t>interest</a:t>
            </a:r>
            <a:r>
              <a:rPr lang="tr-TR" sz="6000" dirty="0">
                <a:latin typeface="Microsoft Sans Serif" pitchFamily="34" charset="0"/>
                <a:cs typeface="Microsoft Sans Serif" pitchFamily="34" charset="0"/>
              </a:rPr>
              <a:t>.</a:t>
            </a:r>
          </a:p>
          <a:p>
            <a:pPr marL="857250" indent="-857250" algn="just">
              <a:buFont typeface="Arial" panose="020B0604020202020204" pitchFamily="34" charset="0"/>
              <a:buChar char="•"/>
              <a:defRPr/>
            </a:pPr>
            <a:endParaRPr lang="tr-TR" sz="6000" dirty="0">
              <a:latin typeface="Microsoft Sans Serif" pitchFamily="34" charset="0"/>
              <a:cs typeface="Microsoft Sans Serif" pitchFamily="34" charset="0"/>
            </a:endParaRPr>
          </a:p>
          <a:p>
            <a:pPr algn="just">
              <a:defRPr/>
            </a:pPr>
            <a:endParaRPr lang="tr-TR" sz="6000" dirty="0">
              <a:latin typeface="Microsoft Sans Serif" pitchFamily="34" charset="0"/>
              <a:cs typeface="Microsoft Sans Serif" pitchFamily="34" charset="0"/>
            </a:endParaRPr>
          </a:p>
          <a:p>
            <a:pPr marL="857250" indent="-857250" algn="just">
              <a:buFont typeface="Arial" panose="020B0604020202020204" pitchFamily="34" charset="0"/>
              <a:buChar char="•"/>
              <a:defRPr/>
            </a:pPr>
            <a:r>
              <a:rPr lang="tr-TR" sz="6000" dirty="0">
                <a:latin typeface="Microsoft Sans Serif" pitchFamily="34" charset="0"/>
                <a:cs typeface="Microsoft Sans Serif" pitchFamily="34" charset="0"/>
              </a:rPr>
              <a:t>Python </a:t>
            </a:r>
            <a:r>
              <a:rPr lang="tr-TR" sz="6000" dirty="0" err="1">
                <a:latin typeface="Microsoft Sans Serif" pitchFamily="34" charset="0"/>
                <a:cs typeface="Microsoft Sans Serif" pitchFamily="34" charset="0"/>
              </a:rPr>
              <a:t>and</a:t>
            </a:r>
            <a:r>
              <a:rPr lang="tr-TR" sz="60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6000" dirty="0" err="1">
                <a:latin typeface="Microsoft Sans Serif" pitchFamily="34" charset="0"/>
                <a:cs typeface="Microsoft Sans Serif" pitchFamily="34" charset="0"/>
              </a:rPr>
              <a:t>OpenCV</a:t>
            </a:r>
            <a:r>
              <a:rPr lang="tr-TR" sz="6000" dirty="0">
                <a:latin typeface="Microsoft Sans Serif" pitchFamily="34" charset="0"/>
                <a:cs typeface="Microsoft Sans Serif" pitchFamily="34" charset="0"/>
              </a:rPr>
              <a:t> is </a:t>
            </a:r>
            <a:r>
              <a:rPr lang="tr-TR" sz="6000" dirty="0" err="1">
                <a:latin typeface="Microsoft Sans Serif" pitchFamily="34" charset="0"/>
                <a:cs typeface="Microsoft Sans Serif" pitchFamily="34" charset="0"/>
              </a:rPr>
              <a:t>utilized</a:t>
            </a:r>
            <a:r>
              <a:rPr lang="tr-TR" sz="60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6000" dirty="0" err="1">
                <a:latin typeface="Microsoft Sans Serif" pitchFamily="34" charset="0"/>
                <a:cs typeface="Microsoft Sans Serif" pitchFamily="34" charset="0"/>
              </a:rPr>
              <a:t>for</a:t>
            </a:r>
            <a:r>
              <a:rPr lang="tr-TR" sz="6000" dirty="0">
                <a:latin typeface="Microsoft Sans Serif" pitchFamily="34" charset="0"/>
                <a:cs typeface="Microsoft Sans Serif" pitchFamily="34" charset="0"/>
              </a:rPr>
              <a:t>  </a:t>
            </a:r>
            <a:r>
              <a:rPr lang="tr-TR" sz="6000" dirty="0" err="1">
                <a:latin typeface="Microsoft Sans Serif" pitchFamily="34" charset="0"/>
                <a:cs typeface="Microsoft Sans Serif" pitchFamily="34" charset="0"/>
              </a:rPr>
              <a:t>processing</a:t>
            </a:r>
            <a:r>
              <a:rPr lang="tr-TR" sz="60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6000" dirty="0" err="1">
                <a:latin typeface="Microsoft Sans Serif" pitchFamily="34" charset="0"/>
                <a:cs typeface="Microsoft Sans Serif" pitchFamily="34" charset="0"/>
              </a:rPr>
              <a:t>the</a:t>
            </a:r>
            <a:r>
              <a:rPr lang="tr-TR" sz="60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6000" dirty="0" err="1">
                <a:latin typeface="Microsoft Sans Serif" pitchFamily="34" charset="0"/>
                <a:cs typeface="Microsoft Sans Serif" pitchFamily="34" charset="0"/>
              </a:rPr>
              <a:t>images</a:t>
            </a:r>
            <a:r>
              <a:rPr lang="tr-TR" sz="6000" dirty="0">
                <a:latin typeface="Microsoft Sans Serif" pitchFamily="34" charset="0"/>
                <a:cs typeface="Microsoft Sans Serif" pitchFamily="34" charset="0"/>
              </a:rPr>
              <a:t>..</a:t>
            </a:r>
          </a:p>
          <a:p>
            <a:pPr marL="857250" indent="-857250" algn="just">
              <a:buFont typeface="Arial" panose="020B0604020202020204" pitchFamily="34" charset="0"/>
              <a:buChar char="•"/>
              <a:defRPr/>
            </a:pPr>
            <a:endParaRPr lang="tr-TR" sz="6000" dirty="0">
              <a:latin typeface="Microsoft Sans Serif" pitchFamily="34" charset="0"/>
              <a:cs typeface="Microsoft Sans Serif" pitchFamily="34" charset="0"/>
            </a:endParaRPr>
          </a:p>
          <a:p>
            <a:pPr marL="857250" indent="-857250" algn="just">
              <a:buFont typeface="Arial" panose="020B0604020202020204" pitchFamily="34" charset="0"/>
              <a:buChar char="•"/>
              <a:defRPr/>
            </a:pPr>
            <a:endParaRPr lang="tr-TR" sz="6000" dirty="0">
              <a:latin typeface="Microsoft Sans Serif" pitchFamily="34" charset="0"/>
              <a:cs typeface="Microsoft Sans Serif" pitchFamily="34" charset="0"/>
            </a:endParaRPr>
          </a:p>
          <a:p>
            <a:pPr marL="857250" indent="-857250" algn="just">
              <a:buFont typeface="Arial" panose="020B0604020202020204" pitchFamily="34" charset="0"/>
              <a:buChar char="•"/>
              <a:defRPr/>
            </a:pPr>
            <a:endParaRPr lang="tr-TR" sz="6000" dirty="0">
              <a:latin typeface="Microsoft Sans Serif" pitchFamily="34" charset="0"/>
              <a:cs typeface="Microsoft Sans Serif" pitchFamily="34" charset="0"/>
            </a:endParaRPr>
          </a:p>
          <a:p>
            <a:pPr marL="857250" indent="-857250" algn="just">
              <a:buFont typeface="Arial" panose="020B0604020202020204" pitchFamily="34" charset="0"/>
              <a:buChar char="•"/>
              <a:defRPr/>
            </a:pPr>
            <a:endParaRPr lang="tr-TR" sz="6000" dirty="0">
              <a:latin typeface="Microsoft Sans Serif" pitchFamily="34" charset="0"/>
              <a:cs typeface="Microsoft Sans Serif" pitchFamily="34" charset="0"/>
            </a:endParaRPr>
          </a:p>
          <a:p>
            <a:pPr marL="857250" indent="-857250" algn="just">
              <a:buFont typeface="Arial" panose="020B0604020202020204" pitchFamily="34" charset="0"/>
              <a:buChar char="•"/>
              <a:defRPr/>
            </a:pPr>
            <a:endParaRPr lang="tr-TR" sz="6000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28625" y="18235182"/>
            <a:ext cx="15468600" cy="1119618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586" tIns="52293" rIns="104586" bIns="52293" rtlCol="0" anchor="ctr"/>
          <a:lstStyle/>
          <a:p>
            <a:pPr algn="ctr"/>
            <a:r>
              <a:rPr lang="tr-TR" sz="55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System Design</a:t>
            </a:r>
            <a:endParaRPr lang="en-US" sz="5500" dirty="0">
              <a:solidFill>
                <a:schemeClr val="bg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6278223" y="6933979"/>
            <a:ext cx="15486331" cy="21793422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586" tIns="52293" rIns="104586" bIns="52293" rtlCol="0" anchor="ctr"/>
          <a:lstStyle/>
          <a:p>
            <a:pPr algn="ctr"/>
            <a:endParaRPr lang="en-US" sz="6900" dirty="0"/>
          </a:p>
        </p:txBody>
      </p:sp>
      <p:sp>
        <p:nvSpPr>
          <p:cNvPr id="183" name="Rectangle 182"/>
          <p:cNvSpPr/>
          <p:nvPr/>
        </p:nvSpPr>
        <p:spPr>
          <a:xfrm>
            <a:off x="16306570" y="12039600"/>
            <a:ext cx="15486329" cy="1119618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586" tIns="52293" rIns="104586" bIns="52293" rtlCol="0" anchor="ctr"/>
          <a:lstStyle/>
          <a:p>
            <a:pPr algn="ctr"/>
            <a:r>
              <a:rPr lang="tr-TR" sz="55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Methods</a:t>
            </a:r>
            <a:endParaRPr lang="en-US" sz="55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6278223" y="28727401"/>
            <a:ext cx="15497177" cy="1866900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586" tIns="52293" rIns="104586" bIns="52293" rtlCol="0" anchor="ctr"/>
          <a:lstStyle/>
          <a:p>
            <a:pPr algn="ctr"/>
            <a:endParaRPr lang="en-US" sz="6900" dirty="0"/>
          </a:p>
        </p:txBody>
      </p:sp>
      <p:sp>
        <p:nvSpPr>
          <p:cNvPr id="185" name="Text Placeholder 58"/>
          <p:cNvSpPr txBox="1">
            <a:spLocks/>
          </p:cNvSpPr>
          <p:nvPr/>
        </p:nvSpPr>
        <p:spPr>
          <a:xfrm>
            <a:off x="16119198" y="28750782"/>
            <a:ext cx="15410129" cy="19847917"/>
          </a:xfrm>
          <a:prstGeom prst="rect">
            <a:avLst/>
          </a:prstGeom>
          <a:noFill/>
        </p:spPr>
        <p:txBody>
          <a:bodyPr vert="horz" lIns="477686" tIns="238843" rIns="477686" bIns="238843" rtlCol="0" anchor="t"/>
          <a:lstStyle/>
          <a:p>
            <a:pPr marL="294147" indent="-294147" algn="just">
              <a:buFont typeface="Arial" pitchFamily="34" charset="0"/>
              <a:buChar char="•"/>
              <a:defRPr/>
            </a:pPr>
            <a:endParaRPr lang="en-US" sz="6000" dirty="0">
              <a:latin typeface="Microsoft Sans Serif" pitchFamily="34" charset="0"/>
              <a:cs typeface="Microsoft Sans Serif" pitchFamily="34" charset="0"/>
            </a:endParaRPr>
          </a:p>
          <a:p>
            <a:pPr marL="294147" indent="-294147" algn="just">
              <a:buFont typeface="Arial" pitchFamily="34" charset="0"/>
              <a:buChar char="•"/>
              <a:defRPr/>
            </a:pPr>
            <a:endParaRPr lang="tr-TR" sz="3600" dirty="0">
              <a:latin typeface="Microsoft Sans Serif" pitchFamily="34" charset="0"/>
              <a:cs typeface="Microsoft Sans Serif" pitchFamily="34" charset="0"/>
            </a:endParaRPr>
          </a:p>
          <a:p>
            <a:pPr marL="294147" indent="-294147" algn="just">
              <a:buFont typeface="Arial" pitchFamily="34" charset="0"/>
              <a:buChar char="•"/>
              <a:defRPr/>
            </a:pP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We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created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a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healthcare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application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that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allows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registering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doctors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and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patients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.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The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app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allows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users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to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make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anemia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tests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within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seconds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.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Users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can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use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the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app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to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make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tests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and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check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previous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tests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. </a:t>
            </a:r>
          </a:p>
          <a:p>
            <a:pPr marL="294147" indent="-294147" algn="just">
              <a:buFont typeface="Arial" pitchFamily="34" charset="0"/>
              <a:buChar char="•"/>
              <a:defRPr/>
            </a:pPr>
            <a:endParaRPr lang="tr-TR" sz="3600" dirty="0">
              <a:latin typeface="Microsoft Sans Serif" pitchFamily="34" charset="0"/>
              <a:cs typeface="Microsoft Sans Serif" pitchFamily="34" charset="0"/>
            </a:endParaRPr>
          </a:p>
          <a:p>
            <a:pPr marL="294147" indent="-294147" algn="just">
              <a:buFont typeface="Arial" pitchFamily="34" charset="0"/>
              <a:buChar char="•"/>
              <a:defRPr/>
            </a:pP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Doctors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can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sign-up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to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create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their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profiles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.</a:t>
            </a:r>
          </a:p>
          <a:p>
            <a:pPr marL="294147" indent="-294147" algn="just">
              <a:buFont typeface="Arial" pitchFamily="34" charset="0"/>
              <a:buChar char="•"/>
              <a:defRPr/>
            </a:pP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Doctors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can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sign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-in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to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check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their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patients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.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These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patients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belong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to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a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specific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doctor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. A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doctor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cannot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see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other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patients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.</a:t>
            </a:r>
          </a:p>
          <a:p>
            <a:pPr marL="294147" indent="-294147" algn="just">
              <a:buFont typeface="Arial" pitchFamily="34" charset="0"/>
              <a:buChar char="•"/>
              <a:defRPr/>
            </a:pP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Doctors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can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add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a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patient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to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their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patient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list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.</a:t>
            </a:r>
          </a:p>
          <a:p>
            <a:pPr marL="294147" indent="-294147" algn="just">
              <a:buFont typeface="Arial" pitchFamily="34" charset="0"/>
              <a:buChar char="•"/>
              <a:defRPr/>
            </a:pP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Doctors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can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check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patients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list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of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tests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.</a:t>
            </a:r>
          </a:p>
          <a:p>
            <a:pPr marL="294147" indent="-294147" algn="just">
              <a:buFont typeface="Arial" pitchFamily="34" charset="0"/>
              <a:buChar char="•"/>
              <a:defRPr/>
            </a:pP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Doctor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can start a test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from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patients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profile.</a:t>
            </a:r>
          </a:p>
          <a:p>
            <a:pPr marL="294147" indent="-294147" algn="just">
              <a:buFont typeface="Arial" pitchFamily="34" charset="0"/>
              <a:buChar char="•"/>
              <a:defRPr/>
            </a:pP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By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taking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a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successful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photo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, a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new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anemia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test is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created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.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Results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show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2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important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features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. </a:t>
            </a:r>
          </a:p>
          <a:p>
            <a:pPr marL="294147" indent="-294147" algn="just">
              <a:buFont typeface="Arial" pitchFamily="34" charset="0"/>
              <a:buChar char="•"/>
              <a:defRPr/>
            </a:pP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Tests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show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the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photo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of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patients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hand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,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which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the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test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was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created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from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. </a:t>
            </a:r>
          </a:p>
          <a:p>
            <a:pPr marL="294147" indent="-294147" algn="just">
              <a:buFont typeface="Arial" pitchFamily="34" charset="0"/>
              <a:buChar char="•"/>
              <a:defRPr/>
            </a:pP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Tests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show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value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of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anemia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as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yes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or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no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. </a:t>
            </a:r>
          </a:p>
          <a:p>
            <a:pPr marL="294147" indent="-294147" algn="just">
              <a:buFont typeface="Arial" pitchFamily="34" charset="0"/>
              <a:buChar char="•"/>
              <a:defRPr/>
            </a:pP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Patients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can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enter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thier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ID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to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view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their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list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of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tests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.</a:t>
            </a:r>
          </a:p>
          <a:p>
            <a:pPr marL="294147" indent="-294147" algn="just">
              <a:buFont typeface="Arial" pitchFamily="34" charset="0"/>
              <a:buChar char="•"/>
              <a:defRPr/>
            </a:pP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Patients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can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make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a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new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anemia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test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by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scanning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their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hand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.</a:t>
            </a:r>
          </a:p>
          <a:p>
            <a:pPr marL="294147" indent="-294147" algn="just">
              <a:buFont typeface="Arial" pitchFamily="34" charset="0"/>
              <a:buChar char="•"/>
              <a:defRPr/>
            </a:pP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Each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test is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uploaded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to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the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database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for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future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use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.</a:t>
            </a:r>
          </a:p>
          <a:p>
            <a:pPr marL="294147" indent="-294147" algn="just">
              <a:buFont typeface="Arial" pitchFamily="34" charset="0"/>
              <a:buChar char="•"/>
              <a:defRPr/>
            </a:pP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Tests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are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fetched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when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a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patients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profile is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viewed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.</a:t>
            </a:r>
          </a:p>
          <a:p>
            <a:pPr algn="just">
              <a:defRPr/>
            </a:pPr>
            <a:endParaRPr lang="tr-TR" sz="3600" dirty="0">
              <a:latin typeface="Microsoft Sans Serif" pitchFamily="34" charset="0"/>
              <a:cs typeface="Microsoft Sans Serif" pitchFamily="34" charset="0"/>
            </a:endParaRPr>
          </a:p>
          <a:p>
            <a:pPr marL="294147" indent="-294147" algn="just">
              <a:buFont typeface="Arial" pitchFamily="34" charset="0"/>
              <a:buChar char="•"/>
              <a:defRPr/>
            </a:pP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In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the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future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,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the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app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will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give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more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information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about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the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test.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Some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of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these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are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viewing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anemia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probability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and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severity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,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blood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values</a:t>
            </a:r>
            <a:endParaRPr lang="tr-TR" sz="3600" dirty="0">
              <a:latin typeface="Microsoft Sans Serif" pitchFamily="34" charset="0"/>
              <a:cs typeface="Microsoft Sans Serif" pitchFamily="34" charset="0"/>
            </a:endParaRPr>
          </a:p>
          <a:p>
            <a:pPr marL="294147" indent="-294147" algn="just">
              <a:buFont typeface="Arial" pitchFamily="34" charset="0"/>
              <a:buChar char="•"/>
              <a:defRPr/>
            </a:pP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Doctors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will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be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able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to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make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tests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from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a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specific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part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 of </a:t>
            </a:r>
            <a:r>
              <a:rPr lang="tr-TR" sz="3600" dirty="0" err="1">
                <a:latin typeface="Microsoft Sans Serif" pitchFamily="34" charset="0"/>
                <a:cs typeface="Microsoft Sans Serif" pitchFamily="34" charset="0"/>
              </a:rPr>
              <a:t>palm</a:t>
            </a:r>
            <a:r>
              <a:rPr lang="tr-TR" sz="3600" dirty="0">
                <a:latin typeface="Microsoft Sans Serif" pitchFamily="34" charset="0"/>
                <a:cs typeface="Microsoft Sans Serif" pitchFamily="34" charset="0"/>
              </a:rPr>
              <a:t>.</a:t>
            </a:r>
          </a:p>
          <a:p>
            <a:pPr marL="294147" indent="-294147" algn="just">
              <a:buFont typeface="Arial" pitchFamily="34" charset="0"/>
              <a:buChar char="•"/>
              <a:defRPr/>
            </a:pPr>
            <a:endParaRPr lang="en-US" sz="6000" dirty="0">
              <a:latin typeface="Microsoft Sans Serif" pitchFamily="34" charset="0"/>
              <a:cs typeface="Microsoft Sans Serif" pitchFamily="34" charset="0"/>
            </a:endParaRPr>
          </a:p>
          <a:p>
            <a:pPr>
              <a:defRPr/>
            </a:pPr>
            <a:endParaRPr lang="en-US" sz="3800" dirty="0">
              <a:solidFill>
                <a:schemeClr val="tx1">
                  <a:tint val="7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16278225" y="28750782"/>
            <a:ext cx="15497175" cy="1119618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586" tIns="52293" rIns="104586" bIns="52293" rtlCol="0" anchor="ctr"/>
          <a:lstStyle/>
          <a:p>
            <a:pPr algn="ctr"/>
            <a:r>
              <a:rPr lang="tr-TR" sz="55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Results</a:t>
            </a:r>
            <a:endParaRPr lang="en-US" sz="55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1" name="Text Placeholder 107"/>
          <p:cNvSpPr txBox="1">
            <a:spLocks/>
          </p:cNvSpPr>
          <p:nvPr/>
        </p:nvSpPr>
        <p:spPr>
          <a:xfrm>
            <a:off x="4307079" y="4976572"/>
            <a:ext cx="23624238" cy="1629101"/>
          </a:xfrm>
          <a:prstGeom prst="rect">
            <a:avLst/>
          </a:prstGeom>
        </p:spPr>
        <p:txBody>
          <a:bodyPr wrap="square" lIns="104586" tIns="52293" rIns="104586" bIns="52293">
            <a:spAutoFit/>
          </a:bodyPr>
          <a:lstStyle/>
          <a:p>
            <a:pPr marL="1791322" indent="-1791322" algn="ctr">
              <a:spcBef>
                <a:spcPct val="20000"/>
              </a:spcBef>
              <a:defRPr/>
            </a:pPr>
            <a:r>
              <a:rPr lang="tr-TR" sz="4500" dirty="0">
                <a:latin typeface="Microsoft Sans Serif" pitchFamily="34" charset="0"/>
                <a:cs typeface="Microsoft Sans Serif" pitchFamily="34" charset="0"/>
              </a:rPr>
              <a:t>Department of </a:t>
            </a:r>
            <a:r>
              <a:rPr lang="tr-TR" sz="4500" dirty="0" err="1">
                <a:latin typeface="Microsoft Sans Serif" pitchFamily="34" charset="0"/>
                <a:cs typeface="Microsoft Sans Serif" pitchFamily="34" charset="0"/>
              </a:rPr>
              <a:t>Computer</a:t>
            </a:r>
            <a:r>
              <a:rPr lang="tr-TR" sz="45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4500" dirty="0" err="1">
                <a:latin typeface="Microsoft Sans Serif" pitchFamily="34" charset="0"/>
                <a:cs typeface="Microsoft Sans Serif" pitchFamily="34" charset="0"/>
              </a:rPr>
              <a:t>Engineering</a:t>
            </a:r>
            <a:endParaRPr lang="en-US" sz="4500" dirty="0">
              <a:latin typeface="Microsoft Sans Serif" pitchFamily="34" charset="0"/>
              <a:cs typeface="Microsoft Sans Serif" pitchFamily="34" charset="0"/>
            </a:endParaRPr>
          </a:p>
          <a:p>
            <a:pPr marL="1791322" indent="-1791322" algn="ctr">
              <a:spcBef>
                <a:spcPct val="20000"/>
              </a:spcBef>
              <a:defRPr/>
            </a:pPr>
            <a:r>
              <a:rPr lang="tr-TR" sz="4500" dirty="0">
                <a:latin typeface="Microsoft Sans Serif" pitchFamily="34" charset="0"/>
                <a:cs typeface="Microsoft Sans Serif" pitchFamily="34" charset="0"/>
              </a:rPr>
              <a:t>Koç </a:t>
            </a:r>
            <a:r>
              <a:rPr lang="tr-TR" sz="4500" dirty="0" err="1">
                <a:latin typeface="Microsoft Sans Serif" pitchFamily="34" charset="0"/>
                <a:cs typeface="Microsoft Sans Serif" pitchFamily="34" charset="0"/>
              </a:rPr>
              <a:t>University</a:t>
            </a:r>
            <a:endParaRPr lang="en-US" sz="4500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82" name="Text Placeholder 108"/>
          <p:cNvSpPr txBox="1">
            <a:spLocks/>
          </p:cNvSpPr>
          <p:nvPr/>
        </p:nvSpPr>
        <p:spPr>
          <a:xfrm>
            <a:off x="3573861" y="2865651"/>
            <a:ext cx="25251588" cy="1933800"/>
          </a:xfrm>
          <a:prstGeom prst="rect">
            <a:avLst/>
          </a:prstGeom>
        </p:spPr>
        <p:txBody>
          <a:bodyPr wrap="square" lIns="104586" tIns="52293" rIns="104586" bIns="52293">
            <a:spAutoFit/>
          </a:bodyPr>
          <a:lstStyle/>
          <a:p>
            <a:pPr marL="1791322" indent="-1791322" algn="ctr">
              <a:spcBef>
                <a:spcPct val="20000"/>
              </a:spcBef>
              <a:defRPr/>
            </a:pPr>
            <a:r>
              <a:rPr lang="tr-TR" sz="5400" dirty="0">
                <a:latin typeface="Microsoft Sans Serif" pitchFamily="34" charset="0"/>
                <a:cs typeface="Microsoft Sans Serif" pitchFamily="34" charset="0"/>
              </a:rPr>
              <a:t>Emir Fatih AYYILDIZ, Efe Ispir, Umut Zengin</a:t>
            </a:r>
          </a:p>
          <a:p>
            <a:pPr marL="1791322" indent="-1791322" algn="ctr">
              <a:spcBef>
                <a:spcPct val="20000"/>
              </a:spcBef>
              <a:defRPr/>
            </a:pPr>
            <a:r>
              <a:rPr lang="tr-TR" sz="5400" dirty="0">
                <a:latin typeface="Microsoft Sans Serif" pitchFamily="34" charset="0"/>
                <a:cs typeface="Microsoft Sans Serif" pitchFamily="34" charset="0"/>
              </a:rPr>
              <a:t>Advisor: Çiğdem Gündüz Demir, Öznur </a:t>
            </a:r>
            <a:r>
              <a:rPr lang="tr-TR" sz="5400" dirty="0" err="1">
                <a:latin typeface="Microsoft Sans Serif" pitchFamily="34" charset="0"/>
                <a:cs typeface="Microsoft Sans Serif" pitchFamily="34" charset="0"/>
              </a:rPr>
              <a:t>Özkasap</a:t>
            </a:r>
            <a:r>
              <a:rPr lang="tr-TR" sz="5400" dirty="0">
                <a:latin typeface="Microsoft Sans Serif" pitchFamily="34" charset="0"/>
                <a:cs typeface="Microsoft Sans Serif" pitchFamily="34" charset="0"/>
              </a:rPr>
              <a:t>, Özlem Yalçın</a:t>
            </a:r>
            <a:endParaRPr lang="en-US" sz="5400" baseline="30000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401560" y="36292884"/>
            <a:ext cx="15544800" cy="11103516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586" tIns="52293" rIns="104586" bIns="52293" rtlCol="0" anchor="ctr"/>
          <a:lstStyle/>
          <a:p>
            <a:pPr algn="ctr"/>
            <a:endParaRPr lang="en-US" sz="6900" dirty="0"/>
          </a:p>
        </p:txBody>
      </p:sp>
      <p:sp>
        <p:nvSpPr>
          <p:cNvPr id="152" name="Text Placeholder 58"/>
          <p:cNvSpPr txBox="1">
            <a:spLocks/>
          </p:cNvSpPr>
          <p:nvPr/>
        </p:nvSpPr>
        <p:spPr>
          <a:xfrm>
            <a:off x="428625" y="36576000"/>
            <a:ext cx="15264245" cy="11885280"/>
          </a:xfrm>
          <a:prstGeom prst="rect">
            <a:avLst/>
          </a:prstGeom>
          <a:noFill/>
        </p:spPr>
        <p:txBody>
          <a:bodyPr vert="horz" lIns="477686" tIns="238843" rIns="477686" bIns="238843" rtlCol="0" anchor="t"/>
          <a:lstStyle/>
          <a:p>
            <a:pPr marL="294147" indent="-294147" algn="just">
              <a:buFont typeface="Arial" pitchFamily="34" charset="0"/>
              <a:buChar char="•"/>
              <a:defRPr/>
            </a:pPr>
            <a:endParaRPr lang="tr-TR" sz="3800" dirty="0">
              <a:latin typeface="Microsoft Sans Serif" pitchFamily="34" charset="0"/>
              <a:cs typeface="Microsoft Sans Serif" pitchFamily="34" charset="0"/>
            </a:endParaRPr>
          </a:p>
          <a:p>
            <a:pPr marL="294147" indent="-294147" algn="just">
              <a:buFont typeface="Arial" pitchFamily="34" charset="0"/>
              <a:buChar char="•"/>
              <a:defRPr/>
            </a:pPr>
            <a:endParaRPr lang="tr-TR" sz="3800" dirty="0">
              <a:latin typeface="Microsoft Sans Serif" pitchFamily="34" charset="0"/>
              <a:cs typeface="Microsoft Sans Serif" pitchFamily="34" charset="0"/>
            </a:endParaRPr>
          </a:p>
          <a:p>
            <a:pPr marL="294147" indent="-294147" algn="just">
              <a:buFont typeface="Arial" pitchFamily="34" charset="0"/>
              <a:buChar char="•"/>
              <a:defRPr/>
            </a:pPr>
            <a:endParaRPr lang="tr-TR" sz="3800" dirty="0">
              <a:latin typeface="Microsoft Sans Serif" pitchFamily="34" charset="0"/>
              <a:cs typeface="Microsoft Sans Serif" pitchFamily="34" charset="0"/>
            </a:endParaRPr>
          </a:p>
          <a:p>
            <a:pPr marL="294147" indent="-294147" algn="just">
              <a:buFont typeface="Arial" pitchFamily="34" charset="0"/>
              <a:buChar char="•"/>
              <a:defRPr/>
            </a:pPr>
            <a:endParaRPr lang="tr-TR" sz="3800" dirty="0">
              <a:latin typeface="Microsoft Sans Serif" pitchFamily="34" charset="0"/>
              <a:cs typeface="Microsoft Sans Serif" pitchFamily="34" charset="0"/>
            </a:endParaRPr>
          </a:p>
          <a:p>
            <a:pPr marL="294147" indent="-294147" algn="just">
              <a:buFont typeface="Arial" pitchFamily="34" charset="0"/>
              <a:buChar char="•"/>
              <a:defRPr/>
            </a:pPr>
            <a:endParaRPr lang="tr-TR" sz="3800" dirty="0">
              <a:latin typeface="Microsoft Sans Serif" pitchFamily="34" charset="0"/>
              <a:cs typeface="Microsoft Sans Serif" pitchFamily="34" charset="0"/>
            </a:endParaRPr>
          </a:p>
          <a:p>
            <a:pPr marL="294147" indent="-294147" algn="just">
              <a:buFont typeface="Arial" pitchFamily="34" charset="0"/>
              <a:buChar char="•"/>
              <a:defRPr/>
            </a:pPr>
            <a:endParaRPr lang="tr-TR" sz="3800" dirty="0">
              <a:latin typeface="Microsoft Sans Serif" pitchFamily="34" charset="0"/>
              <a:cs typeface="Microsoft Sans Serif" pitchFamily="34" charset="0"/>
            </a:endParaRPr>
          </a:p>
          <a:p>
            <a:pPr marL="294147" indent="-294147" algn="just">
              <a:buFont typeface="Arial" pitchFamily="34" charset="0"/>
              <a:buChar char="•"/>
              <a:defRPr/>
            </a:pPr>
            <a:endParaRPr lang="tr-TR" sz="3800" dirty="0">
              <a:latin typeface="Microsoft Sans Serif" pitchFamily="34" charset="0"/>
              <a:cs typeface="Microsoft Sans Serif" pitchFamily="34" charset="0"/>
            </a:endParaRPr>
          </a:p>
          <a:p>
            <a:pPr marL="294147" indent="-294147" algn="just">
              <a:buFont typeface="Arial" pitchFamily="34" charset="0"/>
              <a:buChar char="•"/>
              <a:defRPr/>
            </a:pPr>
            <a:endParaRPr lang="tr-TR" sz="6000" dirty="0">
              <a:latin typeface="Microsoft Sans Serif" pitchFamily="34" charset="0"/>
              <a:cs typeface="Microsoft Sans Serif" pitchFamily="34" charset="0"/>
            </a:endParaRPr>
          </a:p>
          <a:p>
            <a:pPr marL="294147" indent="-294147" algn="just">
              <a:buFont typeface="Arial" pitchFamily="34" charset="0"/>
              <a:buChar char="•"/>
              <a:defRPr/>
            </a:pPr>
            <a:endParaRPr lang="tr-TR" sz="6000" dirty="0">
              <a:latin typeface="Microsoft Sans Serif" pitchFamily="34" charset="0"/>
              <a:cs typeface="Microsoft Sans Serif" pitchFamily="34" charset="0"/>
            </a:endParaRPr>
          </a:p>
          <a:p>
            <a:pPr marL="294147" indent="-294147" algn="just">
              <a:buFont typeface="Arial" pitchFamily="34" charset="0"/>
              <a:buChar char="•"/>
              <a:defRPr/>
            </a:pPr>
            <a:endParaRPr lang="tr-TR" sz="6000" dirty="0">
              <a:latin typeface="Microsoft Sans Serif" pitchFamily="34" charset="0"/>
              <a:cs typeface="Microsoft Sans Serif" pitchFamily="34" charset="0"/>
            </a:endParaRPr>
          </a:p>
          <a:p>
            <a:pPr marL="294147" indent="-294147" algn="just">
              <a:buFont typeface="Arial" pitchFamily="34" charset="0"/>
              <a:buChar char="•"/>
              <a:defRPr/>
            </a:pPr>
            <a:r>
              <a:rPr lang="tr-TR" sz="45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4500" dirty="0" err="1">
                <a:latin typeface="Microsoft Sans Serif" pitchFamily="34" charset="0"/>
                <a:cs typeface="Microsoft Sans Serif" pitchFamily="34" charset="0"/>
              </a:rPr>
              <a:t>When</a:t>
            </a:r>
            <a:r>
              <a:rPr lang="tr-TR" sz="45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4500" dirty="0" err="1">
                <a:latin typeface="Microsoft Sans Serif" pitchFamily="34" charset="0"/>
                <a:cs typeface="Microsoft Sans Serif" pitchFamily="34" charset="0"/>
              </a:rPr>
              <a:t>the</a:t>
            </a:r>
            <a:r>
              <a:rPr lang="tr-TR" sz="45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4500" dirty="0" err="1">
                <a:latin typeface="Microsoft Sans Serif" pitchFamily="34" charset="0"/>
                <a:cs typeface="Microsoft Sans Serif" pitchFamily="34" charset="0"/>
              </a:rPr>
              <a:t>image</a:t>
            </a:r>
            <a:r>
              <a:rPr lang="tr-TR" sz="4500" dirty="0">
                <a:latin typeface="Microsoft Sans Serif" pitchFamily="34" charset="0"/>
                <a:cs typeface="Microsoft Sans Serif" pitchFamily="34" charset="0"/>
              </a:rPr>
              <a:t> of </a:t>
            </a:r>
            <a:r>
              <a:rPr lang="tr-TR" sz="4500" dirty="0" err="1">
                <a:latin typeface="Microsoft Sans Serif" pitchFamily="34" charset="0"/>
                <a:cs typeface="Microsoft Sans Serif" pitchFamily="34" charset="0"/>
              </a:rPr>
              <a:t>patients</a:t>
            </a:r>
            <a:r>
              <a:rPr lang="tr-TR" sz="45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4500" dirty="0" err="1">
                <a:latin typeface="Microsoft Sans Serif" pitchFamily="34" charset="0"/>
                <a:cs typeface="Microsoft Sans Serif" pitchFamily="34" charset="0"/>
              </a:rPr>
              <a:t>hand</a:t>
            </a:r>
            <a:r>
              <a:rPr lang="tr-TR" sz="4500" dirty="0">
                <a:latin typeface="Microsoft Sans Serif" pitchFamily="34" charset="0"/>
                <a:cs typeface="Microsoft Sans Serif" pitchFamily="34" charset="0"/>
              </a:rPr>
              <a:t> is </a:t>
            </a:r>
            <a:r>
              <a:rPr lang="tr-TR" sz="4500" dirty="0" err="1">
                <a:latin typeface="Microsoft Sans Serif" pitchFamily="34" charset="0"/>
                <a:cs typeface="Microsoft Sans Serif" pitchFamily="34" charset="0"/>
              </a:rPr>
              <a:t>taken</a:t>
            </a:r>
            <a:r>
              <a:rPr lang="tr-TR" sz="4500" dirty="0">
                <a:latin typeface="Microsoft Sans Serif" pitchFamily="34" charset="0"/>
                <a:cs typeface="Microsoft Sans Serif" pitchFamily="34" charset="0"/>
              </a:rPr>
              <a:t>, </a:t>
            </a:r>
            <a:r>
              <a:rPr lang="tr-TR" sz="4500" dirty="0" err="1">
                <a:latin typeface="Microsoft Sans Serif" pitchFamily="34" charset="0"/>
                <a:cs typeface="Microsoft Sans Serif" pitchFamily="34" charset="0"/>
              </a:rPr>
              <a:t>hand</a:t>
            </a:r>
            <a:r>
              <a:rPr lang="tr-TR" sz="45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4500" dirty="0" err="1">
                <a:latin typeface="Microsoft Sans Serif" pitchFamily="34" charset="0"/>
                <a:cs typeface="Microsoft Sans Serif" pitchFamily="34" charset="0"/>
              </a:rPr>
              <a:t>structure</a:t>
            </a:r>
            <a:r>
              <a:rPr lang="tr-TR" sz="4500" dirty="0">
                <a:latin typeface="Microsoft Sans Serif" pitchFamily="34" charset="0"/>
                <a:cs typeface="Microsoft Sans Serif" pitchFamily="34" charset="0"/>
              </a:rPr>
              <a:t> is </a:t>
            </a:r>
            <a:r>
              <a:rPr lang="tr-TR" sz="4500" dirty="0" err="1">
                <a:latin typeface="Microsoft Sans Serif" pitchFamily="34" charset="0"/>
                <a:cs typeface="Microsoft Sans Serif" pitchFamily="34" charset="0"/>
              </a:rPr>
              <a:t>recognized</a:t>
            </a:r>
            <a:r>
              <a:rPr lang="tr-TR" sz="45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4500" dirty="0" err="1">
                <a:latin typeface="Microsoft Sans Serif" pitchFamily="34" charset="0"/>
                <a:cs typeface="Microsoft Sans Serif" pitchFamily="34" charset="0"/>
              </a:rPr>
              <a:t>and</a:t>
            </a:r>
            <a:r>
              <a:rPr lang="tr-TR" sz="4500" dirty="0">
                <a:latin typeface="Microsoft Sans Serif" pitchFamily="34" charset="0"/>
                <a:cs typeface="Microsoft Sans Serif" pitchFamily="34" charset="0"/>
              </a:rPr>
              <a:t> a </a:t>
            </a:r>
            <a:r>
              <a:rPr lang="tr-TR" sz="4500" dirty="0" err="1">
                <a:latin typeface="Microsoft Sans Serif" pitchFamily="34" charset="0"/>
                <a:cs typeface="Microsoft Sans Serif" pitchFamily="34" charset="0"/>
              </a:rPr>
              <a:t>palm</a:t>
            </a:r>
            <a:r>
              <a:rPr lang="tr-TR" sz="45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4500" dirty="0" err="1">
                <a:latin typeface="Microsoft Sans Serif" pitchFamily="34" charset="0"/>
                <a:cs typeface="Microsoft Sans Serif" pitchFamily="34" charset="0"/>
              </a:rPr>
              <a:t>section</a:t>
            </a:r>
            <a:r>
              <a:rPr lang="tr-TR" sz="4500" dirty="0">
                <a:latin typeface="Microsoft Sans Serif" pitchFamily="34" charset="0"/>
                <a:cs typeface="Microsoft Sans Serif" pitchFamily="34" charset="0"/>
              </a:rPr>
              <a:t> is </a:t>
            </a:r>
            <a:r>
              <a:rPr lang="tr-TR" sz="4500" dirty="0" err="1">
                <a:latin typeface="Microsoft Sans Serif" pitchFamily="34" charset="0"/>
                <a:cs typeface="Microsoft Sans Serif" pitchFamily="34" charset="0"/>
              </a:rPr>
              <a:t>cut</a:t>
            </a:r>
            <a:r>
              <a:rPr lang="tr-TR" sz="4500" dirty="0">
                <a:latin typeface="Microsoft Sans Serif" pitchFamily="34" charset="0"/>
                <a:cs typeface="Microsoft Sans Serif" pitchFamily="34" charset="0"/>
              </a:rPr>
              <a:t>. A </a:t>
            </a:r>
            <a:r>
              <a:rPr lang="tr-TR" sz="4500" dirty="0" err="1">
                <a:latin typeface="Microsoft Sans Serif" pitchFamily="34" charset="0"/>
                <a:cs typeface="Microsoft Sans Serif" pitchFamily="34" charset="0"/>
              </a:rPr>
              <a:t>trained</a:t>
            </a:r>
            <a:r>
              <a:rPr lang="tr-TR" sz="4500" dirty="0">
                <a:latin typeface="Microsoft Sans Serif" pitchFamily="34" charset="0"/>
                <a:cs typeface="Microsoft Sans Serif" pitchFamily="34" charset="0"/>
              </a:rPr>
              <a:t> model </a:t>
            </a:r>
            <a:r>
              <a:rPr lang="tr-TR" sz="4500" dirty="0" err="1">
                <a:latin typeface="Microsoft Sans Serif" pitchFamily="34" charset="0"/>
                <a:cs typeface="Microsoft Sans Serif" pitchFamily="34" charset="0"/>
              </a:rPr>
              <a:t>calculates</a:t>
            </a:r>
            <a:r>
              <a:rPr lang="tr-TR" sz="45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4500" dirty="0" err="1">
                <a:latin typeface="Microsoft Sans Serif" pitchFamily="34" charset="0"/>
                <a:cs typeface="Microsoft Sans Serif" pitchFamily="34" charset="0"/>
              </a:rPr>
              <a:t>anemia</a:t>
            </a:r>
            <a:r>
              <a:rPr lang="tr-TR" sz="45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4500" dirty="0" err="1">
                <a:latin typeface="Microsoft Sans Serif" pitchFamily="34" charset="0"/>
                <a:cs typeface="Microsoft Sans Serif" pitchFamily="34" charset="0"/>
              </a:rPr>
              <a:t>possibility</a:t>
            </a:r>
            <a:r>
              <a:rPr lang="tr-TR" sz="4500" dirty="0">
                <a:latin typeface="Microsoft Sans Serif" pitchFamily="34" charset="0"/>
                <a:cs typeface="Microsoft Sans Serif" pitchFamily="34" charset="0"/>
              </a:rPr>
              <a:t>, </a:t>
            </a:r>
            <a:r>
              <a:rPr lang="tr-TR" sz="4500" dirty="0" err="1">
                <a:latin typeface="Microsoft Sans Serif" pitchFamily="34" charset="0"/>
                <a:cs typeface="Microsoft Sans Serif" pitchFamily="34" charset="0"/>
              </a:rPr>
              <a:t>and</a:t>
            </a:r>
            <a:r>
              <a:rPr lang="tr-TR" sz="4500" dirty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tr-TR" sz="4500" dirty="0" err="1">
                <a:latin typeface="Microsoft Sans Serif" pitchFamily="34" charset="0"/>
                <a:cs typeface="Microsoft Sans Serif" pitchFamily="34" charset="0"/>
              </a:rPr>
              <a:t>give</a:t>
            </a:r>
            <a:r>
              <a:rPr lang="tr-TR" sz="4500" dirty="0">
                <a:latin typeface="Microsoft Sans Serif" pitchFamily="34" charset="0"/>
                <a:cs typeface="Microsoft Sans Serif" pitchFamily="34" charset="0"/>
              </a:rPr>
              <a:t> a </a:t>
            </a:r>
            <a:r>
              <a:rPr lang="tr-TR" sz="4500" dirty="0" err="1">
                <a:latin typeface="Microsoft Sans Serif" pitchFamily="34" charset="0"/>
                <a:cs typeface="Microsoft Sans Serif" pitchFamily="34" charset="0"/>
              </a:rPr>
              <a:t>result</a:t>
            </a:r>
            <a:r>
              <a:rPr lang="tr-TR" sz="4500" dirty="0">
                <a:latin typeface="Microsoft Sans Serif" pitchFamily="34" charset="0"/>
                <a:cs typeface="Microsoft Sans Serif" pitchFamily="34" charset="0"/>
              </a:rPr>
              <a:t>.</a:t>
            </a:r>
          </a:p>
          <a:p>
            <a:pPr marL="294147" indent="-294147" algn="just">
              <a:buFont typeface="Arial" pitchFamily="34" charset="0"/>
              <a:buChar char="•"/>
              <a:defRPr/>
            </a:pPr>
            <a:endParaRPr lang="tr-TR" sz="3800" dirty="0">
              <a:latin typeface="Microsoft Sans Serif" pitchFamily="34" charset="0"/>
              <a:cs typeface="Microsoft Sans Serif" pitchFamily="34" charset="0"/>
            </a:endParaRPr>
          </a:p>
          <a:p>
            <a:pPr marL="294147" indent="-294147" algn="ctr">
              <a:defRPr/>
            </a:pPr>
            <a:endParaRPr lang="en-US" sz="3800" dirty="0">
              <a:latin typeface="Microsoft Sans Serif" pitchFamily="34" charset="0"/>
              <a:cs typeface="Microsoft Sans Serif" pitchFamily="34" charset="0"/>
            </a:endParaRPr>
          </a:p>
          <a:p>
            <a:pPr marL="294147" indent="-294147" algn="just">
              <a:buFont typeface="Arial" pitchFamily="34" charset="0"/>
              <a:buChar char="•"/>
              <a:defRPr/>
            </a:pPr>
            <a:endParaRPr lang="tr-TR" sz="3800" dirty="0">
              <a:latin typeface="Microsoft Sans Serif" pitchFamily="34" charset="0"/>
              <a:cs typeface="Microsoft Sans Serif" pitchFamily="34" charset="0"/>
            </a:endParaRPr>
          </a:p>
          <a:p>
            <a:pPr marL="294147" indent="-294147" algn="just">
              <a:buFont typeface="Arial" pitchFamily="34" charset="0"/>
              <a:buChar char="•"/>
              <a:defRPr/>
            </a:pPr>
            <a:endParaRPr lang="en-US" sz="3800" dirty="0">
              <a:latin typeface="Microsoft Sans Serif" pitchFamily="34" charset="0"/>
              <a:cs typeface="Microsoft Sans Serif" pitchFamily="34" charset="0"/>
            </a:endParaRPr>
          </a:p>
          <a:p>
            <a:pPr marL="294147" indent="-294147" algn="just">
              <a:buFont typeface="Arial" pitchFamily="34" charset="0"/>
              <a:buChar char="•"/>
              <a:defRPr/>
            </a:pPr>
            <a:endParaRPr lang="tr-TR" sz="3800" b="1" baseline="-25000" dirty="0">
              <a:latin typeface="Microsoft Sans Serif" pitchFamily="34" charset="0"/>
              <a:cs typeface="Microsoft Sans Serif" pitchFamily="34" charset="0"/>
            </a:endParaRPr>
          </a:p>
          <a:p>
            <a:pPr marL="294147" indent="-294147" algn="just">
              <a:buFont typeface="Arial" pitchFamily="34" charset="0"/>
              <a:buChar char="•"/>
              <a:defRPr/>
            </a:pPr>
            <a:endParaRPr lang="tr-TR" sz="3800" b="1" baseline="-25000" dirty="0">
              <a:latin typeface="Microsoft Sans Serif" pitchFamily="34" charset="0"/>
              <a:cs typeface="Microsoft Sans Serif" pitchFamily="34" charset="0"/>
            </a:endParaRPr>
          </a:p>
          <a:p>
            <a:pPr marL="294147" indent="-294147" algn="just">
              <a:buFont typeface="Arial" pitchFamily="34" charset="0"/>
              <a:buChar char="•"/>
              <a:defRPr/>
            </a:pPr>
            <a:endParaRPr lang="tr-TR" sz="3800" b="1" baseline="-25000" dirty="0">
              <a:latin typeface="Microsoft Sans Serif" pitchFamily="34" charset="0"/>
              <a:cs typeface="Microsoft Sans Serif" pitchFamily="34" charset="0"/>
            </a:endParaRPr>
          </a:p>
          <a:p>
            <a:pPr marL="294147" indent="-294147" algn="just">
              <a:buFont typeface="Arial" pitchFamily="34" charset="0"/>
              <a:buChar char="•"/>
              <a:defRPr/>
            </a:pPr>
            <a:endParaRPr lang="tr-TR" sz="3800" b="1" baseline="-25000" dirty="0">
              <a:latin typeface="Microsoft Sans Serif" pitchFamily="34" charset="0"/>
              <a:cs typeface="Microsoft Sans Serif" pitchFamily="34" charset="0"/>
            </a:endParaRPr>
          </a:p>
          <a:p>
            <a:pPr marL="294147" indent="-294147" algn="just">
              <a:buFont typeface="Arial" pitchFamily="34" charset="0"/>
              <a:buChar char="•"/>
              <a:defRPr/>
            </a:pPr>
            <a:endParaRPr lang="tr-TR" sz="3800" b="1" baseline="-25000" dirty="0">
              <a:latin typeface="Microsoft Sans Serif" pitchFamily="34" charset="0"/>
              <a:cs typeface="Microsoft Sans Serif" pitchFamily="34" charset="0"/>
            </a:endParaRPr>
          </a:p>
          <a:p>
            <a:pPr marL="294147" indent="-294147" algn="just">
              <a:buFont typeface="Arial" pitchFamily="34" charset="0"/>
              <a:buChar char="•"/>
              <a:defRPr/>
            </a:pPr>
            <a:endParaRPr lang="tr-TR" sz="3800" b="1" baseline="-25000" dirty="0">
              <a:latin typeface="Microsoft Sans Serif" pitchFamily="34" charset="0"/>
              <a:cs typeface="Microsoft Sans Serif" pitchFamily="34" charset="0"/>
            </a:endParaRPr>
          </a:p>
          <a:p>
            <a:endParaRPr lang="en-US" sz="3800" dirty="0"/>
          </a:p>
        </p:txBody>
      </p:sp>
      <p:sp>
        <p:nvSpPr>
          <p:cNvPr id="63" name="Rectangle 62"/>
          <p:cNvSpPr/>
          <p:nvPr/>
        </p:nvSpPr>
        <p:spPr>
          <a:xfrm>
            <a:off x="123825" y="48006001"/>
            <a:ext cx="32245695" cy="312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04586" tIns="52293" rIns="104586" bIns="52293" rtlCol="0" anchor="ctr"/>
          <a:lstStyle/>
          <a:p>
            <a:pPr algn="ctr"/>
            <a:r>
              <a:rPr lang="tr-TR" sz="3600" b="1" dirty="0" err="1">
                <a:solidFill>
                  <a:srgbClr val="C00000"/>
                </a:solidFill>
              </a:rPr>
              <a:t>References</a:t>
            </a:r>
            <a:endParaRPr lang="tr-TR" sz="3600" b="1" dirty="0">
              <a:solidFill>
                <a:srgbClr val="C00000"/>
              </a:solidFill>
            </a:endParaRPr>
          </a:p>
          <a:p>
            <a:pPr algn="just"/>
            <a:r>
              <a:rPr lang="tr-TR" sz="2400" dirty="0">
                <a:solidFill>
                  <a:schemeClr val="tx1"/>
                </a:solidFill>
              </a:rPr>
              <a:t>[1] P. </a:t>
            </a:r>
            <a:r>
              <a:rPr lang="tr-TR" sz="2400" dirty="0" err="1">
                <a:solidFill>
                  <a:schemeClr val="tx1"/>
                </a:solidFill>
              </a:rPr>
              <a:t>Appiahene</a:t>
            </a:r>
            <a:r>
              <a:rPr lang="tr-TR" sz="2400" dirty="0">
                <a:solidFill>
                  <a:schemeClr val="tx1"/>
                </a:solidFill>
              </a:rPr>
              <a:t> et al., “Application of </a:t>
            </a:r>
            <a:r>
              <a:rPr lang="tr-TR" sz="2400" dirty="0" err="1">
                <a:solidFill>
                  <a:schemeClr val="tx1"/>
                </a:solidFill>
              </a:rPr>
              <a:t>ensemble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models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approach</a:t>
            </a:r>
            <a:r>
              <a:rPr lang="tr-TR" sz="2400" dirty="0">
                <a:solidFill>
                  <a:schemeClr val="tx1"/>
                </a:solidFill>
              </a:rPr>
              <a:t> in </a:t>
            </a:r>
            <a:r>
              <a:rPr lang="tr-TR" sz="2400" dirty="0" err="1">
                <a:solidFill>
                  <a:schemeClr val="tx1"/>
                </a:solidFill>
              </a:rPr>
              <a:t>anemia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detection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using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images</a:t>
            </a:r>
            <a:r>
              <a:rPr lang="tr-TR" sz="2400" dirty="0">
                <a:solidFill>
                  <a:schemeClr val="tx1"/>
                </a:solidFill>
              </a:rPr>
              <a:t> of </a:t>
            </a:r>
            <a:r>
              <a:rPr lang="tr-TR" sz="2400" dirty="0" err="1">
                <a:solidFill>
                  <a:schemeClr val="tx1"/>
                </a:solidFill>
              </a:rPr>
              <a:t>the</a:t>
            </a:r>
            <a:r>
              <a:rPr lang="tr-TR" sz="2400" dirty="0">
                <a:solidFill>
                  <a:schemeClr val="tx1"/>
                </a:solidFill>
              </a:rPr>
              <a:t> </a:t>
            </a:r>
          </a:p>
          <a:p>
            <a:pPr algn="just"/>
            <a:r>
              <a:rPr lang="tr-TR" sz="2400" dirty="0" err="1">
                <a:solidFill>
                  <a:schemeClr val="tx1"/>
                </a:solidFill>
              </a:rPr>
              <a:t>palpable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palm</a:t>
            </a:r>
            <a:r>
              <a:rPr lang="tr-TR" sz="2400" dirty="0">
                <a:solidFill>
                  <a:schemeClr val="tx1"/>
                </a:solidFill>
              </a:rPr>
              <a:t>,” </a:t>
            </a:r>
            <a:r>
              <a:rPr lang="tr-TR" sz="2400" dirty="0" err="1">
                <a:solidFill>
                  <a:schemeClr val="tx1"/>
                </a:solidFill>
              </a:rPr>
              <a:t>Medicine</a:t>
            </a:r>
            <a:r>
              <a:rPr lang="tr-TR" sz="2400" dirty="0">
                <a:solidFill>
                  <a:schemeClr val="tx1"/>
                </a:solidFill>
              </a:rPr>
              <a:t> in </a:t>
            </a:r>
            <a:r>
              <a:rPr lang="tr-TR" sz="2400" dirty="0" err="1">
                <a:solidFill>
                  <a:schemeClr val="tx1"/>
                </a:solidFill>
              </a:rPr>
              <a:t>Novel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Technology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and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Devices</a:t>
            </a:r>
            <a:r>
              <a:rPr lang="tr-TR" sz="2400" dirty="0">
                <a:solidFill>
                  <a:schemeClr val="tx1"/>
                </a:solidFill>
              </a:rPr>
              <a:t>, </a:t>
            </a:r>
            <a:r>
              <a:rPr lang="tr-TR" sz="2400" dirty="0" err="1">
                <a:solidFill>
                  <a:schemeClr val="tx1"/>
                </a:solidFill>
              </a:rPr>
              <a:t>vol</a:t>
            </a:r>
            <a:r>
              <a:rPr lang="tr-TR" sz="2400" dirty="0">
                <a:solidFill>
                  <a:schemeClr val="tx1"/>
                </a:solidFill>
              </a:rPr>
              <a:t>. 20, </a:t>
            </a:r>
            <a:r>
              <a:rPr lang="tr-TR" sz="2400" dirty="0" err="1">
                <a:solidFill>
                  <a:schemeClr val="tx1"/>
                </a:solidFill>
              </a:rPr>
              <a:t>pp</a:t>
            </a:r>
            <a:r>
              <a:rPr lang="tr-TR" sz="2400" dirty="0">
                <a:solidFill>
                  <a:schemeClr val="tx1"/>
                </a:solidFill>
              </a:rPr>
              <a:t>. 100269–100269, </a:t>
            </a:r>
            <a:r>
              <a:rPr lang="tr-TR" sz="2400" dirty="0" err="1">
                <a:solidFill>
                  <a:schemeClr val="tx1"/>
                </a:solidFill>
              </a:rPr>
              <a:t>Dec</a:t>
            </a:r>
            <a:r>
              <a:rPr lang="tr-TR" sz="2400" dirty="0">
                <a:solidFill>
                  <a:schemeClr val="tx1"/>
                </a:solidFill>
              </a:rPr>
              <a:t>. 2023, </a:t>
            </a:r>
            <a:r>
              <a:rPr lang="tr-TR" sz="2400" dirty="0" err="1">
                <a:solidFill>
                  <a:schemeClr val="tx1"/>
                </a:solidFill>
              </a:rPr>
              <a:t>doi</a:t>
            </a:r>
            <a:r>
              <a:rPr lang="tr-TR" sz="2400" dirty="0">
                <a:solidFill>
                  <a:schemeClr val="tx1"/>
                </a:solidFill>
              </a:rPr>
              <a:t>: </a:t>
            </a:r>
            <a:r>
              <a:rPr lang="tr-TR" sz="2400" dirty="0" err="1">
                <a:solidFill>
                  <a:schemeClr val="tx1"/>
                </a:solidFill>
              </a:rPr>
              <a:t>https</a:t>
            </a:r>
            <a:r>
              <a:rPr lang="tr-TR" sz="2400" dirty="0">
                <a:solidFill>
                  <a:schemeClr val="tx1"/>
                </a:solidFill>
              </a:rPr>
              <a:t>://</a:t>
            </a:r>
            <a:r>
              <a:rPr lang="tr-TR" sz="2400" dirty="0" err="1">
                <a:solidFill>
                  <a:schemeClr val="tx1"/>
                </a:solidFill>
              </a:rPr>
              <a:t>doi.org</a:t>
            </a:r>
            <a:r>
              <a:rPr lang="tr-TR" sz="2400" dirty="0">
                <a:solidFill>
                  <a:schemeClr val="tx1"/>
                </a:solidFill>
              </a:rPr>
              <a:t>/10.1016/j.medntd.2023.100269. </a:t>
            </a:r>
          </a:p>
          <a:p>
            <a:pPr algn="just"/>
            <a:r>
              <a:rPr lang="tr-TR" sz="2400" dirty="0">
                <a:solidFill>
                  <a:schemeClr val="tx1"/>
                </a:solidFill>
              </a:rPr>
              <a:t>[2] R. G. </a:t>
            </a:r>
            <a:r>
              <a:rPr lang="tr-TR" sz="2400" dirty="0" err="1">
                <a:solidFill>
                  <a:schemeClr val="tx1"/>
                </a:solidFill>
              </a:rPr>
              <a:t>Mannino</a:t>
            </a:r>
            <a:r>
              <a:rPr lang="tr-TR" sz="2400" dirty="0">
                <a:solidFill>
                  <a:schemeClr val="tx1"/>
                </a:solidFill>
              </a:rPr>
              <a:t> et al., “Smartphone </a:t>
            </a:r>
            <a:r>
              <a:rPr lang="tr-TR" sz="2400" dirty="0" err="1">
                <a:solidFill>
                  <a:schemeClr val="tx1"/>
                </a:solidFill>
              </a:rPr>
              <a:t>app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for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non-invasive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detection</a:t>
            </a:r>
            <a:r>
              <a:rPr lang="tr-TR" sz="2400" dirty="0">
                <a:solidFill>
                  <a:schemeClr val="tx1"/>
                </a:solidFill>
              </a:rPr>
              <a:t> of </a:t>
            </a:r>
            <a:r>
              <a:rPr lang="tr-TR" sz="2400" dirty="0" err="1">
                <a:solidFill>
                  <a:schemeClr val="tx1"/>
                </a:solidFill>
              </a:rPr>
              <a:t>anemia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using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only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patient-sourced</a:t>
            </a:r>
            <a:r>
              <a:rPr lang="tr-TR" sz="2400" dirty="0">
                <a:solidFill>
                  <a:schemeClr val="tx1"/>
                </a:solidFill>
              </a:rPr>
              <a:t> </a:t>
            </a:r>
            <a:r>
              <a:rPr lang="tr-TR" sz="2400" dirty="0" err="1">
                <a:solidFill>
                  <a:schemeClr val="tx1"/>
                </a:solidFill>
              </a:rPr>
              <a:t>photos</a:t>
            </a:r>
            <a:r>
              <a:rPr lang="tr-TR" sz="2400" dirty="0">
                <a:solidFill>
                  <a:schemeClr val="tx1"/>
                </a:solidFill>
              </a:rPr>
              <a:t>,” Nature Communications, </a:t>
            </a:r>
            <a:r>
              <a:rPr lang="tr-TR" sz="2400" dirty="0" err="1">
                <a:solidFill>
                  <a:schemeClr val="tx1"/>
                </a:solidFill>
              </a:rPr>
              <a:t>vol</a:t>
            </a:r>
            <a:r>
              <a:rPr lang="tr-TR" sz="2400" dirty="0">
                <a:solidFill>
                  <a:schemeClr val="tx1"/>
                </a:solidFill>
              </a:rPr>
              <a:t>. 9, </a:t>
            </a:r>
            <a:r>
              <a:rPr lang="tr-TR" sz="2400" dirty="0" err="1">
                <a:solidFill>
                  <a:schemeClr val="tx1"/>
                </a:solidFill>
              </a:rPr>
              <a:t>no</a:t>
            </a:r>
            <a:r>
              <a:rPr lang="tr-TR" sz="2400" dirty="0">
                <a:solidFill>
                  <a:schemeClr val="tx1"/>
                </a:solidFill>
              </a:rPr>
              <a:t>. 1, </a:t>
            </a:r>
            <a:r>
              <a:rPr lang="tr-TR" sz="2400" dirty="0" err="1">
                <a:solidFill>
                  <a:schemeClr val="tx1"/>
                </a:solidFill>
              </a:rPr>
              <a:t>Dec</a:t>
            </a:r>
            <a:r>
              <a:rPr lang="tr-TR" sz="2400" dirty="0">
                <a:solidFill>
                  <a:schemeClr val="tx1"/>
                </a:solidFill>
              </a:rPr>
              <a:t>. 2018, </a:t>
            </a:r>
            <a:r>
              <a:rPr lang="tr-TR" sz="2400" dirty="0" err="1">
                <a:solidFill>
                  <a:schemeClr val="tx1"/>
                </a:solidFill>
              </a:rPr>
              <a:t>doi</a:t>
            </a:r>
            <a:r>
              <a:rPr lang="tr-TR" sz="2400" dirty="0">
                <a:solidFill>
                  <a:schemeClr val="tx1"/>
                </a:solidFill>
              </a:rPr>
              <a:t>: </a:t>
            </a:r>
            <a:r>
              <a:rPr lang="tr-TR" sz="2400" dirty="0" err="1">
                <a:solidFill>
                  <a:schemeClr val="tx1"/>
                </a:solidFill>
              </a:rPr>
              <a:t>https</a:t>
            </a:r>
            <a:r>
              <a:rPr lang="tr-TR" sz="2400" dirty="0">
                <a:solidFill>
                  <a:schemeClr val="tx1"/>
                </a:solidFill>
              </a:rPr>
              <a:t>://</a:t>
            </a:r>
            <a:r>
              <a:rPr lang="tr-TR" sz="2400" dirty="0" err="1">
                <a:solidFill>
                  <a:schemeClr val="tx1"/>
                </a:solidFill>
              </a:rPr>
              <a:t>doi.org</a:t>
            </a:r>
            <a:r>
              <a:rPr lang="tr-TR" sz="2400" dirty="0">
                <a:solidFill>
                  <a:schemeClr val="tx1"/>
                </a:solidFill>
              </a:rPr>
              <a:t>/10.1038/s41467-018-07262-2. </a:t>
            </a:r>
          </a:p>
          <a:p>
            <a:pPr algn="just"/>
            <a:r>
              <a:rPr lang="tr-TR" sz="2400" dirty="0">
                <a:solidFill>
                  <a:schemeClr val="tx1"/>
                </a:solidFill>
              </a:rPr>
              <a:t>[3] P. </a:t>
            </a:r>
            <a:r>
              <a:rPr lang="tr-TR" sz="2400" dirty="0" err="1">
                <a:solidFill>
                  <a:schemeClr val="tx1"/>
                </a:solidFill>
              </a:rPr>
              <a:t>Appiahene</a:t>
            </a:r>
            <a:r>
              <a:rPr lang="tr-TR" sz="2400" dirty="0">
                <a:solidFill>
                  <a:schemeClr val="tx1"/>
                </a:solidFill>
              </a:rPr>
              <a:t>, J. W. </a:t>
            </a:r>
            <a:r>
              <a:rPr lang="tr-TR" sz="2400" dirty="0" err="1">
                <a:solidFill>
                  <a:schemeClr val="tx1"/>
                </a:solidFill>
              </a:rPr>
              <a:t>Asare</a:t>
            </a:r>
            <a:r>
              <a:rPr lang="tr-TR" sz="2400" dirty="0">
                <a:solidFill>
                  <a:schemeClr val="tx1"/>
                </a:solidFill>
              </a:rPr>
              <a:t>, E. T. </a:t>
            </a:r>
            <a:r>
              <a:rPr lang="tr-TR" sz="2400" dirty="0" err="1">
                <a:solidFill>
                  <a:schemeClr val="tx1"/>
                </a:solidFill>
              </a:rPr>
              <a:t>Donkoh</a:t>
            </a:r>
            <a:r>
              <a:rPr lang="tr-TR" sz="2400" dirty="0">
                <a:solidFill>
                  <a:schemeClr val="tx1"/>
                </a:solidFill>
              </a:rPr>
              <a:t>, G. </a:t>
            </a:r>
            <a:r>
              <a:rPr lang="tr-TR" sz="2400" dirty="0" err="1">
                <a:solidFill>
                  <a:schemeClr val="tx1"/>
                </a:solidFill>
              </a:rPr>
              <a:t>Dimauro</a:t>
            </a:r>
            <a:r>
              <a:rPr lang="tr-TR" sz="2400" dirty="0">
                <a:solidFill>
                  <a:schemeClr val="tx1"/>
                </a:solidFill>
              </a:rPr>
              <a:t>, </a:t>
            </a:r>
            <a:r>
              <a:rPr lang="tr-TR" sz="2400" dirty="0" err="1">
                <a:solidFill>
                  <a:schemeClr val="tx1"/>
                </a:solidFill>
              </a:rPr>
              <a:t>and</a:t>
            </a:r>
            <a:r>
              <a:rPr lang="tr-TR" sz="2400" dirty="0">
                <a:solidFill>
                  <a:schemeClr val="tx1"/>
                </a:solidFill>
              </a:rPr>
              <a:t> R. </a:t>
            </a:r>
            <a:r>
              <a:rPr lang="tr-TR" sz="2400" dirty="0" err="1">
                <a:solidFill>
                  <a:schemeClr val="tx1"/>
                </a:solidFill>
              </a:rPr>
              <a:t>Maglietta</a:t>
            </a:r>
            <a:r>
              <a:rPr lang="tr-TR" sz="2400" dirty="0">
                <a:solidFill>
                  <a:schemeClr val="tx1"/>
                </a:solidFill>
              </a:rPr>
              <a:t>, “</a:t>
            </a:r>
            <a:r>
              <a:rPr lang="tr-TR" sz="2400" dirty="0" err="1">
                <a:solidFill>
                  <a:schemeClr val="tx1"/>
                </a:solidFill>
              </a:rPr>
              <a:t>Detection</a:t>
            </a:r>
            <a:r>
              <a:rPr lang="tr-TR" sz="2400" dirty="0">
                <a:solidFill>
                  <a:schemeClr val="tx1"/>
                </a:solidFill>
              </a:rPr>
              <a:t> of </a:t>
            </a:r>
            <a:r>
              <a:rPr lang="tr-TR" sz="2400" dirty="0" err="1">
                <a:solidFill>
                  <a:schemeClr val="tx1"/>
                </a:solidFill>
              </a:rPr>
              <a:t>iron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deficiency</a:t>
            </a:r>
            <a:r>
              <a:rPr lang="tr-TR" sz="2400" dirty="0">
                <a:solidFill>
                  <a:schemeClr val="tx1"/>
                </a:solidFill>
              </a:rPr>
              <a:t> </a:t>
            </a:r>
            <a:r>
              <a:rPr lang="tr-TR" sz="2400" dirty="0" err="1">
                <a:solidFill>
                  <a:schemeClr val="tx1"/>
                </a:solidFill>
              </a:rPr>
              <a:t>anemia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by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medical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images</a:t>
            </a:r>
            <a:r>
              <a:rPr lang="tr-TR" sz="2400" dirty="0">
                <a:solidFill>
                  <a:schemeClr val="tx1"/>
                </a:solidFill>
              </a:rPr>
              <a:t>: a </a:t>
            </a:r>
            <a:r>
              <a:rPr lang="tr-TR" sz="2400" dirty="0" err="1">
                <a:solidFill>
                  <a:schemeClr val="tx1"/>
                </a:solidFill>
              </a:rPr>
              <a:t>comparative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study</a:t>
            </a:r>
            <a:r>
              <a:rPr lang="tr-TR" sz="2400" dirty="0">
                <a:solidFill>
                  <a:schemeClr val="tx1"/>
                </a:solidFill>
              </a:rPr>
              <a:t> of </a:t>
            </a:r>
            <a:r>
              <a:rPr lang="tr-TR" sz="2400" dirty="0" err="1">
                <a:solidFill>
                  <a:schemeClr val="tx1"/>
                </a:solidFill>
              </a:rPr>
              <a:t>machine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learning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algorithms</a:t>
            </a:r>
            <a:r>
              <a:rPr lang="tr-TR" sz="2400" dirty="0">
                <a:solidFill>
                  <a:schemeClr val="tx1"/>
                </a:solidFill>
              </a:rPr>
              <a:t>,” </a:t>
            </a:r>
            <a:r>
              <a:rPr lang="tr-TR" sz="2400" dirty="0" err="1">
                <a:solidFill>
                  <a:schemeClr val="tx1"/>
                </a:solidFill>
              </a:rPr>
              <a:t>BioData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Mining</a:t>
            </a:r>
            <a:r>
              <a:rPr lang="tr-TR" sz="2400" dirty="0">
                <a:solidFill>
                  <a:schemeClr val="tx1"/>
                </a:solidFill>
              </a:rPr>
              <a:t>, </a:t>
            </a:r>
            <a:r>
              <a:rPr lang="tr-TR" sz="2400" dirty="0" err="1">
                <a:solidFill>
                  <a:schemeClr val="tx1"/>
                </a:solidFill>
              </a:rPr>
              <a:t>vol</a:t>
            </a:r>
            <a:r>
              <a:rPr lang="tr-TR" sz="2400" dirty="0">
                <a:solidFill>
                  <a:schemeClr val="tx1"/>
                </a:solidFill>
              </a:rPr>
              <a:t>. 16, </a:t>
            </a:r>
            <a:r>
              <a:rPr lang="tr-TR" sz="2400" dirty="0" err="1">
                <a:solidFill>
                  <a:schemeClr val="tx1"/>
                </a:solidFill>
              </a:rPr>
              <a:t>no</a:t>
            </a:r>
            <a:r>
              <a:rPr lang="tr-TR" sz="2400" dirty="0">
                <a:solidFill>
                  <a:schemeClr val="tx1"/>
                </a:solidFill>
              </a:rPr>
              <a:t>. 1, Jan. 2023, </a:t>
            </a:r>
            <a:r>
              <a:rPr lang="tr-TR" sz="2400" dirty="0" err="1">
                <a:solidFill>
                  <a:schemeClr val="tx1"/>
                </a:solidFill>
              </a:rPr>
              <a:t>doi</a:t>
            </a:r>
            <a:r>
              <a:rPr lang="tr-TR" sz="2400" dirty="0">
                <a:solidFill>
                  <a:schemeClr val="tx1"/>
                </a:solidFill>
              </a:rPr>
              <a:t>: </a:t>
            </a:r>
            <a:r>
              <a:rPr lang="tr-TR" sz="2400" dirty="0" err="1">
                <a:solidFill>
                  <a:schemeClr val="tx1"/>
                </a:solidFill>
              </a:rPr>
              <a:t>https</a:t>
            </a:r>
            <a:r>
              <a:rPr lang="tr-TR" sz="2400" dirty="0">
                <a:solidFill>
                  <a:schemeClr val="tx1"/>
                </a:solidFill>
              </a:rPr>
              <a:t>://</a:t>
            </a:r>
            <a:r>
              <a:rPr lang="tr-TR" sz="2400" dirty="0" err="1">
                <a:solidFill>
                  <a:schemeClr val="tx1"/>
                </a:solidFill>
              </a:rPr>
              <a:t>doi.org</a:t>
            </a:r>
            <a:r>
              <a:rPr lang="tr-TR" sz="2400" dirty="0">
                <a:solidFill>
                  <a:schemeClr val="tx1"/>
                </a:solidFill>
              </a:rPr>
              <a:t>/10.1186/s13040-023-00319-z.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6668088" y="14833557"/>
            <a:ext cx="147066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6000" dirty="0"/>
              <a:t>Hand detection and landmark generation is done by </a:t>
            </a:r>
            <a:r>
              <a:rPr lang="en-US" sz="6000" dirty="0" err="1"/>
              <a:t>MediaPipe’s</a:t>
            </a:r>
            <a:r>
              <a:rPr lang="en-US" sz="6000" dirty="0"/>
              <a:t> Hand </a:t>
            </a:r>
            <a:r>
              <a:rPr lang="en-US" sz="6000" dirty="0" err="1"/>
              <a:t>Landmarker</a:t>
            </a:r>
            <a:r>
              <a:rPr lang="en-US" sz="6000" dirty="0"/>
              <a:t>. Using these landmarks, the image is cropped to extract the palm image.</a:t>
            </a:r>
          </a:p>
          <a:p>
            <a:pPr>
              <a:buFont typeface="Arial" pitchFamily="34" charset="0"/>
              <a:buChar char="•"/>
            </a:pPr>
            <a:endParaRPr lang="en-US" sz="6000" dirty="0"/>
          </a:p>
          <a:p>
            <a:pPr>
              <a:buFont typeface="Arial" pitchFamily="34" charset="0"/>
              <a:buChar char="•"/>
            </a:pPr>
            <a:r>
              <a:rPr lang="en-US" sz="6000" dirty="0"/>
              <a:t> Both Deep Learning and Analytical based methods are utilized to predict if given image has Anemia.</a:t>
            </a:r>
          </a:p>
        </p:txBody>
      </p:sp>
      <p:pic>
        <p:nvPicPr>
          <p:cNvPr id="26" name="Picture 35" descr="KU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72" b="15040"/>
          <a:stretch/>
        </p:blipFill>
        <p:spPr bwMode="auto">
          <a:xfrm>
            <a:off x="27555825" y="177429"/>
            <a:ext cx="466725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3FFDF8F-6962-4802-93FF-536FA91C89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19114" y="9457248"/>
            <a:ext cx="10936711" cy="21583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AD101E5-EDA9-63BE-C6D3-989DB2C3F5DD}"/>
              </a:ext>
            </a:extLst>
          </p:cNvPr>
          <p:cNvSpPr/>
          <p:nvPr/>
        </p:nvSpPr>
        <p:spPr>
          <a:xfrm>
            <a:off x="5305425" y="39090600"/>
            <a:ext cx="4572000" cy="19050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3000" dirty="0" err="1">
                <a:solidFill>
                  <a:schemeClr val="tx1"/>
                </a:solidFill>
              </a:rPr>
              <a:t>SnapAnemia</a:t>
            </a:r>
            <a:endParaRPr lang="en-US" sz="3000" dirty="0">
              <a:solidFill>
                <a:schemeClr val="tx1"/>
              </a:solidFill>
            </a:endParaRPr>
          </a:p>
        </p:txBody>
      </p:sp>
      <p:pic>
        <p:nvPicPr>
          <p:cNvPr id="5" name="Picture 4" descr="A red bird with black background&#10;&#10;Description automatically generated">
            <a:extLst>
              <a:ext uri="{FF2B5EF4-FFF2-40B4-BE49-F238E27FC236}">
                <a16:creationId xmlns:a16="http://schemas.microsoft.com/office/drawing/2014/main" id="{C04DC44A-50AD-DD42-5F2E-0DFFB18EFD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972" y="39455666"/>
            <a:ext cx="1842853" cy="1158934"/>
          </a:xfrm>
          <a:prstGeom prst="rect">
            <a:avLst/>
          </a:prstGeom>
        </p:spPr>
      </p:pic>
      <p:sp>
        <p:nvSpPr>
          <p:cNvPr id="6" name="Parallelogram 5">
            <a:extLst>
              <a:ext uri="{FF2B5EF4-FFF2-40B4-BE49-F238E27FC236}">
                <a16:creationId xmlns:a16="http://schemas.microsoft.com/office/drawing/2014/main" id="{CDC63174-5DB9-85BB-B076-447D4BDA0F17}"/>
              </a:ext>
            </a:extLst>
          </p:cNvPr>
          <p:cNvSpPr/>
          <p:nvPr/>
        </p:nvSpPr>
        <p:spPr>
          <a:xfrm>
            <a:off x="6053504" y="36880800"/>
            <a:ext cx="3075842" cy="1162894"/>
          </a:xfrm>
          <a:prstGeom prst="parallelogram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000" dirty="0" err="1">
                <a:solidFill>
                  <a:schemeClr val="tx1"/>
                </a:solidFill>
              </a:rPr>
              <a:t>Hand</a:t>
            </a:r>
            <a:r>
              <a:rPr lang="tr-TR" sz="3000" dirty="0">
                <a:solidFill>
                  <a:schemeClr val="tx1"/>
                </a:solidFill>
              </a:rPr>
              <a:t> </a:t>
            </a:r>
            <a:r>
              <a:rPr lang="tr-TR" sz="3000" dirty="0" err="1">
                <a:solidFill>
                  <a:schemeClr val="tx1"/>
                </a:solidFill>
              </a:rPr>
              <a:t>Detection</a:t>
            </a:r>
            <a:endParaRPr lang="en-US" sz="30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C0854A-EB8B-DCE0-E32D-983C2BC346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2983" y="37033200"/>
            <a:ext cx="3075842" cy="6902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3B076B-7913-3C07-6C95-4FEB88E1F3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62095" y="39119175"/>
            <a:ext cx="3810000" cy="1952625"/>
          </a:xfrm>
          <a:prstGeom prst="rect">
            <a:avLst/>
          </a:prstGeom>
        </p:spPr>
      </p:pic>
      <p:sp>
        <p:nvSpPr>
          <p:cNvPr id="12" name="Parallelogram 11">
            <a:extLst>
              <a:ext uri="{FF2B5EF4-FFF2-40B4-BE49-F238E27FC236}">
                <a16:creationId xmlns:a16="http://schemas.microsoft.com/office/drawing/2014/main" id="{D7FA42AD-D54F-330A-B590-C0BB9F84B04B}"/>
              </a:ext>
            </a:extLst>
          </p:cNvPr>
          <p:cNvSpPr/>
          <p:nvPr/>
        </p:nvSpPr>
        <p:spPr>
          <a:xfrm>
            <a:off x="5838825" y="42118706"/>
            <a:ext cx="3075842" cy="1162894"/>
          </a:xfrm>
          <a:prstGeom prst="parallelogram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000" dirty="0" err="1">
                <a:solidFill>
                  <a:schemeClr val="tx1"/>
                </a:solidFill>
              </a:rPr>
              <a:t>Anemia</a:t>
            </a:r>
            <a:r>
              <a:rPr lang="tr-TR" sz="3000" dirty="0">
                <a:solidFill>
                  <a:schemeClr val="tx1"/>
                </a:solidFill>
              </a:rPr>
              <a:t> </a:t>
            </a:r>
            <a:r>
              <a:rPr lang="tr-TR" sz="3000" dirty="0" err="1">
                <a:solidFill>
                  <a:schemeClr val="tx1"/>
                </a:solidFill>
              </a:rPr>
              <a:t>Detection</a:t>
            </a:r>
            <a:endParaRPr lang="en-US" sz="30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1F8758-35A0-E423-997E-90796BDFAF93}"/>
              </a:ext>
            </a:extLst>
          </p:cNvPr>
          <p:cNvCxnSpPr/>
          <p:nvPr/>
        </p:nvCxnSpPr>
        <p:spPr>
          <a:xfrm>
            <a:off x="10258425" y="40005000"/>
            <a:ext cx="150367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4DA132-0242-F774-113D-466947091443}"/>
              </a:ext>
            </a:extLst>
          </p:cNvPr>
          <p:cNvCxnSpPr>
            <a:cxnSpLocks/>
          </p:cNvCxnSpPr>
          <p:nvPr/>
        </p:nvCxnSpPr>
        <p:spPr>
          <a:xfrm>
            <a:off x="7439025" y="38176200"/>
            <a:ext cx="0" cy="81651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49FFE90-ABF7-D614-166C-80EF74638BD2}"/>
              </a:ext>
            </a:extLst>
          </p:cNvPr>
          <p:cNvCxnSpPr>
            <a:cxnSpLocks/>
          </p:cNvCxnSpPr>
          <p:nvPr/>
        </p:nvCxnSpPr>
        <p:spPr>
          <a:xfrm>
            <a:off x="7439025" y="41093484"/>
            <a:ext cx="0" cy="81651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 descr="A hand with lines drawn on it&#10;&#10;Description automatically generated">
            <a:extLst>
              <a:ext uri="{FF2B5EF4-FFF2-40B4-BE49-F238E27FC236}">
                <a16:creationId xmlns:a16="http://schemas.microsoft.com/office/drawing/2014/main" id="{FA88DA21-7C7D-353F-752A-4F66EC6011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33" y="22427348"/>
            <a:ext cx="4345747" cy="5794329"/>
          </a:xfrm>
          <a:prstGeom prst="rect">
            <a:avLst/>
          </a:prstGeom>
        </p:spPr>
      </p:pic>
      <p:pic>
        <p:nvPicPr>
          <p:cNvPr id="9" name="Picture 8" descr="A screenshot of a hand with a green line&#10;&#10;Description automatically generated">
            <a:extLst>
              <a:ext uri="{FF2B5EF4-FFF2-40B4-BE49-F238E27FC236}">
                <a16:creationId xmlns:a16="http://schemas.microsoft.com/office/drawing/2014/main" id="{40297E57-2C9D-95A0-38D2-20A0D15681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5" y="29057831"/>
            <a:ext cx="2829565" cy="5803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D4E31A-3543-6577-66F7-D9FD6C8865C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034175" y="7969591"/>
            <a:ext cx="3827543" cy="3827543"/>
          </a:xfrm>
          <a:prstGeom prst="rect">
            <a:avLst/>
          </a:prstGeom>
        </p:spPr>
      </p:pic>
      <p:pic>
        <p:nvPicPr>
          <p:cNvPr id="14" name="Picture 13" descr="A person wearing sunglasses and smiling&#10;&#10;Description automatically generated">
            <a:extLst>
              <a:ext uri="{FF2B5EF4-FFF2-40B4-BE49-F238E27FC236}">
                <a16:creationId xmlns:a16="http://schemas.microsoft.com/office/drawing/2014/main" id="{DB759BDC-E487-FBAA-4F42-3E20462AF328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12" b="27522"/>
          <a:stretch/>
        </p:blipFill>
        <p:spPr>
          <a:xfrm>
            <a:off x="16558190" y="8058080"/>
            <a:ext cx="3598009" cy="36227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880EE7-453D-C83B-3E88-AD42CE59E21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995293" y="8418683"/>
            <a:ext cx="3477373" cy="34415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7C379B3-13E4-0AEE-F151-F760C4DBDF60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28334"/>
          <a:stretch/>
        </p:blipFill>
        <p:spPr>
          <a:xfrm>
            <a:off x="20156199" y="8053818"/>
            <a:ext cx="3882976" cy="37103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ans Serif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2926</TotalTime>
  <Words>621</Words>
  <Application>Microsoft Macintosh PowerPoint</Application>
  <PresentationFormat>Custom</PresentationFormat>
  <Paragraphs>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Microsoft Sans Serif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emir fatih ayyıldız</cp:lastModifiedBy>
  <cp:revision>14</cp:revision>
  <dcterms:created xsi:type="dcterms:W3CDTF">2013-03-25T15:06:03Z</dcterms:created>
  <dcterms:modified xsi:type="dcterms:W3CDTF">2024-05-23T13:58:35Z</dcterms:modified>
</cp:coreProperties>
</file>