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52" r:id="rId1"/>
  </p:sldMasterIdLst>
  <p:notesMasterIdLst>
    <p:notesMasterId r:id="rId23"/>
  </p:notesMasterIdLst>
  <p:sldIdLst>
    <p:sldId id="256" r:id="rId2"/>
    <p:sldId id="260" r:id="rId3"/>
    <p:sldId id="285" r:id="rId4"/>
    <p:sldId id="266" r:id="rId5"/>
    <p:sldId id="268" r:id="rId6"/>
    <p:sldId id="258" r:id="rId7"/>
    <p:sldId id="286" r:id="rId8"/>
    <p:sldId id="280" r:id="rId9"/>
    <p:sldId id="282" r:id="rId10"/>
    <p:sldId id="283" r:id="rId11"/>
    <p:sldId id="284" r:id="rId12"/>
    <p:sldId id="279" r:id="rId13"/>
    <p:sldId id="269" r:id="rId14"/>
    <p:sldId id="270" r:id="rId15"/>
    <p:sldId id="271" r:id="rId16"/>
    <p:sldId id="287" r:id="rId17"/>
    <p:sldId id="289" r:id="rId18"/>
    <p:sldId id="290" r:id="rId19"/>
    <p:sldId id="262" r:id="rId20"/>
    <p:sldId id="263"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A40000"/>
    <a:srgbClr val="E6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autoAdjust="0"/>
  </p:normalViewPr>
  <p:slideViewPr>
    <p:cSldViewPr snapToGrid="0">
      <p:cViewPr>
        <p:scale>
          <a:sx n="81" d="100"/>
          <a:sy n="81" d="100"/>
        </p:scale>
        <p:origin x="-234" y="180"/>
      </p:cViewPr>
      <p:guideLst>
        <p:guide orient="horz" pos="2160"/>
        <p:guide pos="3840"/>
      </p:guideLst>
    </p:cSldViewPr>
  </p:slideViewPr>
  <p:outlineViewPr>
    <p:cViewPr>
      <p:scale>
        <a:sx n="33" d="100"/>
        <a:sy n="33" d="100"/>
      </p:scale>
      <p:origin x="54" y="27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047306-7B45-4131-B8D7-5D921ADE9AE1}" type="datetimeFigureOut">
              <a:rPr lang="en-US" smtClean="0"/>
              <a:pPr/>
              <a:t>7/22/2020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C5352-98C9-4410-9E5E-659D31D2D9D3}" type="slidenum">
              <a:rPr lang="en-US" smtClean="0"/>
              <a:pPr/>
              <a:t>‹#›</a:t>
            </a:fld>
            <a:endParaRPr lang="en-US"/>
          </a:p>
        </p:txBody>
      </p:sp>
    </p:spTree>
    <p:extLst>
      <p:ext uri="{BB962C8B-B14F-4D97-AF65-F5344CB8AC3E}">
        <p14:creationId xmlns:p14="http://schemas.microsoft.com/office/powerpoint/2010/main" val="11558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E57C994C-87CD-40A8-98B0-21389F606011}" type="datetime1">
              <a:rPr lang="en-US" smtClean="0"/>
              <a:t>7/22/2020</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r>
              <a:rPr lang="en-US" smtClean="0"/>
              <a:t>U15CS801R- Project Work</a:t>
            </a:r>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F81A7F34-5BB0-4E51-A410-1B8E0AC291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3DE41B-E2DC-41A8-B6F2-34985C02528E}" type="datetime1">
              <a:rPr lang="en-US" smtClean="0"/>
              <a:t>7/22/2020</a:t>
            </a:fld>
            <a:endParaRPr lang="en-US"/>
          </a:p>
        </p:txBody>
      </p:sp>
      <p:sp>
        <p:nvSpPr>
          <p:cNvPr id="5" name="Footer Placeholder 4"/>
          <p:cNvSpPr>
            <a:spLocks noGrp="1"/>
          </p:cNvSpPr>
          <p:nvPr>
            <p:ph type="ftr" sz="quarter" idx="11"/>
          </p:nvPr>
        </p:nvSpPr>
        <p:spPr/>
        <p:txBody>
          <a:bodyPr/>
          <a:lstStyle>
            <a:extLst/>
          </a:lstStyle>
          <a:p>
            <a:r>
              <a:rPr lang="en-US" smtClean="0"/>
              <a:t>U15CS801R- Project Work</a:t>
            </a:r>
            <a:endParaRPr lang="en-US"/>
          </a:p>
        </p:txBody>
      </p:sp>
      <p:sp>
        <p:nvSpPr>
          <p:cNvPr id="6" name="Slide Number Placeholder 5"/>
          <p:cNvSpPr>
            <a:spLocks noGrp="1"/>
          </p:cNvSpPr>
          <p:nvPr>
            <p:ph type="sldNum" sz="quarter" idx="12"/>
          </p:nvPr>
        </p:nvSpPr>
        <p:spPr/>
        <p:txBody>
          <a:bodyPr/>
          <a:lstStyle>
            <a:extLst/>
          </a:lstStyle>
          <a:p>
            <a:fld id="{F81A7F34-5BB0-4E51-A410-1B8E0AC291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066FB464-4AED-45DC-9182-07BAEF1C3619}" type="datetime1">
              <a:rPr lang="en-US" smtClean="0"/>
              <a:t>7/22/2020</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r>
              <a:rPr lang="en-US" smtClean="0"/>
              <a:t>U15CS801R- Project Work</a:t>
            </a:r>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F81A7F34-5BB0-4E51-A410-1B8E0AC291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7D5959-8E5E-45CB-B937-C787490D566D}" type="datetime1">
              <a:rPr lang="en-US" smtClean="0"/>
              <a:t>7/22/2020</a:t>
            </a:fld>
            <a:endParaRPr lang="en-US"/>
          </a:p>
        </p:txBody>
      </p:sp>
      <p:sp>
        <p:nvSpPr>
          <p:cNvPr id="5" name="Footer Placeholder 4"/>
          <p:cNvSpPr>
            <a:spLocks noGrp="1"/>
          </p:cNvSpPr>
          <p:nvPr>
            <p:ph type="ftr" sz="quarter" idx="11"/>
          </p:nvPr>
        </p:nvSpPr>
        <p:spPr/>
        <p:txBody>
          <a:bodyPr/>
          <a:lstStyle>
            <a:extLst/>
          </a:lstStyle>
          <a:p>
            <a:r>
              <a:rPr lang="en-US" smtClean="0"/>
              <a:t>U15CS801R- Project Work</a:t>
            </a:r>
            <a:endParaRPr lang="en-US"/>
          </a:p>
        </p:txBody>
      </p:sp>
      <p:sp>
        <p:nvSpPr>
          <p:cNvPr id="6" name="Slide Number Placeholder 5"/>
          <p:cNvSpPr>
            <a:spLocks noGrp="1"/>
          </p:cNvSpPr>
          <p:nvPr>
            <p:ph type="sldNum" sz="quarter" idx="12"/>
          </p:nvPr>
        </p:nvSpPr>
        <p:spPr/>
        <p:txBody>
          <a:bodyPr/>
          <a:lstStyle>
            <a:extLst/>
          </a:lstStyle>
          <a:p>
            <a:fld id="{F81A7F34-5BB0-4E51-A410-1B8E0AC291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F2F315F4-EFCF-483B-B609-80939FE17751}" type="datetime1">
              <a:rPr lang="en-US" smtClean="0"/>
              <a:t>7/22/2020</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r>
              <a:rPr lang="en-US" smtClean="0"/>
              <a:t>U15CS801R- Project Work</a:t>
            </a:r>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F81A7F34-5BB0-4E51-A410-1B8E0AC291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E421E95-A449-4CE2-AC74-1CAE929E8CB5}" type="datetime1">
              <a:rPr lang="en-US" smtClean="0"/>
              <a:t>7/22/2020</a:t>
            </a:fld>
            <a:endParaRPr lang="en-US"/>
          </a:p>
        </p:txBody>
      </p:sp>
      <p:sp>
        <p:nvSpPr>
          <p:cNvPr id="6" name="Footer Placeholder 5"/>
          <p:cNvSpPr>
            <a:spLocks noGrp="1"/>
          </p:cNvSpPr>
          <p:nvPr>
            <p:ph type="ftr" sz="quarter" idx="11"/>
          </p:nvPr>
        </p:nvSpPr>
        <p:spPr/>
        <p:txBody>
          <a:bodyPr/>
          <a:lstStyle>
            <a:extLst/>
          </a:lstStyle>
          <a:p>
            <a:r>
              <a:rPr lang="en-US" smtClean="0"/>
              <a:t>U15CS801R- Project Work</a:t>
            </a:r>
            <a:endParaRPr lang="en-US"/>
          </a:p>
        </p:txBody>
      </p:sp>
      <p:sp>
        <p:nvSpPr>
          <p:cNvPr id="7" name="Slide Number Placeholder 6"/>
          <p:cNvSpPr>
            <a:spLocks noGrp="1"/>
          </p:cNvSpPr>
          <p:nvPr>
            <p:ph type="sldNum" sz="quarter" idx="12"/>
          </p:nvPr>
        </p:nvSpPr>
        <p:spPr/>
        <p:txBody>
          <a:bodyPr/>
          <a:lstStyle>
            <a:extLst/>
          </a:lstStyle>
          <a:p>
            <a:fld id="{F81A7F34-5BB0-4E51-A410-1B8E0AC291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5282CC-248F-4A27-A03E-94E1DD5C3DF3}" type="datetime1">
              <a:rPr lang="en-US" smtClean="0"/>
              <a:t>7/22/2020</a:t>
            </a:fld>
            <a:endParaRPr lang="en-US"/>
          </a:p>
        </p:txBody>
      </p:sp>
      <p:sp>
        <p:nvSpPr>
          <p:cNvPr id="8" name="Footer Placeholder 7"/>
          <p:cNvSpPr>
            <a:spLocks noGrp="1"/>
          </p:cNvSpPr>
          <p:nvPr>
            <p:ph type="ftr" sz="quarter" idx="11"/>
          </p:nvPr>
        </p:nvSpPr>
        <p:spPr/>
        <p:txBody>
          <a:bodyPr/>
          <a:lstStyle>
            <a:extLst/>
          </a:lstStyle>
          <a:p>
            <a:r>
              <a:rPr lang="en-US" smtClean="0"/>
              <a:t>U15CS801R- Project Work</a:t>
            </a:r>
            <a:endParaRPr lang="en-US"/>
          </a:p>
        </p:txBody>
      </p:sp>
      <p:sp>
        <p:nvSpPr>
          <p:cNvPr id="9" name="Slide Number Placeholder 8"/>
          <p:cNvSpPr>
            <a:spLocks noGrp="1"/>
          </p:cNvSpPr>
          <p:nvPr>
            <p:ph type="sldNum" sz="quarter" idx="12"/>
          </p:nvPr>
        </p:nvSpPr>
        <p:spPr/>
        <p:txBody>
          <a:bodyPr/>
          <a:lstStyle>
            <a:extLst/>
          </a:lstStyle>
          <a:p>
            <a:fld id="{F81A7F34-5BB0-4E51-A410-1B8E0AC291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39A4FBE-681D-4C75-94B5-EC357F18416F}" type="datetime1">
              <a:rPr lang="en-US" smtClean="0"/>
              <a:t>7/22/2020</a:t>
            </a:fld>
            <a:endParaRPr lang="en-US"/>
          </a:p>
        </p:txBody>
      </p:sp>
      <p:sp>
        <p:nvSpPr>
          <p:cNvPr id="4" name="Footer Placeholder 3"/>
          <p:cNvSpPr>
            <a:spLocks noGrp="1"/>
          </p:cNvSpPr>
          <p:nvPr>
            <p:ph type="ftr" sz="quarter" idx="11"/>
          </p:nvPr>
        </p:nvSpPr>
        <p:spPr/>
        <p:txBody>
          <a:bodyPr/>
          <a:lstStyle>
            <a:extLst/>
          </a:lstStyle>
          <a:p>
            <a:r>
              <a:rPr lang="en-US" smtClean="0"/>
              <a:t>U15CS801R- Project Work</a:t>
            </a:r>
            <a:endParaRPr lang="en-US"/>
          </a:p>
        </p:txBody>
      </p:sp>
      <p:sp>
        <p:nvSpPr>
          <p:cNvPr id="5" name="Slide Number Placeholder 4"/>
          <p:cNvSpPr>
            <a:spLocks noGrp="1"/>
          </p:cNvSpPr>
          <p:nvPr>
            <p:ph type="sldNum" sz="quarter" idx="12"/>
          </p:nvPr>
        </p:nvSpPr>
        <p:spPr/>
        <p:txBody>
          <a:bodyPr/>
          <a:lstStyle>
            <a:extLst/>
          </a:lstStyle>
          <a:p>
            <a:fld id="{F81A7F34-5BB0-4E51-A410-1B8E0AC291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F04CE11-3E1F-4D77-96A3-3B74A8E4752D}" type="datetime1">
              <a:rPr lang="en-US" smtClean="0"/>
              <a:t>7/22/2020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smtClean="0"/>
              <a:t>U15CS801R- Project Work</a:t>
            </a:r>
            <a:endParaRPr lang="en-US"/>
          </a:p>
        </p:txBody>
      </p:sp>
      <p:sp>
        <p:nvSpPr>
          <p:cNvPr id="4" name="Slide Number Placeholder 3"/>
          <p:cNvSpPr>
            <a:spLocks noGrp="1"/>
          </p:cNvSpPr>
          <p:nvPr>
            <p:ph type="sldNum" sz="quarter" idx="12"/>
          </p:nvPr>
        </p:nvSpPr>
        <p:spPr/>
        <p:txBody>
          <a:bodyPr/>
          <a:lstStyle>
            <a:extLst/>
          </a:lstStyle>
          <a:p>
            <a:fld id="{F81A7F34-5BB0-4E51-A410-1B8E0AC291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2104531-DA86-4CFF-A3A0-E5C14EF05656}" type="datetime1">
              <a:rPr lang="en-US" smtClean="0"/>
              <a:t>7/22/2020</a:t>
            </a:fld>
            <a:endParaRPr lang="en-US"/>
          </a:p>
        </p:txBody>
      </p:sp>
      <p:sp>
        <p:nvSpPr>
          <p:cNvPr id="6" name="Footer Placeholder 5"/>
          <p:cNvSpPr>
            <a:spLocks noGrp="1"/>
          </p:cNvSpPr>
          <p:nvPr>
            <p:ph type="ftr" sz="quarter" idx="11"/>
          </p:nvPr>
        </p:nvSpPr>
        <p:spPr/>
        <p:txBody>
          <a:bodyPr/>
          <a:lstStyle>
            <a:extLst/>
          </a:lstStyle>
          <a:p>
            <a:r>
              <a:rPr lang="en-US" smtClean="0"/>
              <a:t>U15CS801R- Project Work</a:t>
            </a:r>
            <a:endParaRPr lang="en-US"/>
          </a:p>
        </p:txBody>
      </p:sp>
      <p:sp>
        <p:nvSpPr>
          <p:cNvPr id="7" name="Slide Number Placeholder 6"/>
          <p:cNvSpPr>
            <a:spLocks noGrp="1"/>
          </p:cNvSpPr>
          <p:nvPr>
            <p:ph type="sldNum" sz="quarter" idx="12"/>
          </p:nvPr>
        </p:nvSpPr>
        <p:spPr/>
        <p:txBody>
          <a:bodyPr/>
          <a:lstStyle>
            <a:extLst/>
          </a:lstStyle>
          <a:p>
            <a:fld id="{F81A7F34-5BB0-4E51-A410-1B8E0AC291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F195667-E440-45CD-BCD4-AD107BAB507E}" type="datetime1">
              <a:rPr lang="en-US" smtClean="0"/>
              <a:t>7/22/2020</a:t>
            </a:fld>
            <a:endParaRPr lang="en-US"/>
          </a:p>
        </p:txBody>
      </p:sp>
      <p:sp>
        <p:nvSpPr>
          <p:cNvPr id="6" name="Footer Placeholder 5"/>
          <p:cNvSpPr>
            <a:spLocks noGrp="1"/>
          </p:cNvSpPr>
          <p:nvPr>
            <p:ph type="ftr" sz="quarter" idx="11"/>
          </p:nvPr>
        </p:nvSpPr>
        <p:spPr/>
        <p:txBody>
          <a:bodyPr/>
          <a:lstStyle>
            <a:extLst/>
          </a:lstStyle>
          <a:p>
            <a:r>
              <a:rPr lang="en-US" smtClean="0"/>
              <a:t>U15CS801R- Project Work</a:t>
            </a:r>
            <a:endParaRPr lang="en-US"/>
          </a:p>
        </p:txBody>
      </p:sp>
      <p:sp>
        <p:nvSpPr>
          <p:cNvPr id="7" name="Slide Number Placeholder 6"/>
          <p:cNvSpPr>
            <a:spLocks noGrp="1"/>
          </p:cNvSpPr>
          <p:nvPr>
            <p:ph type="sldNum" sz="quarter" idx="12"/>
          </p:nvPr>
        </p:nvSpPr>
        <p:spPr/>
        <p:txBody>
          <a:bodyPr/>
          <a:lstStyle>
            <a:extLst/>
          </a:lstStyle>
          <a:p>
            <a:fld id="{F81A7F34-5BB0-4E51-A410-1B8E0AC291B4}"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8F2D2D37-CB05-4728-B82E-A339FDD67135}" type="datetime1">
              <a:rPr lang="en-US" smtClean="0"/>
              <a:t>7/22/2020</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smtClean="0"/>
              <a:t>U15CS801R- Project Work</a:t>
            </a:r>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81A7F34-5BB0-4E51-A410-1B8E0AC291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157" y="533400"/>
            <a:ext cx="6807200" cy="2819400"/>
          </a:xfrm>
        </p:spPr>
        <p:txBody>
          <a:bodyPr>
            <a:normAutofit/>
          </a:bodyPr>
          <a:lstStyle/>
          <a:p>
            <a:pPr algn="ctr"/>
            <a:r>
              <a:rPr lang="en-US" sz="2800" dirty="0">
                <a:solidFill>
                  <a:srgbClr val="FF0000"/>
                </a:solidFill>
                <a:cs typeface="Times New Roman" pitchFamily="18" charset="0"/>
              </a:rPr>
              <a:t>AN AUTOMATED DIAGNOSIS OF SKIN CANCER DISEASE USING MACHINE LEARNING TECHNIQUES</a:t>
            </a:r>
            <a:r>
              <a:rPr lang="en-IN" sz="2800" dirty="0">
                <a:solidFill>
                  <a:srgbClr val="FF0000"/>
                </a:solidFill>
                <a:cs typeface="Times New Roman" pitchFamily="18" charset="0"/>
              </a:rPr>
              <a:t/>
            </a:r>
            <a:br>
              <a:rPr lang="en-IN" sz="2800" dirty="0">
                <a:solidFill>
                  <a:srgbClr val="FF0000"/>
                </a:solidFill>
                <a:cs typeface="Times New Roman" pitchFamily="18" charset="0"/>
              </a:rPr>
            </a:br>
            <a:endParaRPr lang="en-US" sz="2800" dirty="0">
              <a:solidFill>
                <a:srgbClr val="FF0000"/>
              </a:solidFill>
              <a:cs typeface="Times New Roman" pitchFamily="18" charset="0"/>
            </a:endParaRPr>
          </a:p>
        </p:txBody>
      </p:sp>
      <p:sp>
        <p:nvSpPr>
          <p:cNvPr id="3" name="Subtitle 2"/>
          <p:cNvSpPr>
            <a:spLocks noGrp="1"/>
          </p:cNvSpPr>
          <p:nvPr>
            <p:ph type="subTitle" idx="1"/>
          </p:nvPr>
        </p:nvSpPr>
        <p:spPr>
          <a:xfrm>
            <a:off x="4310743" y="3762103"/>
            <a:ext cx="7328264" cy="2847703"/>
          </a:xfrm>
        </p:spPr>
        <p:txBody>
          <a:bodyPr>
            <a:normAutofit fontScale="92500" lnSpcReduction="10000"/>
          </a:bodyPr>
          <a:lstStyle/>
          <a:p>
            <a:pPr algn="l"/>
            <a:r>
              <a:rPr lang="en-US" sz="2000" b="1" dirty="0">
                <a:latin typeface="Calibri" pitchFamily="34" charset="0"/>
                <a:cs typeface="Times New Roman" pitchFamily="18" charset="0"/>
              </a:rPr>
              <a:t>GUIDED </a:t>
            </a:r>
            <a:r>
              <a:rPr lang="en-US" sz="2000" b="1" dirty="0" smtClean="0">
                <a:latin typeface="Calibri" pitchFamily="34" charset="0"/>
                <a:cs typeface="Times New Roman" pitchFamily="18" charset="0"/>
              </a:rPr>
              <a:t>BY			DATE: 15/07/2020</a:t>
            </a:r>
            <a:endParaRPr lang="en-US" sz="2000" b="1" dirty="0">
              <a:latin typeface="Calibri" pitchFamily="34" charset="0"/>
              <a:cs typeface="Times New Roman" pitchFamily="18" charset="0"/>
            </a:endParaRPr>
          </a:p>
          <a:p>
            <a:pPr algn="l"/>
            <a:r>
              <a:rPr lang="en-US" sz="2000" b="1" dirty="0" err="1" smtClean="0">
                <a:latin typeface="Calibri" pitchFamily="34" charset="0"/>
                <a:cs typeface="Times New Roman" pitchFamily="18" charset="0"/>
              </a:rPr>
              <a:t>Dr.A.C.KALADEVI</a:t>
            </a:r>
            <a:endParaRPr lang="en-US" sz="2000" b="1" dirty="0" smtClean="0">
              <a:latin typeface="Calibri" pitchFamily="34" charset="0"/>
              <a:cs typeface="Times New Roman" pitchFamily="18" charset="0"/>
            </a:endParaRPr>
          </a:p>
          <a:p>
            <a:pPr algn="l"/>
            <a:endParaRPr lang="en-US" sz="2000" b="1" dirty="0">
              <a:latin typeface="Calibri" pitchFamily="34" charset="0"/>
              <a:cs typeface="Times New Roman" pitchFamily="18" charset="0"/>
            </a:endParaRPr>
          </a:p>
          <a:p>
            <a:pPr algn="l"/>
            <a:endParaRPr lang="en-US" sz="2000" b="1" dirty="0">
              <a:latin typeface="Calibri" pitchFamily="34" charset="0"/>
              <a:cs typeface="Times New Roman" pitchFamily="18" charset="0"/>
            </a:endParaRPr>
          </a:p>
          <a:p>
            <a:pPr algn="l"/>
            <a:r>
              <a:rPr lang="en-US" sz="2000" b="1" dirty="0">
                <a:latin typeface="Calibri" pitchFamily="34" charset="0"/>
                <a:cs typeface="Times New Roman" pitchFamily="18" charset="0"/>
              </a:rPr>
              <a:t>				</a:t>
            </a:r>
            <a:r>
              <a:rPr lang="en-US" sz="2000" b="1" dirty="0" smtClean="0">
                <a:latin typeface="Calibri" pitchFamily="34" charset="0"/>
                <a:cs typeface="Times New Roman" pitchFamily="18" charset="0"/>
              </a:rPr>
              <a:t>PRESENTED </a:t>
            </a:r>
            <a:r>
              <a:rPr lang="en-US" sz="2000" b="1" dirty="0">
                <a:latin typeface="Calibri" pitchFamily="34" charset="0"/>
                <a:cs typeface="Times New Roman" pitchFamily="18" charset="0"/>
              </a:rPr>
              <a:t>BY</a:t>
            </a:r>
          </a:p>
          <a:p>
            <a:pPr algn="l"/>
            <a:r>
              <a:rPr lang="en-US" sz="2000" b="1" dirty="0">
                <a:latin typeface="Calibri" pitchFamily="34" charset="0"/>
                <a:cs typeface="Times New Roman" pitchFamily="18" charset="0"/>
              </a:rPr>
              <a:t>      				</a:t>
            </a:r>
            <a:r>
              <a:rPr lang="en-US" sz="2000" b="1" dirty="0" err="1" smtClean="0">
                <a:latin typeface="Calibri" pitchFamily="34" charset="0"/>
                <a:cs typeface="Times New Roman" pitchFamily="18" charset="0"/>
              </a:rPr>
              <a:t>ELAMATHI.S</a:t>
            </a:r>
            <a:r>
              <a:rPr lang="en-US" sz="2000" b="1" dirty="0" smtClean="0">
                <a:latin typeface="Calibri" pitchFamily="34" charset="0"/>
                <a:cs typeface="Times New Roman" pitchFamily="18" charset="0"/>
              </a:rPr>
              <a:t>(1516102034)</a:t>
            </a:r>
            <a:endParaRPr lang="en-US" sz="2000" b="1" dirty="0">
              <a:latin typeface="Calibri" pitchFamily="34" charset="0"/>
              <a:cs typeface="Times New Roman" pitchFamily="18" charset="0"/>
            </a:endParaRPr>
          </a:p>
          <a:p>
            <a:pPr algn="l"/>
            <a:r>
              <a:rPr lang="en-US" sz="2000" b="1" dirty="0">
                <a:latin typeface="Calibri" pitchFamily="34" charset="0"/>
                <a:cs typeface="Times New Roman" pitchFamily="18" charset="0"/>
              </a:rPr>
              <a:t>     				</a:t>
            </a:r>
            <a:r>
              <a:rPr lang="en-US" sz="2000" b="1" dirty="0" err="1" smtClean="0">
                <a:latin typeface="Calibri" pitchFamily="34" charset="0"/>
                <a:cs typeface="Times New Roman" pitchFamily="18" charset="0"/>
              </a:rPr>
              <a:t>ATCHAYA.R</a:t>
            </a:r>
            <a:r>
              <a:rPr lang="en-US" sz="2000" b="1" dirty="0" smtClean="0">
                <a:latin typeface="Calibri" pitchFamily="34" charset="0"/>
                <a:cs typeface="Times New Roman" pitchFamily="18" charset="0"/>
              </a:rPr>
              <a:t>(1516102014)</a:t>
            </a:r>
            <a:endParaRPr lang="en-US" sz="2000" b="1" dirty="0">
              <a:latin typeface="Calibri" pitchFamily="34" charset="0"/>
              <a:cs typeface="Times New Roman" pitchFamily="18" charset="0"/>
            </a:endParaRPr>
          </a:p>
          <a:p>
            <a:pPr algn="l"/>
            <a:r>
              <a:rPr lang="en-US" sz="2000" b="1" dirty="0">
                <a:latin typeface="Calibri" pitchFamily="34" charset="0"/>
                <a:cs typeface="Times New Roman" pitchFamily="18" charset="0"/>
              </a:rPr>
              <a:t>     				</a:t>
            </a:r>
            <a:r>
              <a:rPr lang="en-US" sz="2000" b="1" dirty="0" err="1" smtClean="0">
                <a:latin typeface="Calibri" pitchFamily="34" charset="0"/>
                <a:cs typeface="Times New Roman" pitchFamily="18" charset="0"/>
              </a:rPr>
              <a:t>DHANALAKKSHMI.M</a:t>
            </a:r>
            <a:r>
              <a:rPr lang="en-US" sz="2000" b="1" dirty="0" smtClean="0">
                <a:latin typeface="Calibri" pitchFamily="34" charset="0"/>
                <a:cs typeface="Times New Roman" pitchFamily="18" charset="0"/>
              </a:rPr>
              <a:t>(1516102025)</a:t>
            </a:r>
            <a:endParaRPr lang="en-US" sz="2000" b="1" dirty="0">
              <a:latin typeface="Calibri" pitchFamily="34" charset="0"/>
              <a:cs typeface="Times New Roman" pitchFamily="18" charset="0"/>
            </a:endParaRPr>
          </a:p>
          <a:p>
            <a:endParaRPr lang="en-US" dirty="0"/>
          </a:p>
        </p:txBody>
      </p:sp>
    </p:spTree>
    <p:extLst>
      <p:ext uri="{BB962C8B-B14F-4D97-AF65-F5344CB8AC3E}">
        <p14:creationId xmlns:p14="http://schemas.microsoft.com/office/powerpoint/2010/main" val="197181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2514"/>
            <a:ext cx="9652000" cy="809897"/>
          </a:xfrm>
        </p:spPr>
        <p:txBody>
          <a:bodyPr>
            <a:normAutofit/>
          </a:bodyPr>
          <a:lstStyle/>
          <a:p>
            <a:r>
              <a:rPr lang="en-US" sz="2800" dirty="0" smtClean="0">
                <a:solidFill>
                  <a:srgbClr val="DE0000"/>
                </a:solidFill>
                <a:latin typeface="Times New Roman" pitchFamily="18" charset="0"/>
                <a:cs typeface="Times New Roman" pitchFamily="18" charset="0"/>
              </a:rPr>
              <a:t>Support vector machine</a:t>
            </a:r>
            <a:endParaRPr lang="en-US" sz="2800" dirty="0">
              <a:solidFill>
                <a:srgbClr val="DE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463040"/>
            <a:ext cx="9652000" cy="4992696"/>
          </a:xfrm>
        </p:spPr>
        <p:txBody>
          <a:bodyPr>
            <a:normAutofit/>
          </a:bodyPr>
          <a:lstStyle/>
          <a:p>
            <a:pPr>
              <a:lnSpc>
                <a:spcPct val="150000"/>
              </a:lnSpc>
            </a:pPr>
            <a:r>
              <a:rPr lang="en-US" sz="2000" dirty="0" smtClean="0">
                <a:latin typeface="Times New Roman" pitchFamily="18" charset="0"/>
                <a:cs typeface="Times New Roman" pitchFamily="18" charset="0"/>
              </a:rPr>
              <a:t>SVM is a supervised learning algorithm used for regression and classification problems. It is a prediction tool which uses theory of machine learning to maximize accuracy of prediction while automatically avoiding data over fitting. </a:t>
            </a:r>
          </a:p>
          <a:p>
            <a:pPr>
              <a:lnSpc>
                <a:spcPct val="150000"/>
              </a:lnSpc>
            </a:pPr>
            <a:r>
              <a:rPr lang="en-US" sz="2000" dirty="0" smtClean="0">
                <a:latin typeface="Times New Roman" pitchFamily="18" charset="0"/>
                <a:cs typeface="Times New Roman" pitchFamily="18" charset="0"/>
              </a:rPr>
              <a:t>For a linearly separable case, SVM works by solving the following optimization problem.</a:t>
            </a:r>
          </a:p>
          <a:p>
            <a:pPr>
              <a:lnSpc>
                <a:spcPct val="150000"/>
              </a:lnSpc>
            </a:pPr>
            <a:r>
              <a:rPr lang="en-US" sz="2000" dirty="0" smtClean="0">
                <a:latin typeface="Times New Roman" pitchFamily="18" charset="0"/>
                <a:cs typeface="Times New Roman" pitchFamily="18" charset="0"/>
              </a:rPr>
              <a:t>SVM performs classification by constructing an N-dimensional hyperplane that optimally separates the data into two categories.</a:t>
            </a:r>
          </a:p>
          <a:p>
            <a:pPr>
              <a:lnSpc>
                <a:spcPct val="150000"/>
              </a:lnSpc>
            </a:pPr>
            <a:r>
              <a:rPr lang="en-US" sz="2000" dirty="0" smtClean="0">
                <a:latin typeface="Times New Roman" pitchFamily="18" charset="0"/>
                <a:cs typeface="Times New Roman" pitchFamily="18" charset="0"/>
              </a:rPr>
              <a:t> Among the possible hyperplanes, we select the one where the distance of the hyperplane from the closest data points is as large as possible.</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9870987" y="6521078"/>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10</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973183"/>
          </a:xfrm>
        </p:spPr>
        <p:txBody>
          <a:bodyPr>
            <a:normAutofit/>
          </a:bodyPr>
          <a:lstStyle/>
          <a:p>
            <a:pPr algn="ctr"/>
            <a:r>
              <a:rPr lang="en-US" sz="2800" dirty="0" smtClean="0">
                <a:solidFill>
                  <a:srgbClr val="DE0000"/>
                </a:solidFill>
              </a:rPr>
              <a:t>Training and testing dataset</a:t>
            </a:r>
            <a:endParaRPr lang="en-US" sz="2800" dirty="0">
              <a:solidFill>
                <a:srgbClr val="DE0000"/>
              </a:solidFill>
            </a:endParaRPr>
          </a:p>
        </p:txBody>
      </p:sp>
      <p:pic>
        <p:nvPicPr>
          <p:cNvPr id="4098" name="Picture 2"/>
          <p:cNvPicPr>
            <a:picLocks noGrp="1" noChangeAspect="1" noChangeArrowheads="1"/>
          </p:cNvPicPr>
          <p:nvPr>
            <p:ph idx="1"/>
          </p:nvPr>
        </p:nvPicPr>
        <p:blipFill>
          <a:blip r:embed="rId2"/>
          <a:stretch>
            <a:fillRect/>
          </a:stretch>
        </p:blipFill>
        <p:spPr bwMode="auto">
          <a:xfrm>
            <a:off x="2037806" y="1580606"/>
            <a:ext cx="6844937" cy="4681288"/>
          </a:xfrm>
          <a:prstGeom prst="rect">
            <a:avLst/>
          </a:prstGeom>
          <a:noFill/>
          <a:ln w="9525">
            <a:noFill/>
            <a:miter lim="800000"/>
            <a:headEnd/>
            <a:tailEnd/>
          </a:ln>
          <a:effectLst/>
        </p:spPr>
      </p:pic>
      <p:sp>
        <p:nvSpPr>
          <p:cNvPr id="4" name="Slide Number Placeholder 3"/>
          <p:cNvSpPr>
            <a:spLocks noGrp="1"/>
          </p:cNvSpPr>
          <p:nvPr>
            <p:ph type="sldNum" sz="quarter" idx="12"/>
          </p:nvPr>
        </p:nvSpPr>
        <p:spPr>
          <a:xfrm>
            <a:off x="9882710" y="6544525"/>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11</a:t>
            </a:fld>
            <a:endParaRPr lang="en-US" sz="1600" dirty="0">
              <a:solidFill>
                <a:schemeClr val="bg1">
                  <a:lumMod val="50000"/>
                </a:scheme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E60000"/>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509954" y="1817077"/>
            <a:ext cx="10515600" cy="3973520"/>
          </a:xfrm>
        </p:spPr>
        <p:txBody>
          <a:bodyPr>
            <a:norm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Low computational complexity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Low time complexity</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 accuracy for all kinds of skin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Capable to classify different types of skin</a:t>
            </a:r>
          </a:p>
        </p:txBody>
      </p:sp>
      <p:sp>
        <p:nvSpPr>
          <p:cNvPr id="4" name="Slide Number Placeholder 3"/>
          <p:cNvSpPr>
            <a:spLocks noGrp="1"/>
          </p:cNvSpPr>
          <p:nvPr>
            <p:ph type="sldNum" sz="quarter" idx="12"/>
          </p:nvPr>
        </p:nvSpPr>
        <p:spPr>
          <a:xfrm>
            <a:off x="9859264" y="6509355"/>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12</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9451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942"/>
            <a:ext cx="9652000" cy="1267097"/>
          </a:xfrm>
        </p:spPr>
        <p:txBody>
          <a:bodyPr>
            <a:normAutofit/>
          </a:bodyPr>
          <a:lstStyle/>
          <a:p>
            <a:pPr algn="ctr"/>
            <a:r>
              <a:rPr lang="en-US" sz="2800" dirty="0">
                <a:solidFill>
                  <a:srgbClr val="E60000"/>
                </a:solidFill>
                <a:latin typeface="Times New Roman" pitchFamily="18" charset="0"/>
                <a:cs typeface="Times New Roman" pitchFamily="18" charset="0"/>
              </a:rPr>
              <a:t>Result</a:t>
            </a:r>
            <a:br>
              <a:rPr lang="en-US" sz="2800" dirty="0">
                <a:solidFill>
                  <a:srgbClr val="E60000"/>
                </a:solidFill>
                <a:latin typeface="Times New Roman" pitchFamily="18" charset="0"/>
                <a:cs typeface="Times New Roman" pitchFamily="18" charset="0"/>
              </a:rPr>
            </a:br>
            <a:r>
              <a:rPr lang="en-US" sz="2800" dirty="0">
                <a:solidFill>
                  <a:srgbClr val="E60000"/>
                </a:solidFill>
                <a:latin typeface="Times New Roman" pitchFamily="18" charset="0"/>
                <a:cs typeface="Times New Roman" pitchFamily="18" charset="0"/>
              </a:rPr>
              <a:t>simulation output</a:t>
            </a:r>
          </a:p>
        </p:txBody>
      </p:sp>
      <p:pic>
        <p:nvPicPr>
          <p:cNvPr id="4" name="Content Placeholder 3" descr="C:\Users\UNISOSYSTEM8\Desktop\ice_screenshot_20190315-181036.png"/>
          <p:cNvPicPr>
            <a:picLocks noGrp="1"/>
          </p:cNvPicPr>
          <p:nvPr>
            <p:ph idx="1"/>
          </p:nvPr>
        </p:nvPicPr>
        <p:blipFill>
          <a:blip r:embed="rId2"/>
          <a:stretch>
            <a:fillRect/>
          </a:stretch>
        </p:blipFill>
        <p:spPr bwMode="auto">
          <a:xfrm>
            <a:off x="328245" y="1547446"/>
            <a:ext cx="10281139" cy="4908917"/>
          </a:xfrm>
          <a:prstGeom prst="rect">
            <a:avLst/>
          </a:prstGeom>
          <a:noFill/>
          <a:ln w="9525">
            <a:noFill/>
            <a:miter lim="800000"/>
            <a:headEnd/>
            <a:tailEnd/>
          </a:ln>
        </p:spPr>
      </p:pic>
      <p:sp>
        <p:nvSpPr>
          <p:cNvPr id="5" name="Slide Number Placeholder 4"/>
          <p:cNvSpPr>
            <a:spLocks noGrp="1"/>
          </p:cNvSpPr>
          <p:nvPr>
            <p:ph type="sldNum" sz="quarter" idx="12"/>
          </p:nvPr>
        </p:nvSpPr>
        <p:spPr>
          <a:xfrm>
            <a:off x="9894433" y="6521078"/>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13</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594360"/>
          </a:xfrm>
        </p:spPr>
        <p:txBody>
          <a:bodyPr>
            <a:normAutofit/>
          </a:bodyPr>
          <a:lstStyle/>
          <a:p>
            <a:pPr algn="ctr"/>
            <a:r>
              <a:rPr lang="en-US" sz="2800" dirty="0">
                <a:solidFill>
                  <a:srgbClr val="E60000"/>
                </a:solidFill>
                <a:latin typeface="Times New Roman" pitchFamily="18" charset="0"/>
                <a:cs typeface="Times New Roman" pitchFamily="18" charset="0"/>
              </a:rPr>
              <a:t>preprocessing</a:t>
            </a:r>
          </a:p>
        </p:txBody>
      </p:sp>
      <p:pic>
        <p:nvPicPr>
          <p:cNvPr id="4" name="Content Placeholder 3" descr="C:\Users\CIRCUIT 6\Desktop\SKIN IMAGE .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5138" y="1148862"/>
            <a:ext cx="10199077" cy="5307501"/>
          </a:xfrm>
          <a:prstGeom prst="rect">
            <a:avLst/>
          </a:prstGeom>
          <a:noFill/>
          <a:ln>
            <a:noFill/>
          </a:ln>
        </p:spPr>
      </p:pic>
      <p:sp>
        <p:nvSpPr>
          <p:cNvPr id="5" name="Slide Number Placeholder 4"/>
          <p:cNvSpPr>
            <a:spLocks noGrp="1"/>
          </p:cNvSpPr>
          <p:nvPr>
            <p:ph type="sldNum" sz="quarter" idx="12"/>
          </p:nvPr>
        </p:nvSpPr>
        <p:spPr>
          <a:xfrm>
            <a:off x="9824095" y="6532802"/>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14</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711926"/>
          </a:xfrm>
        </p:spPr>
        <p:txBody>
          <a:bodyPr>
            <a:normAutofit/>
          </a:bodyPr>
          <a:lstStyle/>
          <a:p>
            <a:pPr algn="ctr"/>
            <a:r>
              <a:rPr lang="en-US" sz="2800" dirty="0" smtClean="0">
                <a:solidFill>
                  <a:srgbClr val="E60000"/>
                </a:solidFill>
                <a:latin typeface="Times New Roman" pitchFamily="18" charset="0"/>
                <a:cs typeface="Times New Roman" pitchFamily="18" charset="0"/>
              </a:rPr>
              <a:t>segmentation </a:t>
            </a:r>
            <a:r>
              <a:rPr lang="en-US" sz="2800" dirty="0">
                <a:solidFill>
                  <a:srgbClr val="E60000"/>
                </a:solidFill>
                <a:latin typeface="Times New Roman" pitchFamily="18" charset="0"/>
                <a:cs typeface="Times New Roman" pitchFamily="18" charset="0"/>
              </a:rPr>
              <a:t>and feature extraction</a:t>
            </a:r>
          </a:p>
        </p:txBody>
      </p:sp>
      <p:sp>
        <p:nvSpPr>
          <p:cNvPr id="6" name="Slide Number Placeholder 5"/>
          <p:cNvSpPr>
            <a:spLocks noGrp="1"/>
          </p:cNvSpPr>
          <p:nvPr>
            <p:ph type="sldNum" sz="quarter" idx="12"/>
          </p:nvPr>
        </p:nvSpPr>
        <p:spPr>
          <a:xfrm>
            <a:off x="9375440" y="6544525"/>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15</a:t>
            </a:fld>
            <a:endParaRPr lang="en-US" sz="1600" dirty="0">
              <a:solidFill>
                <a:schemeClr val="bg1">
                  <a:lumMod val="5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69631" y="1172308"/>
            <a:ext cx="9890257" cy="5280739"/>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4" y="109025"/>
            <a:ext cx="10456984" cy="840545"/>
          </a:xfrm>
        </p:spPr>
        <p:txBody>
          <a:bodyPr>
            <a:normAutofit/>
          </a:bodyPr>
          <a:lstStyle/>
          <a:p>
            <a:pPr algn="ctr"/>
            <a:r>
              <a:rPr lang="en-IN" sz="2800" dirty="0" smtClean="0">
                <a:solidFill>
                  <a:srgbClr val="FF0000"/>
                </a:solidFill>
              </a:rPr>
              <a:t>Improved accuracy-modified features</a:t>
            </a:r>
            <a:endParaRPr lang="en-IN" sz="2800" dirty="0">
              <a:solidFill>
                <a:srgbClr val="FF0000"/>
              </a:solidFill>
            </a:endParaRPr>
          </a:p>
        </p:txBody>
      </p:sp>
      <p:sp>
        <p:nvSpPr>
          <p:cNvPr id="3" name="Slide Number Placeholder 2"/>
          <p:cNvSpPr>
            <a:spLocks noGrp="1"/>
          </p:cNvSpPr>
          <p:nvPr>
            <p:ph type="sldNum" sz="quarter" idx="12"/>
          </p:nvPr>
        </p:nvSpPr>
        <p:spPr>
          <a:xfrm>
            <a:off x="9753756" y="6541474"/>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16</a:t>
            </a:fld>
            <a:endParaRPr lang="en-US" sz="1600" dirty="0">
              <a:solidFill>
                <a:schemeClr val="bg1">
                  <a:lumMod val="5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4" y="1043355"/>
            <a:ext cx="10269415" cy="556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98342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723314"/>
          </a:xfrm>
        </p:spPr>
        <p:txBody>
          <a:bodyPr>
            <a:normAutofit/>
          </a:bodyPr>
          <a:lstStyle/>
          <a:p>
            <a:pPr algn="ctr"/>
            <a:r>
              <a:rPr lang="en-IN" sz="2800" dirty="0" smtClean="0">
                <a:solidFill>
                  <a:srgbClr val="FF0000"/>
                </a:solidFill>
                <a:latin typeface="Times New Roman" pitchFamily="18" charset="0"/>
                <a:cs typeface="Times New Roman" pitchFamily="18" charset="0"/>
              </a:rPr>
              <a:t>Segmentation of cancerous region</a:t>
            </a:r>
            <a:endParaRPr lang="en-IN" sz="2800"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9789766" y="6474186"/>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17</a:t>
            </a:fld>
            <a:endParaRPr lang="en-US" sz="1600" dirty="0">
              <a:solidFill>
                <a:schemeClr val="bg1">
                  <a:lumMod val="5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77" y="1514475"/>
            <a:ext cx="10492154" cy="474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77917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817098"/>
          </a:xfrm>
        </p:spPr>
        <p:txBody>
          <a:bodyPr>
            <a:normAutofit/>
          </a:bodyPr>
          <a:lstStyle/>
          <a:p>
            <a:pPr algn="ctr"/>
            <a:r>
              <a:rPr lang="en-IN" sz="2800" dirty="0">
                <a:solidFill>
                  <a:srgbClr val="FF0000"/>
                </a:solidFill>
                <a:latin typeface="Times New Roman" pitchFamily="18" charset="0"/>
                <a:cs typeface="Times New Roman" pitchFamily="18" charset="0"/>
              </a:rPr>
              <a:t>Feature extraction-modified</a:t>
            </a:r>
            <a:endParaRPr lang="en-IN" sz="28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9836660" y="6521079"/>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18</a:t>
            </a:fld>
            <a:endParaRPr lang="en-US" sz="1600" dirty="0">
              <a:solidFill>
                <a:schemeClr val="bg1">
                  <a:lumMod val="50000"/>
                </a:schemeClr>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24708"/>
            <a:ext cx="10316308" cy="508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98654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3792"/>
            <a:ext cx="10776857" cy="492953"/>
          </a:xfrm>
        </p:spPr>
        <p:txBody>
          <a:bodyPr>
            <a:normAutofit/>
          </a:bodyPr>
          <a:lstStyle/>
          <a:p>
            <a:pPr algn="ctr"/>
            <a:r>
              <a:rPr lang="en-US" sz="2800" dirty="0">
                <a:solidFill>
                  <a:srgbClr val="E6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13954" y="1272202"/>
            <a:ext cx="10175966" cy="5206976"/>
          </a:xfrm>
        </p:spPr>
        <p:txBody>
          <a:bodyPr>
            <a:normAutofit/>
          </a:bodyPr>
          <a:lstStyle/>
          <a:p>
            <a:pPr>
              <a:lnSpc>
                <a:spcPct val="150000"/>
              </a:lnSpc>
            </a:pPr>
            <a:r>
              <a:rPr lang="en-IN" sz="2000" dirty="0">
                <a:latin typeface="Times New Roman" pitchFamily="18" charset="0"/>
                <a:cs typeface="Times New Roman" pitchFamily="18" charset="0"/>
              </a:rPr>
              <a:t>Skin cancer is the major causes of death globally and the early detection of this is very </a:t>
            </a:r>
            <a:r>
              <a:rPr lang="en-IN" sz="2000" dirty="0" smtClean="0">
                <a:latin typeface="Times New Roman" pitchFamily="18" charset="0"/>
                <a:cs typeface="Times New Roman" pitchFamily="18" charset="0"/>
              </a:rPr>
              <a:t>important</a:t>
            </a:r>
          </a:p>
          <a:p>
            <a:pPr>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computer aided cancer detection system helps the physician for cancer </a:t>
            </a:r>
            <a:r>
              <a:rPr lang="en-IN" sz="2000" dirty="0" smtClean="0">
                <a:latin typeface="Times New Roman" pitchFamily="18" charset="0"/>
                <a:cs typeface="Times New Roman" pitchFamily="18" charset="0"/>
              </a:rPr>
              <a:t>diagnosis</a:t>
            </a:r>
          </a:p>
          <a:p>
            <a:pPr>
              <a:lnSpc>
                <a:spcPct val="150000"/>
              </a:lnSpc>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From the analysis it is examined that, edge detection operator works good for edge detection </a:t>
            </a:r>
            <a:r>
              <a:rPr lang="en-IN" sz="2000" dirty="0" smtClean="0">
                <a:latin typeface="Times New Roman" pitchFamily="18" charset="0"/>
                <a:cs typeface="Times New Roman" pitchFamily="18" charset="0"/>
              </a:rPr>
              <a:t>technique</a:t>
            </a:r>
          </a:p>
          <a:p>
            <a:pPr>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automatic detection of cancerous cells in skin possesses various challenges. </a:t>
            </a:r>
            <a:endParaRPr lang="en-IN" sz="2000" dirty="0" smtClean="0">
              <a:latin typeface="Times New Roman" pitchFamily="18" charset="0"/>
              <a:cs typeface="Times New Roman" pitchFamily="18" charset="0"/>
            </a:endParaRPr>
          </a:p>
          <a:p>
            <a:pPr>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automated system should correctly identify the intended objective at the earliest</a:t>
            </a:r>
            <a:r>
              <a:rPr lang="en-IN" sz="2000" dirty="0" smtClean="0">
                <a:latin typeface="Times New Roman" pitchFamily="18" charset="0"/>
                <a:cs typeface="Times New Roman" pitchFamily="18" charset="0"/>
              </a:rPr>
              <a:t>.</a:t>
            </a:r>
          </a:p>
          <a:p>
            <a:pPr>
              <a:lnSpc>
                <a:spcPct val="150000"/>
              </a:lnSpc>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The accuracy of the automated system greatly depends on type of segmentation algorithm employed, the feature to be extracted and the classification methodology incorporated.</a:t>
            </a:r>
          </a:p>
        </p:txBody>
      </p:sp>
      <p:sp>
        <p:nvSpPr>
          <p:cNvPr id="4" name="Slide Number Placeholder 3"/>
          <p:cNvSpPr>
            <a:spLocks noGrp="1"/>
          </p:cNvSpPr>
          <p:nvPr>
            <p:ph type="sldNum" sz="quarter" idx="12"/>
          </p:nvPr>
        </p:nvSpPr>
        <p:spPr>
          <a:xfrm>
            <a:off x="9788925" y="6521079"/>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19</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79532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634"/>
            <a:ext cx="9925594" cy="823021"/>
          </a:xfrm>
        </p:spPr>
        <p:txBody>
          <a:bodyPr>
            <a:normAutofit/>
          </a:bodyPr>
          <a:lstStyle/>
          <a:p>
            <a:pPr algn="ctr"/>
            <a:r>
              <a:rPr lang="en-US" sz="2800" dirty="0">
                <a:solidFill>
                  <a:srgbClr val="DE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03069" y="1397726"/>
            <a:ext cx="9938658" cy="5068388"/>
          </a:xfrm>
        </p:spPr>
        <p:txBody>
          <a:bodyPr>
            <a:noAutofit/>
          </a:bodyPr>
          <a:lstStyle/>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Skin </a:t>
            </a:r>
            <a:r>
              <a:rPr lang="en-IN" sz="2000" dirty="0" smtClean="0">
                <a:latin typeface="Times New Roman" pitchFamily="18" charset="0"/>
                <a:cs typeface="Times New Roman" pitchFamily="18" charset="0"/>
              </a:rPr>
              <a:t>cancer is </a:t>
            </a:r>
            <a:r>
              <a:rPr lang="en-IN" sz="2000" dirty="0">
                <a:latin typeface="Times New Roman" pitchFamily="18" charset="0"/>
                <a:cs typeface="Times New Roman" pitchFamily="18" charset="0"/>
              </a:rPr>
              <a:t>the abnormal growth of skin </a:t>
            </a:r>
            <a:r>
              <a:rPr lang="en-IN" sz="2000" dirty="0" smtClean="0">
                <a:latin typeface="Times New Roman" pitchFamily="18" charset="0"/>
                <a:cs typeface="Times New Roman" pitchFamily="18" charset="0"/>
              </a:rPr>
              <a:t>cells when the skin often gets exposed to the sunlight</a:t>
            </a:r>
          </a:p>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There are three major types of skin cancer — basal cell carcinoma, squamous cell carcinoma and </a:t>
            </a:r>
            <a:r>
              <a:rPr lang="en-IN" sz="2000" dirty="0" smtClean="0">
                <a:latin typeface="Times New Roman" pitchFamily="18" charset="0"/>
                <a:cs typeface="Times New Roman" pitchFamily="18" charset="0"/>
              </a:rPr>
              <a:t>melanoma</a:t>
            </a:r>
          </a:p>
          <a:p>
            <a:pPr algn="just">
              <a:lnSpc>
                <a:spcPct val="150000"/>
              </a:lnSpc>
              <a:buFont typeface="Wingdings" panose="05000000000000000000" pitchFamily="2" charset="2"/>
              <a:buChar char="Ø"/>
            </a:pPr>
            <a:r>
              <a:rPr lang="en-IN" sz="2000" dirty="0" smtClean="0">
                <a:latin typeface="Times New Roman" pitchFamily="18" charset="0"/>
                <a:cs typeface="Times New Roman" pitchFamily="18" charset="0"/>
              </a:rPr>
              <a:t>In this, melanoma is the most common type of skin cancer among people with fair skin</a:t>
            </a:r>
          </a:p>
          <a:p>
            <a:pPr algn="just">
              <a:lnSpc>
                <a:spcPct val="150000"/>
              </a:lnSpc>
              <a:buFont typeface="Wingdings" panose="05000000000000000000" pitchFamily="2" charset="2"/>
              <a:buChar char="Ø"/>
            </a:pPr>
            <a:r>
              <a:rPr lang="en-IN" sz="2000" dirty="0" smtClean="0">
                <a:latin typeface="Times New Roman" pitchFamily="18" charset="0"/>
                <a:cs typeface="Times New Roman" pitchFamily="18" charset="0"/>
              </a:rPr>
              <a:t>It occurs when the pigment-producing cells that give colour to the skin becomes cancerous</a:t>
            </a:r>
          </a:p>
          <a:p>
            <a:pPr algn="just">
              <a:lnSpc>
                <a:spcPct val="150000"/>
              </a:lnSpc>
              <a:buFont typeface="Wingdings" panose="05000000000000000000" pitchFamily="2" charset="2"/>
              <a:buChar char="Ø"/>
            </a:pPr>
            <a:r>
              <a:rPr lang="en-IN" sz="2000" dirty="0" smtClean="0">
                <a:latin typeface="Times New Roman" pitchFamily="18" charset="0"/>
                <a:cs typeface="Times New Roman" pitchFamily="18" charset="0"/>
              </a:rPr>
              <a:t>Early detection of melanoma can be curable</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For this, we </a:t>
            </a:r>
            <a:r>
              <a:rPr lang="en-US" sz="2000" dirty="0">
                <a:latin typeface="Times New Roman" panose="02020603050405020304" pitchFamily="18" charset="0"/>
                <a:cs typeface="Times New Roman" panose="02020603050405020304" pitchFamily="18" charset="0"/>
              </a:rPr>
              <a:t>propose an image processing-based approach to diagnose the skin </a:t>
            </a:r>
            <a:r>
              <a:rPr lang="en-US" sz="2000" dirty="0" smtClean="0">
                <a:latin typeface="Times New Roman" panose="02020603050405020304" pitchFamily="18" charset="0"/>
                <a:cs typeface="Times New Roman" panose="02020603050405020304" pitchFamily="18" charset="0"/>
              </a:rPr>
              <a:t>cancer</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proposed approach is simple, fast and does not require expensive equipment's other than a camera and a computer</a:t>
            </a:r>
          </a:p>
        </p:txBody>
      </p:sp>
      <p:sp>
        <p:nvSpPr>
          <p:cNvPr id="4" name="Slide Number Placeholder 3"/>
          <p:cNvSpPr>
            <a:spLocks noGrp="1"/>
          </p:cNvSpPr>
          <p:nvPr>
            <p:ph type="sldNum" sz="quarter" idx="12"/>
          </p:nvPr>
        </p:nvSpPr>
        <p:spPr>
          <a:xfrm>
            <a:off x="9941325" y="6518031"/>
            <a:ext cx="784448" cy="231648"/>
          </a:xfrm>
        </p:spPr>
        <p:txBody>
          <a:bodyPr>
            <a:noAutofit/>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2</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err="1" smtClean="0">
                <a:solidFill>
                  <a:schemeClr val="bg1">
                    <a:lumMod val="50000"/>
                  </a:schemeClr>
                </a:solidFill>
                <a:latin typeface="Times New Roman" pitchFamily="18" charset="0"/>
                <a:cs typeface="Times New Roman" pitchFamily="18" charset="0"/>
              </a:rPr>
              <a:t>U15CS801R</a:t>
            </a:r>
            <a:r>
              <a:rPr lang="en-US" sz="1600" dirty="0" smtClean="0">
                <a:solidFill>
                  <a:schemeClr val="bg1">
                    <a:lumMod val="50000"/>
                  </a:schemeClr>
                </a:solidFill>
                <a:latin typeface="Times New Roman" pitchFamily="18" charset="0"/>
                <a:cs typeface="Times New Roman" pitchFamily="18" charset="0"/>
              </a:rPr>
              <a:t>- Project Work</a:t>
            </a:r>
            <a:endParaRPr lang="en-US" sz="1600"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76025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673" y="218719"/>
            <a:ext cx="9510864" cy="640080"/>
          </a:xfrm>
        </p:spPr>
        <p:txBody>
          <a:bodyPr>
            <a:norm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76145" y="996462"/>
            <a:ext cx="10437222" cy="5100877"/>
          </a:xfrm>
        </p:spPr>
        <p:txBody>
          <a:bodyPr>
            <a:noAutofit/>
          </a:bodyPr>
          <a:lstStyle/>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Jyothilakshmi K. K, Jeeva J. B, “Detection of Malignant Skin Diseases Based on the Lesion Segmentation”, International Conference on Communication and Signal Processing, April 3-5, 2014, India </a:t>
            </a:r>
          </a:p>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Er. Shrinidhi Gindhi, Ansari Nausheen, Ansari Zoya, Shaikh Ruhin, “An Innovative Approach for Skin Disease Detection Using Image Processing and Data Mining”, International Journal of Innovative Research in Computer and Communication Engineering, Vol. 5, Issue 4, April 2017 </a:t>
            </a:r>
          </a:p>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A.A.L.C. Amarathunga, E.P.W.C. Ellawala, G.N. Abeysekara, C. R. J. Amalraj, “Expert System for Diagnosis of Skin Diseases”, International Journal of Scientific &amp; Technology Research Volume 4, Issue 01, January 2015 </a:t>
            </a:r>
          </a:p>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Seema Kolkur, D.R. Kalbande, “Survey of Texture Based Feature Extraction for Skin Disease Detection”, IEEE, 2016</a:t>
            </a:r>
          </a:p>
        </p:txBody>
      </p:sp>
      <p:sp>
        <p:nvSpPr>
          <p:cNvPr id="4" name="Slide Number Placeholder 3"/>
          <p:cNvSpPr>
            <a:spLocks noGrp="1"/>
          </p:cNvSpPr>
          <p:nvPr>
            <p:ph type="sldNum" sz="quarter" idx="12"/>
          </p:nvPr>
        </p:nvSpPr>
        <p:spPr>
          <a:xfrm>
            <a:off x="9882710" y="6509356"/>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20</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08531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2570871"/>
            <a:ext cx="9656064" cy="676421"/>
          </a:xfrm>
        </p:spPr>
        <p:txBody>
          <a:bodyPr/>
          <a:lstStyle/>
          <a:p>
            <a:pPr algn="ctr"/>
            <a:r>
              <a:rPr lang="en-IN" dirty="0" smtClean="0">
                <a:solidFill>
                  <a:srgbClr val="FF0000"/>
                </a:solidFill>
              </a:rPr>
              <a:t>THANK YOU</a:t>
            </a:r>
            <a:endParaRPr lang="en-IN" dirty="0">
              <a:solidFill>
                <a:srgbClr val="FF0000"/>
              </a:solidFill>
            </a:endParaRPr>
          </a:p>
        </p:txBody>
      </p:sp>
    </p:spTree>
    <p:extLst>
      <p:ext uri="{BB962C8B-B14F-4D97-AF65-F5344CB8AC3E}">
        <p14:creationId xmlns:p14="http://schemas.microsoft.com/office/powerpoint/2010/main" val="84107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DE0000"/>
                </a:solidFill>
                <a:latin typeface="Times New Roman" pitchFamily="18" charset="0"/>
                <a:cs typeface="Times New Roman" pitchFamily="18" charset="0"/>
              </a:rPr>
              <a:t>Literature survey</a:t>
            </a:r>
            <a:endParaRPr lang="en-US" sz="2800" dirty="0">
              <a:solidFill>
                <a:srgbClr val="DE0000"/>
              </a:solidFill>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a:blip r:embed="rId2"/>
          <a:stretch>
            <a:fillRect/>
          </a:stretch>
        </p:blipFill>
        <p:spPr bwMode="auto">
          <a:xfrm>
            <a:off x="548640" y="1583077"/>
            <a:ext cx="9993086" cy="4883037"/>
          </a:xfrm>
          <a:prstGeom prst="rect">
            <a:avLst/>
          </a:prstGeom>
          <a:noFill/>
          <a:ln w="9525">
            <a:noFill/>
            <a:miter lim="800000"/>
            <a:headEnd/>
            <a:tailEnd/>
          </a:ln>
          <a:effectLst/>
        </p:spPr>
      </p:pic>
      <p:sp>
        <p:nvSpPr>
          <p:cNvPr id="4" name="Slide Number Placeholder 3"/>
          <p:cNvSpPr>
            <a:spLocks noGrp="1"/>
          </p:cNvSpPr>
          <p:nvPr>
            <p:ph type="sldNum" sz="quarter" idx="12"/>
          </p:nvPr>
        </p:nvSpPr>
        <p:spPr>
          <a:xfrm>
            <a:off x="9964772" y="6497632"/>
            <a:ext cx="784448" cy="228600"/>
          </a:xfrm>
        </p:spPr>
        <p:txBody>
          <a:bodyPr>
            <a:noAutofit/>
          </a:bodyPr>
          <a:lstStyle/>
          <a:p>
            <a:fld id="{F81A7F34-5BB0-4E51-A410-1B8E0AC291B4}" type="slidenum">
              <a:rPr lang="en-US" sz="1600" smtClean="0">
                <a:solidFill>
                  <a:schemeClr val="bg1">
                    <a:lumMod val="50000"/>
                  </a:schemeClr>
                </a:solidFill>
              </a:rPr>
              <a:pPr/>
              <a:t>3</a:t>
            </a:fld>
            <a:endParaRPr lang="en-US" sz="1600" dirty="0">
              <a:solidFill>
                <a:schemeClr val="bg1">
                  <a:lumMod val="50000"/>
                </a:schemeClr>
              </a:solidFill>
            </a:endParaRPr>
          </a:p>
        </p:txBody>
      </p:sp>
      <p:sp>
        <p:nvSpPr>
          <p:cNvPr id="5" name="Footer Placeholder 4"/>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rgbClr val="DE0000"/>
                </a:solidFill>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1900" dirty="0">
                <a:latin typeface="Times New Roman" pitchFamily="18" charset="0"/>
                <a:cs typeface="Times New Roman" pitchFamily="18" charset="0"/>
              </a:rPr>
              <a:t>Skin </a:t>
            </a:r>
            <a:r>
              <a:rPr lang="en-IN" sz="1900" dirty="0" smtClean="0">
                <a:latin typeface="Times New Roman" pitchFamily="18" charset="0"/>
                <a:cs typeface="Times New Roman" pitchFamily="18" charset="0"/>
              </a:rPr>
              <a:t>cancer </a:t>
            </a:r>
            <a:r>
              <a:rPr lang="en-IN" sz="1900" dirty="0">
                <a:latin typeface="Times New Roman" pitchFamily="18" charset="0"/>
                <a:cs typeface="Times New Roman" pitchFamily="18" charset="0"/>
              </a:rPr>
              <a:t>rate has been increasing for past few </a:t>
            </a:r>
            <a:r>
              <a:rPr lang="en-IN" sz="1900" dirty="0" smtClean="0">
                <a:latin typeface="Times New Roman" pitchFamily="18" charset="0"/>
                <a:cs typeface="Times New Roman" pitchFamily="18" charset="0"/>
              </a:rPr>
              <a:t>decades, most of the people didn’t know the seriousness of melanoma </a:t>
            </a:r>
            <a:endParaRPr lang="en-IN" sz="1900" dirty="0">
              <a:latin typeface="Times New Roman" pitchFamily="18" charset="0"/>
              <a:cs typeface="Times New Roman" pitchFamily="18" charset="0"/>
            </a:endParaRPr>
          </a:p>
          <a:p>
            <a:pPr algn="just">
              <a:lnSpc>
                <a:spcPct val="150000"/>
              </a:lnSpc>
              <a:buFont typeface="Wingdings" pitchFamily="2" charset="2"/>
              <a:buChar char="Ø"/>
            </a:pPr>
            <a:r>
              <a:rPr lang="en-IN" sz="1900" dirty="0" smtClean="0">
                <a:latin typeface="Times New Roman" pitchFamily="18" charset="0"/>
                <a:cs typeface="Times New Roman" pitchFamily="18" charset="0"/>
              </a:rPr>
              <a:t>Also, many </a:t>
            </a:r>
            <a:r>
              <a:rPr lang="en-IN" sz="1900" dirty="0">
                <a:latin typeface="Times New Roman" pitchFamily="18" charset="0"/>
                <a:cs typeface="Times New Roman" pitchFamily="18" charset="0"/>
              </a:rPr>
              <a:t>people who hide their faces and who get feared of medical expenses won’t get proper treatment</a:t>
            </a:r>
          </a:p>
          <a:p>
            <a:pPr algn="just">
              <a:lnSpc>
                <a:spcPct val="150000"/>
              </a:lnSpc>
              <a:buFont typeface="Wingdings" pitchFamily="2" charset="2"/>
              <a:buChar char="Ø"/>
            </a:pPr>
            <a:r>
              <a:rPr lang="en-IN" sz="1900" dirty="0">
                <a:latin typeface="Times New Roman" pitchFamily="18" charset="0"/>
                <a:cs typeface="Times New Roman" pitchFamily="18" charset="0"/>
              </a:rPr>
              <a:t>Accuracy of the system is still now a problem because the existing system also detects the uncommon diseases with the same threshold</a:t>
            </a:r>
          </a:p>
          <a:p>
            <a:endParaRPr lang="en-US" dirty="0"/>
          </a:p>
        </p:txBody>
      </p:sp>
      <p:sp>
        <p:nvSpPr>
          <p:cNvPr id="4" name="Slide Number Placeholder 3"/>
          <p:cNvSpPr>
            <a:spLocks noGrp="1"/>
          </p:cNvSpPr>
          <p:nvPr>
            <p:ph type="sldNum" sz="quarter" idx="12"/>
          </p:nvPr>
        </p:nvSpPr>
        <p:spPr>
          <a:xfrm>
            <a:off x="9941325" y="6535616"/>
            <a:ext cx="784448" cy="228600"/>
          </a:xfrm>
        </p:spPr>
        <p:txBody>
          <a:bodyPr>
            <a:noAutofit/>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4</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E60000"/>
                </a:solidFill>
                <a:latin typeface="Times New Roman" pitchFamily="18" charset="0"/>
                <a:cs typeface="Times New Roman" pitchFamily="18" charset="0"/>
              </a:rPr>
              <a:t>objective</a:t>
            </a:r>
            <a:endParaRPr lang="en-US" sz="2800" dirty="0">
              <a:solidFill>
                <a:srgbClr val="E6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smtClean="0">
                <a:latin typeface="Times New Roman" pitchFamily="18" charset="0"/>
                <a:cs typeface="Times New Roman" pitchFamily="18" charset="0"/>
              </a:rPr>
              <a:t>Develop </a:t>
            </a:r>
            <a:r>
              <a:rPr lang="en-IN" sz="2000" dirty="0">
                <a:latin typeface="Times New Roman" pitchFamily="18" charset="0"/>
                <a:cs typeface="Times New Roman" pitchFamily="18" charset="0"/>
              </a:rPr>
              <a:t>machine learning application that in general, has the ability to</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0" algn="just">
              <a:lnSpc>
                <a:spcPct val="150000"/>
              </a:lnSpc>
            </a:pPr>
            <a:r>
              <a:rPr lang="en-IN" sz="2000" dirty="0">
                <a:latin typeface="Times New Roman" pitchFamily="18" charset="0"/>
                <a:cs typeface="Times New Roman" pitchFamily="18" charset="0"/>
              </a:rPr>
              <a:t>Determine the affected areas  in the image</a:t>
            </a:r>
          </a:p>
          <a:p>
            <a:pPr lvl="0" algn="just">
              <a:lnSpc>
                <a:spcPct val="150000"/>
              </a:lnSpc>
            </a:pPr>
            <a:r>
              <a:rPr lang="en-IN" sz="2000" dirty="0">
                <a:latin typeface="Times New Roman" pitchFamily="18" charset="0"/>
                <a:cs typeface="Times New Roman" pitchFamily="18" charset="0"/>
              </a:rPr>
              <a:t>Determine the disease in specified region</a:t>
            </a:r>
          </a:p>
          <a:p>
            <a:pPr lvl="0" algn="just">
              <a:lnSpc>
                <a:spcPct val="150000"/>
              </a:lnSpc>
            </a:pPr>
            <a:r>
              <a:rPr lang="en-IN" sz="2000" dirty="0">
                <a:latin typeface="Times New Roman" pitchFamily="18" charset="0"/>
                <a:cs typeface="Times New Roman" pitchFamily="18" charset="0"/>
              </a:rPr>
              <a:t>Detect skin cancer in people having varied skin colour</a:t>
            </a:r>
          </a:p>
          <a:p>
            <a:pPr lvl="0" algn="just">
              <a:lnSpc>
                <a:spcPct val="150000"/>
              </a:lnSpc>
            </a:pPr>
            <a:r>
              <a:rPr lang="en-IN" sz="2000" dirty="0">
                <a:latin typeface="Times New Roman" pitchFamily="18" charset="0"/>
                <a:cs typeface="Times New Roman" pitchFamily="18" charset="0"/>
              </a:rPr>
              <a:t>Be applicable locally in Salem</a:t>
            </a:r>
          </a:p>
          <a:p>
            <a:pPr lvl="0" algn="just">
              <a:lnSpc>
                <a:spcPct val="150000"/>
              </a:lnSpc>
            </a:pPr>
            <a:r>
              <a:rPr lang="en-IN" sz="2000" dirty="0">
                <a:latin typeface="Times New Roman" pitchFamily="18" charset="0"/>
                <a:cs typeface="Times New Roman" pitchFamily="18" charset="0"/>
              </a:rPr>
              <a:t>With improved accuracy and performance</a:t>
            </a:r>
          </a:p>
          <a:p>
            <a:pPr lvl="0" algn="just">
              <a:lnSpc>
                <a:spcPct val="150000"/>
              </a:lnSpc>
            </a:pPr>
            <a:r>
              <a:rPr lang="en-IN" sz="2000" dirty="0">
                <a:latin typeface="Times New Roman" pitchFamily="18" charset="0"/>
                <a:cs typeface="Times New Roman" pitchFamily="18" charset="0"/>
              </a:rPr>
              <a:t>Reduce the time consumption during processing</a:t>
            </a:r>
          </a:p>
          <a:p>
            <a:pPr algn="just">
              <a:lnSpc>
                <a:spcPct val="150000"/>
              </a:lnSpc>
            </a:pPr>
            <a:endParaRPr lang="en-IN"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9929602" y="6532802"/>
            <a:ext cx="784448" cy="228600"/>
          </a:xfrm>
        </p:spPr>
        <p:txBody>
          <a:bodyPr>
            <a:noAutofit/>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5</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81903" cy="729579"/>
          </a:xfrm>
        </p:spPr>
        <p:txBody>
          <a:bodyPr>
            <a:normAutofit/>
          </a:bodyPr>
          <a:lstStyle/>
          <a:p>
            <a:pPr algn="ctr"/>
            <a:r>
              <a:rPr lang="en-US" sz="2800" b="1" dirty="0" smtClean="0">
                <a:solidFill>
                  <a:srgbClr val="E60000"/>
                </a:solidFill>
                <a:latin typeface="Times New Roman" panose="02020603050405020304" pitchFamily="18" charset="0"/>
                <a:cs typeface="Times New Roman" panose="02020603050405020304" pitchFamily="18" charset="0"/>
              </a:rPr>
              <a:t>PROPOSED </a:t>
            </a:r>
            <a:r>
              <a:rPr lang="en-US" sz="2800" b="1" dirty="0">
                <a:solidFill>
                  <a:srgbClr val="E60000"/>
                </a:solidFill>
                <a:latin typeface="Times New Roman" panose="02020603050405020304" pitchFamily="18" charset="0"/>
                <a:cs typeface="Times New Roman" panose="02020603050405020304" pitchFamily="18" charset="0"/>
              </a:rPr>
              <a:t>SYSTEM</a:t>
            </a:r>
            <a:endParaRPr lang="en-US" sz="2800" dirty="0">
              <a:solidFill>
                <a:srgbClr val="E6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0080" y="1410789"/>
            <a:ext cx="10067361" cy="5251268"/>
          </a:xfrm>
        </p:spPr>
        <p:txBody>
          <a:bodyPr>
            <a:normAutofit fontScale="92500" lnSpcReduction="10000"/>
          </a:bodyPr>
          <a:lstStyle/>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complete methodology of our system is represented in a flowchart. The individual steps are modularized and are often autonomous and sometimes dependent on each other</a:t>
            </a: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method we introduced in this application can identify different types of  skin cancer </a:t>
            </a: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entire process of project can be perform in four phases. The first process is input and pre-process. In the sample image, the background is brighter in the center than at the bottom of the image </a:t>
            </a: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pre-processing step before analysis, it identify the background uniform and then convert the image into a specific image format. To make the background illumination more accurate</a:t>
            </a: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methods of per-processing inserted between the various-stages of the segmentation, in order to make the latter simpler and more robust </a:t>
            </a: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Segmentation of image is used to find objects and boundaries in images</a:t>
            </a: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 More precisely, segmentation of image is the process of giving a label to every pixel in an image such that pixels with the same label share certain characteristics</a:t>
            </a:r>
          </a:p>
          <a:p>
            <a:endParaRPr lang="en-US" dirty="0"/>
          </a:p>
        </p:txBody>
      </p:sp>
      <p:sp>
        <p:nvSpPr>
          <p:cNvPr id="4" name="Slide Number Placeholder 3"/>
          <p:cNvSpPr>
            <a:spLocks noGrp="1"/>
          </p:cNvSpPr>
          <p:nvPr>
            <p:ph type="sldNum" sz="quarter" idx="12"/>
          </p:nvPr>
        </p:nvSpPr>
        <p:spPr>
          <a:xfrm>
            <a:off x="9917879" y="6532801"/>
            <a:ext cx="784448" cy="228600"/>
          </a:xfrm>
        </p:spPr>
        <p:txBody>
          <a:bodyPr>
            <a:noAutofit/>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6</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44002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698863"/>
          </a:xfrm>
        </p:spPr>
        <p:txBody>
          <a:bodyPr>
            <a:normAutofit/>
          </a:bodyPr>
          <a:lstStyle/>
          <a:p>
            <a:pPr algn="ctr"/>
            <a:r>
              <a:rPr lang="en-US" sz="2800" dirty="0" smtClean="0">
                <a:solidFill>
                  <a:srgbClr val="DE0000"/>
                </a:solidFill>
                <a:latin typeface="Times New Roman" pitchFamily="18" charset="0"/>
                <a:cs typeface="Times New Roman" pitchFamily="18" charset="0"/>
              </a:rPr>
              <a:t>Proposed work</a:t>
            </a:r>
            <a:endParaRPr lang="en-US" sz="2800" dirty="0">
              <a:solidFill>
                <a:srgbClr val="DE0000"/>
              </a:solidFill>
              <a:latin typeface="Times New Roman" pitchFamily="18" charset="0"/>
              <a:cs typeface="Times New Roman" pitchFamily="18" charset="0"/>
            </a:endParaRPr>
          </a:p>
        </p:txBody>
      </p:sp>
      <p:pic>
        <p:nvPicPr>
          <p:cNvPr id="3075" name="Picture 3"/>
          <p:cNvPicPr>
            <a:picLocks noGrp="1" noChangeAspect="1" noChangeArrowheads="1"/>
          </p:cNvPicPr>
          <p:nvPr>
            <p:ph idx="1"/>
          </p:nvPr>
        </p:nvPicPr>
        <p:blipFill>
          <a:blip r:embed="rId2"/>
          <a:srcRect/>
          <a:stretch>
            <a:fillRect/>
          </a:stretch>
        </p:blipFill>
        <p:spPr bwMode="auto">
          <a:xfrm>
            <a:off x="1685109" y="1201783"/>
            <a:ext cx="7576457" cy="5254580"/>
          </a:xfrm>
          <a:prstGeom prst="rect">
            <a:avLst/>
          </a:prstGeom>
          <a:noFill/>
          <a:ln w="9525">
            <a:noFill/>
            <a:miter lim="800000"/>
            <a:headEnd/>
            <a:tailEnd/>
          </a:ln>
          <a:effectLst/>
        </p:spPr>
      </p:pic>
      <p:sp>
        <p:nvSpPr>
          <p:cNvPr id="4" name="Slide Number Placeholder 3"/>
          <p:cNvSpPr>
            <a:spLocks noGrp="1"/>
          </p:cNvSpPr>
          <p:nvPr>
            <p:ph type="sldNum" sz="quarter" idx="12"/>
          </p:nvPr>
        </p:nvSpPr>
        <p:spPr>
          <a:xfrm>
            <a:off x="9929602" y="6521078"/>
            <a:ext cx="784448" cy="228600"/>
          </a:xfrm>
        </p:spPr>
        <p:txBody>
          <a:bodyPr>
            <a:noAutofit/>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7</a:t>
            </a:fld>
            <a:endParaRPr lang="en-US" sz="1600" dirty="0">
              <a:solidFill>
                <a:schemeClr val="bg1">
                  <a:lumMod val="50000"/>
                </a:scheme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39"/>
            <a:ext cx="9652000" cy="1273629"/>
          </a:xfrm>
        </p:spPr>
        <p:txBody>
          <a:bodyPr>
            <a:normAutofit fontScale="90000"/>
          </a:bodyPr>
          <a:lstStyle/>
          <a:p>
            <a:r>
              <a:rPr lang="en-US" sz="3200" dirty="0" smtClean="0">
                <a:solidFill>
                  <a:srgbClr val="DE0000"/>
                </a:solidFill>
                <a:latin typeface="Times New Roman" pitchFamily="18" charset="0"/>
                <a:cs typeface="Times New Roman" pitchFamily="18" charset="0"/>
              </a:rPr>
              <a:t>			      </a:t>
            </a:r>
            <a:r>
              <a:rPr lang="en-US" sz="3100" dirty="0" smtClean="0">
                <a:solidFill>
                  <a:srgbClr val="DE0000"/>
                </a:solidFill>
                <a:latin typeface="Times New Roman" pitchFamily="18" charset="0"/>
                <a:cs typeface="Times New Roman" pitchFamily="18" charset="0"/>
              </a:rPr>
              <a:t>Algorithm</a:t>
            </a:r>
            <a:r>
              <a:rPr lang="en-US" sz="3200" dirty="0" smtClean="0">
                <a:solidFill>
                  <a:srgbClr val="DE0000"/>
                </a:solidFill>
                <a:latin typeface="Times New Roman" pitchFamily="18" charset="0"/>
                <a:cs typeface="Times New Roman" pitchFamily="18" charset="0"/>
              </a:rPr>
              <a:t/>
            </a:r>
            <a:br>
              <a:rPr lang="en-US" sz="3200" dirty="0" smtClean="0">
                <a:solidFill>
                  <a:srgbClr val="DE0000"/>
                </a:solidFill>
                <a:latin typeface="Times New Roman" pitchFamily="18" charset="0"/>
                <a:cs typeface="Times New Roman" pitchFamily="18" charset="0"/>
              </a:rPr>
            </a:br>
            <a:r>
              <a:rPr lang="en-US" sz="3200" dirty="0" smtClean="0">
                <a:solidFill>
                  <a:srgbClr val="DE0000"/>
                </a:solidFill>
                <a:latin typeface="Times New Roman" pitchFamily="18" charset="0"/>
                <a:cs typeface="Times New Roman" pitchFamily="18" charset="0"/>
              </a:rPr>
              <a:t/>
            </a:r>
            <a:br>
              <a:rPr lang="en-US" sz="3200" dirty="0" smtClean="0">
                <a:solidFill>
                  <a:srgbClr val="DE0000"/>
                </a:solidFill>
                <a:latin typeface="Times New Roman" pitchFamily="18" charset="0"/>
                <a:cs typeface="Times New Roman" pitchFamily="18" charset="0"/>
              </a:rPr>
            </a:br>
            <a:r>
              <a:rPr lang="en-US" sz="2400" dirty="0" smtClean="0">
                <a:solidFill>
                  <a:srgbClr val="DE0000"/>
                </a:solidFill>
                <a:latin typeface="Times New Roman" pitchFamily="18" charset="0"/>
                <a:cs typeface="Times New Roman" pitchFamily="18" charset="0"/>
              </a:rPr>
              <a:t>GENETICS </a:t>
            </a:r>
            <a:r>
              <a:rPr lang="en-US" sz="3100" dirty="0" smtClean="0">
                <a:solidFill>
                  <a:srgbClr val="DE0000"/>
                </a:solidFill>
                <a:latin typeface="Times New Roman" pitchFamily="18" charset="0"/>
                <a:cs typeface="Times New Roman" pitchFamily="18" charset="0"/>
              </a:rPr>
              <a:t>ALGORITHM</a:t>
            </a:r>
            <a:r>
              <a:rPr lang="en-US" sz="2800" dirty="0" smtClean="0">
                <a:solidFill>
                  <a:srgbClr val="DE0000"/>
                </a:solidFill>
                <a:latin typeface="Times New Roman" pitchFamily="18" charset="0"/>
                <a:cs typeface="Times New Roman" pitchFamily="18" charset="0"/>
              </a:rPr>
              <a:t>	</a:t>
            </a:r>
            <a:endParaRPr lang="en-US" sz="3200" dirty="0">
              <a:solidFill>
                <a:srgbClr val="DE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815737"/>
            <a:ext cx="9652000" cy="4297680"/>
          </a:xfrm>
        </p:spPr>
        <p:txBody>
          <a:bodyPr>
            <a:noAutofit/>
          </a:bodyPr>
          <a:lstStyle/>
          <a:p>
            <a:pPr marL="0" indent="0" algn="just">
              <a:lnSpc>
                <a:spcPct val="150000"/>
              </a:lnSpc>
              <a:buNone/>
            </a:pPr>
            <a:r>
              <a:rPr lang="en-US" sz="2000" dirty="0" smtClean="0">
                <a:latin typeface="Times New Roman" pitchFamily="18" charset="0"/>
                <a:cs typeface="Times New Roman" pitchFamily="18" charset="0"/>
              </a:rPr>
              <a:t>Genetic algorithm (Machine Learning approach) is one of the most important heuristic search techniques from Evolutionary programming languages. The simplest form of genetic algorithm involves three types of operators:  Selection, Crossover, Mutation.</a:t>
            </a:r>
          </a:p>
          <a:p>
            <a:pPr>
              <a:lnSpc>
                <a:spcPct val="150000"/>
              </a:lnSpc>
              <a:buFont typeface="Wingdings" pitchFamily="2" charset="2"/>
              <a:buChar char="Ø"/>
            </a:pPr>
            <a:r>
              <a:rPr lang="en-US" sz="2000" dirty="0" smtClean="0">
                <a:latin typeface="Times New Roman" pitchFamily="18" charset="0"/>
                <a:cs typeface="Times New Roman" pitchFamily="18" charset="0"/>
              </a:rPr>
              <a:t>Initialize population</a:t>
            </a:r>
          </a:p>
          <a:p>
            <a:pPr>
              <a:lnSpc>
                <a:spcPct val="150000"/>
              </a:lnSpc>
              <a:buFont typeface="Wingdings" pitchFamily="2" charset="2"/>
              <a:buChar char="Ø"/>
            </a:pPr>
            <a:r>
              <a:rPr lang="en-US" sz="2000" dirty="0" smtClean="0">
                <a:latin typeface="Times New Roman" pitchFamily="18" charset="0"/>
                <a:cs typeface="Times New Roman" pitchFamily="18" charset="0"/>
              </a:rPr>
              <a:t>Selection </a:t>
            </a:r>
          </a:p>
          <a:p>
            <a:pPr>
              <a:lnSpc>
                <a:spcPct val="150000"/>
              </a:lnSpc>
              <a:buFont typeface="Wingdings" pitchFamily="2" charset="2"/>
              <a:buChar char="Ø"/>
            </a:pPr>
            <a:r>
              <a:rPr lang="en-US" sz="2000" dirty="0" smtClean="0">
                <a:latin typeface="Times New Roman" pitchFamily="18" charset="0"/>
                <a:cs typeface="Times New Roman" pitchFamily="18" charset="0"/>
              </a:rPr>
              <a:t>Crossover between selected chromosomes</a:t>
            </a:r>
          </a:p>
          <a:p>
            <a:pPr>
              <a:lnSpc>
                <a:spcPct val="150000"/>
              </a:lnSpc>
              <a:buFont typeface="Wingdings" pitchFamily="2" charset="2"/>
              <a:buChar char="Ø"/>
            </a:pPr>
            <a:r>
              <a:rPr lang="en-US" sz="2000" dirty="0" smtClean="0">
                <a:latin typeface="Times New Roman" pitchFamily="18" charset="0"/>
                <a:cs typeface="Times New Roman" pitchFamily="18" charset="0"/>
              </a:rPr>
              <a:t>Perform Mutation</a:t>
            </a:r>
          </a:p>
          <a:p>
            <a:pPr>
              <a:lnSpc>
                <a:spcPct val="150000"/>
              </a:lnSpc>
              <a:buFont typeface="Wingdings" pitchFamily="2" charset="2"/>
              <a:buChar char="Ø"/>
            </a:pPr>
            <a:r>
              <a:rPr lang="en-US" sz="2000" dirty="0" smtClean="0">
                <a:latin typeface="Times New Roman" pitchFamily="18" charset="0"/>
                <a:cs typeface="Times New Roman" pitchFamily="18" charset="0"/>
              </a:rPr>
              <a:t>Repeat cycle till the condition of stop is true</a:t>
            </a:r>
          </a:p>
          <a:p>
            <a:pPr>
              <a:lnSpc>
                <a:spcPct val="150000"/>
              </a:lnSpc>
            </a:pPr>
            <a:endParaRPr 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9882710" y="6509355"/>
            <a:ext cx="784448" cy="228600"/>
          </a:xfrm>
        </p:spPr>
        <p:txBody>
          <a:bodyPr>
            <a:noAutofit/>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8</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DE0000"/>
                </a:solidFill>
                <a:latin typeface="Times New Roman" pitchFamily="18" charset="0"/>
                <a:cs typeface="Times New Roman" pitchFamily="18" charset="0"/>
              </a:rPr>
              <a:t>K-Means </a:t>
            </a:r>
            <a:r>
              <a:rPr lang="en-US" sz="2800" cap="none" dirty="0" smtClean="0">
                <a:solidFill>
                  <a:srgbClr val="DE0000"/>
                </a:solidFill>
                <a:latin typeface="Times New Roman" pitchFamily="18" charset="0"/>
                <a:cs typeface="Times New Roman" pitchFamily="18" charset="0"/>
              </a:rPr>
              <a:t>CLUSTERING</a:t>
            </a:r>
            <a:endParaRPr lang="en-US" sz="2800" cap="none" dirty="0">
              <a:solidFill>
                <a:srgbClr val="DE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502229"/>
            <a:ext cx="9652000" cy="4953507"/>
          </a:xfrm>
        </p:spPr>
        <p:txBody>
          <a:bodyPr>
            <a:normAutofit/>
          </a:bodyPr>
          <a:lstStyle/>
          <a:p>
            <a:pPr>
              <a:lnSpc>
                <a:spcPct val="150000"/>
              </a:lnSpc>
            </a:pPr>
            <a:r>
              <a:rPr lang="en-US" sz="2000" dirty="0" smtClean="0">
                <a:latin typeface="Times New Roman" pitchFamily="18" charset="0"/>
                <a:cs typeface="Times New Roman" pitchFamily="18" charset="0"/>
              </a:rPr>
              <a:t>K-means clustering is an algorithm to classify or to group the objects based on attributes/features into K number of group</a:t>
            </a:r>
          </a:p>
          <a:p>
            <a:pPr>
              <a:lnSpc>
                <a:spcPct val="150000"/>
              </a:lnSpc>
            </a:pPr>
            <a:r>
              <a:rPr lang="en-US" sz="2000" dirty="0" smtClean="0">
                <a:latin typeface="Times New Roman" pitchFamily="18" charset="0"/>
                <a:cs typeface="Times New Roman" pitchFamily="18" charset="0"/>
              </a:rPr>
              <a:t>K is positive integer number</a:t>
            </a:r>
          </a:p>
          <a:p>
            <a:pPr>
              <a:lnSpc>
                <a:spcPct val="150000"/>
              </a:lnSpc>
            </a:pPr>
            <a:r>
              <a:rPr lang="en-US" sz="2000" dirty="0" smtClean="0">
                <a:latin typeface="Times New Roman" pitchFamily="18" charset="0"/>
                <a:cs typeface="Times New Roman" pitchFamily="18" charset="0"/>
              </a:rPr>
              <a:t>The grouping is done by minimizing the sum of squares of distances between data and the corresponding cluster centroid</a:t>
            </a:r>
          </a:p>
          <a:p>
            <a:pPr>
              <a:lnSpc>
                <a:spcPct val="150000"/>
              </a:lnSpc>
            </a:pPr>
            <a:r>
              <a:rPr lang="en-US" sz="2000" dirty="0" smtClean="0">
                <a:latin typeface="Times New Roman" pitchFamily="18" charset="0"/>
                <a:cs typeface="Times New Roman" pitchFamily="18" charset="0"/>
              </a:rPr>
              <a:t>The simplest unsupervised learning algorithm that solve clustering problem is K- Means algorithm. It is a simple and easy way to classify a given data set through a certain number of clusters</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9906156" y="6532802"/>
            <a:ext cx="784448" cy="228600"/>
          </a:xfrm>
        </p:spPr>
        <p:txBody>
          <a:bodyPr/>
          <a:lstStyle/>
          <a:p>
            <a:fld id="{F81A7F34-5BB0-4E51-A410-1B8E0AC291B4}" type="slidenum">
              <a:rPr lang="en-US" sz="1600" smtClean="0">
                <a:solidFill>
                  <a:schemeClr val="bg1">
                    <a:lumMod val="50000"/>
                  </a:schemeClr>
                </a:solidFill>
                <a:latin typeface="Times New Roman" pitchFamily="18" charset="0"/>
                <a:cs typeface="Times New Roman" pitchFamily="18" charset="0"/>
              </a:rPr>
              <a:pPr/>
              <a:t>9</a:t>
            </a:fld>
            <a:endParaRPr lang="en-US" sz="1600" dirty="0">
              <a:solidFill>
                <a:schemeClr val="bg1">
                  <a:lumMod val="50000"/>
                </a:schemeClr>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l"/>
            <a:r>
              <a:rPr lang="en-US" sz="1600" dirty="0" smtClean="0">
                <a:solidFill>
                  <a:schemeClr val="bg1">
                    <a:lumMod val="50000"/>
                  </a:schemeClr>
                </a:solidFill>
                <a:latin typeface="Times New Roman" pitchFamily="18" charset="0"/>
                <a:cs typeface="Times New Roman" pitchFamily="18" charset="0"/>
              </a:rPr>
              <a:t>U15CS801R- Project Work</a:t>
            </a:r>
            <a:endParaRPr lang="en-US" sz="1600" dirty="0">
              <a:solidFill>
                <a:schemeClr val="bg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1060</TotalTime>
  <Words>1022</Words>
  <Application>Microsoft Office PowerPoint</Application>
  <PresentationFormat>Custom</PresentationFormat>
  <Paragraphs>119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AN AUTOMATED DIAGNOSIS OF SKIN CANCER DISEASE USING MACHINE LEARNING TECHNIQUES </vt:lpstr>
      <vt:lpstr>INTRODUCTION</vt:lpstr>
      <vt:lpstr>Literature survey</vt:lpstr>
      <vt:lpstr>Problem statement</vt:lpstr>
      <vt:lpstr>objective</vt:lpstr>
      <vt:lpstr>PROPOSED SYSTEM</vt:lpstr>
      <vt:lpstr>Proposed work</vt:lpstr>
      <vt:lpstr>         Algorithm  GENETICS ALGORITHM </vt:lpstr>
      <vt:lpstr>K-Means CLUSTERING</vt:lpstr>
      <vt:lpstr>Support vector machine</vt:lpstr>
      <vt:lpstr>Training and testing dataset</vt:lpstr>
      <vt:lpstr>ADVANTAGES</vt:lpstr>
      <vt:lpstr>Result simulation output</vt:lpstr>
      <vt:lpstr>preprocessing</vt:lpstr>
      <vt:lpstr>segmentation and feature extraction</vt:lpstr>
      <vt:lpstr>Improved accuracy-modified features</vt:lpstr>
      <vt:lpstr>Segmentation of cancerous region</vt:lpstr>
      <vt:lpstr>Feature extraction-modified</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SKIN DISEASES DETECTION USING SVM TECHNIQUE</dc:title>
  <dc:creator>CIRCUIT 6</dc:creator>
  <cp:lastModifiedBy>Admin</cp:lastModifiedBy>
  <cp:revision>99</cp:revision>
  <dcterms:created xsi:type="dcterms:W3CDTF">2020-02-23T07:24:00Z</dcterms:created>
  <dcterms:modified xsi:type="dcterms:W3CDTF">2020-07-22T08:15:07Z</dcterms:modified>
</cp:coreProperties>
</file>