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514" r:id="rId2"/>
    <p:sldId id="516" r:id="rId3"/>
    <p:sldId id="519" r:id="rId4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ethods" id="{BA1B9A16-66CC-497A-B0A4-FAF5C901D5D1}">
          <p14:sldIdLst>
            <p14:sldId id="514"/>
            <p14:sldId id="516"/>
            <p14:sldId id="5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9CCA"/>
    <a:srgbClr val="EA32EE"/>
    <a:srgbClr val="F8781D"/>
    <a:srgbClr val="32BD20"/>
    <a:srgbClr val="AD4047"/>
    <a:srgbClr val="74C1E1"/>
    <a:srgbClr val="3F186D"/>
    <a:srgbClr val="ACDF2F"/>
    <a:srgbClr val="E8E428"/>
    <a:srgbClr val="441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03" autoAdjust="0"/>
    <p:restoredTop sz="76085" autoAdjust="0"/>
  </p:normalViewPr>
  <p:slideViewPr>
    <p:cSldViewPr snapToGrid="0">
      <p:cViewPr varScale="1">
        <p:scale>
          <a:sx n="127" d="100"/>
          <a:sy n="127" d="100"/>
        </p:scale>
        <p:origin x="1890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AFF3608-9F33-4A9A-9794-42F7D1B797A6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5022991-B528-4579-A821-1B541DE8A10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428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does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submodel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work?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Landmarkets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created as “turtles”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two situations when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landmarket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turtles can be created: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Household quits</a:t>
            </a:r>
          </a:p>
          <a:p>
            <a:pPr marL="228600" indent="-228600">
              <a:buAutoNum type="arabicPeriod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Bankruptcy</a:t>
            </a:r>
            <a:endParaRPr lang="en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2991-B528-4579-A821-1B541DE8A10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081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2991-B528-4579-A821-1B541DE8A105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8582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022991-B528-4579-A821-1B541DE8A105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5652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6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DBA59A-96AB-4607-8954-977548CCB476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649287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49" y="6475746"/>
            <a:ext cx="547111" cy="365125"/>
          </a:xfrm>
          <a:prstGeom prst="rect">
            <a:avLst/>
          </a:prstGeom>
        </p:spPr>
        <p:txBody>
          <a:bodyPr/>
          <a:lstStyle/>
          <a:p>
            <a:fld id="{3C0999E4-4D08-4653-A0F3-3963BE07B8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74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DBA59A-96AB-4607-8954-977548CCB476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649287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49" y="6475746"/>
            <a:ext cx="547111" cy="365125"/>
          </a:xfrm>
          <a:prstGeom prst="rect">
            <a:avLst/>
          </a:prstGeom>
        </p:spPr>
        <p:txBody>
          <a:bodyPr/>
          <a:lstStyle/>
          <a:p>
            <a:fld id="{3C0999E4-4D08-4653-A0F3-3963BE07B8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084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DBA59A-96AB-4607-8954-977548CCB476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649287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49" y="6475746"/>
            <a:ext cx="547111" cy="365125"/>
          </a:xfrm>
          <a:prstGeom prst="rect">
            <a:avLst/>
          </a:prstGeom>
        </p:spPr>
        <p:txBody>
          <a:bodyPr/>
          <a:lstStyle/>
          <a:p>
            <a:fld id="{3C0999E4-4D08-4653-A0F3-3963BE07B8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56450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DBA59A-96AB-4607-8954-977548CCB476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57900" y="649287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15349" y="6475746"/>
            <a:ext cx="547111" cy="365125"/>
          </a:xfrm>
          <a:prstGeom prst="rect">
            <a:avLst/>
          </a:prstGeom>
        </p:spPr>
        <p:txBody>
          <a:bodyPr/>
          <a:lstStyle/>
          <a:p>
            <a:fld id="{3C0999E4-4D08-4653-A0F3-3963BE07B8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60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DBA59A-96AB-4607-8954-977548CCB476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649287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5349" y="6475746"/>
            <a:ext cx="547111" cy="365125"/>
          </a:xfrm>
          <a:prstGeom prst="rect">
            <a:avLst/>
          </a:prstGeom>
        </p:spPr>
        <p:txBody>
          <a:bodyPr/>
          <a:lstStyle/>
          <a:p>
            <a:fld id="{3C0999E4-4D08-4653-A0F3-3963BE07B8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6367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DBA59A-96AB-4607-8954-977548CCB476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57900" y="649287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15349" y="6475746"/>
            <a:ext cx="547111" cy="365125"/>
          </a:xfrm>
          <a:prstGeom prst="rect">
            <a:avLst/>
          </a:prstGeom>
        </p:spPr>
        <p:txBody>
          <a:bodyPr/>
          <a:lstStyle/>
          <a:p>
            <a:fld id="{3C0999E4-4D08-4653-A0F3-3963BE07B8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51794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DBA59A-96AB-4607-8954-977548CCB476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57900" y="649287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15349" y="6475746"/>
            <a:ext cx="547111" cy="365125"/>
          </a:xfrm>
          <a:prstGeom prst="rect">
            <a:avLst/>
          </a:prstGeom>
        </p:spPr>
        <p:txBody>
          <a:bodyPr/>
          <a:lstStyle/>
          <a:p>
            <a:fld id="{3C0999E4-4D08-4653-A0F3-3963BE07B8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741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DBA59A-96AB-4607-8954-977548CCB476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57900" y="649287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15349" y="6475746"/>
            <a:ext cx="547111" cy="365125"/>
          </a:xfrm>
          <a:prstGeom prst="rect">
            <a:avLst/>
          </a:prstGeom>
        </p:spPr>
        <p:txBody>
          <a:bodyPr/>
          <a:lstStyle/>
          <a:p>
            <a:fld id="{3C0999E4-4D08-4653-A0F3-3963BE07B8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041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DBA59A-96AB-4607-8954-977548CCB476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649287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5349" y="6475746"/>
            <a:ext cx="547111" cy="365125"/>
          </a:xfrm>
          <a:prstGeom prst="rect">
            <a:avLst/>
          </a:prstGeom>
        </p:spPr>
        <p:txBody>
          <a:bodyPr/>
          <a:lstStyle/>
          <a:p>
            <a:fld id="{3C0999E4-4D08-4653-A0F3-3963BE07B8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2295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3DBA59A-96AB-4607-8954-977548CCB476}" type="datetimeFigureOut">
              <a:rPr lang="en-DE" smtClean="0"/>
              <a:t>12/01/2021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057900" y="6492874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15349" y="6475746"/>
            <a:ext cx="547111" cy="365125"/>
          </a:xfrm>
          <a:prstGeom prst="rect">
            <a:avLst/>
          </a:prstGeom>
        </p:spPr>
        <p:txBody>
          <a:bodyPr/>
          <a:lstStyle/>
          <a:p>
            <a:fld id="{3C0999E4-4D08-4653-A0F3-3963BE07B89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949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17A2721-6FDB-41A9-81ED-724044F49F1E}"/>
              </a:ext>
            </a:extLst>
          </p:cNvPr>
          <p:cNvCxnSpPr/>
          <p:nvPr userDrawn="1"/>
        </p:nvCxnSpPr>
        <p:spPr>
          <a:xfrm>
            <a:off x="69890" y="6526927"/>
            <a:ext cx="89925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D5BA4C2-B568-4E26-9096-0E8E04006937}"/>
              </a:ext>
            </a:extLst>
          </p:cNvPr>
          <p:cNvSpPr txBox="1"/>
          <p:nvPr userDrawn="1"/>
        </p:nvSpPr>
        <p:spPr>
          <a:xfrm>
            <a:off x="5703978" y="6566994"/>
            <a:ext cx="3445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Group Seminar | 12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.11.2020 |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Jan Salecker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fld id="{F0B4B24A-6243-486E-9ED4-60018FD2312B}" type="slidenum">
              <a:rPr lang="de-DE" sz="1200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4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C30D634-F461-49BD-B501-B94C87F6B879}"/>
              </a:ext>
            </a:extLst>
          </p:cNvPr>
          <p:cNvSpPr/>
          <p:nvPr/>
        </p:nvSpPr>
        <p:spPr>
          <a:xfrm>
            <a:off x="382315" y="6143327"/>
            <a:ext cx="1488524" cy="3238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F64AC0-B48E-4366-A946-3D2DF9D17DBA}"/>
              </a:ext>
            </a:extLst>
          </p:cNvPr>
          <p:cNvSpPr/>
          <p:nvPr/>
        </p:nvSpPr>
        <p:spPr>
          <a:xfrm>
            <a:off x="393644" y="2533222"/>
            <a:ext cx="1811163" cy="12060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Household goes bankrupt 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(not paying back debts for at least 5 years)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D5AD02-E964-4E84-8D35-828BC92E11B6}"/>
              </a:ext>
            </a:extLst>
          </p:cNvPr>
          <p:cNvSpPr/>
          <p:nvPr/>
        </p:nvSpPr>
        <p:spPr>
          <a:xfrm>
            <a:off x="402231" y="1647113"/>
            <a:ext cx="1811163" cy="8263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Household quits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(reached maximum age)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CDFFDC32-66B3-40B2-B34F-125562531503}"/>
              </a:ext>
            </a:extLst>
          </p:cNvPr>
          <p:cNvSpPr/>
          <p:nvPr/>
        </p:nvSpPr>
        <p:spPr>
          <a:xfrm>
            <a:off x="2511469" y="1597505"/>
            <a:ext cx="1811163" cy="92559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ysClr val="windowText" lastClr="000000"/>
                </a:solidFill>
              </a:rPr>
              <a:t>successor</a:t>
            </a:r>
            <a:r>
              <a:rPr lang="en-US" sz="1400" dirty="0" err="1">
                <a:solidFill>
                  <a:sysClr val="windowText" lastClr="000000"/>
                </a:solidFill>
              </a:rPr>
              <a:t>within</a:t>
            </a:r>
            <a:r>
              <a:rPr lang="en-US" sz="1400" dirty="0">
                <a:solidFill>
                  <a:sysClr val="windowText" lastClr="000000"/>
                </a:solidFill>
              </a:rPr>
              <a:t> family?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6C9226-433D-4EBE-BB7B-CD686CB31E64}"/>
              </a:ext>
            </a:extLst>
          </p:cNvPr>
          <p:cNvSpPr/>
          <p:nvPr/>
        </p:nvSpPr>
        <p:spPr>
          <a:xfrm>
            <a:off x="4688808" y="1691968"/>
            <a:ext cx="2021501" cy="74199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Land stays with current household but </a:t>
            </a:r>
            <a:r>
              <a:rPr lang="en-US" sz="1400" b="1" dirty="0">
                <a:solidFill>
                  <a:schemeClr val="tx1"/>
                </a:solidFill>
              </a:rPr>
              <a:t>reset age</a:t>
            </a:r>
            <a:endParaRPr lang="en-DE" sz="14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1522B4-103A-485F-8315-60817B4CEAD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213394" y="2060301"/>
            <a:ext cx="29807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1DDDFB-1960-412A-BC88-E0140C0FD07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322632" y="2060301"/>
            <a:ext cx="366176" cy="266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32EE5C-7932-4145-939D-152EEEDD8252}"/>
              </a:ext>
            </a:extLst>
          </p:cNvPr>
          <p:cNvSpPr txBox="1"/>
          <p:nvPr/>
        </p:nvSpPr>
        <p:spPr>
          <a:xfrm>
            <a:off x="4197583" y="1693250"/>
            <a:ext cx="424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  <a:endParaRPr lang="en-DE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038979-4724-4827-811B-F4292623C945}"/>
              </a:ext>
            </a:extLst>
          </p:cNvPr>
          <p:cNvSpPr txBox="1"/>
          <p:nvPr/>
        </p:nvSpPr>
        <p:spPr>
          <a:xfrm>
            <a:off x="3413344" y="244618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  <a:endParaRPr lang="en-DE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D532BA-E7F6-4DA5-BC78-6EE7DD63B3B8}"/>
              </a:ext>
            </a:extLst>
          </p:cNvPr>
          <p:cNvSpPr/>
          <p:nvPr/>
        </p:nvSpPr>
        <p:spPr>
          <a:xfrm>
            <a:off x="2501964" y="2768173"/>
            <a:ext cx="1811163" cy="7404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Create </a:t>
            </a:r>
            <a:r>
              <a:rPr lang="en-US" sz="1400" b="1" dirty="0" err="1">
                <a:solidFill>
                  <a:schemeClr val="tx1"/>
                </a:solidFill>
              </a:rPr>
              <a:t>landmarket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turtle</a:t>
            </a:r>
            <a:endParaRPr lang="en-DE" sz="14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EE98DD-D837-4B1F-8500-356009055293}"/>
              </a:ext>
            </a:extLst>
          </p:cNvPr>
          <p:cNvCxnSpPr>
            <a:cxnSpLocks/>
            <a:stCxn id="4" idx="2"/>
            <a:endCxn id="33" idx="0"/>
          </p:cNvCxnSpPr>
          <p:nvPr/>
        </p:nvCxnSpPr>
        <p:spPr>
          <a:xfrm flipH="1">
            <a:off x="3407546" y="2523097"/>
            <a:ext cx="9505" cy="24507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318011-C683-4FD0-9038-11D008CB1762}"/>
              </a:ext>
            </a:extLst>
          </p:cNvPr>
          <p:cNvCxnSpPr>
            <a:cxnSpLocks/>
            <a:stCxn id="2" idx="3"/>
            <a:endCxn id="33" idx="1"/>
          </p:cNvCxnSpPr>
          <p:nvPr/>
        </p:nvCxnSpPr>
        <p:spPr>
          <a:xfrm>
            <a:off x="2204807" y="3136249"/>
            <a:ext cx="297157" cy="216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D448DB-6264-416D-8E52-230C2BE1C85F}"/>
              </a:ext>
            </a:extLst>
          </p:cNvPr>
          <p:cNvGrpSpPr/>
          <p:nvPr/>
        </p:nvGrpSpPr>
        <p:grpSpPr>
          <a:xfrm>
            <a:off x="5196513" y="2602018"/>
            <a:ext cx="1001178" cy="933617"/>
            <a:chOff x="6717915" y="2203203"/>
            <a:chExt cx="1001178" cy="93361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0903A34-CE43-447A-97FA-9600B3ECE3E2}"/>
                </a:ext>
              </a:extLst>
            </p:cNvPr>
            <p:cNvSpPr/>
            <p:nvPr/>
          </p:nvSpPr>
          <p:spPr>
            <a:xfrm>
              <a:off x="6827364" y="2394830"/>
              <a:ext cx="891729" cy="7419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lms</a:t>
              </a:r>
              <a:endParaRPr lang="en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01C0C13-2FE6-4C05-B80E-D7CD854FC2B3}"/>
                </a:ext>
              </a:extLst>
            </p:cNvPr>
            <p:cNvSpPr/>
            <p:nvPr/>
          </p:nvSpPr>
          <p:spPr>
            <a:xfrm>
              <a:off x="6717915" y="2322061"/>
              <a:ext cx="891729" cy="7419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lms</a:t>
              </a:r>
              <a:endParaRPr lang="en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96010FE-0B6C-46B2-B43F-85235289B167}"/>
                </a:ext>
              </a:extLst>
            </p:cNvPr>
            <p:cNvSpPr/>
            <p:nvPr/>
          </p:nvSpPr>
          <p:spPr>
            <a:xfrm>
              <a:off x="6827364" y="2203203"/>
              <a:ext cx="891729" cy="7419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</a:rPr>
                <a:t>lms</a:t>
              </a:r>
              <a:endParaRPr lang="en-DE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8129BC8C-EBC2-4612-86A6-809BFA65584C}"/>
              </a:ext>
            </a:extLst>
          </p:cNvPr>
          <p:cNvSpPr txBox="1"/>
          <p:nvPr/>
        </p:nvSpPr>
        <p:spPr>
          <a:xfrm>
            <a:off x="68170" y="769060"/>
            <a:ext cx="5418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Anytime during runtime: </a:t>
            </a:r>
            <a:r>
              <a:rPr lang="en-US" b="1" dirty="0"/>
              <a:t>creation of </a:t>
            </a:r>
            <a:r>
              <a:rPr lang="en-US" b="1" dirty="0" err="1"/>
              <a:t>landmarket</a:t>
            </a:r>
            <a:r>
              <a:rPr lang="en-US" b="1" dirty="0"/>
              <a:t> turtles</a:t>
            </a:r>
            <a:endParaRPr lang="en-DE" b="1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C8E59A9-6AC0-46AB-9FCB-9842544C1EE9}"/>
              </a:ext>
            </a:extLst>
          </p:cNvPr>
          <p:cNvCxnSpPr>
            <a:cxnSpLocks/>
            <a:stCxn id="130" idx="0"/>
            <a:endCxn id="49" idx="3"/>
          </p:cNvCxnSpPr>
          <p:nvPr/>
        </p:nvCxnSpPr>
        <p:spPr>
          <a:xfrm flipV="1">
            <a:off x="3636660" y="3354204"/>
            <a:ext cx="1690444" cy="1481773"/>
          </a:xfrm>
          <a:prstGeom prst="straightConnector1">
            <a:avLst/>
          </a:prstGeom>
          <a:ln w="38100"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AB67379-9232-4243-B169-9D2AF8B0287F}"/>
              </a:ext>
            </a:extLst>
          </p:cNvPr>
          <p:cNvSpPr/>
          <p:nvPr/>
        </p:nvSpPr>
        <p:spPr>
          <a:xfrm>
            <a:off x="2227811" y="4835977"/>
            <a:ext cx="2817698" cy="657545"/>
          </a:xfrm>
          <a:custGeom>
            <a:avLst/>
            <a:gdLst>
              <a:gd name="connsiteX0" fmla="*/ 0 w 2817698"/>
              <a:gd name="connsiteY0" fmla="*/ 0 h 657545"/>
              <a:gd name="connsiteX1" fmla="*/ 591717 w 2817698"/>
              <a:gd name="connsiteY1" fmla="*/ 0 h 657545"/>
              <a:gd name="connsiteX2" fmla="*/ 1127079 w 2817698"/>
              <a:gd name="connsiteY2" fmla="*/ 0 h 657545"/>
              <a:gd name="connsiteX3" fmla="*/ 1746973 w 2817698"/>
              <a:gd name="connsiteY3" fmla="*/ 0 h 657545"/>
              <a:gd name="connsiteX4" fmla="*/ 2282335 w 2817698"/>
              <a:gd name="connsiteY4" fmla="*/ 0 h 657545"/>
              <a:gd name="connsiteX5" fmla="*/ 2817698 w 2817698"/>
              <a:gd name="connsiteY5" fmla="*/ 0 h 657545"/>
              <a:gd name="connsiteX6" fmla="*/ 2817698 w 2817698"/>
              <a:gd name="connsiteY6" fmla="*/ 335348 h 657545"/>
              <a:gd name="connsiteX7" fmla="*/ 2817698 w 2817698"/>
              <a:gd name="connsiteY7" fmla="*/ 657545 h 657545"/>
              <a:gd name="connsiteX8" fmla="*/ 2282335 w 2817698"/>
              <a:gd name="connsiteY8" fmla="*/ 657545 h 657545"/>
              <a:gd name="connsiteX9" fmla="*/ 1690619 w 2817698"/>
              <a:gd name="connsiteY9" fmla="*/ 657545 h 657545"/>
              <a:gd name="connsiteX10" fmla="*/ 1070725 w 2817698"/>
              <a:gd name="connsiteY10" fmla="*/ 657545 h 657545"/>
              <a:gd name="connsiteX11" fmla="*/ 507186 w 2817698"/>
              <a:gd name="connsiteY11" fmla="*/ 657545 h 657545"/>
              <a:gd name="connsiteX12" fmla="*/ 0 w 2817698"/>
              <a:gd name="connsiteY12" fmla="*/ 657545 h 657545"/>
              <a:gd name="connsiteX13" fmla="*/ 0 w 2817698"/>
              <a:gd name="connsiteY13" fmla="*/ 335348 h 657545"/>
              <a:gd name="connsiteX14" fmla="*/ 0 w 2817698"/>
              <a:gd name="connsiteY14" fmla="*/ 0 h 6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7698" h="657545" fill="none" extrusionOk="0">
                <a:moveTo>
                  <a:pt x="0" y="0"/>
                </a:moveTo>
                <a:cubicBezTo>
                  <a:pt x="224555" y="-10302"/>
                  <a:pt x="366667" y="48156"/>
                  <a:pt x="591717" y="0"/>
                </a:cubicBezTo>
                <a:cubicBezTo>
                  <a:pt x="816767" y="-48156"/>
                  <a:pt x="979039" y="55257"/>
                  <a:pt x="1127079" y="0"/>
                </a:cubicBezTo>
                <a:cubicBezTo>
                  <a:pt x="1275119" y="-55257"/>
                  <a:pt x="1498225" y="22374"/>
                  <a:pt x="1746973" y="0"/>
                </a:cubicBezTo>
                <a:cubicBezTo>
                  <a:pt x="1995721" y="-22374"/>
                  <a:pt x="2054255" y="21394"/>
                  <a:pt x="2282335" y="0"/>
                </a:cubicBezTo>
                <a:cubicBezTo>
                  <a:pt x="2510415" y="-21394"/>
                  <a:pt x="2574575" y="54870"/>
                  <a:pt x="2817698" y="0"/>
                </a:cubicBezTo>
                <a:cubicBezTo>
                  <a:pt x="2846589" y="134890"/>
                  <a:pt x="2796635" y="179177"/>
                  <a:pt x="2817698" y="335348"/>
                </a:cubicBezTo>
                <a:cubicBezTo>
                  <a:pt x="2838761" y="491519"/>
                  <a:pt x="2791350" y="578202"/>
                  <a:pt x="2817698" y="657545"/>
                </a:cubicBezTo>
                <a:cubicBezTo>
                  <a:pt x="2606039" y="709556"/>
                  <a:pt x="2409743" y="621798"/>
                  <a:pt x="2282335" y="657545"/>
                </a:cubicBezTo>
                <a:cubicBezTo>
                  <a:pt x="2154927" y="693292"/>
                  <a:pt x="1861990" y="630194"/>
                  <a:pt x="1690619" y="657545"/>
                </a:cubicBezTo>
                <a:cubicBezTo>
                  <a:pt x="1519248" y="684896"/>
                  <a:pt x="1253617" y="653473"/>
                  <a:pt x="1070725" y="657545"/>
                </a:cubicBezTo>
                <a:cubicBezTo>
                  <a:pt x="887833" y="661617"/>
                  <a:pt x="763672" y="602322"/>
                  <a:pt x="507186" y="657545"/>
                </a:cubicBezTo>
                <a:cubicBezTo>
                  <a:pt x="250700" y="712768"/>
                  <a:pt x="240546" y="599598"/>
                  <a:pt x="0" y="657545"/>
                </a:cubicBezTo>
                <a:cubicBezTo>
                  <a:pt x="-30015" y="500214"/>
                  <a:pt x="33725" y="404466"/>
                  <a:pt x="0" y="335348"/>
                </a:cubicBezTo>
                <a:cubicBezTo>
                  <a:pt x="-33725" y="266230"/>
                  <a:pt x="3476" y="159953"/>
                  <a:pt x="0" y="0"/>
                </a:cubicBezTo>
                <a:close/>
              </a:path>
              <a:path w="2817698" h="657545" stroke="0" extrusionOk="0">
                <a:moveTo>
                  <a:pt x="0" y="0"/>
                </a:moveTo>
                <a:cubicBezTo>
                  <a:pt x="204649" y="-21816"/>
                  <a:pt x="284917" y="36005"/>
                  <a:pt x="563540" y="0"/>
                </a:cubicBezTo>
                <a:cubicBezTo>
                  <a:pt x="842163" y="-36005"/>
                  <a:pt x="889468" y="247"/>
                  <a:pt x="1098902" y="0"/>
                </a:cubicBezTo>
                <a:cubicBezTo>
                  <a:pt x="1308336" y="-247"/>
                  <a:pt x="1514924" y="37139"/>
                  <a:pt x="1690619" y="0"/>
                </a:cubicBezTo>
                <a:cubicBezTo>
                  <a:pt x="1866314" y="-37139"/>
                  <a:pt x="2007381" y="56339"/>
                  <a:pt x="2254158" y="0"/>
                </a:cubicBezTo>
                <a:cubicBezTo>
                  <a:pt x="2500935" y="-56339"/>
                  <a:pt x="2655043" y="26433"/>
                  <a:pt x="2817698" y="0"/>
                </a:cubicBezTo>
                <a:cubicBezTo>
                  <a:pt x="2850801" y="148303"/>
                  <a:pt x="2780882" y="192320"/>
                  <a:pt x="2817698" y="309046"/>
                </a:cubicBezTo>
                <a:cubicBezTo>
                  <a:pt x="2854514" y="425772"/>
                  <a:pt x="2783918" y="513977"/>
                  <a:pt x="2817698" y="657545"/>
                </a:cubicBezTo>
                <a:cubicBezTo>
                  <a:pt x="2635406" y="699538"/>
                  <a:pt x="2462139" y="638959"/>
                  <a:pt x="2225981" y="657545"/>
                </a:cubicBezTo>
                <a:cubicBezTo>
                  <a:pt x="1989823" y="676131"/>
                  <a:pt x="1866215" y="654310"/>
                  <a:pt x="1718796" y="657545"/>
                </a:cubicBezTo>
                <a:cubicBezTo>
                  <a:pt x="1571377" y="660780"/>
                  <a:pt x="1268973" y="636735"/>
                  <a:pt x="1155256" y="657545"/>
                </a:cubicBezTo>
                <a:cubicBezTo>
                  <a:pt x="1041539" y="678355"/>
                  <a:pt x="810838" y="656458"/>
                  <a:pt x="563540" y="657545"/>
                </a:cubicBezTo>
                <a:cubicBezTo>
                  <a:pt x="316242" y="658632"/>
                  <a:pt x="220096" y="655307"/>
                  <a:pt x="0" y="657545"/>
                </a:cubicBezTo>
                <a:cubicBezTo>
                  <a:pt x="-13107" y="552408"/>
                  <a:pt x="37540" y="488824"/>
                  <a:pt x="0" y="328773"/>
                </a:cubicBezTo>
                <a:cubicBezTo>
                  <a:pt x="-37540" y="168722"/>
                  <a:pt x="2770" y="85373"/>
                  <a:pt x="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333274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Land price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(</a:t>
            </a:r>
            <a:r>
              <a:rPr lang="en-US" sz="1400" dirty="0" err="1">
                <a:solidFill>
                  <a:sysClr val="windowText" lastClr="000000"/>
                </a:solidFill>
              </a:rPr>
              <a:t>land_price</a:t>
            </a:r>
            <a:r>
              <a:rPr lang="en-US" sz="1400" dirty="0">
                <a:solidFill>
                  <a:sysClr val="windowText" lastClr="000000"/>
                </a:solidFill>
              </a:rPr>
              <a:t> * patches * increment)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22E887C-DEB3-48F0-8BEA-3CBDB336D6F1}"/>
              </a:ext>
            </a:extLst>
          </p:cNvPr>
          <p:cNvSpPr/>
          <p:nvPr/>
        </p:nvSpPr>
        <p:spPr>
          <a:xfrm>
            <a:off x="6971628" y="2851099"/>
            <a:ext cx="2021501" cy="657545"/>
          </a:xfrm>
          <a:custGeom>
            <a:avLst/>
            <a:gdLst>
              <a:gd name="connsiteX0" fmla="*/ 0 w 2021501"/>
              <a:gd name="connsiteY0" fmla="*/ 0 h 657545"/>
              <a:gd name="connsiteX1" fmla="*/ 545805 w 2021501"/>
              <a:gd name="connsiteY1" fmla="*/ 0 h 657545"/>
              <a:gd name="connsiteX2" fmla="*/ 1071396 w 2021501"/>
              <a:gd name="connsiteY2" fmla="*/ 0 h 657545"/>
              <a:gd name="connsiteX3" fmla="*/ 1576771 w 2021501"/>
              <a:gd name="connsiteY3" fmla="*/ 0 h 657545"/>
              <a:gd name="connsiteX4" fmla="*/ 2021501 w 2021501"/>
              <a:gd name="connsiteY4" fmla="*/ 0 h 657545"/>
              <a:gd name="connsiteX5" fmla="*/ 2021501 w 2021501"/>
              <a:gd name="connsiteY5" fmla="*/ 341923 h 657545"/>
              <a:gd name="connsiteX6" fmla="*/ 2021501 w 2021501"/>
              <a:gd name="connsiteY6" fmla="*/ 657545 h 657545"/>
              <a:gd name="connsiteX7" fmla="*/ 1556556 w 2021501"/>
              <a:gd name="connsiteY7" fmla="*/ 657545 h 657545"/>
              <a:gd name="connsiteX8" fmla="*/ 1111826 w 2021501"/>
              <a:gd name="connsiteY8" fmla="*/ 657545 h 657545"/>
              <a:gd name="connsiteX9" fmla="*/ 566020 w 2021501"/>
              <a:gd name="connsiteY9" fmla="*/ 657545 h 657545"/>
              <a:gd name="connsiteX10" fmla="*/ 0 w 2021501"/>
              <a:gd name="connsiteY10" fmla="*/ 657545 h 657545"/>
              <a:gd name="connsiteX11" fmla="*/ 0 w 2021501"/>
              <a:gd name="connsiteY11" fmla="*/ 322197 h 657545"/>
              <a:gd name="connsiteX12" fmla="*/ 0 w 2021501"/>
              <a:gd name="connsiteY12" fmla="*/ 0 h 6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1501" h="657545" fill="none" extrusionOk="0">
                <a:moveTo>
                  <a:pt x="0" y="0"/>
                </a:moveTo>
                <a:cubicBezTo>
                  <a:pt x="262156" y="-6974"/>
                  <a:pt x="357479" y="56149"/>
                  <a:pt x="545805" y="0"/>
                </a:cubicBezTo>
                <a:cubicBezTo>
                  <a:pt x="734131" y="-56149"/>
                  <a:pt x="897908" y="24029"/>
                  <a:pt x="1071396" y="0"/>
                </a:cubicBezTo>
                <a:cubicBezTo>
                  <a:pt x="1244884" y="-24029"/>
                  <a:pt x="1415188" y="47354"/>
                  <a:pt x="1576771" y="0"/>
                </a:cubicBezTo>
                <a:cubicBezTo>
                  <a:pt x="1738355" y="-47354"/>
                  <a:pt x="1882560" y="23311"/>
                  <a:pt x="2021501" y="0"/>
                </a:cubicBezTo>
                <a:cubicBezTo>
                  <a:pt x="2032700" y="140187"/>
                  <a:pt x="1996079" y="180779"/>
                  <a:pt x="2021501" y="341923"/>
                </a:cubicBezTo>
                <a:cubicBezTo>
                  <a:pt x="2046923" y="503067"/>
                  <a:pt x="1983769" y="531243"/>
                  <a:pt x="2021501" y="657545"/>
                </a:cubicBezTo>
                <a:cubicBezTo>
                  <a:pt x="1891521" y="682193"/>
                  <a:pt x="1743905" y="648047"/>
                  <a:pt x="1556556" y="657545"/>
                </a:cubicBezTo>
                <a:cubicBezTo>
                  <a:pt x="1369207" y="667043"/>
                  <a:pt x="1249764" y="647526"/>
                  <a:pt x="1111826" y="657545"/>
                </a:cubicBezTo>
                <a:cubicBezTo>
                  <a:pt x="973888" y="667564"/>
                  <a:pt x="722360" y="628189"/>
                  <a:pt x="566020" y="657545"/>
                </a:cubicBezTo>
                <a:cubicBezTo>
                  <a:pt x="409680" y="686901"/>
                  <a:pt x="169835" y="609656"/>
                  <a:pt x="0" y="657545"/>
                </a:cubicBezTo>
                <a:cubicBezTo>
                  <a:pt x="-37412" y="509050"/>
                  <a:pt x="9239" y="481769"/>
                  <a:pt x="0" y="322197"/>
                </a:cubicBezTo>
                <a:cubicBezTo>
                  <a:pt x="-9239" y="162625"/>
                  <a:pt x="38585" y="142543"/>
                  <a:pt x="0" y="0"/>
                </a:cubicBezTo>
                <a:close/>
              </a:path>
              <a:path w="2021501" h="657545" stroke="0" extrusionOk="0">
                <a:moveTo>
                  <a:pt x="0" y="0"/>
                </a:moveTo>
                <a:cubicBezTo>
                  <a:pt x="165396" y="-32392"/>
                  <a:pt x="275256" y="28682"/>
                  <a:pt x="505375" y="0"/>
                </a:cubicBezTo>
                <a:cubicBezTo>
                  <a:pt x="735495" y="-28682"/>
                  <a:pt x="872360" y="3012"/>
                  <a:pt x="990535" y="0"/>
                </a:cubicBezTo>
                <a:cubicBezTo>
                  <a:pt x="1108710" y="-3012"/>
                  <a:pt x="1340624" y="51638"/>
                  <a:pt x="1516126" y="0"/>
                </a:cubicBezTo>
                <a:cubicBezTo>
                  <a:pt x="1691628" y="-51638"/>
                  <a:pt x="1895160" y="6360"/>
                  <a:pt x="2021501" y="0"/>
                </a:cubicBezTo>
                <a:cubicBezTo>
                  <a:pt x="2029775" y="147300"/>
                  <a:pt x="2002340" y="217870"/>
                  <a:pt x="2021501" y="309046"/>
                </a:cubicBezTo>
                <a:cubicBezTo>
                  <a:pt x="2040662" y="400222"/>
                  <a:pt x="1999073" y="537350"/>
                  <a:pt x="2021501" y="657545"/>
                </a:cubicBezTo>
                <a:cubicBezTo>
                  <a:pt x="1795022" y="675605"/>
                  <a:pt x="1740077" y="610174"/>
                  <a:pt x="1516126" y="657545"/>
                </a:cubicBezTo>
                <a:cubicBezTo>
                  <a:pt x="1292175" y="704916"/>
                  <a:pt x="1108046" y="654756"/>
                  <a:pt x="970320" y="657545"/>
                </a:cubicBezTo>
                <a:cubicBezTo>
                  <a:pt x="832594" y="660334"/>
                  <a:pt x="669509" y="628369"/>
                  <a:pt x="505375" y="657545"/>
                </a:cubicBezTo>
                <a:cubicBezTo>
                  <a:pt x="341242" y="686721"/>
                  <a:pt x="178125" y="648367"/>
                  <a:pt x="0" y="657545"/>
                </a:cubicBezTo>
                <a:cubicBezTo>
                  <a:pt x="-22577" y="585566"/>
                  <a:pt x="23671" y="468618"/>
                  <a:pt x="0" y="322197"/>
                </a:cubicBezTo>
                <a:cubicBezTo>
                  <a:pt x="-23671" y="175776"/>
                  <a:pt x="11761" y="113287"/>
                  <a:pt x="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333274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Patches</a:t>
            </a:r>
            <a:br>
              <a:rPr lang="en-US" sz="1400" dirty="0">
                <a:solidFill>
                  <a:sysClr val="windowText" lastClr="000000"/>
                </a:solidFill>
              </a:rPr>
            </a:br>
            <a:r>
              <a:rPr lang="en-US" sz="1400" dirty="0">
                <a:solidFill>
                  <a:sysClr val="windowText" lastClr="000000"/>
                </a:solidFill>
              </a:rPr>
              <a:t>(offered fields)s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06CB88C-2F06-4A12-B9B8-49522A6D6609}"/>
              </a:ext>
            </a:extLst>
          </p:cNvPr>
          <p:cNvSpPr/>
          <p:nvPr/>
        </p:nvSpPr>
        <p:spPr>
          <a:xfrm>
            <a:off x="5642377" y="4740037"/>
            <a:ext cx="2817698" cy="657545"/>
          </a:xfrm>
          <a:custGeom>
            <a:avLst/>
            <a:gdLst>
              <a:gd name="connsiteX0" fmla="*/ 0 w 2817698"/>
              <a:gd name="connsiteY0" fmla="*/ 0 h 657545"/>
              <a:gd name="connsiteX1" fmla="*/ 591717 w 2817698"/>
              <a:gd name="connsiteY1" fmla="*/ 0 h 657545"/>
              <a:gd name="connsiteX2" fmla="*/ 1127079 w 2817698"/>
              <a:gd name="connsiteY2" fmla="*/ 0 h 657545"/>
              <a:gd name="connsiteX3" fmla="*/ 1746973 w 2817698"/>
              <a:gd name="connsiteY3" fmla="*/ 0 h 657545"/>
              <a:gd name="connsiteX4" fmla="*/ 2282335 w 2817698"/>
              <a:gd name="connsiteY4" fmla="*/ 0 h 657545"/>
              <a:gd name="connsiteX5" fmla="*/ 2817698 w 2817698"/>
              <a:gd name="connsiteY5" fmla="*/ 0 h 657545"/>
              <a:gd name="connsiteX6" fmla="*/ 2817698 w 2817698"/>
              <a:gd name="connsiteY6" fmla="*/ 335348 h 657545"/>
              <a:gd name="connsiteX7" fmla="*/ 2817698 w 2817698"/>
              <a:gd name="connsiteY7" fmla="*/ 657545 h 657545"/>
              <a:gd name="connsiteX8" fmla="*/ 2282335 w 2817698"/>
              <a:gd name="connsiteY8" fmla="*/ 657545 h 657545"/>
              <a:gd name="connsiteX9" fmla="*/ 1690619 w 2817698"/>
              <a:gd name="connsiteY9" fmla="*/ 657545 h 657545"/>
              <a:gd name="connsiteX10" fmla="*/ 1070725 w 2817698"/>
              <a:gd name="connsiteY10" fmla="*/ 657545 h 657545"/>
              <a:gd name="connsiteX11" fmla="*/ 507186 w 2817698"/>
              <a:gd name="connsiteY11" fmla="*/ 657545 h 657545"/>
              <a:gd name="connsiteX12" fmla="*/ 0 w 2817698"/>
              <a:gd name="connsiteY12" fmla="*/ 657545 h 657545"/>
              <a:gd name="connsiteX13" fmla="*/ 0 w 2817698"/>
              <a:gd name="connsiteY13" fmla="*/ 335348 h 657545"/>
              <a:gd name="connsiteX14" fmla="*/ 0 w 2817698"/>
              <a:gd name="connsiteY14" fmla="*/ 0 h 6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17698" h="657545" fill="none" extrusionOk="0">
                <a:moveTo>
                  <a:pt x="0" y="0"/>
                </a:moveTo>
                <a:cubicBezTo>
                  <a:pt x="224555" y="-10302"/>
                  <a:pt x="366667" y="48156"/>
                  <a:pt x="591717" y="0"/>
                </a:cubicBezTo>
                <a:cubicBezTo>
                  <a:pt x="816767" y="-48156"/>
                  <a:pt x="979039" y="55257"/>
                  <a:pt x="1127079" y="0"/>
                </a:cubicBezTo>
                <a:cubicBezTo>
                  <a:pt x="1275119" y="-55257"/>
                  <a:pt x="1498225" y="22374"/>
                  <a:pt x="1746973" y="0"/>
                </a:cubicBezTo>
                <a:cubicBezTo>
                  <a:pt x="1995721" y="-22374"/>
                  <a:pt x="2054255" y="21394"/>
                  <a:pt x="2282335" y="0"/>
                </a:cubicBezTo>
                <a:cubicBezTo>
                  <a:pt x="2510415" y="-21394"/>
                  <a:pt x="2574575" y="54870"/>
                  <a:pt x="2817698" y="0"/>
                </a:cubicBezTo>
                <a:cubicBezTo>
                  <a:pt x="2846589" y="134890"/>
                  <a:pt x="2796635" y="179177"/>
                  <a:pt x="2817698" y="335348"/>
                </a:cubicBezTo>
                <a:cubicBezTo>
                  <a:pt x="2838761" y="491519"/>
                  <a:pt x="2791350" y="578202"/>
                  <a:pt x="2817698" y="657545"/>
                </a:cubicBezTo>
                <a:cubicBezTo>
                  <a:pt x="2606039" y="709556"/>
                  <a:pt x="2409743" y="621798"/>
                  <a:pt x="2282335" y="657545"/>
                </a:cubicBezTo>
                <a:cubicBezTo>
                  <a:pt x="2154927" y="693292"/>
                  <a:pt x="1861990" y="630194"/>
                  <a:pt x="1690619" y="657545"/>
                </a:cubicBezTo>
                <a:cubicBezTo>
                  <a:pt x="1519248" y="684896"/>
                  <a:pt x="1253617" y="653473"/>
                  <a:pt x="1070725" y="657545"/>
                </a:cubicBezTo>
                <a:cubicBezTo>
                  <a:pt x="887833" y="661617"/>
                  <a:pt x="763672" y="602322"/>
                  <a:pt x="507186" y="657545"/>
                </a:cubicBezTo>
                <a:cubicBezTo>
                  <a:pt x="250700" y="712768"/>
                  <a:pt x="240546" y="599598"/>
                  <a:pt x="0" y="657545"/>
                </a:cubicBezTo>
                <a:cubicBezTo>
                  <a:pt x="-30015" y="500214"/>
                  <a:pt x="33725" y="404466"/>
                  <a:pt x="0" y="335348"/>
                </a:cubicBezTo>
                <a:cubicBezTo>
                  <a:pt x="-33725" y="266230"/>
                  <a:pt x="3476" y="159953"/>
                  <a:pt x="0" y="0"/>
                </a:cubicBezTo>
                <a:close/>
              </a:path>
              <a:path w="2817698" h="657545" stroke="0" extrusionOk="0">
                <a:moveTo>
                  <a:pt x="0" y="0"/>
                </a:moveTo>
                <a:cubicBezTo>
                  <a:pt x="204649" y="-21816"/>
                  <a:pt x="284917" y="36005"/>
                  <a:pt x="563540" y="0"/>
                </a:cubicBezTo>
                <a:cubicBezTo>
                  <a:pt x="842163" y="-36005"/>
                  <a:pt x="889468" y="247"/>
                  <a:pt x="1098902" y="0"/>
                </a:cubicBezTo>
                <a:cubicBezTo>
                  <a:pt x="1308336" y="-247"/>
                  <a:pt x="1514924" y="37139"/>
                  <a:pt x="1690619" y="0"/>
                </a:cubicBezTo>
                <a:cubicBezTo>
                  <a:pt x="1866314" y="-37139"/>
                  <a:pt x="2007381" y="56339"/>
                  <a:pt x="2254158" y="0"/>
                </a:cubicBezTo>
                <a:cubicBezTo>
                  <a:pt x="2500935" y="-56339"/>
                  <a:pt x="2655043" y="26433"/>
                  <a:pt x="2817698" y="0"/>
                </a:cubicBezTo>
                <a:cubicBezTo>
                  <a:pt x="2850801" y="148303"/>
                  <a:pt x="2780882" y="192320"/>
                  <a:pt x="2817698" y="309046"/>
                </a:cubicBezTo>
                <a:cubicBezTo>
                  <a:pt x="2854514" y="425772"/>
                  <a:pt x="2783918" y="513977"/>
                  <a:pt x="2817698" y="657545"/>
                </a:cubicBezTo>
                <a:cubicBezTo>
                  <a:pt x="2635406" y="699538"/>
                  <a:pt x="2462139" y="638959"/>
                  <a:pt x="2225981" y="657545"/>
                </a:cubicBezTo>
                <a:cubicBezTo>
                  <a:pt x="1989823" y="676131"/>
                  <a:pt x="1866215" y="654310"/>
                  <a:pt x="1718796" y="657545"/>
                </a:cubicBezTo>
                <a:cubicBezTo>
                  <a:pt x="1571377" y="660780"/>
                  <a:pt x="1268973" y="636735"/>
                  <a:pt x="1155256" y="657545"/>
                </a:cubicBezTo>
                <a:cubicBezTo>
                  <a:pt x="1041539" y="678355"/>
                  <a:pt x="810838" y="656458"/>
                  <a:pt x="563540" y="657545"/>
                </a:cubicBezTo>
                <a:cubicBezTo>
                  <a:pt x="316242" y="658632"/>
                  <a:pt x="220096" y="655307"/>
                  <a:pt x="0" y="657545"/>
                </a:cubicBezTo>
                <a:cubicBezTo>
                  <a:pt x="-13107" y="552408"/>
                  <a:pt x="37540" y="488824"/>
                  <a:pt x="0" y="328773"/>
                </a:cubicBezTo>
                <a:cubicBezTo>
                  <a:pt x="-37540" y="168722"/>
                  <a:pt x="2770" y="85373"/>
                  <a:pt x="0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3332748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Wealth of seller</a:t>
            </a:r>
            <a:endParaRPr lang="en-DE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A529996-BBBE-498D-A46B-3CB8C004566A}"/>
              </a:ext>
            </a:extLst>
          </p:cNvPr>
          <p:cNvCxnSpPr>
            <a:cxnSpLocks/>
            <a:stCxn id="137" idx="0"/>
            <a:endCxn id="51" idx="5"/>
          </p:cNvCxnSpPr>
          <p:nvPr/>
        </p:nvCxnSpPr>
        <p:spPr>
          <a:xfrm flipH="1" flipV="1">
            <a:off x="6067100" y="3426973"/>
            <a:ext cx="984126" cy="1313064"/>
          </a:xfrm>
          <a:prstGeom prst="straightConnector1">
            <a:avLst/>
          </a:prstGeom>
          <a:ln w="38100"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392C719-614C-4ECC-BB58-38AFE9C94B42}"/>
              </a:ext>
            </a:extLst>
          </p:cNvPr>
          <p:cNvCxnSpPr>
            <a:cxnSpLocks/>
            <a:stCxn id="135" idx="1"/>
            <a:endCxn id="47" idx="6"/>
          </p:cNvCxnSpPr>
          <p:nvPr/>
        </p:nvCxnSpPr>
        <p:spPr>
          <a:xfrm flipH="1" flipV="1">
            <a:off x="6197691" y="2973013"/>
            <a:ext cx="773937" cy="206859"/>
          </a:xfrm>
          <a:prstGeom prst="straightConnector1">
            <a:avLst/>
          </a:prstGeom>
          <a:ln w="38100">
            <a:prstDash val="sysDash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5477C2D-801B-40B3-8B08-52A9BFC5C913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4322632" y="3091871"/>
            <a:ext cx="873881" cy="443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19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77E5481C-D8DC-430E-BDFC-C38507A945BC}"/>
              </a:ext>
            </a:extLst>
          </p:cNvPr>
          <p:cNvSpPr/>
          <p:nvPr/>
        </p:nvSpPr>
        <p:spPr>
          <a:xfrm>
            <a:off x="1149567" y="4337058"/>
            <a:ext cx="1488524" cy="32385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69B7872-6C9A-4B88-A142-06E226709994}"/>
              </a:ext>
            </a:extLst>
          </p:cNvPr>
          <p:cNvSpPr txBox="1"/>
          <p:nvPr/>
        </p:nvSpPr>
        <p:spPr>
          <a:xfrm>
            <a:off x="60613" y="732393"/>
            <a:ext cx="5330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at the end of each year: </a:t>
            </a:r>
            <a:r>
              <a:rPr lang="en-US" b="1" dirty="0" err="1"/>
              <a:t>landmarket</a:t>
            </a:r>
            <a:r>
              <a:rPr lang="en-US" b="1" dirty="0"/>
              <a:t> transactions</a:t>
            </a:r>
            <a:endParaRPr lang="en-DE" b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0FE521-64D1-4CCF-B5F6-838D550DB4D9}"/>
              </a:ext>
            </a:extLst>
          </p:cNvPr>
          <p:cNvGrpSpPr/>
          <p:nvPr/>
        </p:nvGrpSpPr>
        <p:grpSpPr>
          <a:xfrm>
            <a:off x="462182" y="1526604"/>
            <a:ext cx="1001178" cy="933048"/>
            <a:chOff x="6717915" y="2203772"/>
            <a:chExt cx="1001178" cy="933048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F35F037-7ED8-4447-84A4-E997F0C7F1BC}"/>
                </a:ext>
              </a:extLst>
            </p:cNvPr>
            <p:cNvSpPr/>
            <p:nvPr/>
          </p:nvSpPr>
          <p:spPr>
            <a:xfrm>
              <a:off x="6827364" y="2394830"/>
              <a:ext cx="891729" cy="7419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lms</a:t>
              </a:r>
              <a:endParaRPr lang="en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042A81F-4E10-4BF3-A95C-0096C6587C1D}"/>
                </a:ext>
              </a:extLst>
            </p:cNvPr>
            <p:cNvSpPr/>
            <p:nvPr/>
          </p:nvSpPr>
          <p:spPr>
            <a:xfrm>
              <a:off x="6717915" y="2322061"/>
              <a:ext cx="891729" cy="7419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lms</a:t>
              </a:r>
              <a:endParaRPr lang="en-DE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20359D8-A629-40AA-A52D-2150C50706FD}"/>
                </a:ext>
              </a:extLst>
            </p:cNvPr>
            <p:cNvSpPr/>
            <p:nvPr/>
          </p:nvSpPr>
          <p:spPr>
            <a:xfrm>
              <a:off x="6759425" y="2203772"/>
              <a:ext cx="891729" cy="74199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ysClr val="windowText" lastClr="000000"/>
                  </a:solidFill>
                </a:rPr>
                <a:t>lms</a:t>
              </a:r>
              <a:endParaRPr lang="en-DE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08C2F143-B1A1-48EA-9141-7A3A636072C7}"/>
              </a:ext>
            </a:extLst>
          </p:cNvPr>
          <p:cNvSpPr/>
          <p:nvPr/>
        </p:nvSpPr>
        <p:spPr>
          <a:xfrm>
            <a:off x="2357292" y="1747442"/>
            <a:ext cx="1811163" cy="5663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Create </a:t>
            </a:r>
            <a:r>
              <a:rPr lang="en-US" sz="1400" b="1" dirty="0">
                <a:solidFill>
                  <a:schemeClr val="tx1"/>
                </a:solidFill>
              </a:rPr>
              <a:t>potential buyers-pool</a:t>
            </a:r>
            <a:endParaRPr lang="en-DE" sz="1400" b="1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C10EB62-FE91-40D7-8694-11E336176225}"/>
              </a:ext>
            </a:extLst>
          </p:cNvPr>
          <p:cNvSpPr/>
          <p:nvPr/>
        </p:nvSpPr>
        <p:spPr>
          <a:xfrm>
            <a:off x="305950" y="2790796"/>
            <a:ext cx="1589375" cy="44336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Existing </a:t>
            </a:r>
            <a:r>
              <a:rPr lang="en-US" sz="1400" dirty="0" err="1">
                <a:solidFill>
                  <a:schemeClr val="tx1"/>
                </a:solidFill>
              </a:rPr>
              <a:t>hhs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8C6C5D3-9C5D-425D-8905-E93CD83043A4}"/>
              </a:ext>
            </a:extLst>
          </p:cNvPr>
          <p:cNvSpPr/>
          <p:nvPr/>
        </p:nvSpPr>
        <p:spPr>
          <a:xfrm>
            <a:off x="2468185" y="2767821"/>
            <a:ext cx="1589375" cy="45442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Immigrants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0C2D8D-9510-44B3-9E81-EBBD44F8F5C7}"/>
              </a:ext>
            </a:extLst>
          </p:cNvPr>
          <p:cNvSpPr txBox="1"/>
          <p:nvPr/>
        </p:nvSpPr>
        <p:spPr>
          <a:xfrm>
            <a:off x="2051516" y="2506709"/>
            <a:ext cx="97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probability</a:t>
            </a:r>
            <a:endParaRPr lang="en-DE" sz="1400" i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7830966-F359-439C-9E97-FB5F7EA8DAFA}"/>
              </a:ext>
            </a:extLst>
          </p:cNvPr>
          <p:cNvCxnSpPr>
            <a:cxnSpLocks/>
            <a:stCxn id="67" idx="0"/>
            <a:endCxn id="64" idx="2"/>
          </p:cNvCxnSpPr>
          <p:nvPr/>
        </p:nvCxnSpPr>
        <p:spPr>
          <a:xfrm rot="5400000" flipH="1" flipV="1">
            <a:off x="1943263" y="1471185"/>
            <a:ext cx="476987" cy="2162236"/>
          </a:xfrm>
          <a:prstGeom prst="bentConnector3">
            <a:avLst/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DB5E97A-D799-4771-8AB5-9D7CE92BB65F}"/>
              </a:ext>
            </a:extLst>
          </p:cNvPr>
          <p:cNvCxnSpPr>
            <a:cxnSpLocks/>
            <a:stCxn id="69" idx="0"/>
            <a:endCxn id="64" idx="2"/>
          </p:cNvCxnSpPr>
          <p:nvPr/>
        </p:nvCxnSpPr>
        <p:spPr>
          <a:xfrm rot="5400000" flipH="1" flipV="1">
            <a:off x="3035867" y="2540815"/>
            <a:ext cx="454012" cy="1"/>
          </a:xfrm>
          <a:prstGeom prst="bent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EF355A7-C6AA-44E0-AAAC-351F64F99044}"/>
              </a:ext>
            </a:extLst>
          </p:cNvPr>
          <p:cNvSpPr txBox="1"/>
          <p:nvPr/>
        </p:nvSpPr>
        <p:spPr>
          <a:xfrm>
            <a:off x="176335" y="1167184"/>
            <a:ext cx="1682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 each </a:t>
            </a:r>
            <a:r>
              <a:rPr lang="en-US" sz="1400" i="1" dirty="0" err="1"/>
              <a:t>landmarket</a:t>
            </a:r>
            <a:endParaRPr lang="en-DE" sz="1400" i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527FCC0-0B9B-4758-898E-149A7D786AF8}"/>
              </a:ext>
            </a:extLst>
          </p:cNvPr>
          <p:cNvSpPr txBox="1"/>
          <p:nvPr/>
        </p:nvSpPr>
        <p:spPr>
          <a:xfrm>
            <a:off x="179152" y="3242053"/>
            <a:ext cx="20801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Existing households closer to the offered patches have a higher chance</a:t>
            </a:r>
            <a:endParaRPr lang="en-DE" sz="1400" i="1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9F5ABDE-09B8-4738-BFC5-8A0C9BE35BB7}"/>
              </a:ext>
            </a:extLst>
          </p:cNvPr>
          <p:cNvGrpSpPr/>
          <p:nvPr/>
        </p:nvGrpSpPr>
        <p:grpSpPr>
          <a:xfrm>
            <a:off x="5080963" y="1476795"/>
            <a:ext cx="1426926" cy="817982"/>
            <a:chOff x="5428791" y="3920540"/>
            <a:chExt cx="1426926" cy="817982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8093C10-0CE1-4693-9B48-6E882159E2DC}"/>
                </a:ext>
              </a:extLst>
            </p:cNvPr>
            <p:cNvSpPr/>
            <p:nvPr/>
          </p:nvSpPr>
          <p:spPr>
            <a:xfrm>
              <a:off x="5560165" y="4099641"/>
              <a:ext cx="1295552" cy="6349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buyers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pool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E793E1E-5DDA-4CDD-A338-84EBC47D069B}"/>
                </a:ext>
              </a:extLst>
            </p:cNvPr>
            <p:cNvSpPr/>
            <p:nvPr/>
          </p:nvSpPr>
          <p:spPr>
            <a:xfrm>
              <a:off x="5468747" y="4103527"/>
              <a:ext cx="1083398" cy="6349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buyers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pool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36414D5-F609-4235-9179-CB68C2690AE9}"/>
                </a:ext>
              </a:extLst>
            </p:cNvPr>
            <p:cNvSpPr/>
            <p:nvPr/>
          </p:nvSpPr>
          <p:spPr>
            <a:xfrm>
              <a:off x="5428791" y="3920540"/>
              <a:ext cx="1426926" cy="71548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potential </a:t>
              </a:r>
              <a:r>
                <a:rPr lang="en-US" sz="1400" dirty="0">
                  <a:solidFill>
                    <a:schemeClr val="tx1"/>
                  </a:solidFill>
                </a:rPr>
                <a:t>buyers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pool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153814AD-EFB3-4F21-8C5C-EB3333139962}"/>
              </a:ext>
            </a:extLst>
          </p:cNvPr>
          <p:cNvSpPr/>
          <p:nvPr/>
        </p:nvSpPr>
        <p:spPr>
          <a:xfrm>
            <a:off x="4934639" y="2742299"/>
            <a:ext cx="1445846" cy="5663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financial yield</a:t>
            </a:r>
            <a:endParaRPr lang="en-DE" sz="1400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BF814C-31C0-40F1-B8C8-1646F1C1C25D}"/>
              </a:ext>
            </a:extLst>
          </p:cNvPr>
          <p:cNvSpPr txBox="1"/>
          <p:nvPr/>
        </p:nvSpPr>
        <p:spPr>
          <a:xfrm>
            <a:off x="5657562" y="2395085"/>
            <a:ext cx="197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For each potential buyer</a:t>
            </a:r>
            <a:endParaRPr lang="en-DE" sz="1400" i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A69F7A8-18E6-478C-A6CA-99C0782D8F78}"/>
              </a:ext>
            </a:extLst>
          </p:cNvPr>
          <p:cNvCxnSpPr>
            <a:cxnSpLocks/>
            <a:stCxn id="54" idx="6"/>
            <a:endCxn id="64" idx="1"/>
          </p:cNvCxnSpPr>
          <p:nvPr/>
        </p:nvCxnSpPr>
        <p:spPr>
          <a:xfrm flipV="1">
            <a:off x="1463360" y="2030626"/>
            <a:ext cx="893932" cy="5803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CA0BC50D-5E6D-45BE-8350-D2BA61BAC026}"/>
              </a:ext>
            </a:extLst>
          </p:cNvPr>
          <p:cNvCxnSpPr>
            <a:cxnSpLocks/>
            <a:stCxn id="64" idx="3"/>
            <a:endCxn id="81" idx="2"/>
          </p:cNvCxnSpPr>
          <p:nvPr/>
        </p:nvCxnSpPr>
        <p:spPr>
          <a:xfrm flipV="1">
            <a:off x="4168455" y="1977280"/>
            <a:ext cx="952464" cy="5334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411F0DB-1E26-4F27-8F80-C19382C22DE9}"/>
              </a:ext>
            </a:extLst>
          </p:cNvPr>
          <p:cNvCxnSpPr>
            <a:cxnSpLocks/>
            <a:stCxn id="81" idx="4"/>
            <a:endCxn id="86" idx="0"/>
          </p:cNvCxnSpPr>
          <p:nvPr/>
        </p:nvCxnSpPr>
        <p:spPr>
          <a:xfrm flipH="1">
            <a:off x="5657562" y="2294777"/>
            <a:ext cx="5056" cy="44752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4F53564-5B7B-4E6B-8E4A-E1CA3CDAA65E}"/>
              </a:ext>
            </a:extLst>
          </p:cNvPr>
          <p:cNvSpPr txBox="1"/>
          <p:nvPr/>
        </p:nvSpPr>
        <p:spPr>
          <a:xfrm>
            <a:off x="2296383" y="3246058"/>
            <a:ext cx="2080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Immigrants wealth and inefficiency is sampled from initial distributions but </a:t>
            </a:r>
            <a:r>
              <a:rPr lang="en-US" sz="1400" i="1" dirty="0" err="1"/>
              <a:t>boni</a:t>
            </a:r>
            <a:r>
              <a:rPr lang="en-US" sz="1400" i="1" dirty="0"/>
              <a:t> may be applied</a:t>
            </a:r>
            <a:endParaRPr lang="en-DE" sz="1400" i="1" dirty="0"/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15D3F6ED-298F-47CA-87CB-76AF800E0598}"/>
              </a:ext>
            </a:extLst>
          </p:cNvPr>
          <p:cNvSpPr/>
          <p:nvPr/>
        </p:nvSpPr>
        <p:spPr>
          <a:xfrm>
            <a:off x="4681250" y="3625204"/>
            <a:ext cx="1970219" cy="92559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Positive financial yield?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E825583-BD26-49E1-B559-A2B35478A24C}"/>
              </a:ext>
            </a:extLst>
          </p:cNvPr>
          <p:cNvCxnSpPr>
            <a:cxnSpLocks/>
            <a:stCxn id="86" idx="2"/>
            <a:endCxn id="42" idx="0"/>
          </p:cNvCxnSpPr>
          <p:nvPr/>
        </p:nvCxnSpPr>
        <p:spPr>
          <a:xfrm>
            <a:off x="5657562" y="3308666"/>
            <a:ext cx="8798" cy="3165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C33E8DEB-81ED-426C-8A31-02554B5EA1BE}"/>
              </a:ext>
            </a:extLst>
          </p:cNvPr>
          <p:cNvCxnSpPr>
            <a:cxnSpLocks/>
            <a:stCxn id="42" idx="3"/>
            <a:endCxn id="13" idx="1"/>
          </p:cNvCxnSpPr>
          <p:nvPr/>
        </p:nvCxnSpPr>
        <p:spPr>
          <a:xfrm flipV="1">
            <a:off x="6651469" y="4074181"/>
            <a:ext cx="429335" cy="1381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61BE690-881A-4F71-9D6C-8B82DC011A16}"/>
              </a:ext>
            </a:extLst>
          </p:cNvPr>
          <p:cNvCxnSpPr>
            <a:cxnSpLocks/>
            <a:stCxn id="42" idx="2"/>
            <a:endCxn id="11" idx="0"/>
          </p:cNvCxnSpPr>
          <p:nvPr/>
        </p:nvCxnSpPr>
        <p:spPr>
          <a:xfrm flipH="1">
            <a:off x="5666359" y="4550796"/>
            <a:ext cx="1" cy="3524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0BEE022-B020-4EFB-9577-CB1FEED29616}"/>
              </a:ext>
            </a:extLst>
          </p:cNvPr>
          <p:cNvGrpSpPr/>
          <p:nvPr/>
        </p:nvGrpSpPr>
        <p:grpSpPr>
          <a:xfrm>
            <a:off x="2844706" y="4444012"/>
            <a:ext cx="1426926" cy="817982"/>
            <a:chOff x="5428791" y="3920540"/>
            <a:chExt cx="1426926" cy="817982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6C582E2-7041-4250-A78A-B4B66ABB58BE}"/>
                </a:ext>
              </a:extLst>
            </p:cNvPr>
            <p:cNvSpPr/>
            <p:nvPr/>
          </p:nvSpPr>
          <p:spPr>
            <a:xfrm>
              <a:off x="5560165" y="4099641"/>
              <a:ext cx="1295552" cy="6349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buyers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pool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02ED190-1C65-47EA-ABC4-1AC48DF59CDE}"/>
                </a:ext>
              </a:extLst>
            </p:cNvPr>
            <p:cNvSpPr/>
            <p:nvPr/>
          </p:nvSpPr>
          <p:spPr>
            <a:xfrm>
              <a:off x="5468747" y="4103527"/>
              <a:ext cx="1083398" cy="634995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buyers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pool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6A3DAAB-6B01-4F25-9141-8B191704A0D1}"/>
                </a:ext>
              </a:extLst>
            </p:cNvPr>
            <p:cNvSpPr/>
            <p:nvPr/>
          </p:nvSpPr>
          <p:spPr>
            <a:xfrm>
              <a:off x="5428791" y="3920540"/>
              <a:ext cx="1426926" cy="71548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final </a:t>
              </a:r>
              <a:r>
                <a:rPr lang="en-US" sz="1400" dirty="0">
                  <a:solidFill>
                    <a:schemeClr val="tx1"/>
                  </a:solidFill>
                </a:rPr>
                <a:t>buyers</a:t>
              </a:r>
              <a:br>
                <a:rPr lang="en-US" sz="1400" dirty="0">
                  <a:solidFill>
                    <a:schemeClr val="tx1"/>
                  </a:solidFill>
                </a:rPr>
              </a:br>
              <a:r>
                <a:rPr lang="en-US" sz="1400" dirty="0">
                  <a:solidFill>
                    <a:schemeClr val="tx1"/>
                  </a:solidFill>
                </a:rPr>
                <a:t>pool</a:t>
              </a:r>
              <a:endParaRPr lang="en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953DA7D-B955-41AE-B6AE-41BB8E3D7B57}"/>
              </a:ext>
            </a:extLst>
          </p:cNvPr>
          <p:cNvSpPr/>
          <p:nvPr/>
        </p:nvSpPr>
        <p:spPr>
          <a:xfrm>
            <a:off x="4943436" y="4903244"/>
            <a:ext cx="1445846" cy="5663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Stay in pool</a:t>
            </a:r>
            <a:endParaRPr lang="en-DE" sz="14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BAE040-FFEB-496C-AB7B-B5EF98F0828C}"/>
              </a:ext>
            </a:extLst>
          </p:cNvPr>
          <p:cNvSpPr/>
          <p:nvPr/>
        </p:nvSpPr>
        <p:spPr>
          <a:xfrm>
            <a:off x="7080804" y="3790997"/>
            <a:ext cx="1445846" cy="5663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Leave pool</a:t>
            </a: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7C1FD0D-22B2-48D0-A317-FFB418BD3A99}"/>
              </a:ext>
            </a:extLst>
          </p:cNvPr>
          <p:cNvCxnSpPr>
            <a:cxnSpLocks/>
            <a:stCxn id="11" idx="1"/>
            <a:endCxn id="47" idx="6"/>
          </p:cNvCxnSpPr>
          <p:nvPr/>
        </p:nvCxnSpPr>
        <p:spPr>
          <a:xfrm flipH="1" flipV="1">
            <a:off x="4271632" y="4801754"/>
            <a:ext cx="671804" cy="38467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F8B2E9A-6BE2-445E-AAF1-D6EF01ECFB23}"/>
              </a:ext>
            </a:extLst>
          </p:cNvPr>
          <p:cNvSpPr/>
          <p:nvPr/>
        </p:nvSpPr>
        <p:spPr>
          <a:xfrm>
            <a:off x="650206" y="4465311"/>
            <a:ext cx="1445846" cy="664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 buyer with </a:t>
            </a:r>
            <a:r>
              <a:rPr lang="en-US" sz="1400" b="1" dirty="0">
                <a:solidFill>
                  <a:schemeClr val="tx1"/>
                </a:solidFill>
              </a:rPr>
              <a:t>max financial yield</a:t>
            </a: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DF98AD-0234-47DA-B682-A8894B08142D}"/>
              </a:ext>
            </a:extLst>
          </p:cNvPr>
          <p:cNvCxnSpPr>
            <a:cxnSpLocks/>
            <a:stCxn id="47" idx="2"/>
            <a:endCxn id="28" idx="3"/>
          </p:cNvCxnSpPr>
          <p:nvPr/>
        </p:nvCxnSpPr>
        <p:spPr>
          <a:xfrm flipH="1" flipV="1">
            <a:off x="2096052" y="4797801"/>
            <a:ext cx="748654" cy="39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332363E-A2FD-4D42-BB51-51DD83A01001}"/>
              </a:ext>
            </a:extLst>
          </p:cNvPr>
          <p:cNvSpPr/>
          <p:nvPr/>
        </p:nvSpPr>
        <p:spPr>
          <a:xfrm>
            <a:off x="650206" y="5503289"/>
            <a:ext cx="1445846" cy="664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Transfer land </a:t>
            </a:r>
            <a:r>
              <a:rPr lang="en-US" sz="1400" dirty="0">
                <a:solidFill>
                  <a:schemeClr val="tx1"/>
                </a:solidFill>
              </a:rPr>
              <a:t>from </a:t>
            </a:r>
            <a:r>
              <a:rPr lang="en-US" sz="1400" dirty="0" err="1">
                <a:solidFill>
                  <a:schemeClr val="tx1"/>
                </a:solidFill>
              </a:rPr>
              <a:t>lm</a:t>
            </a:r>
            <a:r>
              <a:rPr lang="en-US" sz="1400" dirty="0">
                <a:solidFill>
                  <a:schemeClr val="tx1"/>
                </a:solidFill>
              </a:rPr>
              <a:t> to buyer</a:t>
            </a:r>
            <a:endParaRPr lang="en-DE" sz="14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E3E5DC-0915-4AB0-B81B-59F4B476A5E3}"/>
              </a:ext>
            </a:extLst>
          </p:cNvPr>
          <p:cNvSpPr/>
          <p:nvPr/>
        </p:nvSpPr>
        <p:spPr>
          <a:xfrm>
            <a:off x="2552325" y="5518500"/>
            <a:ext cx="1824205" cy="66498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Remove land/capital </a:t>
            </a:r>
            <a:r>
              <a:rPr lang="en-US" sz="1400" b="1" dirty="0">
                <a:solidFill>
                  <a:schemeClr val="tx1"/>
                </a:solidFill>
              </a:rPr>
              <a:t>costs</a:t>
            </a:r>
            <a:r>
              <a:rPr lang="en-US" sz="1400" dirty="0">
                <a:solidFill>
                  <a:schemeClr val="tx1"/>
                </a:solidFill>
              </a:rPr>
              <a:t> from buyers wealth</a:t>
            </a: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71AA054-1746-471C-A0A8-6F7BFE0A0A78}"/>
              </a:ext>
            </a:extLst>
          </p:cNvPr>
          <p:cNvCxnSpPr>
            <a:cxnSpLocks/>
            <a:stCxn id="28" idx="2"/>
            <a:endCxn id="33" idx="0"/>
          </p:cNvCxnSpPr>
          <p:nvPr/>
        </p:nvCxnSpPr>
        <p:spPr>
          <a:xfrm>
            <a:off x="1373129" y="5130291"/>
            <a:ext cx="0" cy="37299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76A4A21-8148-41CE-8386-DB7D7372648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2096052" y="5835779"/>
            <a:ext cx="456273" cy="1521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0F8DF6D-5DC2-43C4-A682-F21A73D07200}"/>
              </a:ext>
            </a:extLst>
          </p:cNvPr>
          <p:cNvSpPr txBox="1"/>
          <p:nvPr/>
        </p:nvSpPr>
        <p:spPr>
          <a:xfrm>
            <a:off x="6587177" y="3745134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no</a:t>
            </a:r>
            <a:endParaRPr lang="en-DE" sz="140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ACAC6F-CC69-4BAA-A7B2-130A4FFFE3B5}"/>
              </a:ext>
            </a:extLst>
          </p:cNvPr>
          <p:cNvSpPr txBox="1"/>
          <p:nvPr/>
        </p:nvSpPr>
        <p:spPr>
          <a:xfrm>
            <a:off x="5649959" y="4544722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yes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419730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ADEDEB8-AF53-4159-8CC0-B8DF89DAA353}"/>
              </a:ext>
            </a:extLst>
          </p:cNvPr>
          <p:cNvCxnSpPr>
            <a:cxnSpLocks/>
            <a:endCxn id="146" idx="2"/>
          </p:cNvCxnSpPr>
          <p:nvPr/>
        </p:nvCxnSpPr>
        <p:spPr>
          <a:xfrm>
            <a:off x="1631853" y="5812922"/>
            <a:ext cx="2899397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DE11A6A7-AC04-4494-BD90-B4688124F7DF}"/>
              </a:ext>
            </a:extLst>
          </p:cNvPr>
          <p:cNvCxnSpPr>
            <a:cxnSpLocks/>
          </p:cNvCxnSpPr>
          <p:nvPr/>
        </p:nvCxnSpPr>
        <p:spPr>
          <a:xfrm rot="5400000">
            <a:off x="1707259" y="4708934"/>
            <a:ext cx="911065" cy="891506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E1951DE3-19F9-4399-AA64-79DEA73BF7D1}"/>
              </a:ext>
            </a:extLst>
          </p:cNvPr>
          <p:cNvCxnSpPr>
            <a:cxnSpLocks/>
          </p:cNvCxnSpPr>
          <p:nvPr/>
        </p:nvCxnSpPr>
        <p:spPr>
          <a:xfrm rot="5400000">
            <a:off x="2619323" y="1954937"/>
            <a:ext cx="675483" cy="2478459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AB72261A-2818-4849-9A69-0B4D41378DEF}"/>
              </a:ext>
            </a:extLst>
          </p:cNvPr>
          <p:cNvCxnSpPr>
            <a:cxnSpLocks/>
          </p:cNvCxnSpPr>
          <p:nvPr/>
        </p:nvCxnSpPr>
        <p:spPr>
          <a:xfrm rot="5400000">
            <a:off x="1708055" y="2471925"/>
            <a:ext cx="911065" cy="891506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69B7872-6C9A-4B88-A142-06E226709994}"/>
              </a:ext>
            </a:extLst>
          </p:cNvPr>
          <p:cNvSpPr txBox="1"/>
          <p:nvPr/>
        </p:nvSpPr>
        <p:spPr>
          <a:xfrm>
            <a:off x="101365" y="753676"/>
            <a:ext cx="2641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Financial yield calculation:</a:t>
            </a:r>
            <a:endParaRPr lang="en-DE" b="1" dirty="0"/>
          </a:p>
        </p:txBody>
      </p:sp>
      <p:sp>
        <p:nvSpPr>
          <p:cNvPr id="2" name="Flowchart: Decision 1">
            <a:extLst>
              <a:ext uri="{FF2B5EF4-FFF2-40B4-BE49-F238E27FC236}">
                <a16:creationId xmlns:a16="http://schemas.microsoft.com/office/drawing/2014/main" id="{D7CBF2AA-32F0-4A38-9801-771533C6C892}"/>
              </a:ext>
            </a:extLst>
          </p:cNvPr>
          <p:cNvSpPr/>
          <p:nvPr/>
        </p:nvSpPr>
        <p:spPr>
          <a:xfrm>
            <a:off x="3553787" y="871101"/>
            <a:ext cx="1970219" cy="92559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Affordable from wealth?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4969C6-9403-4F9A-AD3F-3FB4E8963309}"/>
              </a:ext>
            </a:extLst>
          </p:cNvPr>
          <p:cNvSpPr/>
          <p:nvPr/>
        </p:nvSpPr>
        <p:spPr>
          <a:xfrm>
            <a:off x="5944756" y="1045078"/>
            <a:ext cx="1445846" cy="5663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Take up </a:t>
            </a:r>
            <a:r>
              <a:rPr lang="en-US" sz="1400" b="1" dirty="0">
                <a:solidFill>
                  <a:schemeClr val="tx1"/>
                </a:solidFill>
              </a:rPr>
              <a:t>debts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add </a:t>
            </a:r>
            <a:r>
              <a:rPr lang="en-US" sz="1400" dirty="0" err="1">
                <a:solidFill>
                  <a:schemeClr val="tx1"/>
                </a:solidFill>
              </a:rPr>
              <a:t>capital_costs</a:t>
            </a:r>
            <a:endParaRPr lang="en-DE" sz="1400" b="1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184532-C406-4D74-BB98-655B2824B382}"/>
              </a:ext>
            </a:extLst>
          </p:cNvPr>
          <p:cNvSpPr/>
          <p:nvPr/>
        </p:nvSpPr>
        <p:spPr>
          <a:xfrm>
            <a:off x="4076408" y="2018616"/>
            <a:ext cx="932297" cy="4544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land price</a:t>
            </a:r>
            <a:endParaRPr lang="en-DE" sz="1400" b="1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52BDE4-9A39-477F-821E-7AD1B8BB6D78}"/>
              </a:ext>
            </a:extLst>
          </p:cNvPr>
          <p:cNvSpPr/>
          <p:nvPr/>
        </p:nvSpPr>
        <p:spPr>
          <a:xfrm>
            <a:off x="1967599" y="2241987"/>
            <a:ext cx="1283481" cy="4544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cashflow</a:t>
            </a: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136999-24F5-4661-B4CB-4AF6EC610986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4538897" y="1796693"/>
            <a:ext cx="3660" cy="2219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58291E-03EE-43C7-A876-548F814808D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5524006" y="1328262"/>
            <a:ext cx="420750" cy="563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01507FB-BA9E-43B3-A552-5C856AD2FA9F}"/>
              </a:ext>
            </a:extLst>
          </p:cNvPr>
          <p:cNvSpPr/>
          <p:nvPr/>
        </p:nvSpPr>
        <p:spPr>
          <a:xfrm>
            <a:off x="284241" y="4274588"/>
            <a:ext cx="1445846" cy="7823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</a:t>
            </a:r>
            <a:r>
              <a:rPr lang="en-US" sz="1400" b="1" dirty="0">
                <a:solidFill>
                  <a:schemeClr val="tx1"/>
                </a:solidFill>
              </a:rPr>
              <a:t> financial savings </a:t>
            </a:r>
            <a:r>
              <a:rPr lang="en-US" sz="1400" dirty="0">
                <a:solidFill>
                  <a:schemeClr val="tx1"/>
                </a:solidFill>
              </a:rPr>
              <a:t>under total costs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AC4E91-765D-4C20-8886-5F1FBCFBF28D}"/>
              </a:ext>
            </a:extLst>
          </p:cNvPr>
          <p:cNvSpPr/>
          <p:nvPr/>
        </p:nvSpPr>
        <p:spPr>
          <a:xfrm>
            <a:off x="271193" y="2006404"/>
            <a:ext cx="1445846" cy="9255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Simulate cashflow </a:t>
            </a:r>
            <a:r>
              <a:rPr lang="en-US" sz="1400" dirty="0">
                <a:solidFill>
                  <a:schemeClr val="tx1"/>
                </a:solidFill>
              </a:rPr>
              <a:t>with offered land over time horizon</a:t>
            </a:r>
            <a:endParaRPr lang="en-DE" sz="14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0F71769-C354-4F98-B107-94931195B28C}"/>
              </a:ext>
            </a:extLst>
          </p:cNvPr>
          <p:cNvSpPr/>
          <p:nvPr/>
        </p:nvSpPr>
        <p:spPr>
          <a:xfrm>
            <a:off x="176335" y="1195782"/>
            <a:ext cx="1635562" cy="5663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total costs for land</a:t>
            </a: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F76C66D-D257-43B8-9FB2-21B40135272B}"/>
              </a:ext>
            </a:extLst>
          </p:cNvPr>
          <p:cNvCxnSpPr>
            <a:cxnSpLocks/>
            <a:stCxn id="75" idx="3"/>
            <a:endCxn id="2" idx="1"/>
          </p:cNvCxnSpPr>
          <p:nvPr/>
        </p:nvCxnSpPr>
        <p:spPr>
          <a:xfrm flipV="1">
            <a:off x="1811897" y="1333897"/>
            <a:ext cx="1741890" cy="14506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538E90F5-190A-463D-BA6B-31B1AE6C565B}"/>
              </a:ext>
            </a:extLst>
          </p:cNvPr>
          <p:cNvSpPr/>
          <p:nvPr/>
        </p:nvSpPr>
        <p:spPr>
          <a:xfrm>
            <a:off x="6022859" y="2068733"/>
            <a:ext cx="1289640" cy="4544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capital costs</a:t>
            </a:r>
            <a:endParaRPr lang="en-DE" sz="1400" b="1" dirty="0">
              <a:solidFill>
                <a:schemeClr val="tx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F7982D5-7AB0-4229-9F59-4B1EACFD2EE7}"/>
              </a:ext>
            </a:extLst>
          </p:cNvPr>
          <p:cNvSpPr/>
          <p:nvPr/>
        </p:nvSpPr>
        <p:spPr>
          <a:xfrm>
            <a:off x="3472575" y="2675836"/>
            <a:ext cx="1445846" cy="45442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total costs</a:t>
            </a: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E6AADE9-D957-4F79-9D7F-C4E2A6CB90A0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4463440" y="2473042"/>
            <a:ext cx="79117" cy="22192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5455E10-BF2E-4A5F-BA28-1D177CB3C23C}"/>
              </a:ext>
            </a:extLst>
          </p:cNvPr>
          <p:cNvCxnSpPr>
            <a:cxnSpLocks/>
            <a:stCxn id="3" idx="2"/>
            <a:endCxn id="115" idx="0"/>
          </p:cNvCxnSpPr>
          <p:nvPr/>
        </p:nvCxnSpPr>
        <p:spPr>
          <a:xfrm>
            <a:off x="6667679" y="1611445"/>
            <a:ext cx="0" cy="45728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41302A1-1A79-4978-9719-E5F7A1C48D63}"/>
              </a:ext>
            </a:extLst>
          </p:cNvPr>
          <p:cNvCxnSpPr>
            <a:cxnSpLocks/>
            <a:stCxn id="115" idx="2"/>
            <a:endCxn id="7" idx="6"/>
          </p:cNvCxnSpPr>
          <p:nvPr/>
        </p:nvCxnSpPr>
        <p:spPr>
          <a:xfrm flipH="1" flipV="1">
            <a:off x="5008705" y="2245829"/>
            <a:ext cx="1014154" cy="501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160F7875-205B-496E-AA63-60DBAD0DE29B}"/>
              </a:ext>
            </a:extLst>
          </p:cNvPr>
          <p:cNvSpPr txBox="1"/>
          <p:nvPr/>
        </p:nvSpPr>
        <p:spPr>
          <a:xfrm>
            <a:off x="4590555" y="1687221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yes</a:t>
            </a:r>
            <a:endParaRPr lang="en-DE" sz="1400" i="1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AC458C2-03FF-4407-98A3-42AF18FB17C7}"/>
              </a:ext>
            </a:extLst>
          </p:cNvPr>
          <p:cNvSpPr txBox="1"/>
          <p:nvPr/>
        </p:nvSpPr>
        <p:spPr>
          <a:xfrm>
            <a:off x="5471254" y="1075257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no</a:t>
            </a:r>
            <a:endParaRPr lang="en-DE" sz="1400" i="1" dirty="0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25D3BAC5-FF97-49BF-AE28-09F7D724CC70}"/>
              </a:ext>
            </a:extLst>
          </p:cNvPr>
          <p:cNvSpPr/>
          <p:nvPr/>
        </p:nvSpPr>
        <p:spPr>
          <a:xfrm>
            <a:off x="1967599" y="4510169"/>
            <a:ext cx="1283481" cy="454426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savings</a:t>
            </a: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447D95AB-A2C3-4821-95D7-2AD3B1398036}"/>
              </a:ext>
            </a:extLst>
          </p:cNvPr>
          <p:cNvCxnSpPr>
            <a:cxnSpLocks/>
            <a:stCxn id="40" idx="3"/>
            <a:endCxn id="8" idx="2"/>
          </p:cNvCxnSpPr>
          <p:nvPr/>
        </p:nvCxnSpPr>
        <p:spPr>
          <a:xfrm>
            <a:off x="1717039" y="2469200"/>
            <a:ext cx="250560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04E9360-8E3C-44AD-BFF0-23855843D732}"/>
              </a:ext>
            </a:extLst>
          </p:cNvPr>
          <p:cNvCxnSpPr>
            <a:cxnSpLocks/>
          </p:cNvCxnSpPr>
          <p:nvPr/>
        </p:nvCxnSpPr>
        <p:spPr>
          <a:xfrm flipV="1">
            <a:off x="1735855" y="4737382"/>
            <a:ext cx="237512" cy="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9" name="Oval 178">
            <a:extLst>
              <a:ext uri="{FF2B5EF4-FFF2-40B4-BE49-F238E27FC236}">
                <a16:creationId xmlns:a16="http://schemas.microsoft.com/office/drawing/2014/main" id="{BDD53266-3A8C-4CBB-8188-46256A506C08}"/>
              </a:ext>
            </a:extLst>
          </p:cNvPr>
          <p:cNvSpPr/>
          <p:nvPr/>
        </p:nvSpPr>
        <p:spPr>
          <a:xfrm>
            <a:off x="7599783" y="1250387"/>
            <a:ext cx="1289640" cy="672358"/>
          </a:xfrm>
          <a:custGeom>
            <a:avLst/>
            <a:gdLst>
              <a:gd name="connsiteX0" fmla="*/ 0 w 1289640"/>
              <a:gd name="connsiteY0" fmla="*/ 336179 h 672358"/>
              <a:gd name="connsiteX1" fmla="*/ 644820 w 1289640"/>
              <a:gd name="connsiteY1" fmla="*/ 0 h 672358"/>
              <a:gd name="connsiteX2" fmla="*/ 1289640 w 1289640"/>
              <a:gd name="connsiteY2" fmla="*/ 336179 h 672358"/>
              <a:gd name="connsiteX3" fmla="*/ 644820 w 1289640"/>
              <a:gd name="connsiteY3" fmla="*/ 672358 h 672358"/>
              <a:gd name="connsiteX4" fmla="*/ 0 w 1289640"/>
              <a:gd name="connsiteY4" fmla="*/ 336179 h 672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9640" h="672358" fill="none" extrusionOk="0">
                <a:moveTo>
                  <a:pt x="0" y="336179"/>
                </a:moveTo>
                <a:cubicBezTo>
                  <a:pt x="16236" y="156412"/>
                  <a:pt x="275733" y="51185"/>
                  <a:pt x="644820" y="0"/>
                </a:cubicBezTo>
                <a:cubicBezTo>
                  <a:pt x="1017870" y="-22894"/>
                  <a:pt x="1322968" y="135322"/>
                  <a:pt x="1289640" y="336179"/>
                </a:cubicBezTo>
                <a:cubicBezTo>
                  <a:pt x="1284555" y="483358"/>
                  <a:pt x="981301" y="651455"/>
                  <a:pt x="644820" y="672358"/>
                </a:cubicBezTo>
                <a:cubicBezTo>
                  <a:pt x="289491" y="665064"/>
                  <a:pt x="9290" y="527664"/>
                  <a:pt x="0" y="336179"/>
                </a:cubicBezTo>
                <a:close/>
              </a:path>
              <a:path w="1289640" h="672358" stroke="0" extrusionOk="0">
                <a:moveTo>
                  <a:pt x="0" y="336179"/>
                </a:moveTo>
                <a:cubicBezTo>
                  <a:pt x="8860" y="171539"/>
                  <a:pt x="258295" y="-22667"/>
                  <a:pt x="644820" y="0"/>
                </a:cubicBezTo>
                <a:cubicBezTo>
                  <a:pt x="961249" y="5140"/>
                  <a:pt x="1295895" y="149606"/>
                  <a:pt x="1289640" y="336179"/>
                </a:cubicBezTo>
                <a:cubicBezTo>
                  <a:pt x="1342948" y="505672"/>
                  <a:pt x="1056856" y="622228"/>
                  <a:pt x="644820" y="672358"/>
                </a:cubicBezTo>
                <a:cubicBezTo>
                  <a:pt x="283481" y="672790"/>
                  <a:pt x="-9783" y="556163"/>
                  <a:pt x="0" y="33617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91118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Rent rate capital borrow</a:t>
            </a:r>
            <a:endParaRPr lang="en-DE" sz="1400" dirty="0">
              <a:solidFill>
                <a:schemeClr val="tx1"/>
              </a:solidFill>
            </a:endParaRP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FB545B34-1BC2-45BB-BEDE-DA1B4E8B521A}"/>
              </a:ext>
            </a:extLst>
          </p:cNvPr>
          <p:cNvCxnSpPr>
            <a:cxnSpLocks/>
            <a:stCxn id="179" idx="3"/>
            <a:endCxn id="115" idx="7"/>
          </p:cNvCxnSpPr>
          <p:nvPr/>
        </p:nvCxnSpPr>
        <p:spPr>
          <a:xfrm flipH="1">
            <a:off x="7123636" y="1824280"/>
            <a:ext cx="665010" cy="31100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Oval 183">
            <a:extLst>
              <a:ext uri="{FF2B5EF4-FFF2-40B4-BE49-F238E27FC236}">
                <a16:creationId xmlns:a16="http://schemas.microsoft.com/office/drawing/2014/main" id="{7BE80816-3AA6-4C5D-BE89-9D29945E7636}"/>
              </a:ext>
            </a:extLst>
          </p:cNvPr>
          <p:cNvSpPr/>
          <p:nvPr/>
        </p:nvSpPr>
        <p:spPr>
          <a:xfrm>
            <a:off x="1815853" y="3895634"/>
            <a:ext cx="1445846" cy="454424"/>
          </a:xfrm>
          <a:custGeom>
            <a:avLst/>
            <a:gdLst>
              <a:gd name="connsiteX0" fmla="*/ 0 w 1445846"/>
              <a:gd name="connsiteY0" fmla="*/ 227212 h 454424"/>
              <a:gd name="connsiteX1" fmla="*/ 722923 w 1445846"/>
              <a:gd name="connsiteY1" fmla="*/ 0 h 454424"/>
              <a:gd name="connsiteX2" fmla="*/ 1445846 w 1445846"/>
              <a:gd name="connsiteY2" fmla="*/ 227212 h 454424"/>
              <a:gd name="connsiteX3" fmla="*/ 722923 w 1445846"/>
              <a:gd name="connsiteY3" fmla="*/ 454424 h 454424"/>
              <a:gd name="connsiteX4" fmla="*/ 0 w 1445846"/>
              <a:gd name="connsiteY4" fmla="*/ 227212 h 4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5846" h="454424" fill="none" extrusionOk="0">
                <a:moveTo>
                  <a:pt x="0" y="227212"/>
                </a:moveTo>
                <a:cubicBezTo>
                  <a:pt x="59056" y="123185"/>
                  <a:pt x="303281" y="80484"/>
                  <a:pt x="722923" y="0"/>
                </a:cubicBezTo>
                <a:cubicBezTo>
                  <a:pt x="1132549" y="-14022"/>
                  <a:pt x="1464041" y="93433"/>
                  <a:pt x="1445846" y="227212"/>
                </a:cubicBezTo>
                <a:cubicBezTo>
                  <a:pt x="1433264" y="257467"/>
                  <a:pt x="1112386" y="443999"/>
                  <a:pt x="722923" y="454424"/>
                </a:cubicBezTo>
                <a:cubicBezTo>
                  <a:pt x="325696" y="435775"/>
                  <a:pt x="10632" y="359357"/>
                  <a:pt x="0" y="227212"/>
                </a:cubicBezTo>
                <a:close/>
              </a:path>
              <a:path w="1445846" h="454424" stroke="0" extrusionOk="0">
                <a:moveTo>
                  <a:pt x="0" y="227212"/>
                </a:moveTo>
                <a:cubicBezTo>
                  <a:pt x="28242" y="168755"/>
                  <a:pt x="310508" y="-9809"/>
                  <a:pt x="722923" y="0"/>
                </a:cubicBezTo>
                <a:cubicBezTo>
                  <a:pt x="1094691" y="3560"/>
                  <a:pt x="1464944" y="98959"/>
                  <a:pt x="1445846" y="227212"/>
                </a:cubicBezTo>
                <a:cubicBezTo>
                  <a:pt x="1508782" y="333603"/>
                  <a:pt x="1129076" y="448243"/>
                  <a:pt x="722923" y="454424"/>
                </a:cubicBezTo>
                <a:cubicBezTo>
                  <a:pt x="299502" y="456426"/>
                  <a:pt x="-4379" y="368059"/>
                  <a:pt x="0" y="22721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79111871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Rent rate capital lend</a:t>
            </a:r>
            <a:endParaRPr lang="en-DE" sz="1400" dirty="0">
              <a:solidFill>
                <a:schemeClr val="tx1"/>
              </a:solidFill>
            </a:endParaRP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C5E98D0-0C47-4938-B453-69F2C307E391}"/>
              </a:ext>
            </a:extLst>
          </p:cNvPr>
          <p:cNvCxnSpPr>
            <a:cxnSpLocks/>
          </p:cNvCxnSpPr>
          <p:nvPr/>
        </p:nvCxnSpPr>
        <p:spPr>
          <a:xfrm>
            <a:off x="2544544" y="4350058"/>
            <a:ext cx="70564" cy="16011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4602033-6785-480A-856D-5CE51943C408}"/>
              </a:ext>
            </a:extLst>
          </p:cNvPr>
          <p:cNvSpPr/>
          <p:nvPr/>
        </p:nvSpPr>
        <p:spPr>
          <a:xfrm>
            <a:off x="271988" y="3144682"/>
            <a:ext cx="1445846" cy="9255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</a:t>
            </a:r>
            <a:r>
              <a:rPr lang="en-US" sz="1400" b="1" dirty="0">
                <a:solidFill>
                  <a:schemeClr val="tx1"/>
                </a:solidFill>
              </a:rPr>
              <a:t>financial yield from land</a:t>
            </a: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CED114EE-314F-41EC-B5D8-2A26F0CAA9F2}"/>
              </a:ext>
            </a:extLst>
          </p:cNvPr>
          <p:cNvCxnSpPr>
            <a:cxnSpLocks/>
            <a:stCxn id="40" idx="2"/>
            <a:endCxn id="197" idx="0"/>
          </p:cNvCxnSpPr>
          <p:nvPr/>
        </p:nvCxnSpPr>
        <p:spPr>
          <a:xfrm>
            <a:off x="994116" y="2931995"/>
            <a:ext cx="795" cy="2126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8E23229-2F47-43AD-BA94-13664A786667}"/>
              </a:ext>
            </a:extLst>
          </p:cNvPr>
          <p:cNvCxnSpPr>
            <a:cxnSpLocks/>
            <a:stCxn id="75" idx="2"/>
            <a:endCxn id="40" idx="0"/>
          </p:cNvCxnSpPr>
          <p:nvPr/>
        </p:nvCxnSpPr>
        <p:spPr>
          <a:xfrm>
            <a:off x="994116" y="1762149"/>
            <a:ext cx="0" cy="24425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778EBF28-6558-4607-9DB3-C33292BFC72A}"/>
              </a:ext>
            </a:extLst>
          </p:cNvPr>
          <p:cNvSpPr/>
          <p:nvPr/>
        </p:nvSpPr>
        <p:spPr>
          <a:xfrm>
            <a:off x="4616436" y="3508406"/>
            <a:ext cx="1445846" cy="4544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Financial yield land</a:t>
            </a: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2FCEB53-BC3C-4423-8425-6E71011C0A98}"/>
              </a:ext>
            </a:extLst>
          </p:cNvPr>
          <p:cNvCxnSpPr>
            <a:cxnSpLocks/>
            <a:stCxn id="197" idx="2"/>
            <a:endCxn id="31" idx="0"/>
          </p:cNvCxnSpPr>
          <p:nvPr/>
        </p:nvCxnSpPr>
        <p:spPr>
          <a:xfrm>
            <a:off x="994911" y="4070273"/>
            <a:ext cx="12253" cy="2043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D4738D1-4086-4D4D-BCC9-A42B6B9A662E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1717039" y="3735619"/>
            <a:ext cx="2899397" cy="0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A78C80A-56AB-41F6-9F9C-10E36F559969}"/>
              </a:ext>
            </a:extLst>
          </p:cNvPr>
          <p:cNvSpPr/>
          <p:nvPr/>
        </p:nvSpPr>
        <p:spPr>
          <a:xfrm>
            <a:off x="284241" y="5252399"/>
            <a:ext cx="1445846" cy="925591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Calculate </a:t>
            </a:r>
            <a:r>
              <a:rPr lang="en-US" sz="1400" b="1" dirty="0">
                <a:solidFill>
                  <a:schemeClr val="tx1"/>
                </a:solidFill>
              </a:rPr>
              <a:t>financial yield from savings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C1231A6F-5497-4984-90EC-0656D68650DF}"/>
              </a:ext>
            </a:extLst>
          </p:cNvPr>
          <p:cNvSpPr/>
          <p:nvPr/>
        </p:nvSpPr>
        <p:spPr>
          <a:xfrm>
            <a:off x="4531250" y="5585709"/>
            <a:ext cx="1626226" cy="45442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Financial yield savings</a:t>
            </a: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CF79FC40-1428-4C87-9392-E1764D012F4A}"/>
              </a:ext>
            </a:extLst>
          </p:cNvPr>
          <p:cNvCxnSpPr>
            <a:cxnSpLocks/>
            <a:stCxn id="117" idx="4"/>
            <a:endCxn id="128" idx="3"/>
          </p:cNvCxnSpPr>
          <p:nvPr/>
        </p:nvCxnSpPr>
        <p:spPr>
          <a:xfrm rot="5400000">
            <a:off x="1670327" y="3190023"/>
            <a:ext cx="2584933" cy="2465411"/>
          </a:xfrm>
          <a:prstGeom prst="bentConnector2">
            <a:avLst/>
          </a:prstGeom>
          <a:ln w="19050"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Flowchart: Decision 136">
            <a:extLst>
              <a:ext uri="{FF2B5EF4-FFF2-40B4-BE49-F238E27FC236}">
                <a16:creationId xmlns:a16="http://schemas.microsoft.com/office/drawing/2014/main" id="{36B74D95-118F-4EC0-8869-27FDEB246EB0}"/>
              </a:ext>
            </a:extLst>
          </p:cNvPr>
          <p:cNvSpPr/>
          <p:nvPr/>
        </p:nvSpPr>
        <p:spPr>
          <a:xfrm>
            <a:off x="6022859" y="4223769"/>
            <a:ext cx="2032451" cy="92559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Yield land &gt; yield savings?</a:t>
            </a:r>
            <a:endParaRPr lang="en-DE" sz="1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D866C3D0-E3E4-47F6-ABDA-582071BBF707}"/>
              </a:ext>
            </a:extLst>
          </p:cNvPr>
          <p:cNvCxnSpPr>
            <a:cxnSpLocks/>
            <a:stCxn id="31" idx="2"/>
            <a:endCxn id="128" idx="0"/>
          </p:cNvCxnSpPr>
          <p:nvPr/>
        </p:nvCxnSpPr>
        <p:spPr>
          <a:xfrm>
            <a:off x="1007164" y="5056974"/>
            <a:ext cx="0" cy="19542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2D665A2D-1293-4ADD-8B1B-23F8E8F6F3A0}"/>
              </a:ext>
            </a:extLst>
          </p:cNvPr>
          <p:cNvCxnSpPr>
            <a:cxnSpLocks/>
            <a:stCxn id="128" idx="2"/>
            <a:endCxn id="137" idx="2"/>
          </p:cNvCxnSpPr>
          <p:nvPr/>
        </p:nvCxnSpPr>
        <p:spPr>
          <a:xfrm rot="5400000" flipH="1" flipV="1">
            <a:off x="3508809" y="2647715"/>
            <a:ext cx="1028629" cy="6031921"/>
          </a:xfrm>
          <a:prstGeom prst="bentConnector3">
            <a:avLst>
              <a:gd name="adj1" fmla="val -222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72F1D494-7B88-4CB2-8A52-BF3BF8EF7E6C}"/>
              </a:ext>
            </a:extLst>
          </p:cNvPr>
          <p:cNvSpPr/>
          <p:nvPr/>
        </p:nvSpPr>
        <p:spPr>
          <a:xfrm>
            <a:off x="7625690" y="3056988"/>
            <a:ext cx="1445846" cy="566367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Stay in pool</a:t>
            </a:r>
            <a:endParaRPr lang="en-DE" sz="1400" b="1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0624421-74BB-442A-9ED7-B77D27B3A8F4}"/>
              </a:ext>
            </a:extLst>
          </p:cNvPr>
          <p:cNvSpPr/>
          <p:nvPr/>
        </p:nvSpPr>
        <p:spPr>
          <a:xfrm>
            <a:off x="7625690" y="3657401"/>
            <a:ext cx="1445846" cy="5663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Leave pool</a:t>
            </a:r>
            <a:endParaRPr lang="en-DE" sz="1400" b="1" dirty="0">
              <a:solidFill>
                <a:schemeClr val="tx1"/>
              </a:solidFill>
            </a:endParaRPr>
          </a:p>
        </p:txBody>
      </p: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0704DD1B-AAA8-446F-BDAB-516A8546422E}"/>
              </a:ext>
            </a:extLst>
          </p:cNvPr>
          <p:cNvCxnSpPr>
            <a:cxnSpLocks/>
            <a:stCxn id="137" idx="0"/>
            <a:endCxn id="186" idx="1"/>
          </p:cNvCxnSpPr>
          <p:nvPr/>
        </p:nvCxnSpPr>
        <p:spPr>
          <a:xfrm rot="5400000" flipH="1" flipV="1">
            <a:off x="6890589" y="3488669"/>
            <a:ext cx="883597" cy="5866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564F2338-F280-4450-BFF1-9E09C956D32E}"/>
              </a:ext>
            </a:extLst>
          </p:cNvPr>
          <p:cNvCxnSpPr>
            <a:cxnSpLocks/>
            <a:stCxn id="137" idx="3"/>
            <a:endCxn id="187" idx="2"/>
          </p:cNvCxnSpPr>
          <p:nvPr/>
        </p:nvCxnSpPr>
        <p:spPr>
          <a:xfrm flipV="1">
            <a:off x="8055310" y="4223768"/>
            <a:ext cx="293303" cy="46279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6F766020-175A-4495-9727-7760FCDC8755}"/>
              </a:ext>
            </a:extLst>
          </p:cNvPr>
          <p:cNvSpPr txBox="1"/>
          <p:nvPr/>
        </p:nvSpPr>
        <p:spPr>
          <a:xfrm>
            <a:off x="7989609" y="4375703"/>
            <a:ext cx="3690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no</a:t>
            </a:r>
            <a:endParaRPr lang="en-DE" sz="1400" i="1" dirty="0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28AECD7-3637-4A3E-8937-4A57F4D6C757}"/>
              </a:ext>
            </a:extLst>
          </p:cNvPr>
          <p:cNvSpPr txBox="1"/>
          <p:nvPr/>
        </p:nvSpPr>
        <p:spPr>
          <a:xfrm>
            <a:off x="7000232" y="391476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yes</a:t>
            </a:r>
            <a:endParaRPr lang="en-DE" sz="1400" i="1" dirty="0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8B43C63A-B260-4D05-A2B5-798EA0A9ED6D}"/>
              </a:ext>
            </a:extLst>
          </p:cNvPr>
          <p:cNvCxnSpPr>
            <a:stCxn id="97" idx="4"/>
            <a:endCxn id="137" idx="1"/>
          </p:cNvCxnSpPr>
          <p:nvPr/>
        </p:nvCxnSpPr>
        <p:spPr>
          <a:xfrm rot="16200000" flipH="1">
            <a:off x="5319243" y="3982948"/>
            <a:ext cx="723733" cy="683500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BE3D27D4-FADE-46A9-B1B5-979734C6F6E2}"/>
              </a:ext>
            </a:extLst>
          </p:cNvPr>
          <p:cNvCxnSpPr>
            <a:cxnSpLocks/>
            <a:stCxn id="146" idx="0"/>
            <a:endCxn id="137" idx="1"/>
          </p:cNvCxnSpPr>
          <p:nvPr/>
        </p:nvCxnSpPr>
        <p:spPr>
          <a:xfrm rot="5400000" flipH="1" flipV="1">
            <a:off x="5234039" y="4796889"/>
            <a:ext cx="899144" cy="678496"/>
          </a:xfrm>
          <a:prstGeom prst="bentConnector2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17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2965</TotalTime>
  <Words>293</Words>
  <Application>Microsoft Office PowerPoint</Application>
  <PresentationFormat>On-screen Show (4:3)</PresentationFormat>
  <Paragraphs>74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 Salecker</dc:creator>
  <cp:lastModifiedBy>Jan Salecker</cp:lastModifiedBy>
  <cp:revision>767</cp:revision>
  <cp:lastPrinted>2019-12-13T09:24:06Z</cp:lastPrinted>
  <dcterms:created xsi:type="dcterms:W3CDTF">2019-09-26T13:15:29Z</dcterms:created>
  <dcterms:modified xsi:type="dcterms:W3CDTF">2021-01-12T15:31:03Z</dcterms:modified>
</cp:coreProperties>
</file>