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7"/>
  </p:notesMasterIdLst>
  <p:sldIdLst>
    <p:sldId id="256" r:id="rId2"/>
    <p:sldId id="257" r:id="rId3"/>
    <p:sldId id="272" r:id="rId4"/>
    <p:sldId id="281" r:id="rId5"/>
    <p:sldId id="279" r:id="rId6"/>
    <p:sldId id="258" r:id="rId7"/>
    <p:sldId id="344" r:id="rId8"/>
    <p:sldId id="277" r:id="rId9"/>
    <p:sldId id="268" r:id="rId10"/>
    <p:sldId id="269" r:id="rId11"/>
    <p:sldId id="345" r:id="rId12"/>
    <p:sldId id="346" r:id="rId13"/>
    <p:sldId id="294" r:id="rId14"/>
    <p:sldId id="278" r:id="rId15"/>
    <p:sldId id="305" r:id="rId16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Livvic" pitchFamily="2" charset="0"/>
      <p:regular r:id="rId24"/>
      <p:bold r:id="rId25"/>
      <p:italic r:id="rId26"/>
      <p:boldItalic r:id="rId27"/>
    </p:embeddedFont>
    <p:embeddedFont>
      <p:font typeface="Roboto Condensed Light" panose="02000000000000000000" pitchFamily="2" charset="0"/>
      <p:regular r:id="rId28"/>
      <p:bold r:id="rId29"/>
      <p:italic r:id="rId30"/>
      <p:boldItalic r:id="rId31"/>
    </p:embeddedFont>
    <p:embeddedFont>
      <p:font typeface="Squad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667E22-EFB0-44AE-8F57-EED9CA71A69A}">
  <a:tblStyle styleId="{74667E22-EFB0-44AE-8F57-EED9CA71A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39e4857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39e4857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7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39e4857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39e4857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69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a39e48574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a39e48574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a39e48574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a39e48574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a39e485748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a39e485748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9e8edfaca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9e8edfaca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39e48574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39e48574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a39e48574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a39e48574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539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a39e48574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a39e48574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1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CUSTOM_5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subTitle" idx="1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2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ubTitle" idx="3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4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5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6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7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8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9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7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2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3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5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ctrTitle" idx="7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9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3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14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5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7" r:id="rId3"/>
    <p:sldLayoutId id="2147483658" r:id="rId4"/>
    <p:sldLayoutId id="2147483659" r:id="rId5"/>
    <p:sldLayoutId id="2147483660" r:id="rId6"/>
    <p:sldLayoutId id="2147483666" r:id="rId7"/>
    <p:sldLayoutId id="2147483669" r:id="rId8"/>
    <p:sldLayoutId id="2147483672" r:id="rId9"/>
    <p:sldLayoutId id="2147483674" r:id="rId10"/>
    <p:sldLayoutId id="2147483675" r:id="rId11"/>
    <p:sldLayoutId id="2147483676" r:id="rId12"/>
    <p:sldLayoutId id="2147483678" r:id="rId13"/>
    <p:sldLayoutId id="2147483687" r:id="rId14"/>
    <p:sldLayoutId id="2147483696" r:id="rId15"/>
    <p:sldLayoutId id="2147483709" r:id="rId16"/>
    <p:sldLayoutId id="214748371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PASSWORT-MANAGER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36497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Nils, Joel, Matthis, Nico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7"/>
          <p:cNvSpPr txBox="1">
            <a:spLocks noGrp="1"/>
          </p:cNvSpPr>
          <p:nvPr>
            <p:ph type="ctrTitle"/>
          </p:nvPr>
        </p:nvSpPr>
        <p:spPr>
          <a:xfrm flipH="1">
            <a:off x="3971925" y="66750"/>
            <a:ext cx="504165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Verschlüsselung &amp; Speicherung</a:t>
            </a:r>
            <a:endParaRPr sz="4800" dirty="0"/>
          </a:p>
        </p:txBody>
      </p:sp>
      <p:cxnSp>
        <p:nvCxnSpPr>
          <p:cNvPr id="3" name="Google Shape;871;p106">
            <a:extLst>
              <a:ext uri="{FF2B5EF4-FFF2-40B4-BE49-F238E27FC236}">
                <a16:creationId xmlns:a16="http://schemas.microsoft.com/office/drawing/2014/main" id="{19E67153-5BE1-5A50-11D7-CFDDD7FF951F}"/>
              </a:ext>
            </a:extLst>
          </p:cNvPr>
          <p:cNvCxnSpPr>
            <a:cxnSpLocks/>
          </p:cNvCxnSpPr>
          <p:nvPr/>
        </p:nvCxnSpPr>
        <p:spPr>
          <a:xfrm>
            <a:off x="4124325" y="1706175"/>
            <a:ext cx="488925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96B5C749-EA95-ABE1-A05B-7AC354A6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925" y="1880223"/>
            <a:ext cx="5041650" cy="17011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14D3956-FEA5-1302-6719-42D2816CBD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9924"/>
          <a:stretch/>
        </p:blipFill>
        <p:spPr>
          <a:xfrm>
            <a:off x="3971925" y="3849235"/>
            <a:ext cx="3608243" cy="899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04774" y="149850"/>
            <a:ext cx="6276975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Passwort-Generierung</a:t>
            </a:r>
            <a:endParaRPr dirty="0"/>
          </a:p>
        </p:txBody>
      </p:sp>
      <p:cxnSp>
        <p:nvCxnSpPr>
          <p:cNvPr id="871" name="Google Shape;871;p106"/>
          <p:cNvCxnSpPr>
            <a:cxnSpLocks/>
          </p:cNvCxnSpPr>
          <p:nvPr/>
        </p:nvCxnSpPr>
        <p:spPr>
          <a:xfrm>
            <a:off x="104775" y="820350"/>
            <a:ext cx="5400675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3AEA60EB-D6A7-B45C-B619-FBF7109F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1490850"/>
            <a:ext cx="5400675" cy="25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0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7"/>
          <p:cNvSpPr txBox="1">
            <a:spLocks noGrp="1"/>
          </p:cNvSpPr>
          <p:nvPr>
            <p:ph type="ctrTitle"/>
          </p:nvPr>
        </p:nvSpPr>
        <p:spPr>
          <a:xfrm flipH="1">
            <a:off x="3971925" y="66750"/>
            <a:ext cx="504165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dirty="0"/>
              <a:t>Passwort-Sicherheitscheck</a:t>
            </a:r>
            <a:endParaRPr sz="4800" dirty="0"/>
          </a:p>
        </p:txBody>
      </p:sp>
      <p:cxnSp>
        <p:nvCxnSpPr>
          <p:cNvPr id="3" name="Google Shape;871;p106">
            <a:extLst>
              <a:ext uri="{FF2B5EF4-FFF2-40B4-BE49-F238E27FC236}">
                <a16:creationId xmlns:a16="http://schemas.microsoft.com/office/drawing/2014/main" id="{19E67153-5BE1-5A50-11D7-CFDDD7FF951F}"/>
              </a:ext>
            </a:extLst>
          </p:cNvPr>
          <p:cNvCxnSpPr>
            <a:cxnSpLocks/>
          </p:cNvCxnSpPr>
          <p:nvPr/>
        </p:nvCxnSpPr>
        <p:spPr>
          <a:xfrm>
            <a:off x="4238625" y="1706175"/>
            <a:ext cx="477495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BDA89A42-D362-D951-9618-93D3E9767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81" y="1998658"/>
            <a:ext cx="4806394" cy="287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21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32"/>
          <p:cNvSpPr txBox="1">
            <a:spLocks noGrp="1"/>
          </p:cNvSpPr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Zukunftsideen</a:t>
            </a:r>
            <a:endParaRPr dirty="0"/>
          </a:p>
        </p:txBody>
      </p:sp>
      <p:cxnSp>
        <p:nvCxnSpPr>
          <p:cNvPr id="1344" name="Google Shape;1344;p132"/>
          <p:cNvCxnSpPr/>
          <p:nvPr/>
        </p:nvCxnSpPr>
        <p:spPr>
          <a:xfrm>
            <a:off x="4086650" y="3051838"/>
            <a:ext cx="970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132"/>
          <p:cNvCxnSpPr/>
          <p:nvPr/>
        </p:nvCxnSpPr>
        <p:spPr>
          <a:xfrm>
            <a:off x="6265300" y="2550480"/>
            <a:ext cx="970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132"/>
          <p:cNvCxnSpPr/>
          <p:nvPr/>
        </p:nvCxnSpPr>
        <p:spPr>
          <a:xfrm>
            <a:off x="1908200" y="2550480"/>
            <a:ext cx="970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3" name="Google Shape;1363;p132"/>
          <p:cNvSpPr txBox="1">
            <a:spLocks noGrp="1"/>
          </p:cNvSpPr>
          <p:nvPr>
            <p:ph type="subTitle" idx="1"/>
          </p:nvPr>
        </p:nvSpPr>
        <p:spPr>
          <a:xfrm>
            <a:off x="1389610" y="2921392"/>
            <a:ext cx="1934400" cy="1091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Backups der Datenbank erstellen und separat speichern</a:t>
            </a:r>
            <a:endParaRPr dirty="0"/>
          </a:p>
        </p:txBody>
      </p:sp>
      <p:sp>
        <p:nvSpPr>
          <p:cNvPr id="1365" name="Google Shape;1365;p132"/>
          <p:cNvSpPr txBox="1">
            <a:spLocks noGrp="1"/>
          </p:cNvSpPr>
          <p:nvPr>
            <p:ph type="subTitle" idx="3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Backups</a:t>
            </a:r>
            <a:endParaRPr dirty="0"/>
          </a:p>
        </p:txBody>
      </p:sp>
      <p:sp>
        <p:nvSpPr>
          <p:cNvPr id="1366" name="Google Shape;1366;p132"/>
          <p:cNvSpPr txBox="1">
            <a:spLocks noGrp="1"/>
          </p:cNvSpPr>
          <p:nvPr>
            <p:ph type="subTitle" idx="4"/>
          </p:nvPr>
        </p:nvSpPr>
        <p:spPr>
          <a:xfrm>
            <a:off x="5796720" y="2926549"/>
            <a:ext cx="1957650" cy="1159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Passwörter nach Abrufstandort abfragen können</a:t>
            </a:r>
            <a:endParaRPr dirty="0"/>
          </a:p>
        </p:txBody>
      </p:sp>
      <p:sp>
        <p:nvSpPr>
          <p:cNvPr id="1368" name="Google Shape;1368;p132"/>
          <p:cNvSpPr txBox="1">
            <a:spLocks noGrp="1"/>
          </p:cNvSpPr>
          <p:nvPr>
            <p:ph type="subTitle" idx="6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Standortfilterung</a:t>
            </a:r>
            <a:endParaRPr dirty="0"/>
          </a:p>
        </p:txBody>
      </p:sp>
      <p:sp>
        <p:nvSpPr>
          <p:cNvPr id="1369" name="Google Shape;1369;p132"/>
          <p:cNvSpPr txBox="1">
            <a:spLocks noGrp="1"/>
          </p:cNvSpPr>
          <p:nvPr>
            <p:ph type="subTitle" idx="7"/>
          </p:nvPr>
        </p:nvSpPr>
        <p:spPr>
          <a:xfrm>
            <a:off x="3581540" y="3407943"/>
            <a:ext cx="1957650" cy="1230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D</a:t>
            </a:r>
            <a:r>
              <a:rPr lang="en" dirty="0"/>
              <a:t>irekt die letzten Passwörter / Favorieten erkennen können</a:t>
            </a:r>
            <a:endParaRPr dirty="0"/>
          </a:p>
        </p:txBody>
      </p:sp>
      <p:sp>
        <p:nvSpPr>
          <p:cNvPr id="1371" name="Google Shape;1371;p132"/>
          <p:cNvSpPr txBox="1">
            <a:spLocks noGrp="1"/>
          </p:cNvSpPr>
          <p:nvPr>
            <p:ph type="subTitle" idx="9"/>
          </p:nvPr>
        </p:nvSpPr>
        <p:spPr>
          <a:xfrm>
            <a:off x="3604790" y="2389380"/>
            <a:ext cx="1934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Zuletzt Benutze / Favoriten</a:t>
            </a:r>
            <a:endParaRPr dirty="0"/>
          </a:p>
        </p:txBody>
      </p:sp>
      <p:pic>
        <p:nvPicPr>
          <p:cNvPr id="9" name="Grafik 8" descr="Archivbox (Archiv) mit einfarbiger Füllung">
            <a:extLst>
              <a:ext uri="{FF2B5EF4-FFF2-40B4-BE49-F238E27FC236}">
                <a16:creationId xmlns:a16="http://schemas.microsoft.com/office/drawing/2014/main" id="{E2347879-FD8C-AD70-B2AC-B1855982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62265" y="1245680"/>
            <a:ext cx="914400" cy="914400"/>
          </a:xfrm>
          <a:prstGeom prst="rect">
            <a:avLst/>
          </a:prstGeom>
        </p:spPr>
      </p:pic>
      <p:pic>
        <p:nvPicPr>
          <p:cNvPr id="11" name="Grafik 10" descr="Marke neu mit einfarbiger Füllung">
            <a:extLst>
              <a:ext uri="{FF2B5EF4-FFF2-40B4-BE49-F238E27FC236}">
                <a16:creationId xmlns:a16="http://schemas.microsoft.com/office/drawing/2014/main" id="{A990AE3A-71CB-269A-2F24-DD1380075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3165" y="1686050"/>
            <a:ext cx="914400" cy="914400"/>
          </a:xfrm>
          <a:prstGeom prst="rect">
            <a:avLst/>
          </a:prstGeom>
        </p:spPr>
      </p:pic>
      <p:pic>
        <p:nvPicPr>
          <p:cNvPr id="13" name="Grafik 12" descr="Markierung mit einfarbiger Füllung">
            <a:extLst>
              <a:ext uri="{FF2B5EF4-FFF2-40B4-BE49-F238E27FC236}">
                <a16:creationId xmlns:a16="http://schemas.microsoft.com/office/drawing/2014/main" id="{1D4E042C-16F3-215B-B555-F6FDA8F44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93350" y="122885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16"/>
          <p:cNvSpPr txBox="1">
            <a:spLocks noGrp="1"/>
          </p:cNvSpPr>
          <p:nvPr>
            <p:ph type="ctrTitle"/>
          </p:nvPr>
        </p:nvSpPr>
        <p:spPr>
          <a:xfrm>
            <a:off x="1242600" y="23657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UNSER FAZIT</a:t>
            </a:r>
            <a:endParaRPr dirty="0"/>
          </a:p>
        </p:txBody>
      </p:sp>
      <p:cxnSp>
        <p:nvCxnSpPr>
          <p:cNvPr id="1003" name="Google Shape;1003;p116"/>
          <p:cNvCxnSpPr/>
          <p:nvPr/>
        </p:nvCxnSpPr>
        <p:spPr>
          <a:xfrm>
            <a:off x="3664975" y="2962275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143"/>
          <p:cNvSpPr txBox="1">
            <a:spLocks noGrp="1"/>
          </p:cNvSpPr>
          <p:nvPr>
            <p:ph type="title"/>
          </p:nvPr>
        </p:nvSpPr>
        <p:spPr>
          <a:xfrm>
            <a:off x="540000" y="1681650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dirty="0">
                <a:solidFill>
                  <a:schemeClr val="lt1"/>
                </a:solidFill>
              </a:rPr>
              <a:t>DANKE FÜR DIE AUFMERKSAMKEIT</a:t>
            </a:r>
            <a:endParaRPr sz="5400" dirty="0"/>
          </a:p>
        </p:txBody>
      </p:sp>
      <p:sp>
        <p:nvSpPr>
          <p:cNvPr id="1665" name="Google Shape;1665;p143"/>
          <p:cNvSpPr/>
          <p:nvPr/>
        </p:nvSpPr>
        <p:spPr>
          <a:xfrm>
            <a:off x="8725350" y="99150"/>
            <a:ext cx="234000" cy="234000"/>
          </a:xfrm>
          <a:prstGeom prst="plus">
            <a:avLst>
              <a:gd name="adj" fmla="val 25000"/>
            </a:avLst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INHALT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xfrm>
            <a:off x="1692000" y="1038225"/>
            <a:ext cx="2880000" cy="4105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81000" indent="-228600">
              <a:spcBef>
                <a:spcPts val="1600"/>
              </a:spcBef>
              <a:buClr>
                <a:schemeClr val="lt1"/>
              </a:buClr>
            </a:pPr>
            <a:r>
              <a:rPr lang="de-DE" sz="1400" dirty="0"/>
              <a:t>Projektziele</a:t>
            </a:r>
          </a:p>
          <a:p>
            <a:pPr marL="381000" indent="-228600">
              <a:spcBef>
                <a:spcPts val="1600"/>
              </a:spcBef>
              <a:buClr>
                <a:schemeClr val="lt1"/>
              </a:buClr>
            </a:pPr>
            <a:r>
              <a:rPr lang="de-DE" sz="1400" dirty="0"/>
              <a:t>Rollenaufteilung</a:t>
            </a:r>
          </a:p>
          <a:p>
            <a:pPr marL="381000" indent="-228600">
              <a:spcBef>
                <a:spcPts val="1600"/>
              </a:spcBef>
              <a:buClr>
                <a:schemeClr val="lt1"/>
              </a:buClr>
            </a:pPr>
            <a:r>
              <a:rPr lang="de-DE" sz="1400" dirty="0"/>
              <a:t>Technische Aufgabenverteilung</a:t>
            </a:r>
          </a:p>
          <a:p>
            <a:pPr marL="381000" indent="-228600">
              <a:spcBef>
                <a:spcPts val="1600"/>
              </a:spcBef>
              <a:buClr>
                <a:schemeClr val="lt1"/>
              </a:buClr>
            </a:pPr>
            <a:r>
              <a:rPr lang="de-DE" sz="1400" dirty="0"/>
              <a:t>Projektmanagement</a:t>
            </a:r>
          </a:p>
          <a:p>
            <a:pPr marL="381000" indent="-228600">
              <a:spcBef>
                <a:spcPts val="1600"/>
              </a:spcBef>
              <a:buClr>
                <a:schemeClr val="lt1"/>
              </a:buClr>
            </a:pPr>
            <a:r>
              <a:rPr lang="de-DE" sz="1400" dirty="0"/>
              <a:t>Aufbau – Datenbank</a:t>
            </a:r>
          </a:p>
          <a:p>
            <a:pPr marL="381000" indent="-228600">
              <a:spcBef>
                <a:spcPts val="1600"/>
              </a:spcBef>
              <a:buClr>
                <a:schemeClr val="lt1"/>
              </a:buClr>
            </a:pPr>
            <a:r>
              <a:rPr lang="de-DE" sz="1400" dirty="0"/>
              <a:t>Vorstellung</a:t>
            </a:r>
          </a:p>
        </p:txBody>
      </p:sp>
      <p:sp>
        <p:nvSpPr>
          <p:cNvPr id="2" name="Google Shape;772;p95">
            <a:extLst>
              <a:ext uri="{FF2B5EF4-FFF2-40B4-BE49-F238E27FC236}">
                <a16:creationId xmlns:a16="http://schemas.microsoft.com/office/drawing/2014/main" id="{7BA06045-77C7-BE47-2C7D-CE0B969D3CA5}"/>
              </a:ext>
            </a:extLst>
          </p:cNvPr>
          <p:cNvSpPr txBox="1">
            <a:spLocks/>
          </p:cNvSpPr>
          <p:nvPr/>
        </p:nvSpPr>
        <p:spPr>
          <a:xfrm>
            <a:off x="4572000" y="1038224"/>
            <a:ext cx="2880000" cy="410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lphaLcPeriod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romanLcPeriod"/>
              <a:defRPr sz="12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495300" algn="just">
              <a:spcBef>
                <a:spcPts val="1600"/>
              </a:spcBef>
              <a:buClr>
                <a:schemeClr val="lt1"/>
              </a:buClr>
              <a:buFont typeface="+mj-lt"/>
              <a:buAutoNum type="arabicPeriod" startAt="7"/>
            </a:pPr>
            <a:r>
              <a:rPr lang="de-DE" sz="1400" dirty="0"/>
              <a:t>GUI &amp; Navigation</a:t>
            </a:r>
          </a:p>
          <a:p>
            <a:pPr marL="495300" algn="just">
              <a:spcBef>
                <a:spcPts val="1600"/>
              </a:spcBef>
              <a:buClr>
                <a:schemeClr val="lt1"/>
              </a:buClr>
              <a:buFont typeface="+mj-lt"/>
              <a:buAutoNum type="arabicPeriod" startAt="7"/>
            </a:pPr>
            <a:r>
              <a:rPr lang="de-DE" sz="1400" dirty="0"/>
              <a:t>Verschlüsselung &amp; Speicherung</a:t>
            </a:r>
          </a:p>
          <a:p>
            <a:pPr marL="495300" algn="just">
              <a:spcBef>
                <a:spcPts val="1600"/>
              </a:spcBef>
              <a:buClr>
                <a:schemeClr val="lt1"/>
              </a:buClr>
              <a:buFont typeface="+mj-lt"/>
              <a:buAutoNum type="arabicPeriod" startAt="7"/>
            </a:pPr>
            <a:r>
              <a:rPr lang="de-DE" sz="1400" dirty="0"/>
              <a:t>Passwort-Generierung</a:t>
            </a:r>
          </a:p>
          <a:p>
            <a:pPr marL="495300" algn="just">
              <a:spcBef>
                <a:spcPts val="1600"/>
              </a:spcBef>
              <a:buClr>
                <a:schemeClr val="lt1"/>
              </a:buClr>
              <a:buFont typeface="+mj-lt"/>
              <a:buAutoNum type="arabicPeriod" startAt="7"/>
            </a:pPr>
            <a:r>
              <a:rPr lang="de-DE" sz="1400" dirty="0"/>
              <a:t>Passwort-Sicherheitscheck</a:t>
            </a:r>
          </a:p>
          <a:p>
            <a:pPr marL="495300" algn="just">
              <a:spcBef>
                <a:spcPts val="1600"/>
              </a:spcBef>
              <a:buClr>
                <a:schemeClr val="lt1"/>
              </a:buClr>
              <a:buFont typeface="+mj-lt"/>
              <a:buAutoNum type="arabicPeriod" startAt="7"/>
            </a:pPr>
            <a:r>
              <a:rPr lang="de-DE" sz="1400" dirty="0"/>
              <a:t>Zukunftsideen</a:t>
            </a:r>
          </a:p>
          <a:p>
            <a:pPr marL="495300" algn="just">
              <a:spcBef>
                <a:spcPts val="1600"/>
              </a:spcBef>
              <a:buClr>
                <a:schemeClr val="lt1"/>
              </a:buClr>
              <a:buFont typeface="+mj-lt"/>
              <a:buAutoNum type="arabicPeriod" startAt="7"/>
            </a:pPr>
            <a:r>
              <a:rPr lang="de-DE" sz="1400" dirty="0"/>
              <a:t>Unser Fazit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0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Projektziele</a:t>
            </a:r>
            <a:endParaRPr dirty="0"/>
          </a:p>
        </p:txBody>
      </p:sp>
      <p:sp>
        <p:nvSpPr>
          <p:cNvPr id="931" name="Google Shape;931;p110"/>
          <p:cNvSpPr txBox="1">
            <a:spLocks noGrp="1"/>
          </p:cNvSpPr>
          <p:nvPr>
            <p:ph type="ctrTitle" idx="2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Sicherheit</a:t>
            </a:r>
            <a:endParaRPr dirty="0"/>
          </a:p>
        </p:txBody>
      </p:sp>
      <p:sp>
        <p:nvSpPr>
          <p:cNvPr id="932" name="Google Shape;932;p110"/>
          <p:cNvSpPr txBox="1">
            <a:spLocks noGrp="1"/>
          </p:cNvSpPr>
          <p:nvPr>
            <p:ph type="subTitle" idx="1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de-DE" dirty="0"/>
              <a:t>Sichere Speicherung und Verwaltung der Daten</a:t>
            </a:r>
          </a:p>
        </p:txBody>
      </p:sp>
      <p:sp>
        <p:nvSpPr>
          <p:cNvPr id="933" name="Google Shape;933;p110"/>
          <p:cNvSpPr txBox="1">
            <a:spLocks noGrp="1"/>
          </p:cNvSpPr>
          <p:nvPr>
            <p:ph type="ctrTitle" idx="3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Benutzeroberfläche</a:t>
            </a:r>
            <a:endParaRPr dirty="0"/>
          </a:p>
        </p:txBody>
      </p:sp>
      <p:sp>
        <p:nvSpPr>
          <p:cNvPr id="934" name="Google Shape;934;p110"/>
          <p:cNvSpPr txBox="1">
            <a:spLocks noGrp="1"/>
          </p:cNvSpPr>
          <p:nvPr>
            <p:ph type="subTitle" idx="4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Speichern, Bearbeiten und Löschen von Einträgen</a:t>
            </a:r>
            <a:endParaRPr dirty="0"/>
          </a:p>
        </p:txBody>
      </p:sp>
      <p:sp>
        <p:nvSpPr>
          <p:cNvPr id="935" name="Google Shape;935;p110"/>
          <p:cNvSpPr txBox="1">
            <a:spLocks noGrp="1"/>
          </p:cNvSpPr>
          <p:nvPr>
            <p:ph type="ctrTitle" idx="5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Datenbank</a:t>
            </a:r>
            <a:endParaRPr dirty="0"/>
          </a:p>
        </p:txBody>
      </p:sp>
      <p:sp>
        <p:nvSpPr>
          <p:cNvPr id="936" name="Google Shape;936;p110"/>
          <p:cNvSpPr txBox="1">
            <a:spLocks noGrp="1"/>
          </p:cNvSpPr>
          <p:nvPr>
            <p:ph type="subTitle" idx="6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Speicherung der Daten in einer lokalen .DB-Datei</a:t>
            </a:r>
            <a:endParaRPr dirty="0"/>
          </a:p>
        </p:txBody>
      </p:sp>
      <p:sp>
        <p:nvSpPr>
          <p:cNvPr id="937" name="Google Shape;937;p110"/>
          <p:cNvSpPr txBox="1">
            <a:spLocks noGrp="1"/>
          </p:cNvSpPr>
          <p:nvPr>
            <p:ph type="ctrTitle" idx="7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Wartbarkeit</a:t>
            </a:r>
            <a:endParaRPr dirty="0"/>
          </a:p>
        </p:txBody>
      </p:sp>
      <p:sp>
        <p:nvSpPr>
          <p:cNvPr id="938" name="Google Shape;938;p110"/>
          <p:cNvSpPr txBox="1">
            <a:spLocks noGrp="1"/>
          </p:cNvSpPr>
          <p:nvPr>
            <p:ph type="subTitle" idx="8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Gute Wartbarkeit durch Kommentare und doc-strings</a:t>
            </a:r>
            <a:endParaRPr dirty="0"/>
          </a:p>
        </p:txBody>
      </p:sp>
      <p:sp>
        <p:nvSpPr>
          <p:cNvPr id="939" name="Google Shape;939;p110"/>
          <p:cNvSpPr txBox="1">
            <a:spLocks noGrp="1"/>
          </p:cNvSpPr>
          <p:nvPr>
            <p:ph type="ctrTitle" idx="9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Sicherheitsbewertung</a:t>
            </a:r>
            <a:endParaRPr dirty="0"/>
          </a:p>
        </p:txBody>
      </p:sp>
      <p:sp>
        <p:nvSpPr>
          <p:cNvPr id="940" name="Google Shape;940;p110"/>
          <p:cNvSpPr txBox="1">
            <a:spLocks noGrp="1"/>
          </p:cNvSpPr>
          <p:nvPr>
            <p:ph type="subTitle" idx="13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Bewertung des eingegebenen Passworts</a:t>
            </a:r>
            <a:endParaRPr dirty="0"/>
          </a:p>
        </p:txBody>
      </p:sp>
      <p:sp>
        <p:nvSpPr>
          <p:cNvPr id="941" name="Google Shape;941;p110"/>
          <p:cNvSpPr txBox="1">
            <a:spLocks noGrp="1"/>
          </p:cNvSpPr>
          <p:nvPr>
            <p:ph type="ctrTitle" idx="14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Generator</a:t>
            </a:r>
            <a:endParaRPr dirty="0"/>
          </a:p>
        </p:txBody>
      </p:sp>
      <p:sp>
        <p:nvSpPr>
          <p:cNvPr id="942" name="Google Shape;942;p110"/>
          <p:cNvSpPr txBox="1">
            <a:spLocks noGrp="1"/>
          </p:cNvSpPr>
          <p:nvPr>
            <p:ph type="subTitle" idx="15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Generierung eines Sicheren Passworts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19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Rollenaufteilung</a:t>
            </a:r>
            <a:endParaRPr dirty="0"/>
          </a:p>
        </p:txBody>
      </p:sp>
      <p:sp>
        <p:nvSpPr>
          <p:cNvPr id="1086" name="Google Shape;1086;p119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Überwachung der Zeitplanung</a:t>
            </a:r>
            <a:endParaRPr dirty="0"/>
          </a:p>
        </p:txBody>
      </p:sp>
      <p:sp>
        <p:nvSpPr>
          <p:cNvPr id="1087" name="Google Shape;1087;p119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Koordination der Zusammenarbeit</a:t>
            </a:r>
            <a:endParaRPr dirty="0"/>
          </a:p>
        </p:txBody>
      </p:sp>
      <p:sp>
        <p:nvSpPr>
          <p:cNvPr id="1088" name="Google Shape;1088;p119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Dokumentation der Sitzungen</a:t>
            </a:r>
            <a:endParaRPr dirty="0"/>
          </a:p>
        </p:txBody>
      </p:sp>
      <p:sp>
        <p:nvSpPr>
          <p:cNvPr id="1089" name="Google Shape;1089;p119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Fortschritts-überwachung</a:t>
            </a:r>
            <a:endParaRPr dirty="0"/>
          </a:p>
        </p:txBody>
      </p:sp>
      <p:sp>
        <p:nvSpPr>
          <p:cNvPr id="1090" name="Google Shape;1090;p119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Joel</a:t>
            </a:r>
            <a:endParaRPr dirty="0"/>
          </a:p>
        </p:txBody>
      </p:sp>
      <p:sp>
        <p:nvSpPr>
          <p:cNvPr id="1091" name="Google Shape;1091;p119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Matthis</a:t>
            </a:r>
            <a:endParaRPr dirty="0"/>
          </a:p>
        </p:txBody>
      </p:sp>
      <p:sp>
        <p:nvSpPr>
          <p:cNvPr id="1092" name="Google Shape;1092;p119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Nico</a:t>
            </a:r>
            <a:endParaRPr dirty="0"/>
          </a:p>
        </p:txBody>
      </p:sp>
      <p:sp>
        <p:nvSpPr>
          <p:cNvPr id="1093" name="Google Shape;1093;p119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Nils</a:t>
            </a:r>
            <a:endParaRPr dirty="0"/>
          </a:p>
        </p:txBody>
      </p:sp>
      <p:pic>
        <p:nvPicPr>
          <p:cNvPr id="3" name="Grafik 2" descr="Abakus mit einfarbiger Füllung">
            <a:extLst>
              <a:ext uri="{FF2B5EF4-FFF2-40B4-BE49-F238E27FC236}">
                <a16:creationId xmlns:a16="http://schemas.microsoft.com/office/drawing/2014/main" id="{DF49C324-C64E-8951-3C20-90637FB28FD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10700" y="1722730"/>
            <a:ext cx="540000" cy="540000"/>
          </a:xfrm>
          <a:prstGeom prst="rect">
            <a:avLst/>
          </a:prstGeom>
        </p:spPr>
      </p:pic>
      <p:pic>
        <p:nvPicPr>
          <p:cNvPr id="5" name="Grafik 4" descr="Uhr mit einfarbiger Füllung">
            <a:extLst>
              <a:ext uri="{FF2B5EF4-FFF2-40B4-BE49-F238E27FC236}">
                <a16:creationId xmlns:a16="http://schemas.microsoft.com/office/drawing/2014/main" id="{F037846D-564F-7F9C-7503-4E0B0B245CE1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7771" y="1719494"/>
            <a:ext cx="540000" cy="540000"/>
          </a:xfrm>
          <a:prstGeom prst="rect">
            <a:avLst/>
          </a:prstGeom>
        </p:spPr>
      </p:pic>
      <p:pic>
        <p:nvPicPr>
          <p:cNvPr id="7" name="Grafik 6" descr="Dokument mit einfarbiger Füllung">
            <a:extLst>
              <a:ext uri="{FF2B5EF4-FFF2-40B4-BE49-F238E27FC236}">
                <a16:creationId xmlns:a16="http://schemas.microsoft.com/office/drawing/2014/main" id="{1A6EF980-CD7F-21D1-2C40-0C521CCF69A7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0003" y="1722730"/>
            <a:ext cx="540000" cy="540000"/>
          </a:xfrm>
          <a:prstGeom prst="rect">
            <a:avLst/>
          </a:prstGeom>
        </p:spPr>
      </p:pic>
      <p:pic>
        <p:nvPicPr>
          <p:cNvPr id="9" name="Grafik 8" descr="Megafon mit einfarbiger Füllung">
            <a:extLst>
              <a:ext uri="{FF2B5EF4-FFF2-40B4-BE49-F238E27FC236}">
                <a16:creationId xmlns:a16="http://schemas.microsoft.com/office/drawing/2014/main" id="{248D5243-1BD5-7954-5F82-814D3EBF4E72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6242" y="1713318"/>
            <a:ext cx="540000" cy="540000"/>
          </a:xfrm>
          <a:prstGeom prst="rect">
            <a:avLst/>
          </a:prstGeom>
        </p:spPr>
      </p:pic>
      <p:sp>
        <p:nvSpPr>
          <p:cNvPr id="10" name="Google Shape;1092;p119">
            <a:extLst>
              <a:ext uri="{FF2B5EF4-FFF2-40B4-BE49-F238E27FC236}">
                <a16:creationId xmlns:a16="http://schemas.microsoft.com/office/drawing/2014/main" id="{58E36AD1-D2AA-5F2D-A511-8F677C32DEE1}"/>
              </a:ext>
            </a:extLst>
          </p:cNvPr>
          <p:cNvSpPr txBox="1">
            <a:spLocks/>
          </p:cNvSpPr>
          <p:nvPr/>
        </p:nvSpPr>
        <p:spPr>
          <a:xfrm>
            <a:off x="5026550" y="22156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bg1"/>
                </a:solidFill>
              </a:rPr>
              <a:t>Protokollant</a:t>
            </a:r>
          </a:p>
        </p:txBody>
      </p:sp>
      <p:sp>
        <p:nvSpPr>
          <p:cNvPr id="11" name="Google Shape;1092;p119">
            <a:extLst>
              <a:ext uri="{FF2B5EF4-FFF2-40B4-BE49-F238E27FC236}">
                <a16:creationId xmlns:a16="http://schemas.microsoft.com/office/drawing/2014/main" id="{E9452C44-CFD6-2B53-EA1D-CE5FB9082F9D}"/>
              </a:ext>
            </a:extLst>
          </p:cNvPr>
          <p:cNvSpPr txBox="1">
            <a:spLocks/>
          </p:cNvSpPr>
          <p:nvPr/>
        </p:nvSpPr>
        <p:spPr>
          <a:xfrm>
            <a:off x="2947701" y="22156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bg1"/>
                </a:solidFill>
              </a:rPr>
              <a:t>Moderator</a:t>
            </a:r>
          </a:p>
        </p:txBody>
      </p:sp>
      <p:sp>
        <p:nvSpPr>
          <p:cNvPr id="12" name="Google Shape;1092;p119">
            <a:extLst>
              <a:ext uri="{FF2B5EF4-FFF2-40B4-BE49-F238E27FC236}">
                <a16:creationId xmlns:a16="http://schemas.microsoft.com/office/drawing/2014/main" id="{0FF6B68D-A1A8-011E-1A6C-7BBAE877AEF3}"/>
              </a:ext>
            </a:extLst>
          </p:cNvPr>
          <p:cNvSpPr txBox="1">
            <a:spLocks/>
          </p:cNvSpPr>
          <p:nvPr/>
        </p:nvSpPr>
        <p:spPr>
          <a:xfrm>
            <a:off x="863900" y="2244804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bg1"/>
                </a:solidFill>
              </a:rPr>
              <a:t>Zeitwächter</a:t>
            </a:r>
          </a:p>
        </p:txBody>
      </p:sp>
      <p:sp>
        <p:nvSpPr>
          <p:cNvPr id="13" name="Google Shape;1092;p119">
            <a:extLst>
              <a:ext uri="{FF2B5EF4-FFF2-40B4-BE49-F238E27FC236}">
                <a16:creationId xmlns:a16="http://schemas.microsoft.com/office/drawing/2014/main" id="{A39AFE99-681C-2E59-55B3-B0676A2B4A3B}"/>
              </a:ext>
            </a:extLst>
          </p:cNvPr>
          <p:cNvSpPr txBox="1">
            <a:spLocks/>
          </p:cNvSpPr>
          <p:nvPr/>
        </p:nvSpPr>
        <p:spPr>
          <a:xfrm>
            <a:off x="7108896" y="2215688"/>
            <a:ext cx="13812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 b="0" i="0" u="none" strike="noStrike" cap="none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>
                <a:solidFill>
                  <a:schemeClr val="bg1"/>
                </a:solidFill>
              </a:rPr>
              <a:t>Statusmanager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7"/>
          <p:cNvSpPr/>
          <p:nvPr/>
        </p:nvSpPr>
        <p:spPr>
          <a:xfrm>
            <a:off x="3247580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17"/>
          <p:cNvSpPr/>
          <p:nvPr/>
        </p:nvSpPr>
        <p:spPr>
          <a:xfrm>
            <a:off x="334932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117"/>
          <p:cNvSpPr/>
          <p:nvPr/>
        </p:nvSpPr>
        <p:spPr>
          <a:xfrm>
            <a:off x="334932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117"/>
          <p:cNvSpPr/>
          <p:nvPr/>
        </p:nvSpPr>
        <p:spPr>
          <a:xfrm>
            <a:off x="3349327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117"/>
          <p:cNvSpPr/>
          <p:nvPr/>
        </p:nvSpPr>
        <p:spPr>
          <a:xfrm>
            <a:off x="4714005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117"/>
          <p:cNvSpPr/>
          <p:nvPr/>
        </p:nvSpPr>
        <p:spPr>
          <a:xfrm>
            <a:off x="4815752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117"/>
          <p:cNvSpPr/>
          <p:nvPr/>
        </p:nvSpPr>
        <p:spPr>
          <a:xfrm>
            <a:off x="4815752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117"/>
          <p:cNvSpPr/>
          <p:nvPr/>
        </p:nvSpPr>
        <p:spPr>
          <a:xfrm>
            <a:off x="4815752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117"/>
          <p:cNvSpPr/>
          <p:nvPr/>
        </p:nvSpPr>
        <p:spPr>
          <a:xfrm>
            <a:off x="6180430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17"/>
          <p:cNvSpPr/>
          <p:nvPr/>
        </p:nvSpPr>
        <p:spPr>
          <a:xfrm>
            <a:off x="628217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17"/>
          <p:cNvSpPr/>
          <p:nvPr/>
        </p:nvSpPr>
        <p:spPr>
          <a:xfrm>
            <a:off x="6282177" y="1978893"/>
            <a:ext cx="891903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117"/>
          <p:cNvSpPr/>
          <p:nvPr/>
        </p:nvSpPr>
        <p:spPr>
          <a:xfrm>
            <a:off x="6282177" y="1976908"/>
            <a:ext cx="891903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117"/>
          <p:cNvSpPr/>
          <p:nvPr/>
        </p:nvSpPr>
        <p:spPr>
          <a:xfrm>
            <a:off x="1781155" y="1889638"/>
            <a:ext cx="1095440" cy="947759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117"/>
          <p:cNvSpPr/>
          <p:nvPr/>
        </p:nvSpPr>
        <p:spPr>
          <a:xfrm>
            <a:off x="1882902" y="197889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17"/>
          <p:cNvSpPr/>
          <p:nvPr/>
        </p:nvSpPr>
        <p:spPr>
          <a:xfrm>
            <a:off x="1882902" y="1978893"/>
            <a:ext cx="891904" cy="771226"/>
          </a:xfrm>
          <a:custGeom>
            <a:avLst/>
            <a:gdLst/>
            <a:ahLst/>
            <a:cxnLst/>
            <a:rect l="l" t="t" r="r" b="b"/>
            <a:pathLst>
              <a:path w="26060" h="22534" extrusionOk="0">
                <a:moveTo>
                  <a:pt x="6501" y="1"/>
                </a:moveTo>
                <a:lnTo>
                  <a:pt x="1" y="11238"/>
                </a:lnTo>
                <a:lnTo>
                  <a:pt x="6501" y="22533"/>
                </a:lnTo>
                <a:lnTo>
                  <a:pt x="19501" y="22533"/>
                </a:lnTo>
                <a:lnTo>
                  <a:pt x="26060" y="11238"/>
                </a:lnTo>
                <a:lnTo>
                  <a:pt x="1950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17"/>
          <p:cNvSpPr/>
          <p:nvPr/>
        </p:nvSpPr>
        <p:spPr>
          <a:xfrm>
            <a:off x="1882902" y="1976908"/>
            <a:ext cx="891904" cy="773211"/>
          </a:xfrm>
          <a:custGeom>
            <a:avLst/>
            <a:gdLst/>
            <a:ahLst/>
            <a:cxnLst/>
            <a:rect l="l" t="t" r="r" b="b"/>
            <a:pathLst>
              <a:path w="26060" h="22592" extrusionOk="0">
                <a:moveTo>
                  <a:pt x="18160" y="2420"/>
                </a:moveTo>
                <a:lnTo>
                  <a:pt x="23262" y="11296"/>
                </a:lnTo>
                <a:lnTo>
                  <a:pt x="18160" y="20157"/>
                </a:lnTo>
                <a:lnTo>
                  <a:pt x="7900" y="20157"/>
                </a:lnTo>
                <a:lnTo>
                  <a:pt x="2799" y="11296"/>
                </a:lnTo>
                <a:lnTo>
                  <a:pt x="7900" y="2420"/>
                </a:lnTo>
                <a:close/>
                <a:moveTo>
                  <a:pt x="6501" y="1"/>
                </a:moveTo>
                <a:lnTo>
                  <a:pt x="1" y="11296"/>
                </a:lnTo>
                <a:lnTo>
                  <a:pt x="6501" y="22591"/>
                </a:lnTo>
                <a:lnTo>
                  <a:pt x="19560" y="22591"/>
                </a:lnTo>
                <a:lnTo>
                  <a:pt x="26060" y="11296"/>
                </a:lnTo>
                <a:lnTo>
                  <a:pt x="19560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21176"/>
                </a:srgbClr>
              </a:gs>
              <a:gs pos="100000">
                <a:srgbClr val="FFFF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17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Technisce Aufgabenverteilung</a:t>
            </a:r>
            <a:endParaRPr dirty="0"/>
          </a:p>
        </p:txBody>
      </p:sp>
      <p:sp>
        <p:nvSpPr>
          <p:cNvPr id="1029" name="Google Shape;1029;p117"/>
          <p:cNvSpPr txBox="1">
            <a:spLocks noGrp="1"/>
          </p:cNvSpPr>
          <p:nvPr>
            <p:ph type="subTitle" idx="1"/>
          </p:nvPr>
        </p:nvSpPr>
        <p:spPr>
          <a:xfrm>
            <a:off x="1638300" y="3838995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Nils</a:t>
            </a:r>
            <a:endParaRPr dirty="0"/>
          </a:p>
        </p:txBody>
      </p:sp>
      <p:sp>
        <p:nvSpPr>
          <p:cNvPr id="1030" name="Google Shape;1030;p117"/>
          <p:cNvSpPr txBox="1">
            <a:spLocks noGrp="1"/>
          </p:cNvSpPr>
          <p:nvPr>
            <p:ph type="subTitle" idx="2"/>
          </p:nvPr>
        </p:nvSpPr>
        <p:spPr>
          <a:xfrm>
            <a:off x="3104700" y="382849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Nico</a:t>
            </a:r>
            <a:endParaRPr dirty="0"/>
          </a:p>
        </p:txBody>
      </p:sp>
      <p:sp>
        <p:nvSpPr>
          <p:cNvPr id="1031" name="Google Shape;1031;p117"/>
          <p:cNvSpPr txBox="1">
            <a:spLocks noGrp="1"/>
          </p:cNvSpPr>
          <p:nvPr>
            <p:ph type="subTitle" idx="3"/>
          </p:nvPr>
        </p:nvSpPr>
        <p:spPr>
          <a:xfrm>
            <a:off x="4571100" y="3825670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Joel</a:t>
            </a:r>
            <a:endParaRPr dirty="0"/>
          </a:p>
        </p:txBody>
      </p:sp>
      <p:sp>
        <p:nvSpPr>
          <p:cNvPr id="1032" name="Google Shape;1032;p117"/>
          <p:cNvSpPr txBox="1">
            <a:spLocks noGrp="1"/>
          </p:cNvSpPr>
          <p:nvPr>
            <p:ph type="subTitle" idx="4"/>
          </p:nvPr>
        </p:nvSpPr>
        <p:spPr>
          <a:xfrm>
            <a:off x="6023400" y="3844132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Mathis</a:t>
            </a:r>
            <a:endParaRPr dirty="0"/>
          </a:p>
        </p:txBody>
      </p:sp>
      <p:sp>
        <p:nvSpPr>
          <p:cNvPr id="1033" name="Google Shape;1033;p117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GUI &amp;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Navigation</a:t>
            </a:r>
            <a:endParaRPr dirty="0"/>
          </a:p>
        </p:txBody>
      </p:sp>
      <p:sp>
        <p:nvSpPr>
          <p:cNvPr id="1034" name="Google Shape;1034;p117"/>
          <p:cNvSpPr txBox="1">
            <a:spLocks noGrp="1"/>
          </p:cNvSpPr>
          <p:nvPr>
            <p:ph type="subTitle" idx="6"/>
          </p:nvPr>
        </p:nvSpPr>
        <p:spPr>
          <a:xfrm>
            <a:off x="3019500" y="3196233"/>
            <a:ext cx="1535698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Verschlüsselung &amp; Speicherung</a:t>
            </a:r>
            <a:endParaRPr dirty="0"/>
          </a:p>
        </p:txBody>
      </p:sp>
      <p:sp>
        <p:nvSpPr>
          <p:cNvPr id="1035" name="Google Shape;1035;p117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Passwort-generierung</a:t>
            </a:r>
            <a:endParaRPr dirty="0"/>
          </a:p>
        </p:txBody>
      </p:sp>
      <p:sp>
        <p:nvSpPr>
          <p:cNvPr id="1036" name="Google Shape;1036;p117"/>
          <p:cNvSpPr txBox="1">
            <a:spLocks noGrp="1"/>
          </p:cNvSpPr>
          <p:nvPr>
            <p:ph type="subTitle" idx="8"/>
          </p:nvPr>
        </p:nvSpPr>
        <p:spPr>
          <a:xfrm>
            <a:off x="5952300" y="3196233"/>
            <a:ext cx="1582495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Passwort-Sicherheitscheck</a:t>
            </a:r>
            <a:endParaRPr dirty="0"/>
          </a:p>
        </p:txBody>
      </p:sp>
      <p:cxnSp>
        <p:nvCxnSpPr>
          <p:cNvPr id="1041" name="Google Shape;1041;p117"/>
          <p:cNvCxnSpPr/>
          <p:nvPr/>
        </p:nvCxnSpPr>
        <p:spPr>
          <a:xfrm>
            <a:off x="379575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2" name="Google Shape;1042;p117"/>
          <p:cNvCxnSpPr/>
          <p:nvPr/>
        </p:nvCxnSpPr>
        <p:spPr>
          <a:xfrm>
            <a:off x="526260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3" name="Google Shape;1043;p117"/>
          <p:cNvCxnSpPr/>
          <p:nvPr/>
        </p:nvCxnSpPr>
        <p:spPr>
          <a:xfrm>
            <a:off x="6728025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44" name="Google Shape;1044;p117"/>
          <p:cNvCxnSpPr/>
          <p:nvPr/>
        </p:nvCxnSpPr>
        <p:spPr>
          <a:xfrm>
            <a:off x="2328900" y="2832225"/>
            <a:ext cx="0" cy="28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3" name="Grafik 2" descr="Tastatur mit einfarbiger Füllung">
            <a:extLst>
              <a:ext uri="{FF2B5EF4-FFF2-40B4-BE49-F238E27FC236}">
                <a16:creationId xmlns:a16="http://schemas.microsoft.com/office/drawing/2014/main" id="{4EFA1141-F812-1E30-9CE2-D18C4BDDD85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095" y="2093513"/>
            <a:ext cx="540000" cy="540000"/>
          </a:xfrm>
          <a:prstGeom prst="rect">
            <a:avLst/>
          </a:prstGeom>
        </p:spPr>
      </p:pic>
      <p:pic>
        <p:nvPicPr>
          <p:cNvPr id="5" name="Grafik 4" descr="Sperren mit einfarbiger Füllung">
            <a:extLst>
              <a:ext uri="{FF2B5EF4-FFF2-40B4-BE49-F238E27FC236}">
                <a16:creationId xmlns:a16="http://schemas.microsoft.com/office/drawing/2014/main" id="{4CF66A5B-B99C-97D9-1C2E-F61F4AFD221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4971" y="2068101"/>
            <a:ext cx="540000" cy="540000"/>
          </a:xfrm>
          <a:prstGeom prst="rect">
            <a:avLst/>
          </a:prstGeom>
        </p:spPr>
      </p:pic>
      <p:pic>
        <p:nvPicPr>
          <p:cNvPr id="7" name="Grafik 6" descr="Tools mit einfarbiger Füllung">
            <a:extLst>
              <a:ext uri="{FF2B5EF4-FFF2-40B4-BE49-F238E27FC236}">
                <a16:creationId xmlns:a16="http://schemas.microsoft.com/office/drawing/2014/main" id="{7E88A2D3-C60F-EC46-9B6F-32ACABAA0AA0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3547" y="2093513"/>
            <a:ext cx="540000" cy="540000"/>
          </a:xfrm>
          <a:prstGeom prst="rect">
            <a:avLst/>
          </a:prstGeom>
        </p:spPr>
      </p:pic>
      <p:pic>
        <p:nvPicPr>
          <p:cNvPr id="9" name="Grafik 8" descr="Projektorleinwand mit einfarbiger Füllung">
            <a:extLst>
              <a:ext uri="{FF2B5EF4-FFF2-40B4-BE49-F238E27FC236}">
                <a16:creationId xmlns:a16="http://schemas.microsoft.com/office/drawing/2014/main" id="{5A8BA68A-4079-7856-3A01-272146F45409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58854" y="2093419"/>
            <a:ext cx="540000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Projektmanagement</a:t>
            </a:r>
            <a:endParaRPr dirty="0"/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1EC12AEA-5717-67EC-F81D-8DEAFE309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706906"/>
              </p:ext>
            </p:extLst>
          </p:nvPr>
        </p:nvGraphicFramePr>
        <p:xfrm>
          <a:off x="1523978" y="1435100"/>
          <a:ext cx="6096000" cy="2917255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697892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554294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2138176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9634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 dirty="0">
                          <a:effectLst/>
                        </a:rPr>
                        <a:t>Meilenstein</a:t>
                      </a:r>
                      <a:endParaRPr lang="de-DE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</a:rPr>
                        <a:t>Geplantes Datum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</a:rPr>
                        <a:t>Erreicht am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</a:rPr>
                        <a:t>Notizen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48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Projektstart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F9ED5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08.05.2025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0B050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08.05.2025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Kickoff-„Meeting“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039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Datenbankmodell fertig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F9ED5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15.05.2025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0B050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de-DE" sz="1200" kern="100">
                          <a:solidFill>
                            <a:srgbClr val="4EA72E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.05.2025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Entwurf &amp; SQL-Datei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6886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GUI-Prototyp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F9ED5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22.05.2025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0B050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23.05.2025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Screenshot HERE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801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Funktionale Integration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F9ED5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22.05.2025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0B050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03.05.2025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 dirty="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Erste Testversion</a:t>
                      </a:r>
                      <a:endParaRPr lang="de-DE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257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Testphase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F9ED5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29.05.2025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0B050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03.06.2025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Protokoll Testfälle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493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Präsentation / Abgabe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F9ED5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11.06.2025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>
                          <a:solidFill>
                            <a:srgbClr val="00B050"/>
                          </a:solidFill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11.06.2025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de-DE" sz="1200" kern="100" dirty="0">
                          <a:effectLst/>
                          <a:latin typeface="Bahnschrift" panose="020B0502040204020203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PowerPoint-Datei, Lastenheft &amp; Pflichtenheft</a:t>
                      </a:r>
                      <a:endParaRPr lang="de-DE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220939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AUFBAU - DATENBANK</a:t>
            </a:r>
            <a:endParaRPr dirty="0"/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83628" y="1806819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VALUES</a:t>
            </a:r>
            <a:endParaRPr dirty="0"/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80682" y="1806819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SAVES</a:t>
            </a:r>
            <a:endParaRPr dirty="0"/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DEFE785E-38D7-5961-6CBC-7384A240D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038011"/>
              </p:ext>
            </p:extLst>
          </p:nvPr>
        </p:nvGraphicFramePr>
        <p:xfrm>
          <a:off x="579450" y="3040495"/>
          <a:ext cx="2129112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90335">
                  <a:extLst>
                    <a:ext uri="{9D8B030D-6E8A-4147-A177-3AD203B41FA5}">
                      <a16:colId xmlns:a16="http://schemas.microsoft.com/office/drawing/2014/main" val="2309049781"/>
                    </a:ext>
                  </a:extLst>
                </a:gridCol>
                <a:gridCol w="701669">
                  <a:extLst>
                    <a:ext uri="{9D8B030D-6E8A-4147-A177-3AD203B41FA5}">
                      <a16:colId xmlns:a16="http://schemas.microsoft.com/office/drawing/2014/main" val="2412776054"/>
                    </a:ext>
                  </a:extLst>
                </a:gridCol>
                <a:gridCol w="737108">
                  <a:extLst>
                    <a:ext uri="{9D8B030D-6E8A-4147-A177-3AD203B41FA5}">
                      <a16:colId xmlns:a16="http://schemas.microsoft.com/office/drawing/2014/main" val="2063446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 err="1"/>
                        <a:t>ValueId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5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85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5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56242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CE8FFE8C-15B2-D1CB-8E1B-993C341C9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53059"/>
              </p:ext>
            </p:extLst>
          </p:nvPr>
        </p:nvGraphicFramePr>
        <p:xfrm>
          <a:off x="3043338" y="3040495"/>
          <a:ext cx="2129112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690335">
                  <a:extLst>
                    <a:ext uri="{9D8B030D-6E8A-4147-A177-3AD203B41FA5}">
                      <a16:colId xmlns:a16="http://schemas.microsoft.com/office/drawing/2014/main" val="2309049781"/>
                    </a:ext>
                  </a:extLst>
                </a:gridCol>
                <a:gridCol w="701669">
                  <a:extLst>
                    <a:ext uri="{9D8B030D-6E8A-4147-A177-3AD203B41FA5}">
                      <a16:colId xmlns:a16="http://schemas.microsoft.com/office/drawing/2014/main" val="2412776054"/>
                    </a:ext>
                  </a:extLst>
                </a:gridCol>
                <a:gridCol w="737108">
                  <a:extLst>
                    <a:ext uri="{9D8B030D-6E8A-4147-A177-3AD203B41FA5}">
                      <a16:colId xmlns:a16="http://schemas.microsoft.com/office/drawing/2014/main" val="2063446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50" dirty="0" err="1"/>
                        <a:t>SaveId</a:t>
                      </a:r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5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8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47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3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2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688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227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15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VORSTELLUNG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686664" y="1036541"/>
            <a:ext cx="4772026" cy="1166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400" dirty="0"/>
              <a:t>GUI &amp; Navigation</a:t>
            </a:r>
            <a:endParaRPr sz="5400" dirty="0"/>
          </a:p>
        </p:txBody>
      </p:sp>
      <p:cxnSp>
        <p:nvCxnSpPr>
          <p:cNvPr id="871" name="Google Shape;871;p106"/>
          <p:cNvCxnSpPr>
            <a:cxnSpLocks/>
          </p:cNvCxnSpPr>
          <p:nvPr/>
        </p:nvCxnSpPr>
        <p:spPr>
          <a:xfrm>
            <a:off x="603538" y="2129605"/>
            <a:ext cx="4702753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Bildschirmpräsentation (16:9)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Roboto Condensed Light</vt:lpstr>
      <vt:lpstr>Fira Sans Extra Condensed Medium</vt:lpstr>
      <vt:lpstr>Livvic</vt:lpstr>
      <vt:lpstr>Aptos</vt:lpstr>
      <vt:lpstr>Bahnschrift</vt:lpstr>
      <vt:lpstr>Squada One</vt:lpstr>
      <vt:lpstr>Tech Startup XL by Slidesgo</vt:lpstr>
      <vt:lpstr>PASSWORT-MANAGER</vt:lpstr>
      <vt:lpstr>INHALT</vt:lpstr>
      <vt:lpstr>Projektziele</vt:lpstr>
      <vt:lpstr>Rollenaufteilung</vt:lpstr>
      <vt:lpstr>Technisce Aufgabenverteilung</vt:lpstr>
      <vt:lpstr>Projektmanagement</vt:lpstr>
      <vt:lpstr>AUFBAU - DATENBANK</vt:lpstr>
      <vt:lpstr>VORSTELLUNG</vt:lpstr>
      <vt:lpstr>GUI &amp; Navigation</vt:lpstr>
      <vt:lpstr>Verschlüsselung &amp; Speicherung</vt:lpstr>
      <vt:lpstr>Passwort-Generierung</vt:lpstr>
      <vt:lpstr>Passwort-Sicherheitscheck</vt:lpstr>
      <vt:lpstr>Zukunftsideen</vt:lpstr>
      <vt:lpstr>UNSER FAZIT</vt:lpstr>
      <vt:lpstr>DANKE FÜR DIE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 Kirchner (Vogelsang)</cp:lastModifiedBy>
  <cp:revision>7</cp:revision>
  <dcterms:modified xsi:type="dcterms:W3CDTF">2025-06-04T06:23:13Z</dcterms:modified>
</cp:coreProperties>
</file>