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13" r:id="rId3"/>
  </p:sldMasterIdLst>
  <p:notesMasterIdLst>
    <p:notesMasterId r:id="rId34"/>
  </p:notesMasterIdLst>
  <p:sldIdLst>
    <p:sldId id="25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4" r:id="rId19"/>
    <p:sldId id="280" r:id="rId20"/>
    <p:sldId id="281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86" r:id="rId32"/>
    <p:sldId id="266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092"/>
    <a:srgbClr val="36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MX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MX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MX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MX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3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5E26866-DE54-4321-B8D1-CF578EAD279E}" type="slidenum">
              <a:rPr lang="es-MX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57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90D3AB-5577-4829-9910-DE1092F19C91}" type="slidenum">
              <a:rPr lang="es-MX" sz="1200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35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36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111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112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5" name="224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6" name="225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Shape 1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0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190" name="Shape 25"/>
          <p:cNvPicPr/>
          <p:nvPr/>
        </p:nvPicPr>
        <p:blipFill>
          <a:blip r:embed="rId15"/>
          <a:stretch/>
        </p:blipFill>
        <p:spPr>
          <a:xfrm>
            <a:off x="0" y="-41400"/>
            <a:ext cx="9142920" cy="6898320"/>
          </a:xfrm>
          <a:prstGeom prst="rect">
            <a:avLst/>
          </a:prstGeom>
          <a:ln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5105520"/>
            <a:ext cx="548532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"/>
          <p:cNvSpPr/>
          <p:nvPr/>
        </p:nvSpPr>
        <p:spPr>
          <a:xfrm>
            <a:off x="457200" y="5435640"/>
            <a:ext cx="645408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z="2600" strike="noStrike" dirty="0">
                <a:solidFill>
                  <a:srgbClr val="000000"/>
                </a:solidFill>
                <a:latin typeface="Arial"/>
                <a:ea typeface="DejaVu Sans"/>
              </a:rPr>
              <a:t>Desarrollo de Aplicaciones </a:t>
            </a:r>
            <a:r>
              <a:rPr lang="es-MX" sz="2600" strike="noStrike">
                <a:solidFill>
                  <a:srgbClr val="000000"/>
                </a:solidFill>
                <a:latin typeface="Arial"/>
                <a:ea typeface="DejaVu Sans"/>
              </a:rPr>
              <a:t>Web </a:t>
            </a:r>
            <a:r>
              <a:rPr lang="es-MX" sz="2600" strike="noStrike" smtClean="0">
                <a:solidFill>
                  <a:srgbClr val="000000"/>
                </a:solidFill>
                <a:latin typeface="Arial"/>
                <a:ea typeface="DejaVu Sans"/>
              </a:rPr>
              <a:t>React</a:t>
            </a:r>
            <a:endParaRPr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6263280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Instructor: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MsC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. Jorge Esteban Zaragoza Salazar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Clases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class </a:t>
            </a:r>
            <a:r>
              <a:rPr lang="en-US" sz="2400" dirty="0" err="1">
                <a:latin typeface="Arial Narrow" panose="020B0606020202030204" pitchFamily="34" charset="0"/>
              </a:rPr>
              <a:t>LibroTecnico</a:t>
            </a:r>
            <a:r>
              <a:rPr lang="en-US" sz="2400" dirty="0">
                <a:latin typeface="Arial Narrow" panose="020B0606020202030204" pitchFamily="34" charset="0"/>
              </a:rPr>
              <a:t> extends </a:t>
            </a:r>
            <a:r>
              <a:rPr lang="en-US" sz="2400" dirty="0" err="1">
                <a:latin typeface="Arial Narrow" panose="020B0606020202030204" pitchFamily="34" charset="0"/>
              </a:rPr>
              <a:t>Libro</a:t>
            </a:r>
            <a:r>
              <a:rPr lang="en-US" sz="2400" dirty="0">
                <a:latin typeface="Arial Narrow" panose="020B0606020202030204" pitchFamily="34" charset="0"/>
              </a:rPr>
              <a:t> {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constructor(</a:t>
            </a:r>
            <a:r>
              <a:rPr lang="en-US" sz="2400" dirty="0" err="1">
                <a:latin typeface="Arial Narrow" panose="020B0606020202030204" pitchFamily="34" charset="0"/>
              </a:rPr>
              <a:t>tematica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paginas</a:t>
            </a:r>
            <a:r>
              <a:rPr lang="en-US" sz="2400" dirty="0">
                <a:latin typeface="Arial Narrow" panose="020B0606020202030204" pitchFamily="34" charset="0"/>
              </a:rPr>
              <a:t>) {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    super(</a:t>
            </a:r>
            <a:r>
              <a:rPr lang="en-US" sz="2400" dirty="0" err="1">
                <a:latin typeface="Arial Narrow" panose="020B0606020202030204" pitchFamily="34" charset="0"/>
              </a:rPr>
              <a:t>tematica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paginas</a:t>
            </a:r>
            <a:r>
              <a:rPr lang="en-US" sz="2400" dirty="0">
                <a:latin typeface="Arial Narrow" panose="020B0606020202030204" pitchFamily="34" charset="0"/>
              </a:rPr>
              <a:t>);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    </a:t>
            </a:r>
            <a:r>
              <a:rPr lang="en-US" sz="2400" dirty="0" err="1">
                <a:latin typeface="Arial Narrow" panose="020B0606020202030204" pitchFamily="34" charset="0"/>
              </a:rPr>
              <a:t>this.capitulos</a:t>
            </a:r>
            <a:r>
              <a:rPr lang="en-US" sz="2400" dirty="0">
                <a:latin typeface="Arial Narrow" panose="020B0606020202030204" pitchFamily="34" charset="0"/>
              </a:rPr>
              <a:t> = [];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    </a:t>
            </a:r>
            <a:r>
              <a:rPr lang="en-US" sz="2400" dirty="0" err="1">
                <a:latin typeface="Arial Narrow" panose="020B0606020202030204" pitchFamily="34" charset="0"/>
              </a:rPr>
              <a:t>this.precio</a:t>
            </a:r>
            <a:r>
              <a:rPr lang="en-US" sz="2400" dirty="0">
                <a:latin typeface="Arial Narrow" panose="020B0606020202030204" pitchFamily="34" charset="0"/>
              </a:rPr>
              <a:t> = "";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    // ...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}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</a:t>
            </a:r>
            <a:r>
              <a:rPr lang="en-US" sz="2400" dirty="0" err="1">
                <a:latin typeface="Arial Narrow" panose="020B0606020202030204" pitchFamily="34" charset="0"/>
              </a:rPr>
              <a:t>metodo</a:t>
            </a:r>
            <a:r>
              <a:rPr lang="en-US" sz="2400" dirty="0">
                <a:latin typeface="Arial Narrow" panose="020B0606020202030204" pitchFamily="34" charset="0"/>
              </a:rPr>
              <a:t>() {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    // ...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}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}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3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This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1" indent="0">
              <a:buSzPct val="45000"/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var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obj</a:t>
            </a:r>
            <a:r>
              <a:rPr lang="en-US" sz="2400" dirty="0">
                <a:latin typeface="Arial Narrow" panose="020B0606020202030204" pitchFamily="34" charset="0"/>
              </a:rPr>
              <a:t> = {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foo : function() {...},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bar : function() {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    </a:t>
            </a:r>
            <a:r>
              <a:rPr lang="en-US" sz="2400" dirty="0" err="1">
                <a:latin typeface="Arial Narrow" panose="020B0606020202030204" pitchFamily="34" charset="0"/>
              </a:rPr>
              <a:t>document.addEventListener</a:t>
            </a:r>
            <a:r>
              <a:rPr lang="en-US" sz="2400" dirty="0">
                <a:latin typeface="Arial Narrow" panose="020B0606020202030204" pitchFamily="34" charset="0"/>
              </a:rPr>
              <a:t>("click", (e) =&gt; </a:t>
            </a:r>
            <a:r>
              <a:rPr lang="en-US" sz="2400" dirty="0" err="1">
                <a:latin typeface="Arial Narrow" panose="020B0606020202030204" pitchFamily="34" charset="0"/>
              </a:rPr>
              <a:t>this.foo</a:t>
            </a:r>
            <a:r>
              <a:rPr lang="en-US" sz="2400" dirty="0">
                <a:latin typeface="Arial Narrow" panose="020B0606020202030204" pitchFamily="34" charset="0"/>
              </a:rPr>
              <a:t>());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}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}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2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Let</a:t>
            </a: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y </a:t>
            </a: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Cons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(</a:t>
            </a:r>
            <a:r>
              <a:rPr lang="es-MX" sz="2400" dirty="0" err="1">
                <a:latin typeface="Arial Narrow" panose="020B0606020202030204" pitchFamily="34" charset="0"/>
              </a:rPr>
              <a:t>function</a:t>
            </a:r>
            <a:r>
              <a:rPr lang="es-MX" sz="2400" dirty="0">
                <a:latin typeface="Arial Narrow" panose="020B0606020202030204" pitchFamily="34" charset="0"/>
              </a:rPr>
              <a:t>() {</a:t>
            </a:r>
          </a:p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    </a:t>
            </a:r>
            <a:r>
              <a:rPr lang="es-MX" sz="2400" dirty="0" err="1">
                <a:latin typeface="Arial Narrow" panose="020B0606020202030204" pitchFamily="34" charset="0"/>
              </a:rPr>
              <a:t>if</a:t>
            </a:r>
            <a:r>
              <a:rPr lang="es-MX" sz="2400" dirty="0">
                <a:latin typeface="Arial Narrow" panose="020B0606020202030204" pitchFamily="34" charset="0"/>
              </a:rPr>
              <a:t>(true) {</a:t>
            </a:r>
          </a:p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        </a:t>
            </a:r>
            <a:r>
              <a:rPr lang="es-MX" sz="2400" dirty="0" err="1">
                <a:latin typeface="Arial Narrow" panose="020B0606020202030204" pitchFamily="34" charset="0"/>
              </a:rPr>
              <a:t>let</a:t>
            </a:r>
            <a:r>
              <a:rPr lang="es-MX" sz="2400" dirty="0">
                <a:latin typeface="Arial Narrow" panose="020B0606020202030204" pitchFamily="34" charset="0"/>
              </a:rPr>
              <a:t> x = "hola mundo";</a:t>
            </a:r>
          </a:p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    }</a:t>
            </a:r>
          </a:p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    console.log(x); </a:t>
            </a:r>
          </a:p>
          <a:p>
            <a:pPr marL="635000" lvl="1" indent="0">
              <a:buSzPct val="45000"/>
              <a:buNone/>
            </a:pPr>
            <a:r>
              <a:rPr lang="es-MX" sz="2400" dirty="0" smtClean="0">
                <a:latin typeface="Arial Narrow" panose="020B0606020202030204" pitchFamily="34" charset="0"/>
              </a:rPr>
              <a:t>})();</a:t>
            </a:r>
          </a:p>
          <a:p>
            <a:pPr marL="635000" lvl="1" indent="0">
              <a:buSzPct val="45000"/>
              <a:buNone/>
            </a:pPr>
            <a:endParaRPr lang="es-MX" sz="2400" dirty="0" smtClean="0">
              <a:latin typeface="Arial Narrow" panose="020B0606020202030204" pitchFamily="34" charset="0"/>
            </a:endParaRPr>
          </a:p>
          <a:p>
            <a:pPr marL="635000" lvl="1" indent="0">
              <a:buSzPct val="45000"/>
              <a:buNone/>
            </a:pPr>
            <a:r>
              <a:rPr lang="es-MX" sz="2400" dirty="0" smtClean="0">
                <a:latin typeface="Arial Narrow" panose="020B0606020202030204" pitchFamily="34" charset="0"/>
              </a:rPr>
              <a:t>(</a:t>
            </a:r>
            <a:r>
              <a:rPr lang="es-MX" sz="2400" dirty="0" err="1">
                <a:latin typeface="Arial Narrow" panose="020B0606020202030204" pitchFamily="34" charset="0"/>
              </a:rPr>
              <a:t>function</a:t>
            </a:r>
            <a:r>
              <a:rPr lang="es-MX" sz="2400" dirty="0">
                <a:latin typeface="Arial Narrow" panose="020B0606020202030204" pitchFamily="34" charset="0"/>
              </a:rPr>
              <a:t>() {</a:t>
            </a:r>
          </a:p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    </a:t>
            </a:r>
            <a:r>
              <a:rPr lang="es-MX" sz="2400" dirty="0" err="1">
                <a:latin typeface="Arial Narrow" panose="020B0606020202030204" pitchFamily="34" charset="0"/>
              </a:rPr>
              <a:t>const</a:t>
            </a:r>
            <a:r>
              <a:rPr lang="es-MX" sz="2400" dirty="0">
                <a:latin typeface="Arial Narrow" panose="020B0606020202030204" pitchFamily="34" charset="0"/>
              </a:rPr>
              <a:t> PI = 3.15;</a:t>
            </a:r>
          </a:p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    PI = 3.14159</a:t>
            </a:r>
            <a:r>
              <a:rPr lang="es-MX" sz="2400" dirty="0" smtClean="0">
                <a:latin typeface="Arial Narrow" panose="020B0606020202030204" pitchFamily="34" charset="0"/>
              </a:rPr>
              <a:t>;</a:t>
            </a:r>
          </a:p>
          <a:p>
            <a:pPr marL="635000" lvl="1" indent="0">
              <a:buSzPct val="45000"/>
              <a:buNone/>
            </a:pPr>
            <a:r>
              <a:rPr lang="es-MX" sz="2400" dirty="0" smtClean="0">
                <a:latin typeface="Arial Narrow" panose="020B0606020202030204" pitchFamily="34" charset="0"/>
              </a:rPr>
              <a:t>})();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8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Template</a:t>
            </a: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String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//ES6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let nombre1 = "JavaScript";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let nombre2 = "awesome";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console.log(`</a:t>
            </a:r>
            <a:r>
              <a:rPr lang="en-US" sz="2400" dirty="0" err="1">
                <a:latin typeface="Arial Narrow" panose="020B0606020202030204" pitchFamily="34" charset="0"/>
              </a:rPr>
              <a:t>Sólo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quiero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decir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que</a:t>
            </a:r>
            <a:r>
              <a:rPr lang="en-US" sz="2400" dirty="0">
                <a:latin typeface="Arial Narrow" panose="020B0606020202030204" pitchFamily="34" charset="0"/>
              </a:rPr>
              <a:t> ${nombre1} is ${nombre2`);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// Solo </a:t>
            </a:r>
            <a:r>
              <a:rPr lang="en-US" sz="2400" dirty="0" err="1">
                <a:latin typeface="Arial Narrow" panose="020B0606020202030204" pitchFamily="34" charset="0"/>
              </a:rPr>
              <a:t>quiero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decir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que</a:t>
            </a:r>
            <a:r>
              <a:rPr lang="en-US" sz="2400" dirty="0">
                <a:latin typeface="Arial Narrow" panose="020B0606020202030204" pitchFamily="34" charset="0"/>
              </a:rPr>
              <a:t> JavaScript is awesome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Destructuración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1" indent="0">
              <a:buSzPct val="45000"/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var</a:t>
            </a:r>
            <a:r>
              <a:rPr lang="en-US" sz="2400" dirty="0">
                <a:latin typeface="Arial Narrow" panose="020B0606020202030204" pitchFamily="34" charset="0"/>
              </a:rPr>
              <a:t> foo = function() {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    return ["175", "75"];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};</a:t>
            </a:r>
          </a:p>
          <a:p>
            <a:pPr marL="635000" lvl="1" indent="0">
              <a:buSzPct val="45000"/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var</a:t>
            </a:r>
            <a:r>
              <a:rPr lang="en-US" sz="2400" dirty="0">
                <a:latin typeface="Arial Narrow" panose="020B0606020202030204" pitchFamily="34" charset="0"/>
              </a:rPr>
              <a:t> [</a:t>
            </a:r>
            <a:r>
              <a:rPr lang="en-US" sz="2400" dirty="0" err="1">
                <a:latin typeface="Arial Narrow" panose="020B0606020202030204" pitchFamily="34" charset="0"/>
              </a:rPr>
              <a:t>estatura</a:t>
            </a:r>
            <a:r>
              <a:rPr lang="en-US" sz="2400" dirty="0">
                <a:latin typeface="Arial Narrow" panose="020B0606020202030204" pitchFamily="34" charset="0"/>
              </a:rPr>
              <a:t>, peso] = foo();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console.log(</a:t>
            </a:r>
            <a:r>
              <a:rPr lang="en-US" sz="2400" dirty="0" err="1">
                <a:latin typeface="Arial Narrow" panose="020B0606020202030204" pitchFamily="34" charset="0"/>
              </a:rPr>
              <a:t>estatura</a:t>
            </a:r>
            <a:r>
              <a:rPr lang="en-US" sz="2400" dirty="0">
                <a:latin typeface="Arial Narrow" panose="020B0606020202030204" pitchFamily="34" charset="0"/>
              </a:rPr>
              <a:t>); //175  </a:t>
            </a:r>
          </a:p>
          <a:p>
            <a:pPr marL="635000" lvl="1" indent="0">
              <a:buSzPct val="45000"/>
              <a:buNone/>
            </a:pPr>
            <a:r>
              <a:rPr lang="en-US" sz="2400" dirty="0">
                <a:latin typeface="Arial Narrow" panose="020B0606020202030204" pitchFamily="34" charset="0"/>
              </a:rPr>
              <a:t>console.log(peso); //75 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1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React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48640" y="1471353"/>
            <a:ext cx="845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trae</a:t>
            </a:r>
            <a:r>
              <a:rPr lang="en-US" dirty="0"/>
              <a:t> React:</a:t>
            </a:r>
          </a:p>
        </p:txBody>
      </p:sp>
      <p:sp>
        <p:nvSpPr>
          <p:cNvPr id="25" name="Rectangle 3"/>
          <p:cNvSpPr/>
          <p:nvPr/>
        </p:nvSpPr>
        <p:spPr>
          <a:xfrm>
            <a:off x="523871" y="2212914"/>
            <a:ext cx="8153404" cy="712602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Montar HTML con </a:t>
            </a:r>
            <a:r>
              <a:rPr lang="es-ES" dirty="0" err="1"/>
              <a:t>javascript</a:t>
            </a:r>
            <a:r>
              <a:rPr lang="es-ES" dirty="0"/>
              <a:t> (</a:t>
            </a:r>
            <a:r>
              <a:rPr lang="es-ES" dirty="0" err="1"/>
              <a:t>jsx</a:t>
            </a:r>
            <a:r>
              <a:rPr lang="es-ES" dirty="0"/>
              <a:t> / </a:t>
            </a:r>
            <a:r>
              <a:rPr lang="es-ES" dirty="0" err="1"/>
              <a:t>tsx</a:t>
            </a:r>
            <a:r>
              <a:rPr lang="es-ES" dirty="0"/>
              <a:t>) + Virtual DOM</a:t>
            </a:r>
          </a:p>
        </p:txBody>
      </p:sp>
      <p:sp>
        <p:nvSpPr>
          <p:cNvPr id="26" name="Rectangle 5"/>
          <p:cNvSpPr/>
          <p:nvPr/>
        </p:nvSpPr>
        <p:spPr>
          <a:xfrm>
            <a:off x="523871" y="3077916"/>
            <a:ext cx="8153404" cy="712602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Rendering</a:t>
            </a:r>
            <a:r>
              <a:rPr lang="es-ES" dirty="0"/>
              <a:t> en cliente y servidor</a:t>
            </a:r>
          </a:p>
        </p:txBody>
      </p:sp>
      <p:sp>
        <p:nvSpPr>
          <p:cNvPr id="27" name="Rectangle 6"/>
          <p:cNvSpPr/>
          <p:nvPr/>
        </p:nvSpPr>
        <p:spPr>
          <a:xfrm>
            <a:off x="523871" y="3977505"/>
            <a:ext cx="8153404" cy="712602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Binding</a:t>
            </a:r>
            <a:r>
              <a:rPr lang="es-ES" dirty="0"/>
              <a:t> unidireccional</a:t>
            </a:r>
          </a:p>
        </p:txBody>
      </p:sp>
    </p:spTree>
    <p:extLst>
      <p:ext uri="{BB962C8B-B14F-4D97-AF65-F5344CB8AC3E}">
        <p14:creationId xmlns:p14="http://schemas.microsoft.com/office/powerpoint/2010/main" val="23906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React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548640" y="1412776"/>
            <a:ext cx="84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pronto para </a:t>
            </a:r>
            <a:r>
              <a:rPr lang="en-US" dirty="0" err="1"/>
              <a:t>decidir</a:t>
            </a:r>
            <a:r>
              <a:rPr lang="en-US" dirty="0"/>
              <a:t> que </a:t>
            </a:r>
            <a:r>
              <a:rPr lang="en-US" dirty="0" err="1"/>
              <a:t>tecnología</a:t>
            </a:r>
            <a:r>
              <a:rPr lang="en-US" dirty="0"/>
              <a:t> </a:t>
            </a:r>
            <a:r>
              <a:rPr lang="en-US" dirty="0" err="1"/>
              <a:t>quedara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y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tarde</a:t>
            </a:r>
            <a:r>
              <a:rPr lang="en-US" dirty="0"/>
              <a:t> para </a:t>
            </a:r>
            <a:r>
              <a:rPr lang="en-US" dirty="0" err="1"/>
              <a:t>apostar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ella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lo sea.</a:t>
            </a:r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195792"/>
            <a:ext cx="1906172" cy="6731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9" y="3324358"/>
            <a:ext cx="1483116" cy="396409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10" y="2178704"/>
            <a:ext cx="1026056" cy="1026056"/>
          </a:xfrm>
          <a:prstGeom prst="rect">
            <a:avLst/>
          </a:prstGeom>
        </p:spPr>
      </p:pic>
      <p:pic>
        <p:nvPicPr>
          <p:cNvPr id="20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19" y="4154759"/>
            <a:ext cx="2512997" cy="510157"/>
          </a:xfrm>
          <a:prstGeom prst="rect">
            <a:avLst/>
          </a:prstGeom>
        </p:spPr>
      </p:pic>
      <p:pic>
        <p:nvPicPr>
          <p:cNvPr id="21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110" y="3196201"/>
            <a:ext cx="1018751" cy="858576"/>
          </a:xfrm>
          <a:prstGeom prst="rect">
            <a:avLst/>
          </a:prstGeom>
        </p:spPr>
      </p:pic>
      <p:pic>
        <p:nvPicPr>
          <p:cNvPr id="22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436" y="3941672"/>
            <a:ext cx="936329" cy="936329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4837" y="3265705"/>
            <a:ext cx="964058" cy="4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React</a:t>
            </a: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Lifecycle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5" name="Picture 1" descr="E:\Imágenes\react-lifecyc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4933" r="2321" b="11920"/>
          <a:stretch/>
        </p:blipFill>
        <p:spPr bwMode="auto">
          <a:xfrm>
            <a:off x="772911" y="991887"/>
            <a:ext cx="7597097" cy="513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0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Imágenes\react-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520"/>
            <a:ext cx="9144000" cy="68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9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Componentes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555674" y="1329397"/>
            <a:ext cx="817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 react </a:t>
            </a:r>
            <a:r>
              <a:rPr lang="en-GB" dirty="0" err="1"/>
              <a:t>creamos</a:t>
            </a:r>
            <a:r>
              <a:rPr lang="en-GB" dirty="0"/>
              <a:t> </a:t>
            </a:r>
            <a:r>
              <a:rPr lang="en-GB" dirty="0" err="1"/>
              <a:t>arboles</a:t>
            </a:r>
            <a:r>
              <a:rPr lang="en-GB" dirty="0"/>
              <a:t> de components, </a:t>
            </a:r>
            <a:r>
              <a:rPr lang="en-GB" dirty="0" err="1"/>
              <a:t>estos</a:t>
            </a:r>
            <a:r>
              <a:rPr lang="en-GB" dirty="0"/>
              <a:t> </a:t>
            </a:r>
            <a:r>
              <a:rPr lang="en-GB" dirty="0" err="1"/>
              <a:t>componentes</a:t>
            </a:r>
            <a:r>
              <a:rPr lang="en-GB" dirty="0"/>
              <a:t>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tener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y </a:t>
            </a:r>
            <a:r>
              <a:rPr lang="en-GB" dirty="0" err="1"/>
              <a:t>propiedades</a:t>
            </a:r>
            <a:r>
              <a:rPr lang="en-GB" dirty="0"/>
              <a:t>.</a:t>
            </a:r>
          </a:p>
        </p:txBody>
      </p:sp>
      <p:sp>
        <p:nvSpPr>
          <p:cNvPr id="12" name="Rectangle 3"/>
          <p:cNvSpPr/>
          <p:nvPr/>
        </p:nvSpPr>
        <p:spPr>
          <a:xfrm>
            <a:off x="3383280" y="2131255"/>
            <a:ext cx="2187526" cy="55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13" name="Rectangle 5"/>
          <p:cNvSpPr/>
          <p:nvPr/>
        </p:nvSpPr>
        <p:spPr>
          <a:xfrm>
            <a:off x="1709225" y="3109742"/>
            <a:ext cx="2187526" cy="55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14" name="Rectangle 6"/>
          <p:cNvSpPr/>
          <p:nvPr/>
        </p:nvSpPr>
        <p:spPr>
          <a:xfrm>
            <a:off x="5448886" y="3109742"/>
            <a:ext cx="2187526" cy="55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15" name="Rectangle 7"/>
          <p:cNvSpPr/>
          <p:nvPr/>
        </p:nvSpPr>
        <p:spPr>
          <a:xfrm>
            <a:off x="4203896" y="4141373"/>
            <a:ext cx="2187526" cy="55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16" name="Rectangle 8"/>
          <p:cNvSpPr/>
          <p:nvPr/>
        </p:nvSpPr>
        <p:spPr>
          <a:xfrm>
            <a:off x="6649330" y="4141373"/>
            <a:ext cx="2187526" cy="55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Componente</a:t>
            </a:r>
            <a:endParaRPr lang="en-GB" dirty="0"/>
          </a:p>
        </p:txBody>
      </p:sp>
      <p:cxnSp>
        <p:nvCxnSpPr>
          <p:cNvPr id="17" name="Straight Connector 10"/>
          <p:cNvCxnSpPr>
            <a:stCxn id="12" idx="2"/>
            <a:endCxn id="13" idx="0"/>
          </p:cNvCxnSpPr>
          <p:nvPr/>
        </p:nvCxnSpPr>
        <p:spPr>
          <a:xfrm flipH="1">
            <a:off x="2802988" y="2686929"/>
            <a:ext cx="1674055" cy="422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>
            <a:stCxn id="12" idx="2"/>
            <a:endCxn id="14" idx="0"/>
          </p:cNvCxnSpPr>
          <p:nvPr/>
        </p:nvCxnSpPr>
        <p:spPr>
          <a:xfrm>
            <a:off x="4477043" y="2686929"/>
            <a:ext cx="2065606" cy="422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4"/>
          <p:cNvCxnSpPr>
            <a:stCxn id="14" idx="2"/>
            <a:endCxn id="15" idx="0"/>
          </p:cNvCxnSpPr>
          <p:nvPr/>
        </p:nvCxnSpPr>
        <p:spPr>
          <a:xfrm flipH="1">
            <a:off x="5297659" y="3665416"/>
            <a:ext cx="1244990" cy="47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/>
          <p:cNvCxnSpPr>
            <a:stCxn id="14" idx="2"/>
            <a:endCxn id="16" idx="0"/>
          </p:cNvCxnSpPr>
          <p:nvPr/>
        </p:nvCxnSpPr>
        <p:spPr>
          <a:xfrm>
            <a:off x="6542649" y="3665416"/>
            <a:ext cx="1200444" cy="47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Descargas\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046163"/>
            <a:ext cx="5780087" cy="47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Estado y propiedades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Rectangle 1"/>
          <p:cNvSpPr/>
          <p:nvPr/>
        </p:nvSpPr>
        <p:spPr>
          <a:xfrm>
            <a:off x="513471" y="1744106"/>
            <a:ext cx="3974124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Props</a:t>
            </a:r>
          </a:p>
        </p:txBody>
      </p:sp>
      <p:sp>
        <p:nvSpPr>
          <p:cNvPr id="23" name="Rectangle 5"/>
          <p:cNvSpPr/>
          <p:nvPr/>
        </p:nvSpPr>
        <p:spPr>
          <a:xfrm>
            <a:off x="4846320" y="1744107"/>
            <a:ext cx="3974124" cy="604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States</a:t>
            </a:r>
          </a:p>
        </p:txBody>
      </p:sp>
      <p:sp>
        <p:nvSpPr>
          <p:cNvPr id="24" name="Rectangle 6"/>
          <p:cNvSpPr/>
          <p:nvPr/>
        </p:nvSpPr>
        <p:spPr>
          <a:xfrm>
            <a:off x="513471" y="2349017"/>
            <a:ext cx="3974124" cy="2736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7"/>
          <p:cNvSpPr/>
          <p:nvPr/>
        </p:nvSpPr>
        <p:spPr>
          <a:xfrm>
            <a:off x="4846320" y="2349018"/>
            <a:ext cx="3974124" cy="27361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3"/>
          <p:cNvSpPr txBox="1"/>
          <p:nvPr/>
        </p:nvSpPr>
        <p:spPr>
          <a:xfrm>
            <a:off x="689318" y="4418698"/>
            <a:ext cx="362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Es</a:t>
            </a:r>
            <a:r>
              <a:rPr lang="en-GB" sz="1400" dirty="0"/>
              <a:t> </a:t>
            </a:r>
            <a:r>
              <a:rPr lang="en-GB" sz="1400" dirty="0" err="1"/>
              <a:t>decir</a:t>
            </a:r>
            <a:r>
              <a:rPr lang="en-GB" sz="1400" dirty="0"/>
              <a:t> </a:t>
            </a:r>
            <a:r>
              <a:rPr lang="en-GB" sz="1400" dirty="0" err="1"/>
              <a:t>los</a:t>
            </a:r>
            <a:r>
              <a:rPr lang="en-GB" sz="1400" dirty="0"/>
              <a:t> </a:t>
            </a:r>
            <a:r>
              <a:rPr lang="en-GB" sz="1400" dirty="0" err="1"/>
              <a:t>datos</a:t>
            </a:r>
            <a:r>
              <a:rPr lang="en-GB" sz="1400" dirty="0"/>
              <a:t> de las </a:t>
            </a:r>
            <a:r>
              <a:rPr lang="en-GB" sz="1400" dirty="0" err="1"/>
              <a:t>propiedades</a:t>
            </a:r>
            <a:r>
              <a:rPr lang="en-GB" sz="1400" dirty="0"/>
              <a:t> </a:t>
            </a:r>
            <a:r>
              <a:rPr lang="en-GB" sz="1400" dirty="0" err="1"/>
              <a:t>vienen</a:t>
            </a:r>
            <a:r>
              <a:rPr lang="en-GB" sz="1400" dirty="0"/>
              <a:t> de un control padre.</a:t>
            </a:r>
          </a:p>
        </p:txBody>
      </p:sp>
      <p:sp>
        <p:nvSpPr>
          <p:cNvPr id="27" name="TextBox 8"/>
          <p:cNvSpPr txBox="1"/>
          <p:nvPr/>
        </p:nvSpPr>
        <p:spPr>
          <a:xfrm>
            <a:off x="5013570" y="4211991"/>
            <a:ext cx="3622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Normalmente</a:t>
            </a:r>
            <a:r>
              <a:rPr lang="en-GB" sz="1400" dirty="0"/>
              <a:t> solo </a:t>
            </a:r>
            <a:r>
              <a:rPr lang="en-GB" sz="1400" dirty="0" err="1"/>
              <a:t>los</a:t>
            </a:r>
            <a:r>
              <a:rPr lang="en-GB" sz="1400" dirty="0"/>
              <a:t> </a:t>
            </a:r>
            <a:r>
              <a:rPr lang="en-GB" sz="1400" dirty="0" err="1"/>
              <a:t>usamos</a:t>
            </a:r>
            <a:r>
              <a:rPr lang="en-GB" sz="1400" dirty="0"/>
              <a:t> </a:t>
            </a:r>
            <a:r>
              <a:rPr lang="en-GB" sz="1400" dirty="0" err="1"/>
              <a:t>en</a:t>
            </a:r>
            <a:r>
              <a:rPr lang="en-GB" sz="1400" dirty="0"/>
              <a:t> </a:t>
            </a:r>
            <a:r>
              <a:rPr lang="en-GB" sz="1400" dirty="0" err="1"/>
              <a:t>componentes</a:t>
            </a:r>
            <a:r>
              <a:rPr lang="en-GB" sz="1400" dirty="0"/>
              <a:t> de primer </a:t>
            </a:r>
            <a:r>
              <a:rPr lang="en-GB" sz="1400" dirty="0" err="1"/>
              <a:t>nivel</a:t>
            </a:r>
            <a:r>
              <a:rPr lang="en-GB" sz="1400" dirty="0"/>
              <a:t>, </a:t>
            </a:r>
            <a:r>
              <a:rPr lang="en-GB" sz="1400" dirty="0" err="1"/>
              <a:t>en</a:t>
            </a:r>
            <a:r>
              <a:rPr lang="en-GB" sz="1400" dirty="0"/>
              <a:t> </a:t>
            </a:r>
            <a:r>
              <a:rPr lang="en-GB" sz="1400" dirty="0" err="1"/>
              <a:t>los</a:t>
            </a:r>
            <a:r>
              <a:rPr lang="en-GB" sz="1400" dirty="0"/>
              <a:t> </a:t>
            </a:r>
            <a:r>
              <a:rPr lang="en-GB" sz="1400" dirty="0" err="1"/>
              <a:t>hijos</a:t>
            </a:r>
            <a:r>
              <a:rPr lang="en-GB" sz="1400" dirty="0"/>
              <a:t> </a:t>
            </a:r>
            <a:r>
              <a:rPr lang="en-GB" sz="1400" dirty="0" err="1"/>
              <a:t>pasamos</a:t>
            </a:r>
            <a:r>
              <a:rPr lang="en-GB" sz="1400" dirty="0"/>
              <a:t> </a:t>
            </a:r>
            <a:r>
              <a:rPr lang="en-GB" sz="1400" dirty="0" err="1"/>
              <a:t>los</a:t>
            </a:r>
            <a:r>
              <a:rPr lang="en-GB" sz="1400" dirty="0"/>
              <a:t> </a:t>
            </a:r>
            <a:r>
              <a:rPr lang="en-GB" sz="1400" dirty="0" err="1"/>
              <a:t>datos</a:t>
            </a:r>
            <a:r>
              <a:rPr lang="en-GB" sz="1400" dirty="0"/>
              <a:t> via props.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89318" y="2452574"/>
            <a:ext cx="362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 </a:t>
            </a:r>
            <a:r>
              <a:rPr lang="en-GB" sz="1400" dirty="0" err="1"/>
              <a:t>parecen</a:t>
            </a:r>
            <a:r>
              <a:rPr lang="en-GB" sz="1400" dirty="0"/>
              <a:t> a </a:t>
            </a:r>
            <a:r>
              <a:rPr lang="en-GB" sz="1400" dirty="0" err="1"/>
              <a:t>los</a:t>
            </a:r>
            <a:r>
              <a:rPr lang="en-GB" sz="1400" dirty="0"/>
              <a:t> </a:t>
            </a:r>
            <a:r>
              <a:rPr lang="en-GB" sz="1400" dirty="0" err="1"/>
              <a:t>atributos</a:t>
            </a:r>
            <a:r>
              <a:rPr lang="en-GB" sz="1400" dirty="0"/>
              <a:t> HTML.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689318" y="2903639"/>
            <a:ext cx="362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Son </a:t>
            </a:r>
            <a:r>
              <a:rPr lang="en-GB" sz="1400" dirty="0" err="1"/>
              <a:t>inmutables</a:t>
            </a:r>
            <a:r>
              <a:rPr lang="en-GB" sz="1400" dirty="0"/>
              <a:t>.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689318" y="3479575"/>
            <a:ext cx="3622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Ejemplo</a:t>
            </a:r>
            <a:r>
              <a:rPr lang="en-GB" sz="1400" dirty="0"/>
              <a:t>: </a:t>
            </a:r>
            <a:r>
              <a:rPr lang="en-GB" sz="1400" dirty="0" err="1"/>
              <a:t>lista</a:t>
            </a:r>
            <a:r>
              <a:rPr lang="en-GB" sz="1400" dirty="0"/>
              <a:t> de </a:t>
            </a:r>
            <a:r>
              <a:rPr lang="en-GB" sz="1400" dirty="0" err="1"/>
              <a:t>usuarios</a:t>
            </a:r>
            <a:r>
              <a:rPr lang="en-GB" sz="1400" dirty="0"/>
              <a:t>, control que </a:t>
            </a:r>
            <a:r>
              <a:rPr lang="en-GB" sz="1400" dirty="0" err="1"/>
              <a:t>pinta</a:t>
            </a:r>
            <a:r>
              <a:rPr lang="en-GB" sz="1400" dirty="0"/>
              <a:t> </a:t>
            </a:r>
            <a:r>
              <a:rPr lang="en-GB" sz="1400" dirty="0" err="1"/>
              <a:t>una</a:t>
            </a:r>
            <a:r>
              <a:rPr lang="en-GB" sz="1400" dirty="0"/>
              <a:t> fila </a:t>
            </a:r>
            <a:r>
              <a:rPr lang="en-GB" sz="1400" dirty="0" err="1"/>
              <a:t>usuario</a:t>
            </a:r>
            <a:r>
              <a:rPr lang="en-GB" sz="1400" dirty="0"/>
              <a:t> le </a:t>
            </a:r>
            <a:r>
              <a:rPr lang="en-GB" sz="1400" dirty="0" err="1"/>
              <a:t>pasamos</a:t>
            </a:r>
            <a:r>
              <a:rPr lang="en-GB" sz="1400" dirty="0"/>
              <a:t> </a:t>
            </a:r>
            <a:r>
              <a:rPr lang="en-GB" sz="1400" dirty="0" err="1"/>
              <a:t>como</a:t>
            </a:r>
            <a:r>
              <a:rPr lang="en-GB" sz="1400" dirty="0"/>
              <a:t> </a:t>
            </a:r>
            <a:r>
              <a:rPr lang="en-GB" sz="1400" dirty="0" err="1"/>
              <a:t>propiedad</a:t>
            </a:r>
            <a:r>
              <a:rPr lang="en-GB" sz="1400" dirty="0"/>
              <a:t> el </a:t>
            </a:r>
            <a:r>
              <a:rPr lang="en-GB" sz="1400" dirty="0" err="1"/>
              <a:t>usuario</a:t>
            </a:r>
            <a:r>
              <a:rPr lang="en-GB" sz="1400" dirty="0"/>
              <a:t> actual.</a:t>
            </a:r>
          </a:p>
        </p:txBody>
      </p:sp>
      <p:sp>
        <p:nvSpPr>
          <p:cNvPr id="31" name="TextBox 12"/>
          <p:cNvSpPr txBox="1"/>
          <p:nvPr/>
        </p:nvSpPr>
        <p:spPr>
          <a:xfrm>
            <a:off x="5013570" y="2520452"/>
            <a:ext cx="362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Son </a:t>
            </a:r>
            <a:r>
              <a:rPr lang="en-GB" sz="1400" dirty="0" err="1"/>
              <a:t>datos</a:t>
            </a:r>
            <a:r>
              <a:rPr lang="en-GB" sz="1400" dirty="0"/>
              <a:t> que </a:t>
            </a:r>
            <a:r>
              <a:rPr lang="en-GB" sz="1400" dirty="0" err="1"/>
              <a:t>pueden</a:t>
            </a:r>
            <a:r>
              <a:rPr lang="en-GB" sz="1400" dirty="0"/>
              <a:t> </a:t>
            </a:r>
            <a:r>
              <a:rPr lang="en-GB" sz="1400" dirty="0" err="1"/>
              <a:t>cambiar</a:t>
            </a:r>
            <a:r>
              <a:rPr lang="en-GB" sz="1400" dirty="0"/>
              <a:t> (</a:t>
            </a:r>
            <a:r>
              <a:rPr lang="en-GB" sz="1400" dirty="0" err="1"/>
              <a:t>mutables</a:t>
            </a:r>
            <a:r>
              <a:rPr lang="en-GB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3096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Componentes de presentación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Rounded Rectangle 14"/>
          <p:cNvSpPr/>
          <p:nvPr/>
        </p:nvSpPr>
        <p:spPr>
          <a:xfrm>
            <a:off x="3467685" y="2142978"/>
            <a:ext cx="2855742" cy="7244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MembersPage</a:t>
            </a:r>
            <a:endParaRPr lang="en-GB" dirty="0"/>
          </a:p>
        </p:txBody>
      </p:sp>
      <p:sp>
        <p:nvSpPr>
          <p:cNvPr id="20" name="Rounded Rectangle 15"/>
          <p:cNvSpPr/>
          <p:nvPr/>
        </p:nvSpPr>
        <p:spPr>
          <a:xfrm>
            <a:off x="3467685" y="3936608"/>
            <a:ext cx="2855742" cy="7244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MemberRow</a:t>
            </a:r>
            <a:endParaRPr lang="en-GB" dirty="0"/>
          </a:p>
        </p:txBody>
      </p:sp>
      <p:sp>
        <p:nvSpPr>
          <p:cNvPr id="21" name="Rectangle 16"/>
          <p:cNvSpPr/>
          <p:nvPr/>
        </p:nvSpPr>
        <p:spPr>
          <a:xfrm>
            <a:off x="766689" y="2110154"/>
            <a:ext cx="1878037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State: Member</a:t>
            </a:r>
          </a:p>
        </p:txBody>
      </p:sp>
      <p:cxnSp>
        <p:nvCxnSpPr>
          <p:cNvPr id="32" name="Straight Arrow Connector 18"/>
          <p:cNvCxnSpPr>
            <a:stCxn id="21" idx="3"/>
            <a:endCxn id="19" idx="1"/>
          </p:cNvCxnSpPr>
          <p:nvPr/>
        </p:nvCxnSpPr>
        <p:spPr>
          <a:xfrm>
            <a:off x="2644726" y="2497016"/>
            <a:ext cx="822959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20"/>
          <p:cNvSpPr/>
          <p:nvPr/>
        </p:nvSpPr>
        <p:spPr>
          <a:xfrm>
            <a:off x="5251939" y="3015174"/>
            <a:ext cx="1878037" cy="77372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Prop: Member</a:t>
            </a:r>
          </a:p>
        </p:txBody>
      </p:sp>
      <p:cxnSp>
        <p:nvCxnSpPr>
          <p:cNvPr id="34" name="Straight Arrow Connector 21"/>
          <p:cNvCxnSpPr>
            <a:endCxn id="20" idx="0"/>
          </p:cNvCxnSpPr>
          <p:nvPr/>
        </p:nvCxnSpPr>
        <p:spPr>
          <a:xfrm>
            <a:off x="4895556" y="2867464"/>
            <a:ext cx="0" cy="10691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328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Redux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34572" y="1273123"/>
            <a:ext cx="837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Redux </a:t>
            </a:r>
            <a:r>
              <a:rPr lang="en-GB" dirty="0" err="1"/>
              <a:t>es</a:t>
            </a:r>
            <a:r>
              <a:rPr lang="en-GB" dirty="0"/>
              <a:t> un </a:t>
            </a:r>
            <a:r>
              <a:rPr lang="en-GB" dirty="0" err="1"/>
              <a:t>contenedor</a:t>
            </a:r>
            <a:r>
              <a:rPr lang="en-GB" dirty="0"/>
              <a:t> de </a:t>
            </a:r>
            <a:r>
              <a:rPr lang="en-GB" dirty="0" err="1"/>
              <a:t>estado</a:t>
            </a:r>
            <a:r>
              <a:rPr lang="en-GB" dirty="0"/>
              <a:t> para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.</a:t>
            </a:r>
          </a:p>
        </p:txBody>
      </p:sp>
      <p:sp>
        <p:nvSpPr>
          <p:cNvPr id="11" name="Rectangle 7"/>
          <p:cNvSpPr/>
          <p:nvPr/>
        </p:nvSpPr>
        <p:spPr>
          <a:xfrm>
            <a:off x="523871" y="1699440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que </a:t>
            </a:r>
            <a:r>
              <a:rPr lang="en-US" dirty="0" err="1"/>
              <a:t>tengan</a:t>
            </a:r>
            <a:r>
              <a:rPr lang="en-US" dirty="0"/>
              <a:t> un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consistente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12" name="Rectangle 8"/>
          <p:cNvSpPr/>
          <p:nvPr/>
        </p:nvSpPr>
        <p:spPr>
          <a:xfrm>
            <a:off x="523871" y="2564442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 (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servidor</a:t>
            </a:r>
            <a:r>
              <a:rPr lang="en-US" dirty="0"/>
              <a:t>, </a:t>
            </a:r>
            <a:r>
              <a:rPr lang="en-US" dirty="0" err="1"/>
              <a:t>nativo</a:t>
            </a:r>
            <a:r>
              <a:rPr lang="en-US" dirty="0"/>
              <a:t>), y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 (</a:t>
            </a:r>
            <a:r>
              <a:rPr lang="en-US" dirty="0" err="1"/>
              <a:t>angularjs</a:t>
            </a:r>
            <a:r>
              <a:rPr lang="en-US" dirty="0"/>
              <a:t>, react…)</a:t>
            </a:r>
            <a:endParaRPr lang="es-ES" dirty="0"/>
          </a:p>
        </p:txBody>
      </p:sp>
      <p:sp>
        <p:nvSpPr>
          <p:cNvPr id="13" name="Rectangle 9"/>
          <p:cNvSpPr/>
          <p:nvPr/>
        </p:nvSpPr>
        <p:spPr>
          <a:xfrm>
            <a:off x="523871" y="3464031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añadirle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endParaRPr lang="es-ES" dirty="0"/>
          </a:p>
        </p:txBody>
      </p:sp>
      <p:sp>
        <p:nvSpPr>
          <p:cNvPr id="14" name="Rectangle 10"/>
          <p:cNvSpPr/>
          <p:nvPr/>
        </p:nvSpPr>
        <p:spPr>
          <a:xfrm>
            <a:off x="523871" y="4358334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2Kb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00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Redux</a:t>
            </a:r>
            <a:r>
              <a:rPr lang="es-MX" sz="4000" b="1" i="0" u="none" strike="noStrike" cap="none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(II)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" name="Rectangle 1"/>
          <p:cNvSpPr/>
          <p:nvPr/>
        </p:nvSpPr>
        <p:spPr>
          <a:xfrm>
            <a:off x="2353192" y="2402376"/>
            <a:ext cx="1465808" cy="105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15" name="Rectangle 7"/>
          <p:cNvSpPr/>
          <p:nvPr/>
        </p:nvSpPr>
        <p:spPr>
          <a:xfrm>
            <a:off x="5926964" y="3915294"/>
            <a:ext cx="1379921" cy="928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Reducers</a:t>
            </a:r>
          </a:p>
        </p:txBody>
      </p:sp>
      <p:sp>
        <p:nvSpPr>
          <p:cNvPr id="16" name="Rectangle 10"/>
          <p:cNvSpPr/>
          <p:nvPr/>
        </p:nvSpPr>
        <p:spPr>
          <a:xfrm>
            <a:off x="7358823" y="2400458"/>
            <a:ext cx="1411768" cy="6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Validations</a:t>
            </a:r>
          </a:p>
        </p:txBody>
      </p:sp>
      <p:cxnSp>
        <p:nvCxnSpPr>
          <p:cNvPr id="17" name="Straight Connector 5"/>
          <p:cNvCxnSpPr/>
          <p:nvPr/>
        </p:nvCxnSpPr>
        <p:spPr>
          <a:xfrm flipH="1">
            <a:off x="2220877" y="4059381"/>
            <a:ext cx="32405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3"/>
          <p:cNvCxnSpPr/>
          <p:nvPr/>
        </p:nvCxnSpPr>
        <p:spPr>
          <a:xfrm flipH="1">
            <a:off x="2220877" y="4860174"/>
            <a:ext cx="325997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6"/>
          <p:cNvSpPr/>
          <p:nvPr/>
        </p:nvSpPr>
        <p:spPr>
          <a:xfrm>
            <a:off x="4479167" y="4264429"/>
            <a:ext cx="982288" cy="415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0" name="Rounded Rectangle 14"/>
          <p:cNvSpPr/>
          <p:nvPr/>
        </p:nvSpPr>
        <p:spPr>
          <a:xfrm>
            <a:off x="3350022" y="4254730"/>
            <a:ext cx="982288" cy="415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1" name="Rounded Rectangle 15"/>
          <p:cNvSpPr/>
          <p:nvPr/>
        </p:nvSpPr>
        <p:spPr>
          <a:xfrm>
            <a:off x="2220877" y="4264429"/>
            <a:ext cx="982288" cy="415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22" name="Straight Arrow Connector 19"/>
          <p:cNvCxnSpPr/>
          <p:nvPr/>
        </p:nvCxnSpPr>
        <p:spPr>
          <a:xfrm flipV="1">
            <a:off x="1590493" y="2113667"/>
            <a:ext cx="2884504" cy="137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0"/>
          <p:cNvSpPr txBox="1"/>
          <p:nvPr/>
        </p:nvSpPr>
        <p:spPr>
          <a:xfrm>
            <a:off x="2129440" y="1733653"/>
            <a:ext cx="202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Props - Action</a:t>
            </a:r>
          </a:p>
        </p:txBody>
      </p:sp>
      <p:cxnSp>
        <p:nvCxnSpPr>
          <p:cNvPr id="24" name="Elbow Connector 24"/>
          <p:cNvCxnSpPr>
            <a:stCxn id="21" idx="1"/>
            <a:endCxn id="8" idx="2"/>
          </p:cNvCxnSpPr>
          <p:nvPr/>
        </p:nvCxnSpPr>
        <p:spPr>
          <a:xfrm rot="10800000" flipH="1">
            <a:off x="2220876" y="3458093"/>
            <a:ext cx="865219" cy="1014154"/>
          </a:xfrm>
          <a:prstGeom prst="bentConnector4">
            <a:avLst>
              <a:gd name="adj1" fmla="val -26421"/>
              <a:gd name="adj2" fmla="val 6024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5"/>
          <p:cNvSpPr txBox="1"/>
          <p:nvPr/>
        </p:nvSpPr>
        <p:spPr>
          <a:xfrm>
            <a:off x="116372" y="3839088"/>
            <a:ext cx="187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State (</a:t>
            </a:r>
            <a:r>
              <a:rPr lang="en-US" i="1" dirty="0" err="1"/>
              <a:t>readonly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Updates + render</a:t>
            </a:r>
          </a:p>
        </p:txBody>
      </p:sp>
      <p:sp>
        <p:nvSpPr>
          <p:cNvPr id="26" name="Rectangle 34"/>
          <p:cNvSpPr/>
          <p:nvPr/>
        </p:nvSpPr>
        <p:spPr>
          <a:xfrm>
            <a:off x="4474997" y="1903614"/>
            <a:ext cx="1302338" cy="1055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27" name="Cloud 47"/>
          <p:cNvSpPr/>
          <p:nvPr/>
        </p:nvSpPr>
        <p:spPr>
          <a:xfrm>
            <a:off x="6497775" y="1766130"/>
            <a:ext cx="653931" cy="51538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48"/>
          <p:cNvSpPr/>
          <p:nvPr/>
        </p:nvSpPr>
        <p:spPr>
          <a:xfrm>
            <a:off x="7373381" y="1766130"/>
            <a:ext cx="554190" cy="47111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49"/>
          <p:cNvCxnSpPr/>
          <p:nvPr/>
        </p:nvCxnSpPr>
        <p:spPr>
          <a:xfrm>
            <a:off x="5961613" y="1766769"/>
            <a:ext cx="53616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1"/>
          <p:cNvCxnSpPr/>
          <p:nvPr/>
        </p:nvCxnSpPr>
        <p:spPr>
          <a:xfrm>
            <a:off x="5961613" y="2240010"/>
            <a:ext cx="53616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5"/>
          <p:cNvCxnSpPr>
            <a:stCxn id="26" idx="2"/>
            <a:endCxn id="15" idx="0"/>
          </p:cNvCxnSpPr>
          <p:nvPr/>
        </p:nvCxnSpPr>
        <p:spPr>
          <a:xfrm rot="16200000" flipH="1">
            <a:off x="5393564" y="2691932"/>
            <a:ext cx="955963" cy="1490759"/>
          </a:xfrm>
          <a:prstGeom prst="bentConnector3">
            <a:avLst>
              <a:gd name="adj1" fmla="val 5000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72"/>
          <p:cNvSpPr txBox="1"/>
          <p:nvPr/>
        </p:nvSpPr>
        <p:spPr>
          <a:xfrm>
            <a:off x="4893419" y="3391062"/>
            <a:ext cx="12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Update State</a:t>
            </a:r>
          </a:p>
        </p:txBody>
      </p:sp>
      <p:cxnSp>
        <p:nvCxnSpPr>
          <p:cNvPr id="33" name="Straight Arrow Connector 74"/>
          <p:cNvCxnSpPr/>
          <p:nvPr/>
        </p:nvCxnSpPr>
        <p:spPr>
          <a:xfrm flipH="1">
            <a:off x="5577828" y="4485419"/>
            <a:ext cx="3158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>
            <a:stCxn id="16" idx="1"/>
          </p:cNvCxnSpPr>
          <p:nvPr/>
        </p:nvCxnSpPr>
        <p:spPr>
          <a:xfrm flipH="1">
            <a:off x="5926964" y="2749876"/>
            <a:ext cx="143185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5"/>
          <p:cNvSpPr/>
          <p:nvPr/>
        </p:nvSpPr>
        <p:spPr>
          <a:xfrm>
            <a:off x="127470" y="1903613"/>
            <a:ext cx="1465808" cy="105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6" name="Straight Arrow Connector 39"/>
          <p:cNvCxnSpPr>
            <a:stCxn id="8" idx="1"/>
          </p:cNvCxnSpPr>
          <p:nvPr/>
        </p:nvCxnSpPr>
        <p:spPr>
          <a:xfrm flipH="1">
            <a:off x="1590493" y="2930235"/>
            <a:ext cx="76269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1531282" y="3042798"/>
            <a:ext cx="8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Props</a:t>
            </a:r>
          </a:p>
        </p:txBody>
      </p:sp>
      <p:sp>
        <p:nvSpPr>
          <p:cNvPr id="38" name="TextBox 58"/>
          <p:cNvSpPr txBox="1"/>
          <p:nvPr/>
        </p:nvSpPr>
        <p:spPr>
          <a:xfrm>
            <a:off x="6577431" y="3281648"/>
            <a:ext cx="121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Dispatch Action</a:t>
            </a:r>
          </a:p>
        </p:txBody>
      </p:sp>
    </p:spTree>
    <p:extLst>
      <p:ext uri="{BB962C8B-B14F-4D97-AF65-F5344CB8AC3E}">
        <p14:creationId xmlns:p14="http://schemas.microsoft.com/office/powerpoint/2010/main" val="36116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3" grpId="0"/>
      <p:bldP spid="25" grpId="0"/>
      <p:bldP spid="26" grpId="0" animBg="1"/>
      <p:bldP spid="27" grpId="0" animBg="1"/>
      <p:bldP spid="28" grpId="0" animBg="1"/>
      <p:bldP spid="32" grpId="0"/>
      <p:bldP spid="35" grpId="0" animBg="1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State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" name="Rectangle 6"/>
          <p:cNvSpPr/>
          <p:nvPr/>
        </p:nvSpPr>
        <p:spPr>
          <a:xfrm>
            <a:off x="523871" y="1495458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pensar</a:t>
            </a:r>
            <a:r>
              <a:rPr lang="en-US" dirty="0"/>
              <a:t> del Estado que le </a:t>
            </a:r>
            <a:r>
              <a:rPr lang="en-US" dirty="0" err="1"/>
              <a:t>llega</a:t>
            </a:r>
            <a:r>
              <a:rPr lang="en-US" dirty="0"/>
              <a:t> a un component de React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un </a:t>
            </a:r>
            <a:r>
              <a:rPr lang="en-US" dirty="0" err="1"/>
              <a:t>fotograma</a:t>
            </a:r>
            <a:r>
              <a:rPr lang="en-US" dirty="0"/>
              <a:t> de un </a:t>
            </a:r>
            <a:r>
              <a:rPr lang="en-US" dirty="0" err="1"/>
              <a:t>videojuego</a:t>
            </a:r>
            <a:r>
              <a:rPr lang="en-US" dirty="0"/>
              <a:t> se </a:t>
            </a:r>
            <a:r>
              <a:rPr lang="en-US" dirty="0" err="1"/>
              <a:t>tratase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0" name="Rectangle 7"/>
          <p:cNvSpPr/>
          <p:nvPr/>
        </p:nvSpPr>
        <p:spPr>
          <a:xfrm>
            <a:off x="523871" y="2360460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 </a:t>
            </a:r>
            <a:r>
              <a:rPr lang="en-US" dirty="0" err="1"/>
              <a:t>fotograma</a:t>
            </a:r>
            <a:r>
              <a:rPr lang="en-US" dirty="0"/>
              <a:t> actual 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,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para </a:t>
            </a:r>
            <a:r>
              <a:rPr lang="en-US" dirty="0" err="1"/>
              <a:t>configurar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1" name="Rectangle 8"/>
          <p:cNvSpPr/>
          <p:nvPr/>
        </p:nvSpPr>
        <p:spPr>
          <a:xfrm>
            <a:off x="523871" y="3260049"/>
            <a:ext cx="8153404" cy="712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actual que </a:t>
            </a:r>
            <a:r>
              <a:rPr lang="en-US" dirty="0" err="1"/>
              <a:t>llega</a:t>
            </a:r>
            <a:r>
              <a:rPr lang="en-US" dirty="0"/>
              <a:t> al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de solo </a:t>
            </a:r>
            <a:r>
              <a:rPr lang="en-US" dirty="0" err="1"/>
              <a:t>lectura</a:t>
            </a:r>
            <a:r>
              <a:rPr lang="en-US" dirty="0"/>
              <a:t> / </a:t>
            </a:r>
            <a:r>
              <a:rPr lang="en-US" dirty="0" err="1"/>
              <a:t>inmutable</a:t>
            </a:r>
            <a:r>
              <a:rPr lang="en-US" dirty="0"/>
              <a:t> / </a:t>
            </a:r>
            <a:r>
              <a:rPr lang="en-US" dirty="0" err="1"/>
              <a:t>desconectado</a:t>
            </a:r>
            <a:r>
              <a:rPr lang="en-US" dirty="0"/>
              <a:t>, a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modificación</a:t>
            </a:r>
            <a:r>
              <a:rPr lang="en-US" dirty="0"/>
              <a:t> le </a:t>
            </a:r>
            <a:r>
              <a:rPr lang="en-US" dirty="0" err="1"/>
              <a:t>llegara</a:t>
            </a:r>
            <a:r>
              <a:rPr lang="en-US" dirty="0"/>
              <a:t> un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2" name="Rectangle 9"/>
          <p:cNvSpPr/>
          <p:nvPr/>
        </p:nvSpPr>
        <p:spPr>
          <a:xfrm>
            <a:off x="523871" y="4154352"/>
            <a:ext cx="8153404" cy="712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¿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…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? </a:t>
            </a:r>
            <a:r>
              <a:rPr lang="en-US" dirty="0" err="1"/>
              <a:t>Direcciones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67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State</a:t>
            </a: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(II)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633537"/>
            <a:ext cx="1933575" cy="250507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24012"/>
            <a:ext cx="1943100" cy="2514600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62" y="1633537"/>
            <a:ext cx="1990725" cy="2514600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179512" y="1190625"/>
            <a:ext cx="31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  <a:r>
              <a:rPr lang="en-US" sz="1600" dirty="0" err="1"/>
              <a:t>fondo</a:t>
            </a:r>
            <a:r>
              <a:rPr lang="en-US" sz="1600" dirty="0"/>
              <a:t>: </a:t>
            </a:r>
            <a:r>
              <a:rPr lang="en-US" sz="1600" dirty="0" err="1"/>
              <a:t>gris</a:t>
            </a:r>
            <a:r>
              <a:rPr lang="en-US" sz="1600" dirty="0"/>
              <a:t>, </a:t>
            </a:r>
            <a:r>
              <a:rPr lang="en-US" sz="1600" dirty="0" err="1"/>
              <a:t>estado</a:t>
            </a:r>
            <a:r>
              <a:rPr lang="en-US" sz="1600" dirty="0"/>
              <a:t>: </a:t>
            </a:r>
            <a:r>
              <a:rPr lang="en-US" sz="1600" dirty="0" err="1"/>
              <a:t>encogido</a:t>
            </a:r>
            <a:r>
              <a:rPr lang="en-US" sz="1600" dirty="0"/>
              <a:t>}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3133725" y="1190625"/>
            <a:ext cx="301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  <a:r>
              <a:rPr lang="en-US" sz="1600" dirty="0" err="1"/>
              <a:t>fondo</a:t>
            </a:r>
            <a:r>
              <a:rPr lang="en-US" sz="1600" dirty="0"/>
              <a:t>: </a:t>
            </a:r>
            <a:r>
              <a:rPr lang="en-US" sz="1600" dirty="0" err="1"/>
              <a:t>gris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FF0000"/>
                </a:solidFill>
              </a:rPr>
              <a:t>estado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estirando</a:t>
            </a:r>
            <a:r>
              <a:rPr lang="en-US" sz="1600" dirty="0"/>
              <a:t>}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6148386" y="1173748"/>
            <a:ext cx="2995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  <a:r>
              <a:rPr lang="en-US" sz="1600" dirty="0" err="1"/>
              <a:t>fondo</a:t>
            </a:r>
            <a:r>
              <a:rPr lang="en-US" sz="1600" dirty="0"/>
              <a:t>: </a:t>
            </a:r>
            <a:r>
              <a:rPr lang="en-US" sz="1600" dirty="0" err="1"/>
              <a:t>gris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FF0000"/>
                </a:solidFill>
              </a:rPr>
              <a:t>estado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estirado</a:t>
            </a:r>
            <a:r>
              <a:rPr lang="en-US" sz="1600" dirty="0"/>
              <a:t>}</a:t>
            </a:r>
          </a:p>
        </p:txBody>
      </p:sp>
      <p:pic>
        <p:nvPicPr>
          <p:cNvPr id="14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84" y="4152900"/>
            <a:ext cx="502241" cy="502241"/>
          </a:xfrm>
          <a:prstGeom prst="rect">
            <a:avLst/>
          </a:prstGeom>
        </p:spPr>
      </p:pic>
      <p:cxnSp>
        <p:nvCxnSpPr>
          <p:cNvPr id="15" name="Elbow Connector 14"/>
          <p:cNvCxnSpPr>
            <a:endCxn id="14" idx="1"/>
          </p:cNvCxnSpPr>
          <p:nvPr/>
        </p:nvCxnSpPr>
        <p:spPr>
          <a:xfrm rot="16200000" flipH="1">
            <a:off x="2102200" y="3722336"/>
            <a:ext cx="303509" cy="10598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3"/>
          </p:cNvCxnSpPr>
          <p:nvPr/>
        </p:nvCxnSpPr>
        <p:spPr>
          <a:xfrm flipV="1">
            <a:off x="3286125" y="4100512"/>
            <a:ext cx="1114425" cy="3035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1183683" y="4499271"/>
            <a:ext cx="155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Reducer </a:t>
            </a:r>
            <a:r>
              <a:rPr lang="en-US" sz="1200" dirty="0" err="1"/>
              <a:t>calcula</a:t>
            </a:r>
            <a:r>
              <a:rPr lang="en-US" sz="1200" dirty="0"/>
              <a:t> </a:t>
            </a:r>
            <a:r>
              <a:rPr lang="en-US" sz="1200" dirty="0" err="1"/>
              <a:t>siguiente</a:t>
            </a:r>
            <a:r>
              <a:rPr lang="en-US" sz="1200" dirty="0"/>
              <a:t> </a:t>
            </a:r>
            <a:r>
              <a:rPr lang="en-US" sz="1200" dirty="0" err="1"/>
              <a:t>estado</a:t>
            </a:r>
            <a:endParaRPr lang="en-US" sz="1200" dirty="0"/>
          </a:p>
        </p:txBody>
      </p:sp>
      <p:sp>
        <p:nvSpPr>
          <p:cNvPr id="18" name="TextBox 22"/>
          <p:cNvSpPr txBox="1"/>
          <p:nvPr/>
        </p:nvSpPr>
        <p:spPr>
          <a:xfrm>
            <a:off x="3282360" y="4503129"/>
            <a:ext cx="160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 </a:t>
            </a:r>
            <a:r>
              <a:rPr lang="en-US" sz="1200" dirty="0" err="1"/>
              <a:t>lanza</a:t>
            </a:r>
            <a:r>
              <a:rPr lang="en-US" sz="1200" dirty="0"/>
              <a:t> render del </a:t>
            </a:r>
            <a:r>
              <a:rPr lang="en-US" sz="1200" dirty="0" err="1"/>
              <a:t>componente</a:t>
            </a:r>
            <a:endParaRPr lang="en-US" sz="1200" dirty="0"/>
          </a:p>
        </p:txBody>
      </p:sp>
      <p:pic>
        <p:nvPicPr>
          <p:cNvPr id="19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6" y="4143969"/>
            <a:ext cx="502241" cy="502241"/>
          </a:xfrm>
          <a:prstGeom prst="rect">
            <a:avLst/>
          </a:prstGeom>
        </p:spPr>
      </p:pic>
      <p:cxnSp>
        <p:nvCxnSpPr>
          <p:cNvPr id="20" name="Elbow Connector 24"/>
          <p:cNvCxnSpPr>
            <a:endCxn id="19" idx="1"/>
          </p:cNvCxnSpPr>
          <p:nvPr/>
        </p:nvCxnSpPr>
        <p:spPr>
          <a:xfrm rot="16200000" flipH="1">
            <a:off x="5519092" y="3713405"/>
            <a:ext cx="303509" cy="10598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5"/>
          <p:cNvCxnSpPr>
            <a:stCxn id="19" idx="3"/>
          </p:cNvCxnSpPr>
          <p:nvPr/>
        </p:nvCxnSpPr>
        <p:spPr>
          <a:xfrm flipV="1">
            <a:off x="6703017" y="4091581"/>
            <a:ext cx="1114425" cy="3035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6"/>
          <p:cNvSpPr txBox="1"/>
          <p:nvPr/>
        </p:nvSpPr>
        <p:spPr>
          <a:xfrm>
            <a:off x="4600575" y="4490340"/>
            <a:ext cx="155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Reducer </a:t>
            </a:r>
            <a:r>
              <a:rPr lang="en-US" sz="1200" dirty="0" err="1"/>
              <a:t>calcula</a:t>
            </a:r>
            <a:r>
              <a:rPr lang="en-US" sz="1200" dirty="0"/>
              <a:t> </a:t>
            </a:r>
            <a:r>
              <a:rPr lang="en-US" sz="1200" dirty="0" err="1"/>
              <a:t>siguiente</a:t>
            </a:r>
            <a:r>
              <a:rPr lang="en-US" sz="1200" dirty="0"/>
              <a:t> </a:t>
            </a:r>
            <a:r>
              <a:rPr lang="en-US" sz="1200" dirty="0" err="1"/>
              <a:t>estado</a:t>
            </a:r>
            <a:endParaRPr lang="en-US" sz="1200" dirty="0"/>
          </a:p>
        </p:txBody>
      </p:sp>
      <p:sp>
        <p:nvSpPr>
          <p:cNvPr id="23" name="TextBox 27"/>
          <p:cNvSpPr txBox="1"/>
          <p:nvPr/>
        </p:nvSpPr>
        <p:spPr>
          <a:xfrm>
            <a:off x="6699252" y="4494198"/>
            <a:ext cx="160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 </a:t>
            </a:r>
            <a:r>
              <a:rPr lang="en-US" sz="1200" dirty="0" err="1"/>
              <a:t>lanza</a:t>
            </a:r>
            <a:r>
              <a:rPr lang="en-US" sz="1200" dirty="0"/>
              <a:t> render del </a:t>
            </a:r>
            <a:r>
              <a:rPr lang="en-US" sz="1200" dirty="0" err="1"/>
              <a:t>componente</a:t>
            </a:r>
            <a:endParaRPr lang="en-US" sz="1200" dirty="0"/>
          </a:p>
        </p:txBody>
      </p:sp>
      <p:sp>
        <p:nvSpPr>
          <p:cNvPr id="24" name="Rounded Rectangle 28"/>
          <p:cNvSpPr/>
          <p:nvPr/>
        </p:nvSpPr>
        <p:spPr>
          <a:xfrm>
            <a:off x="828675" y="1719679"/>
            <a:ext cx="1771649" cy="1004471"/>
          </a:xfrm>
          <a:prstGeom prst="round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63300"/>
                </a:solidFill>
              </a:rPr>
              <a:t>Si </a:t>
            </a:r>
            <a:r>
              <a:rPr lang="en-US" sz="1400" dirty="0" err="1">
                <a:solidFill>
                  <a:srgbClr val="663300"/>
                </a:solidFill>
              </a:rPr>
              <a:t>hacemos</a:t>
            </a:r>
            <a:r>
              <a:rPr lang="en-US" sz="1400" dirty="0">
                <a:solidFill>
                  <a:srgbClr val="663300"/>
                </a:solidFill>
              </a:rPr>
              <a:t> </a:t>
            </a:r>
            <a:r>
              <a:rPr lang="en-US" sz="1400" dirty="0" err="1">
                <a:solidFill>
                  <a:srgbClr val="663300"/>
                </a:solidFill>
              </a:rPr>
              <a:t>una</a:t>
            </a:r>
            <a:r>
              <a:rPr lang="en-US" sz="1400" dirty="0">
                <a:solidFill>
                  <a:srgbClr val="663300"/>
                </a:solidFill>
              </a:rPr>
              <a:t> </a:t>
            </a:r>
            <a:r>
              <a:rPr lang="en-US" sz="1400" dirty="0" err="1">
                <a:solidFill>
                  <a:srgbClr val="663300"/>
                </a:solidFill>
              </a:rPr>
              <a:t>modificación</a:t>
            </a:r>
            <a:r>
              <a:rPr lang="en-US" sz="1400" dirty="0">
                <a:solidFill>
                  <a:srgbClr val="663300"/>
                </a:solidFill>
              </a:rPr>
              <a:t> </a:t>
            </a:r>
            <a:r>
              <a:rPr lang="en-US" sz="1400" dirty="0" err="1">
                <a:solidFill>
                  <a:srgbClr val="663300"/>
                </a:solidFill>
              </a:rPr>
              <a:t>directamente</a:t>
            </a:r>
            <a:r>
              <a:rPr lang="en-US" sz="1400" dirty="0">
                <a:solidFill>
                  <a:srgbClr val="663300"/>
                </a:solidFill>
              </a:rPr>
              <a:t> </a:t>
            </a:r>
            <a:r>
              <a:rPr lang="en-US" sz="1400" dirty="0" err="1">
                <a:solidFill>
                  <a:srgbClr val="663300"/>
                </a:solidFill>
              </a:rPr>
              <a:t>en</a:t>
            </a:r>
            <a:r>
              <a:rPr lang="en-US" sz="1400" dirty="0">
                <a:solidFill>
                  <a:srgbClr val="663300"/>
                </a:solidFill>
              </a:rPr>
              <a:t> el </a:t>
            </a:r>
            <a:r>
              <a:rPr lang="en-US" sz="1400" dirty="0" err="1">
                <a:solidFill>
                  <a:srgbClr val="663300"/>
                </a:solidFill>
              </a:rPr>
              <a:t>fotograma</a:t>
            </a:r>
            <a:r>
              <a:rPr lang="en-US" sz="1400" dirty="0">
                <a:solidFill>
                  <a:srgbClr val="663300"/>
                </a:solidFill>
              </a:rPr>
              <a:t> se </a:t>
            </a:r>
            <a:r>
              <a:rPr lang="en-US" sz="1400" dirty="0" err="1">
                <a:solidFill>
                  <a:srgbClr val="663300"/>
                </a:solidFill>
              </a:rPr>
              <a:t>pierde</a:t>
            </a:r>
            <a:r>
              <a:rPr lang="en-US" sz="1400" dirty="0">
                <a:solidFill>
                  <a:srgbClr val="66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15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  <p:bldP spid="18" grpId="0"/>
      <p:bldP spid="22" grpId="0"/>
      <p:bldP spid="23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Flujo </a:t>
            </a: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Sincrono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" name="Rounded Rectangle 1"/>
          <p:cNvSpPr/>
          <p:nvPr/>
        </p:nvSpPr>
        <p:spPr>
          <a:xfrm>
            <a:off x="406400" y="2050644"/>
            <a:ext cx="2378364" cy="6151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 ‘Member Load’</a:t>
            </a:r>
          </a:p>
        </p:txBody>
      </p:sp>
      <p:sp>
        <p:nvSpPr>
          <p:cNvPr id="26" name="Rounded Rectangle 17"/>
          <p:cNvSpPr/>
          <p:nvPr/>
        </p:nvSpPr>
        <p:spPr>
          <a:xfrm>
            <a:off x="6123709" y="2688127"/>
            <a:ext cx="2382982" cy="6076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Reducer </a:t>
            </a:r>
            <a:r>
              <a:rPr lang="en-US" sz="1400" dirty="0" err="1"/>
              <a:t>maneja</a:t>
            </a:r>
            <a:r>
              <a:rPr lang="en-US" sz="1400" dirty="0"/>
              <a:t> member load</a:t>
            </a:r>
          </a:p>
        </p:txBody>
      </p:sp>
      <p:sp>
        <p:nvSpPr>
          <p:cNvPr id="27" name="Rounded Rectangle 20"/>
          <p:cNvSpPr/>
          <p:nvPr/>
        </p:nvSpPr>
        <p:spPr>
          <a:xfrm>
            <a:off x="6123709" y="3516282"/>
            <a:ext cx="2382982" cy="612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 produce un Nuevo </a:t>
            </a:r>
            <a:r>
              <a:rPr lang="en-US" sz="1400" dirty="0" err="1"/>
              <a:t>estado</a:t>
            </a:r>
            <a:endParaRPr lang="en-US" sz="1400" dirty="0"/>
          </a:p>
        </p:txBody>
      </p:sp>
      <p:sp>
        <p:nvSpPr>
          <p:cNvPr id="28" name="Rounded Rectangle 21"/>
          <p:cNvSpPr/>
          <p:nvPr/>
        </p:nvSpPr>
        <p:spPr>
          <a:xfrm>
            <a:off x="406399" y="4414057"/>
            <a:ext cx="2378365" cy="6147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 </a:t>
            </a:r>
            <a:r>
              <a:rPr lang="en-US" sz="1400" dirty="0" err="1"/>
              <a:t>lanza</a:t>
            </a:r>
            <a:r>
              <a:rPr lang="en-US" sz="1400" dirty="0"/>
              <a:t> un render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componente</a:t>
            </a:r>
            <a:endParaRPr lang="en-US" sz="1400" dirty="0"/>
          </a:p>
        </p:txBody>
      </p:sp>
      <p:sp>
        <p:nvSpPr>
          <p:cNvPr id="29" name="TextBox 2"/>
          <p:cNvSpPr txBox="1"/>
          <p:nvPr/>
        </p:nvSpPr>
        <p:spPr>
          <a:xfrm>
            <a:off x="406400" y="1479666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Componente</a:t>
            </a:r>
            <a:endParaRPr lang="en-US" b="1" dirty="0"/>
          </a:p>
        </p:txBody>
      </p:sp>
      <p:sp>
        <p:nvSpPr>
          <p:cNvPr id="30" name="TextBox 22"/>
          <p:cNvSpPr txBox="1"/>
          <p:nvPr/>
        </p:nvSpPr>
        <p:spPr>
          <a:xfrm>
            <a:off x="3074785" y="1479666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Acción</a:t>
            </a:r>
            <a:endParaRPr lang="en-US" b="1" dirty="0"/>
          </a:p>
        </p:txBody>
      </p:sp>
      <p:sp>
        <p:nvSpPr>
          <p:cNvPr id="31" name="TextBox 23"/>
          <p:cNvSpPr txBox="1"/>
          <p:nvPr/>
        </p:nvSpPr>
        <p:spPr>
          <a:xfrm>
            <a:off x="6253018" y="1479666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Reducer</a:t>
            </a:r>
          </a:p>
        </p:txBody>
      </p:sp>
      <p:sp>
        <p:nvSpPr>
          <p:cNvPr id="32" name="Rounded Rectangle 24"/>
          <p:cNvSpPr/>
          <p:nvPr/>
        </p:nvSpPr>
        <p:spPr>
          <a:xfrm>
            <a:off x="3299230" y="2056532"/>
            <a:ext cx="2382982" cy="6076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Acción</a:t>
            </a:r>
            <a:r>
              <a:rPr lang="en-US" sz="1400" dirty="0"/>
              <a:t> </a:t>
            </a:r>
            <a:r>
              <a:rPr lang="en-US" sz="1400" dirty="0" err="1"/>
              <a:t>hace</a:t>
            </a:r>
            <a:r>
              <a:rPr lang="en-US" sz="1400" dirty="0"/>
              <a:t> dispatch de ‘</a:t>
            </a:r>
            <a:r>
              <a:rPr lang="en-US" sz="1400" dirty="0" err="1"/>
              <a:t>Member_Load</a:t>
            </a:r>
            <a:r>
              <a:rPr lang="en-US" sz="1400" dirty="0"/>
              <a:t>’</a:t>
            </a:r>
          </a:p>
        </p:txBody>
      </p:sp>
      <p:cxnSp>
        <p:nvCxnSpPr>
          <p:cNvPr id="33" name="Straight Arrow Connector 5"/>
          <p:cNvCxnSpPr>
            <a:stCxn id="25" idx="3"/>
            <a:endCxn id="32" idx="1"/>
          </p:cNvCxnSpPr>
          <p:nvPr/>
        </p:nvCxnSpPr>
        <p:spPr>
          <a:xfrm>
            <a:off x="2784764" y="2358216"/>
            <a:ext cx="514466" cy="2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"/>
          <p:cNvCxnSpPr>
            <a:stCxn id="32" idx="3"/>
            <a:endCxn id="26" idx="1"/>
          </p:cNvCxnSpPr>
          <p:nvPr/>
        </p:nvCxnSpPr>
        <p:spPr>
          <a:xfrm>
            <a:off x="5682212" y="2360348"/>
            <a:ext cx="441497" cy="63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10"/>
          <p:cNvCxnSpPr>
            <a:stCxn id="26" idx="2"/>
            <a:endCxn id="27" idx="0"/>
          </p:cNvCxnSpPr>
          <p:nvPr/>
        </p:nvCxnSpPr>
        <p:spPr>
          <a:xfrm>
            <a:off x="7315200" y="3295758"/>
            <a:ext cx="0" cy="22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6"/>
          <p:cNvCxnSpPr>
            <a:stCxn id="27" idx="1"/>
            <a:endCxn id="28" idx="3"/>
          </p:cNvCxnSpPr>
          <p:nvPr/>
        </p:nvCxnSpPr>
        <p:spPr>
          <a:xfrm flipH="1">
            <a:off x="2784764" y="3822295"/>
            <a:ext cx="3338945" cy="899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Flujo </a:t>
            </a: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Asincrono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" name="Rectangle 3"/>
          <p:cNvSpPr/>
          <p:nvPr/>
        </p:nvSpPr>
        <p:spPr>
          <a:xfrm>
            <a:off x="523871" y="1678338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se llama </a:t>
            </a:r>
            <a:r>
              <a:rPr lang="en-US" dirty="0" err="1"/>
              <a:t>directamente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esperar</a:t>
            </a:r>
            <a:r>
              <a:rPr lang="en-US" dirty="0"/>
              <a:t> a la </a:t>
            </a:r>
            <a:r>
              <a:rPr lang="en-US" dirty="0" err="1"/>
              <a:t>respuesta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ajax </a:t>
            </a:r>
            <a:r>
              <a:rPr lang="en-US" dirty="0" err="1"/>
              <a:t>como</a:t>
            </a:r>
            <a:r>
              <a:rPr lang="en-US" dirty="0"/>
              <a:t> lo </a:t>
            </a:r>
            <a:r>
              <a:rPr lang="en-US" dirty="0" err="1"/>
              <a:t>hacemos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47" name="Rectangle 5"/>
          <p:cNvSpPr/>
          <p:nvPr/>
        </p:nvSpPr>
        <p:spPr>
          <a:xfrm>
            <a:off x="523871" y="2543340"/>
            <a:ext cx="8153404" cy="71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¿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el dispatch </a:t>
            </a:r>
            <a:r>
              <a:rPr lang="en-US" dirty="0" err="1"/>
              <a:t>como</a:t>
            </a:r>
            <a:r>
              <a:rPr lang="en-US" dirty="0"/>
              <a:t> parametron </a:t>
            </a: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acción</a:t>
            </a:r>
            <a:r>
              <a:rPr lang="en-US" dirty="0"/>
              <a:t>? Nos </a:t>
            </a:r>
            <a:r>
              <a:rPr lang="en-US" dirty="0" err="1"/>
              <a:t>rompe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separación</a:t>
            </a:r>
            <a:endParaRPr lang="es-ES" dirty="0"/>
          </a:p>
        </p:txBody>
      </p:sp>
      <p:sp>
        <p:nvSpPr>
          <p:cNvPr id="48" name="Rectangle 6"/>
          <p:cNvSpPr/>
          <p:nvPr/>
        </p:nvSpPr>
        <p:spPr>
          <a:xfrm>
            <a:off x="523871" y="3442929"/>
            <a:ext cx="8153404" cy="712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Redux </a:t>
            </a:r>
            <a:r>
              <a:rPr lang="en-US" dirty="0" err="1"/>
              <a:t>Thunk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invoca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que </a:t>
            </a:r>
            <a:r>
              <a:rPr lang="en-US" dirty="0" err="1"/>
              <a:t>tiene</a:t>
            </a:r>
            <a:r>
              <a:rPr lang="en-US" dirty="0"/>
              <a:t> dispatch </a:t>
            </a:r>
            <a:r>
              <a:rPr lang="en-US" dirty="0" err="1"/>
              <a:t>disponible</a:t>
            </a:r>
            <a:endParaRPr lang="es-ES" dirty="0"/>
          </a:p>
        </p:txBody>
      </p:sp>
      <p:sp>
        <p:nvSpPr>
          <p:cNvPr id="49" name="Rectangle 8"/>
          <p:cNvSpPr/>
          <p:nvPr/>
        </p:nvSpPr>
        <p:spPr>
          <a:xfrm>
            <a:off x="523871" y="4319518"/>
            <a:ext cx="8153404" cy="712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Además</a:t>
            </a:r>
            <a:r>
              <a:rPr lang="en-US" dirty="0"/>
              <a:t> a la hora de </a:t>
            </a:r>
            <a:r>
              <a:rPr lang="en-US" dirty="0" err="1"/>
              <a:t>registrarlo</a:t>
            </a:r>
            <a:r>
              <a:rPr lang="en-US" dirty="0"/>
              <a:t> no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firma especial, </a:t>
            </a:r>
            <a:r>
              <a:rPr lang="en-US" dirty="0" err="1"/>
              <a:t>los</a:t>
            </a:r>
            <a:r>
              <a:rPr lang="en-US" dirty="0"/>
              <a:t> components no </a:t>
            </a:r>
            <a:r>
              <a:rPr lang="en-US" dirty="0" err="1"/>
              <a:t>saben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síncrona</a:t>
            </a:r>
            <a:r>
              <a:rPr lang="en-US" dirty="0"/>
              <a:t> o </a:t>
            </a:r>
            <a:r>
              <a:rPr lang="en-US" dirty="0" err="1"/>
              <a:t>asíncrona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6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Flujo </a:t>
            </a: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Asincrono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Rounded Rectangle 1"/>
          <p:cNvSpPr/>
          <p:nvPr/>
        </p:nvSpPr>
        <p:spPr>
          <a:xfrm>
            <a:off x="406400" y="2050644"/>
            <a:ext cx="2378364" cy="6151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 ‘Member Load’</a:t>
            </a:r>
          </a:p>
        </p:txBody>
      </p:sp>
      <p:sp>
        <p:nvSpPr>
          <p:cNvPr id="16" name="Rounded Rectangle 17"/>
          <p:cNvSpPr/>
          <p:nvPr/>
        </p:nvSpPr>
        <p:spPr>
          <a:xfrm>
            <a:off x="6265025" y="3627472"/>
            <a:ext cx="2596342" cy="6076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Reducer </a:t>
            </a:r>
            <a:r>
              <a:rPr lang="en-US" sz="1400" dirty="0" err="1"/>
              <a:t>reciba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parametros</a:t>
            </a:r>
            <a:r>
              <a:rPr lang="en-US" sz="1400" dirty="0"/>
              <a:t> </a:t>
            </a:r>
            <a:r>
              <a:rPr lang="en-US" sz="1400" dirty="0" err="1"/>
              <a:t>lista</a:t>
            </a:r>
            <a:r>
              <a:rPr lang="en-US" sz="1400" dirty="0"/>
              <a:t> de </a:t>
            </a:r>
            <a:r>
              <a:rPr lang="en-US" sz="1400" dirty="0" err="1"/>
              <a:t>miembros</a:t>
            </a:r>
            <a:r>
              <a:rPr lang="en-US" sz="1400" dirty="0"/>
              <a:t> y </a:t>
            </a:r>
            <a:r>
              <a:rPr lang="en-US" sz="1400" dirty="0" err="1"/>
              <a:t>ejecuta</a:t>
            </a:r>
            <a:r>
              <a:rPr lang="en-US" sz="1400" dirty="0"/>
              <a:t> ‘Assign Members’</a:t>
            </a:r>
          </a:p>
        </p:txBody>
      </p:sp>
      <p:sp>
        <p:nvSpPr>
          <p:cNvPr id="17" name="Rounded Rectangle 20"/>
          <p:cNvSpPr/>
          <p:nvPr/>
        </p:nvSpPr>
        <p:spPr>
          <a:xfrm>
            <a:off x="6265025" y="4414062"/>
            <a:ext cx="2596342" cy="612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 produce un Nuevo </a:t>
            </a:r>
            <a:r>
              <a:rPr lang="en-US" sz="1400" dirty="0" err="1"/>
              <a:t>estado</a:t>
            </a:r>
            <a:endParaRPr lang="en-US" sz="1400" dirty="0"/>
          </a:p>
        </p:txBody>
      </p:sp>
      <p:sp>
        <p:nvSpPr>
          <p:cNvPr id="18" name="Rounded Rectangle 21"/>
          <p:cNvSpPr/>
          <p:nvPr/>
        </p:nvSpPr>
        <p:spPr>
          <a:xfrm>
            <a:off x="406399" y="4414057"/>
            <a:ext cx="2378365" cy="6147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 </a:t>
            </a:r>
            <a:r>
              <a:rPr lang="en-US" sz="1400" dirty="0" err="1"/>
              <a:t>lanza</a:t>
            </a:r>
            <a:r>
              <a:rPr lang="en-US" sz="1400" dirty="0"/>
              <a:t> un render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componente</a:t>
            </a:r>
            <a:endParaRPr lang="en-US" sz="1400" dirty="0"/>
          </a:p>
        </p:txBody>
      </p:sp>
      <p:sp>
        <p:nvSpPr>
          <p:cNvPr id="19" name="TextBox 2"/>
          <p:cNvSpPr txBox="1"/>
          <p:nvPr/>
        </p:nvSpPr>
        <p:spPr>
          <a:xfrm>
            <a:off x="406400" y="1479666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Componente</a:t>
            </a:r>
            <a:endParaRPr lang="en-US" b="1" dirty="0"/>
          </a:p>
        </p:txBody>
      </p:sp>
      <p:sp>
        <p:nvSpPr>
          <p:cNvPr id="20" name="TextBox 22"/>
          <p:cNvSpPr txBox="1"/>
          <p:nvPr/>
        </p:nvSpPr>
        <p:spPr>
          <a:xfrm>
            <a:off x="3074785" y="1479666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Acción</a:t>
            </a:r>
            <a:endParaRPr lang="en-US" b="1" dirty="0"/>
          </a:p>
        </p:txBody>
      </p:sp>
      <p:sp>
        <p:nvSpPr>
          <p:cNvPr id="21" name="TextBox 23"/>
          <p:cNvSpPr txBox="1"/>
          <p:nvPr/>
        </p:nvSpPr>
        <p:spPr>
          <a:xfrm>
            <a:off x="6253018" y="1479666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Reducer</a:t>
            </a:r>
          </a:p>
        </p:txBody>
      </p:sp>
      <p:sp>
        <p:nvSpPr>
          <p:cNvPr id="22" name="Rounded Rectangle 24"/>
          <p:cNvSpPr/>
          <p:nvPr/>
        </p:nvSpPr>
        <p:spPr>
          <a:xfrm>
            <a:off x="3299230" y="2056532"/>
            <a:ext cx="2382982" cy="6076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 </a:t>
            </a:r>
            <a:r>
              <a:rPr lang="en-US" sz="1400" dirty="0" err="1"/>
              <a:t>acción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función</a:t>
            </a:r>
            <a:endParaRPr lang="en-US" sz="1400" dirty="0"/>
          </a:p>
        </p:txBody>
      </p:sp>
      <p:cxnSp>
        <p:nvCxnSpPr>
          <p:cNvPr id="23" name="Straight Arrow Connector 5"/>
          <p:cNvCxnSpPr>
            <a:stCxn id="15" idx="3"/>
            <a:endCxn id="22" idx="1"/>
          </p:cNvCxnSpPr>
          <p:nvPr/>
        </p:nvCxnSpPr>
        <p:spPr>
          <a:xfrm>
            <a:off x="2784764" y="2358216"/>
            <a:ext cx="514466" cy="2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0"/>
          <p:cNvCxnSpPr>
            <a:stCxn id="16" idx="2"/>
            <a:endCxn id="17" idx="0"/>
          </p:cNvCxnSpPr>
          <p:nvPr/>
        </p:nvCxnSpPr>
        <p:spPr>
          <a:xfrm>
            <a:off x="7563196" y="4235103"/>
            <a:ext cx="0" cy="17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6"/>
          <p:cNvCxnSpPr>
            <a:stCxn id="17" idx="1"/>
            <a:endCxn id="18" idx="3"/>
          </p:cNvCxnSpPr>
          <p:nvPr/>
        </p:nvCxnSpPr>
        <p:spPr>
          <a:xfrm flipH="1">
            <a:off x="2784764" y="4720075"/>
            <a:ext cx="3480261" cy="1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14"/>
          <p:cNvSpPr/>
          <p:nvPr/>
        </p:nvSpPr>
        <p:spPr>
          <a:xfrm>
            <a:off x="3299230" y="2860495"/>
            <a:ext cx="2382982" cy="6076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 </a:t>
            </a:r>
            <a:r>
              <a:rPr lang="en-US" sz="1400" dirty="0" err="1"/>
              <a:t>función</a:t>
            </a:r>
            <a:r>
              <a:rPr lang="en-US" sz="1400" dirty="0"/>
              <a:t> </a:t>
            </a:r>
            <a:r>
              <a:rPr lang="en-US" sz="1400" dirty="0" err="1"/>
              <a:t>realiza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llamada</a:t>
            </a:r>
            <a:r>
              <a:rPr lang="en-US" sz="1400" dirty="0"/>
              <a:t> </a:t>
            </a:r>
            <a:r>
              <a:rPr lang="en-US" sz="1400" dirty="0" err="1"/>
              <a:t>asíncrona</a:t>
            </a:r>
            <a:endParaRPr lang="en-US" sz="1400" dirty="0"/>
          </a:p>
        </p:txBody>
      </p:sp>
      <p:sp>
        <p:nvSpPr>
          <p:cNvPr id="39" name="Rounded Rectangle 15"/>
          <p:cNvSpPr/>
          <p:nvPr/>
        </p:nvSpPr>
        <p:spPr>
          <a:xfrm>
            <a:off x="3299230" y="3627384"/>
            <a:ext cx="2382982" cy="6076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Obtenemos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hacemos</a:t>
            </a:r>
            <a:r>
              <a:rPr lang="en-US" sz="1400" dirty="0"/>
              <a:t> un dispatch de un commando ‘Assign Members’</a:t>
            </a:r>
          </a:p>
        </p:txBody>
      </p:sp>
      <p:cxnSp>
        <p:nvCxnSpPr>
          <p:cNvPr id="40" name="Straight Arrow Connector 11"/>
          <p:cNvCxnSpPr>
            <a:stCxn id="22" idx="2"/>
            <a:endCxn id="38" idx="0"/>
          </p:cNvCxnSpPr>
          <p:nvPr/>
        </p:nvCxnSpPr>
        <p:spPr>
          <a:xfrm>
            <a:off x="4490721" y="2664163"/>
            <a:ext cx="0" cy="196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18"/>
          <p:cNvCxnSpPr>
            <a:stCxn id="39" idx="3"/>
            <a:endCxn id="16" idx="1"/>
          </p:cNvCxnSpPr>
          <p:nvPr/>
        </p:nvCxnSpPr>
        <p:spPr>
          <a:xfrm>
            <a:off x="5682212" y="3931200"/>
            <a:ext cx="582813" cy="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loud 19"/>
          <p:cNvSpPr/>
          <p:nvPr/>
        </p:nvSpPr>
        <p:spPr>
          <a:xfrm>
            <a:off x="2431935" y="3249820"/>
            <a:ext cx="705658" cy="51538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27"/>
          <p:cNvCxnSpPr>
            <a:stCxn id="38" idx="1"/>
            <a:endCxn id="42" idx="3"/>
          </p:cNvCxnSpPr>
          <p:nvPr/>
        </p:nvCxnSpPr>
        <p:spPr>
          <a:xfrm rot="10800000" flipV="1">
            <a:off x="2784764" y="3164310"/>
            <a:ext cx="514466" cy="11497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29"/>
          <p:cNvCxnSpPr>
            <a:stCxn id="42" idx="1"/>
            <a:endCxn id="39" idx="1"/>
          </p:cNvCxnSpPr>
          <p:nvPr/>
        </p:nvCxnSpPr>
        <p:spPr>
          <a:xfrm rot="16200000" flipH="1">
            <a:off x="2958727" y="3590697"/>
            <a:ext cx="166540" cy="51446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30"/>
          <p:cNvSpPr/>
          <p:nvPr/>
        </p:nvSpPr>
        <p:spPr>
          <a:xfrm>
            <a:off x="831273" y="2973360"/>
            <a:ext cx="1537854" cy="1033002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663300"/>
                </a:solidFill>
              </a:rPr>
              <a:t>Llamada</a:t>
            </a:r>
            <a:r>
              <a:rPr lang="en-US" sz="1100" dirty="0">
                <a:solidFill>
                  <a:srgbClr val="663300"/>
                </a:solidFill>
              </a:rPr>
              <a:t> </a:t>
            </a:r>
            <a:r>
              <a:rPr lang="en-US" sz="1100" dirty="0" err="1">
                <a:solidFill>
                  <a:srgbClr val="663300"/>
                </a:solidFill>
              </a:rPr>
              <a:t>asíncrona</a:t>
            </a:r>
            <a:r>
              <a:rPr lang="en-US" sz="1100" dirty="0">
                <a:solidFill>
                  <a:srgbClr val="663300"/>
                </a:solidFill>
              </a:rPr>
              <a:t>, la </a:t>
            </a:r>
            <a:r>
              <a:rPr lang="en-US" sz="1100" dirty="0" err="1">
                <a:solidFill>
                  <a:srgbClr val="663300"/>
                </a:solidFill>
              </a:rPr>
              <a:t>aplicacíon</a:t>
            </a:r>
            <a:r>
              <a:rPr lang="en-US" sz="1100" dirty="0">
                <a:solidFill>
                  <a:srgbClr val="663300"/>
                </a:solidFill>
              </a:rPr>
              <a:t> </a:t>
            </a:r>
            <a:r>
              <a:rPr lang="en-US" sz="1100" dirty="0" err="1">
                <a:solidFill>
                  <a:srgbClr val="663300"/>
                </a:solidFill>
              </a:rPr>
              <a:t>sigue</a:t>
            </a:r>
            <a:r>
              <a:rPr lang="en-US" sz="1100" dirty="0">
                <a:solidFill>
                  <a:srgbClr val="663300"/>
                </a:solidFill>
              </a:rPr>
              <a:t> </a:t>
            </a:r>
            <a:r>
              <a:rPr lang="en-US" sz="1100" dirty="0" err="1">
                <a:solidFill>
                  <a:srgbClr val="663300"/>
                </a:solidFill>
              </a:rPr>
              <a:t>ejecutandose</a:t>
            </a:r>
            <a:r>
              <a:rPr lang="en-US" sz="1100" dirty="0">
                <a:solidFill>
                  <a:srgbClr val="663300"/>
                </a:solidFill>
              </a:rPr>
              <a:t>, </a:t>
            </a:r>
            <a:r>
              <a:rPr lang="en-US" sz="1100" dirty="0" err="1">
                <a:solidFill>
                  <a:srgbClr val="663300"/>
                </a:solidFill>
              </a:rPr>
              <a:t>cuando</a:t>
            </a:r>
            <a:r>
              <a:rPr lang="en-US" sz="1100" dirty="0">
                <a:solidFill>
                  <a:srgbClr val="663300"/>
                </a:solidFill>
              </a:rPr>
              <a:t> </a:t>
            </a:r>
            <a:r>
              <a:rPr lang="en-US" sz="1100" dirty="0" err="1">
                <a:solidFill>
                  <a:srgbClr val="663300"/>
                </a:solidFill>
              </a:rPr>
              <a:t>termine</a:t>
            </a:r>
            <a:r>
              <a:rPr lang="en-US" sz="1100" dirty="0">
                <a:solidFill>
                  <a:srgbClr val="663300"/>
                </a:solidFill>
              </a:rPr>
              <a:t> </a:t>
            </a:r>
            <a:r>
              <a:rPr lang="en-US" sz="1100" dirty="0" err="1">
                <a:solidFill>
                  <a:srgbClr val="663300"/>
                </a:solidFill>
              </a:rPr>
              <a:t>devuelve</a:t>
            </a:r>
            <a:r>
              <a:rPr lang="en-US" sz="1100" dirty="0">
                <a:solidFill>
                  <a:srgbClr val="663300"/>
                </a:solidFill>
              </a:rPr>
              <a:t> </a:t>
            </a:r>
            <a:r>
              <a:rPr lang="en-US" sz="1100" dirty="0" err="1">
                <a:solidFill>
                  <a:srgbClr val="663300"/>
                </a:solidFill>
              </a:rPr>
              <a:t>promesa</a:t>
            </a:r>
            <a:endParaRPr lang="en-US" sz="1100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2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1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Commandos</a:t>
            </a: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Node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Pct val="45000"/>
            </a:pPr>
            <a:r>
              <a:rPr lang="es-MX" sz="2400" dirty="0" err="1" smtClean="0">
                <a:latin typeface="Arial Narrow" panose="020B0606020202030204" pitchFamily="34" charset="0"/>
              </a:rPr>
              <a:t>node</a:t>
            </a:r>
            <a:endParaRPr lang="es-MX" sz="2400" dirty="0" smtClean="0">
              <a:latin typeface="Arial Narrow" panose="020B0606020202030204" pitchFamily="34" charset="0"/>
            </a:endParaRP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-v, --</a:t>
            </a:r>
            <a:r>
              <a:rPr lang="es-MX" sz="2000" dirty="0" err="1">
                <a:latin typeface="Arial Narrow" panose="020B0606020202030204" pitchFamily="34" charset="0"/>
              </a:rPr>
              <a:t>version</a:t>
            </a:r>
            <a:endParaRPr lang="es-MX" sz="2000" dirty="0">
              <a:latin typeface="Arial Narrow" panose="020B0606020202030204" pitchFamily="34" charset="0"/>
            </a:endParaRPr>
          </a:p>
          <a:p>
            <a:pPr marL="1036320" lvl="2" indent="0">
              <a:buSzPct val="45000"/>
              <a:buNone/>
            </a:pPr>
            <a:r>
              <a:rPr lang="es-MX" sz="2000" dirty="0" err="1">
                <a:latin typeface="Arial Narrow" panose="020B0606020202030204" pitchFamily="34" charset="0"/>
              </a:rPr>
              <a:t>n</a:t>
            </a:r>
            <a:r>
              <a:rPr lang="es-MX" sz="2000" dirty="0" err="1" smtClean="0">
                <a:latin typeface="Arial Narrow" panose="020B0606020202030204" pitchFamily="34" charset="0"/>
              </a:rPr>
              <a:t>ode</a:t>
            </a:r>
            <a:r>
              <a:rPr lang="es-MX" sz="2000" dirty="0" smtClean="0">
                <a:latin typeface="Arial Narrow" panose="020B0606020202030204" pitchFamily="34" charset="0"/>
              </a:rPr>
              <a:t> file.js</a:t>
            </a:r>
          </a:p>
          <a:p>
            <a:pPr lvl="1">
              <a:buSzPct val="45000"/>
            </a:pPr>
            <a:r>
              <a:rPr lang="es-MX" sz="2400" dirty="0" err="1" smtClean="0">
                <a:latin typeface="Arial Narrow" panose="020B0606020202030204" pitchFamily="34" charset="0"/>
              </a:rPr>
              <a:t>npm</a:t>
            </a:r>
            <a:endParaRPr lang="es-MX" sz="2400" dirty="0" smtClean="0">
              <a:latin typeface="Arial Narrow" panose="020B0606020202030204" pitchFamily="34" charset="0"/>
            </a:endParaRPr>
          </a:p>
          <a:p>
            <a:pPr marL="1036320" lvl="2" indent="0">
              <a:buSzPct val="45000"/>
              <a:buNone/>
            </a:pPr>
            <a:r>
              <a:rPr lang="es-MX" sz="2000" dirty="0" err="1" smtClean="0">
                <a:latin typeface="Arial Narrow" panose="020B0606020202030204" pitchFamily="34" charset="0"/>
              </a:rPr>
              <a:t>init</a:t>
            </a:r>
            <a:endParaRPr lang="es-MX" sz="2000" dirty="0" smtClean="0">
              <a:latin typeface="Arial Narrow" panose="020B0606020202030204" pitchFamily="34" charset="0"/>
            </a:endParaRPr>
          </a:p>
          <a:p>
            <a:pPr marL="1036320" lvl="2" indent="0">
              <a:buSzPct val="45000"/>
              <a:buNone/>
            </a:pPr>
            <a:r>
              <a:rPr lang="es-MX" sz="2000" dirty="0" err="1" smtClean="0">
                <a:latin typeface="Arial Narrow" panose="020B0606020202030204" pitchFamily="34" charset="0"/>
              </a:rPr>
              <a:t>Install</a:t>
            </a:r>
            <a:endParaRPr lang="es-MX" sz="2000" dirty="0" smtClean="0">
              <a:latin typeface="Arial Narrow" panose="020B0606020202030204" pitchFamily="34" charset="0"/>
            </a:endParaRPr>
          </a:p>
          <a:p>
            <a:pPr marL="1036320" lvl="2" indent="0">
              <a:buSzPct val="45000"/>
              <a:buNone/>
            </a:pPr>
            <a:r>
              <a:rPr lang="es-MX" sz="2000" dirty="0" err="1" smtClean="0">
                <a:latin typeface="Arial Narrow" panose="020B0606020202030204" pitchFamily="34" charset="0"/>
              </a:rPr>
              <a:t>run</a:t>
            </a:r>
            <a:endParaRPr lang="es-MX" sz="2000" dirty="0" smtClean="0">
              <a:latin typeface="Arial Narrow" panose="020B0606020202030204" pitchFamily="34" charset="0"/>
            </a:endParaRPr>
          </a:p>
          <a:p>
            <a:pPr marL="1036320" lvl="2" indent="0">
              <a:buSzPct val="45000"/>
              <a:buNone/>
            </a:pPr>
            <a:r>
              <a:rPr lang="es-MX" sz="2000" dirty="0" smtClean="0">
                <a:latin typeface="Arial Narrow" panose="020B0606020202030204" pitchFamily="34" charset="0"/>
              </a:rPr>
              <a:t>test</a:t>
            </a:r>
            <a:endParaRPr lang="es-MX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07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857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5400" b="1" strike="noStrike">
                <a:solidFill>
                  <a:srgbClr val="FFFFFF"/>
                </a:solidFill>
                <a:latin typeface="Arial Narrow"/>
                <a:ea typeface="Arial Narrow"/>
              </a:rPr>
              <a:t>¡Gracias!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Package.json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Pct val="45000"/>
            </a:pPr>
            <a:r>
              <a:rPr lang="en-US" sz="2400" dirty="0" err="1" smtClean="0">
                <a:latin typeface="Arial Narrow" panose="020B0606020202030204" pitchFamily="34" charset="0"/>
              </a:rPr>
              <a:t>Archivo</a:t>
            </a:r>
            <a:r>
              <a:rPr lang="en-US" sz="2400" dirty="0" smtClean="0"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latin typeface="Arial Narrow" panose="020B0606020202030204" pitchFamily="34" charset="0"/>
              </a:rPr>
              <a:t>proyecto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lvl="1">
              <a:buSzPct val="45000"/>
            </a:pPr>
            <a:r>
              <a:rPr lang="en-US" sz="2400" dirty="0" err="1" smtClean="0">
                <a:latin typeface="Arial Narrow" panose="020B0606020202030204" pitchFamily="34" charset="0"/>
              </a:rPr>
              <a:t>Contiene</a:t>
            </a:r>
            <a:r>
              <a:rPr lang="en-US" sz="2400" dirty="0" smtClean="0">
                <a:latin typeface="Arial Narrow" panose="020B0606020202030204" pitchFamily="34" charset="0"/>
              </a:rPr>
              <a:t> metadata de la </a:t>
            </a:r>
            <a:r>
              <a:rPr lang="en-US" sz="2400" dirty="0" err="1" smtClean="0">
                <a:latin typeface="Arial Narrow" panose="020B0606020202030204" pitchFamily="34" charset="0"/>
              </a:rPr>
              <a:t>aplicación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Nombre del proyecto.</a:t>
            </a: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Autor.</a:t>
            </a: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Versión.</a:t>
            </a: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Dependencias.</a:t>
            </a: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Scripts.</a:t>
            </a: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Repositorio </a:t>
            </a:r>
            <a:r>
              <a:rPr lang="es-MX" sz="2000" dirty="0" err="1">
                <a:latin typeface="Arial Narrow" panose="020B0606020202030204" pitchFamily="34" charset="0"/>
              </a:rPr>
              <a:t>Git</a:t>
            </a:r>
            <a:r>
              <a:rPr lang="es-MX" sz="2000" dirty="0">
                <a:latin typeface="Arial Narrow" panose="020B0606020202030204" pitchFamily="34" charset="0"/>
              </a:rPr>
              <a:t>.</a:t>
            </a:r>
          </a:p>
          <a:p>
            <a:pPr marL="1036320" lvl="2" indent="0">
              <a:buSzPct val="45000"/>
              <a:buNone/>
            </a:pPr>
            <a:r>
              <a:rPr lang="es-MX" sz="2000" dirty="0">
                <a:latin typeface="Arial Narrow" panose="020B0606020202030204" pitchFamily="34" charset="0"/>
              </a:rPr>
              <a:t>Motor de </a:t>
            </a:r>
            <a:r>
              <a:rPr lang="es-MX" sz="2000" dirty="0" err="1">
                <a:latin typeface="Arial Narrow" panose="020B0606020202030204" pitchFamily="34" charset="0"/>
              </a:rPr>
              <a:t>Node</a:t>
            </a:r>
            <a:r>
              <a:rPr lang="es-MX" sz="2000" dirty="0" smtClean="0">
                <a:latin typeface="Arial Narrow" panose="020B0606020202030204" pitchFamily="34" charset="0"/>
              </a:rPr>
              <a:t>.</a:t>
            </a:r>
            <a:endParaRPr lang="en-US" sz="20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i="0" u="none" strike="noStrike" cap="none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Webpack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050" name="Picture 2" descr="E:\Descargas\what-is-webpack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47800"/>
            <a:ext cx="7920037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2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WebPack</a:t>
            </a: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(II)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Pct val="45000"/>
            </a:pPr>
            <a:r>
              <a:rPr lang="es-MX" sz="2400" dirty="0" smtClean="0">
                <a:latin typeface="Arial Narrow" panose="020B0606020202030204" pitchFamily="34" charset="0"/>
              </a:rPr>
              <a:t>No </a:t>
            </a:r>
            <a:r>
              <a:rPr lang="es-MX" sz="2400" dirty="0">
                <a:latin typeface="Arial Narrow" panose="020B0606020202030204" pitchFamily="34" charset="0"/>
              </a:rPr>
              <a:t>todas las partes de una </a:t>
            </a:r>
            <a:r>
              <a:rPr lang="es-MX" sz="2400" dirty="0" err="1">
                <a:latin typeface="Arial Narrow" panose="020B0606020202030204" pitchFamily="34" charset="0"/>
              </a:rPr>
              <a:t>webapp</a:t>
            </a:r>
            <a:r>
              <a:rPr lang="es-MX" sz="2400" dirty="0">
                <a:latin typeface="Arial Narrow" panose="020B0606020202030204" pitchFamily="34" charset="0"/>
              </a:rPr>
              <a:t> requieren todo el código JavaScript, por eso se encarga de cargar sólo las partes necesarias en cada petición</a:t>
            </a:r>
            <a:r>
              <a:rPr lang="es-MX" sz="2400" dirty="0" smtClean="0">
                <a:latin typeface="Arial Narrow" panose="020B0606020202030204" pitchFamily="34" charset="0"/>
              </a:rPr>
              <a:t>.</a:t>
            </a:r>
          </a:p>
          <a:p>
            <a:pPr lvl="1">
              <a:buSzPct val="45000"/>
            </a:pPr>
            <a:r>
              <a:rPr lang="es-MX" sz="2400" dirty="0" smtClean="0">
                <a:latin typeface="Arial Narrow" panose="020B0606020202030204" pitchFamily="34" charset="0"/>
              </a:rPr>
              <a:t>Funciona </a:t>
            </a:r>
            <a:r>
              <a:rPr lang="es-MX" sz="2400" dirty="0">
                <a:latin typeface="Arial Narrow" panose="020B0606020202030204" pitchFamily="34" charset="0"/>
              </a:rPr>
              <a:t>con un gran número de lenguajes de plantilla y preprocesadores de JavaScript (</a:t>
            </a:r>
            <a:r>
              <a:rPr lang="es-MX" sz="2400" dirty="0" err="1">
                <a:latin typeface="Arial Narrow" panose="020B0606020202030204" pitchFamily="34" charset="0"/>
              </a:rPr>
              <a:t>TypeScript</a:t>
            </a:r>
            <a:r>
              <a:rPr lang="es-MX" sz="2400" dirty="0">
                <a:latin typeface="Arial Narrow" panose="020B0606020202030204" pitchFamily="34" charset="0"/>
              </a:rPr>
              <a:t> o </a:t>
            </a:r>
            <a:r>
              <a:rPr lang="es-MX" sz="2400" dirty="0" err="1">
                <a:latin typeface="Arial Narrow" panose="020B0606020202030204" pitchFamily="34" charset="0"/>
              </a:rPr>
              <a:t>CoffeeScript</a:t>
            </a:r>
            <a:r>
              <a:rPr lang="es-MX" sz="2400" dirty="0">
                <a:latin typeface="Arial Narrow" panose="020B0606020202030204" pitchFamily="34" charset="0"/>
              </a:rPr>
              <a:t>, </a:t>
            </a:r>
            <a:r>
              <a:rPr lang="es-MX" sz="2400" dirty="0" err="1">
                <a:latin typeface="Arial Narrow" panose="020B0606020202030204" pitchFamily="34" charset="0"/>
              </a:rPr>
              <a:t>ReactJS</a:t>
            </a:r>
            <a:r>
              <a:rPr lang="es-MX" sz="2400" dirty="0">
                <a:latin typeface="Arial Narrow" panose="020B0606020202030204" pitchFamily="34" charset="0"/>
              </a:rPr>
              <a:t>…) y CSS (LESS, SASS</a:t>
            </a:r>
            <a:r>
              <a:rPr lang="es-MX" sz="2400" dirty="0" smtClean="0">
                <a:latin typeface="Arial Narrow" panose="020B0606020202030204" pitchFamily="34" charset="0"/>
              </a:rPr>
              <a:t>…).</a:t>
            </a:r>
          </a:p>
          <a:p>
            <a:pPr lvl="1">
              <a:buSzPct val="45000"/>
            </a:pPr>
            <a:r>
              <a:rPr lang="es-MX" sz="2400" dirty="0" smtClean="0">
                <a:latin typeface="Arial Narrow" panose="020B0606020202030204" pitchFamily="34" charset="0"/>
              </a:rPr>
              <a:t>Importar </a:t>
            </a:r>
            <a:r>
              <a:rPr lang="es-MX" sz="2400" dirty="0">
                <a:latin typeface="Arial Narrow" panose="020B0606020202030204" pitchFamily="34" charset="0"/>
              </a:rPr>
              <a:t>diferentes componentes </a:t>
            </a:r>
            <a:r>
              <a:rPr lang="es-MX" sz="2400" dirty="0" smtClean="0">
                <a:latin typeface="Arial Narrow" panose="020B0606020202030204" pitchFamily="34" charset="0"/>
              </a:rPr>
              <a:t>es </a:t>
            </a:r>
            <a:r>
              <a:rPr lang="es-MX" sz="2400" dirty="0">
                <a:latin typeface="Arial Narrow" panose="020B0606020202030204" pitchFamily="34" charset="0"/>
              </a:rPr>
              <a:t>sencillo e intuitivo, </a:t>
            </a:r>
            <a:r>
              <a:rPr lang="es-MX" sz="2400" dirty="0" err="1">
                <a:latin typeface="Arial Narrow" panose="020B0606020202030204" pitchFamily="34" charset="0"/>
              </a:rPr>
              <a:t>Webpack</a:t>
            </a:r>
            <a:r>
              <a:rPr lang="es-MX" sz="2400" dirty="0">
                <a:latin typeface="Arial Narrow" panose="020B0606020202030204" pitchFamily="34" charset="0"/>
              </a:rPr>
              <a:t> implementa el ya estandarizado </a:t>
            </a:r>
            <a:r>
              <a:rPr lang="es-MX" sz="2400" dirty="0" err="1">
                <a:latin typeface="Arial Narrow" panose="020B0606020202030204" pitchFamily="34" charset="0"/>
              </a:rPr>
              <a:t>RequireJS</a:t>
            </a:r>
            <a:r>
              <a:rPr lang="es-MX" sz="2400" dirty="0">
                <a:latin typeface="Arial Narrow" panose="020B0606020202030204" pitchFamily="34" charset="0"/>
              </a:rPr>
              <a:t> para la inyección de dependencias de nuestra aplicación</a:t>
            </a:r>
            <a:r>
              <a:rPr lang="es-MX" sz="2400" dirty="0" smtClean="0">
                <a:latin typeface="Arial Narrow" panose="020B0606020202030204" pitchFamily="34" charset="0"/>
              </a:rPr>
              <a:t>.</a:t>
            </a:r>
          </a:p>
          <a:p>
            <a:pPr marL="635000" lvl="1" indent="0">
              <a:buSzPct val="45000"/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err="1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w</a:t>
            </a: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ebpack.config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Punto de entrada y salida</a:t>
            </a:r>
          </a:p>
          <a:p>
            <a:pPr marL="635000" lvl="1" indent="0">
              <a:buSzPct val="45000"/>
              <a:buNone/>
            </a:pPr>
            <a:r>
              <a:rPr lang="es-MX" sz="2400" dirty="0">
                <a:latin typeface="Arial Narrow" panose="020B0606020202030204" pitchFamily="34" charset="0"/>
              </a:rPr>
              <a:t>La parte básica de la configuración de </a:t>
            </a:r>
            <a:r>
              <a:rPr lang="es-MX" sz="2400" dirty="0" err="1">
                <a:latin typeface="Arial Narrow" panose="020B0606020202030204" pitchFamily="34" charset="0"/>
              </a:rPr>
              <a:t>webpack</a:t>
            </a:r>
            <a:r>
              <a:rPr lang="es-MX" sz="2400" dirty="0">
                <a:latin typeface="Arial Narrow" panose="020B0606020202030204" pitchFamily="34" charset="0"/>
              </a:rPr>
              <a:t> es definir</a:t>
            </a:r>
            <a:r>
              <a:rPr lang="es-MX" sz="2400" dirty="0" smtClean="0">
                <a:latin typeface="Arial Narrow" panose="020B0606020202030204" pitchFamily="34" charset="0"/>
              </a:rPr>
              <a:t>:</a:t>
            </a:r>
            <a:endParaRPr lang="es-MX" sz="2400" dirty="0">
              <a:latin typeface="Arial Narrow" panose="020B0606020202030204" pitchFamily="34" charset="0"/>
            </a:endParaRPr>
          </a:p>
          <a:p>
            <a:pPr marL="635000" lvl="1" indent="0">
              <a:buSzPct val="45000"/>
              <a:buNone/>
            </a:pPr>
            <a:endParaRPr lang="es-MX" sz="2400" dirty="0" smtClean="0">
              <a:latin typeface="Arial Narrow" panose="020B0606020202030204" pitchFamily="34" charset="0"/>
            </a:endParaRPr>
          </a:p>
          <a:p>
            <a:pPr marL="635000" lvl="1" indent="0">
              <a:buSzPct val="45000"/>
              <a:buNone/>
            </a:pPr>
            <a:r>
              <a:rPr lang="es-MX" sz="2400" b="1" dirty="0" err="1" smtClean="0">
                <a:latin typeface="Arial Narrow" panose="020B0606020202030204" pitchFamily="34" charset="0"/>
              </a:rPr>
              <a:t>entry</a:t>
            </a:r>
            <a:r>
              <a:rPr lang="es-MX" sz="2400" dirty="0">
                <a:latin typeface="Arial Narrow" panose="020B0606020202030204" pitchFamily="34" charset="0"/>
              </a:rPr>
              <a:t>: un archivo de entrada a partir del cual </a:t>
            </a:r>
            <a:r>
              <a:rPr lang="es-MX" sz="2400" dirty="0" err="1">
                <a:latin typeface="Arial Narrow" panose="020B0606020202030204" pitchFamily="34" charset="0"/>
              </a:rPr>
              <a:t>Webpack</a:t>
            </a:r>
            <a:r>
              <a:rPr lang="es-MX" sz="2400" dirty="0">
                <a:latin typeface="Arial Narrow" panose="020B0606020202030204" pitchFamily="34" charset="0"/>
              </a:rPr>
              <a:t> buscará todas las dependencias requeridas (ya sea con </a:t>
            </a:r>
            <a:r>
              <a:rPr lang="es-MX" sz="2400" dirty="0" err="1">
                <a:latin typeface="Arial Narrow" panose="020B0606020202030204" pitchFamily="34" charset="0"/>
              </a:rPr>
              <a:t>CommonJS</a:t>
            </a:r>
            <a:r>
              <a:rPr lang="es-MX" sz="2400" dirty="0">
                <a:latin typeface="Arial Narrow" panose="020B0606020202030204" pitchFamily="34" charset="0"/>
              </a:rPr>
              <a:t>, AMD o incluso ES6 si usas el </a:t>
            </a:r>
            <a:r>
              <a:rPr lang="es-MX" sz="2400" dirty="0" err="1">
                <a:latin typeface="Arial Narrow" panose="020B0606020202030204" pitchFamily="34" charset="0"/>
              </a:rPr>
              <a:t>loader</a:t>
            </a:r>
            <a:r>
              <a:rPr lang="es-MX" sz="2400" dirty="0">
                <a:latin typeface="Arial Narrow" panose="020B0606020202030204" pitchFamily="34" charset="0"/>
              </a:rPr>
              <a:t> de Babel</a:t>
            </a:r>
            <a:r>
              <a:rPr lang="es-MX" sz="2400" dirty="0" smtClean="0">
                <a:latin typeface="Arial Narrow" panose="020B0606020202030204" pitchFamily="34" charset="0"/>
              </a:rPr>
              <a:t>)</a:t>
            </a:r>
          </a:p>
          <a:p>
            <a:pPr marL="635000" lvl="1" indent="0">
              <a:buSzPct val="45000"/>
              <a:buNone/>
            </a:pPr>
            <a:endParaRPr lang="es-MX" sz="2400" dirty="0">
              <a:latin typeface="Arial Narrow" panose="020B0606020202030204" pitchFamily="34" charset="0"/>
            </a:endParaRPr>
          </a:p>
          <a:p>
            <a:pPr marL="635000" lvl="1" indent="0">
              <a:buSzPct val="45000"/>
              <a:buNone/>
            </a:pPr>
            <a:r>
              <a:rPr lang="es-MX" sz="2400" b="1" dirty="0">
                <a:latin typeface="Arial Narrow" panose="020B0606020202030204" pitchFamily="34" charset="0"/>
              </a:rPr>
              <a:t>output</a:t>
            </a:r>
            <a:r>
              <a:rPr lang="es-MX" sz="2400" dirty="0">
                <a:latin typeface="Arial Narrow" panose="020B0606020202030204" pitchFamily="34" charset="0"/>
              </a:rPr>
              <a:t>: Cómo se llamará el paquete de salida con todos esos datos y donde estará ubicado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1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ES6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074" name="Picture 2" descr="E:\Descargas\ba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0" y="1747013"/>
            <a:ext cx="4292202" cy="322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Descargas\ECMAScript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36" y="1772816"/>
            <a:ext cx="3649762" cy="27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2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4000" b="1" dirty="0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Función </a:t>
            </a:r>
            <a:r>
              <a:rPr lang="es-MX" sz="4000" b="1" dirty="0" err="1" smtClean="0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Arrow</a:t>
            </a:r>
            <a:endParaRPr sz="4000" b="1" i="0" u="none" strike="noStrike" cap="none" dirty="0"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95536" y="1295280"/>
            <a:ext cx="8136903" cy="47260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4336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04336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066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✓"/>
              <a:defRPr sz="2400" b="0" i="0" u="none" strike="noStrike" cap="non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6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7964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SzPct val="45000"/>
            </a:pPr>
            <a:r>
              <a:rPr lang="en-US" sz="2400" dirty="0" err="1" smtClean="0">
                <a:latin typeface="Arial Narrow" panose="020B0606020202030204" pitchFamily="34" charset="0"/>
              </a:rPr>
              <a:t>var</a:t>
            </a:r>
            <a:r>
              <a:rPr lang="en-US" sz="2400" dirty="0" smtClean="0">
                <a:latin typeface="Arial Narrow" panose="020B0606020202030204" pitchFamily="34" charset="0"/>
              </a:rPr>
              <a:t> data = [{...}, {...}, {...}, ...];  </a:t>
            </a:r>
          </a:p>
          <a:p>
            <a:pPr marL="635000" lvl="1" indent="0">
              <a:buSzPct val="45000"/>
              <a:buNone/>
            </a:pPr>
            <a:r>
              <a:rPr lang="en-US" sz="2400" dirty="0" err="1" smtClean="0">
                <a:latin typeface="Arial Narrow" panose="020B0606020202030204" pitchFamily="34" charset="0"/>
              </a:rPr>
              <a:t>data.forEach</a:t>
            </a:r>
            <a:r>
              <a:rPr lang="en-US" sz="2400" dirty="0" smtClean="0"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latin typeface="Arial Narrow" panose="020B0606020202030204" pitchFamily="34" charset="0"/>
              </a:rPr>
              <a:t>elem</a:t>
            </a:r>
            <a:r>
              <a:rPr lang="en-US" sz="2400" dirty="0" smtClean="0">
                <a:latin typeface="Arial Narrow" panose="020B0606020202030204" pitchFamily="34" charset="0"/>
              </a:rPr>
              <a:t> =&gt; {  </a:t>
            </a:r>
          </a:p>
          <a:p>
            <a:pPr marL="635000" lvl="1" indent="0">
              <a:buSzPct val="45000"/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    console.log(</a:t>
            </a:r>
            <a:r>
              <a:rPr lang="en-US" sz="2400" dirty="0" err="1" smtClean="0">
                <a:latin typeface="Arial Narrow" panose="020B0606020202030204" pitchFamily="34" charset="0"/>
              </a:rPr>
              <a:t>elem</a:t>
            </a:r>
            <a:r>
              <a:rPr lang="en-US" sz="2400" dirty="0" smtClean="0">
                <a:latin typeface="Arial Narrow" panose="020B0606020202030204" pitchFamily="34" charset="0"/>
              </a:rPr>
              <a:t>);</a:t>
            </a:r>
          </a:p>
          <a:p>
            <a:pPr marL="635000" lvl="1" indent="0">
              <a:buSzPct val="45000"/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});</a:t>
            </a:r>
          </a:p>
          <a:p>
            <a:pPr marL="635000" lvl="1" indent="0">
              <a:buSzPct val="45000"/>
              <a:buNone/>
            </a:pPr>
            <a:endParaRPr lang="pt-BR" sz="2400" dirty="0" smtClean="0">
              <a:latin typeface="Arial Narrow" panose="020B0606020202030204" pitchFamily="34" charset="0"/>
            </a:endParaRPr>
          </a:p>
          <a:p>
            <a:pPr lvl="1">
              <a:buSzPct val="45000"/>
            </a:pPr>
            <a:r>
              <a:rPr lang="pt-BR" sz="2400" dirty="0" smtClean="0">
                <a:latin typeface="Arial Narrow" panose="020B0606020202030204" pitchFamily="34" charset="0"/>
              </a:rPr>
              <a:t>var </a:t>
            </a:r>
            <a:r>
              <a:rPr lang="pt-BR" sz="2400" dirty="0" err="1">
                <a:latin typeface="Arial Narrow" panose="020B0606020202030204" pitchFamily="34" charset="0"/>
              </a:rPr>
              <a:t>miFuncion</a:t>
            </a:r>
            <a:r>
              <a:rPr lang="pt-BR" sz="2400" dirty="0">
                <a:latin typeface="Arial Narrow" panose="020B0606020202030204" pitchFamily="34" charset="0"/>
              </a:rPr>
              <a:t> = (num) =&gt; num + num;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635000" lvl="1" indent="0">
              <a:buSzPct val="45000"/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635000" lvl="1" indent="0">
              <a:buSzPct val="45000"/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635000" lvl="1" indent="0">
              <a:buSzPct val="45000"/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3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987</Words>
  <Application>Microsoft Office PowerPoint</Application>
  <PresentationFormat>Presentación en pantalla (4:3)</PresentationFormat>
  <Paragraphs>180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Office Theme</vt:lpstr>
      <vt:lpstr>Office Theme</vt:lpstr>
      <vt:lpstr>Office Theme</vt:lpstr>
      <vt:lpstr>Presentación de PowerPoint</vt:lpstr>
      <vt:lpstr>Presentación de PowerPoint</vt:lpstr>
      <vt:lpstr>Commandos de Node</vt:lpstr>
      <vt:lpstr>Package.json</vt:lpstr>
      <vt:lpstr>Webpack</vt:lpstr>
      <vt:lpstr>WebPack(II)</vt:lpstr>
      <vt:lpstr>webpack.config</vt:lpstr>
      <vt:lpstr>ES6</vt:lpstr>
      <vt:lpstr>Función Arrow</vt:lpstr>
      <vt:lpstr>Clases</vt:lpstr>
      <vt:lpstr>This</vt:lpstr>
      <vt:lpstr>Let y Cons</vt:lpstr>
      <vt:lpstr>Template String</vt:lpstr>
      <vt:lpstr>Destructuración</vt:lpstr>
      <vt:lpstr>React</vt:lpstr>
      <vt:lpstr>React</vt:lpstr>
      <vt:lpstr>React Lifecycle</vt:lpstr>
      <vt:lpstr>Presentación de PowerPoint</vt:lpstr>
      <vt:lpstr>Componentes</vt:lpstr>
      <vt:lpstr>Estado y propiedades</vt:lpstr>
      <vt:lpstr>Componentes de presentación</vt:lpstr>
      <vt:lpstr>Redux</vt:lpstr>
      <vt:lpstr>Redux (II)</vt:lpstr>
      <vt:lpstr>State</vt:lpstr>
      <vt:lpstr>State (II)</vt:lpstr>
      <vt:lpstr>Flujo Sincrono</vt:lpstr>
      <vt:lpstr>Flujo Asincrono</vt:lpstr>
      <vt:lpstr>Flujo Asincrono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JorgeEsteban</dc:creator>
  <cp:lastModifiedBy>JorgeEsteban</cp:lastModifiedBy>
  <cp:revision>27</cp:revision>
  <dcterms:modified xsi:type="dcterms:W3CDTF">2017-01-12T19:31:16Z</dcterms:modified>
  <dc:language>es-MX</dc:language>
</cp:coreProperties>
</file>