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13" r:id="rId5"/>
  </p:sldMasterIdLst>
  <p:notesMasterIdLst>
    <p:notesMasterId r:id="rId30"/>
  </p:notesMasterIdLst>
  <p:sldIdLst>
    <p:sldId id="256" r:id="rId6"/>
    <p:sldId id="267" r:id="rId7"/>
    <p:sldId id="268" r:id="rId8"/>
    <p:sldId id="269" r:id="rId9"/>
    <p:sldId id="270" r:id="rId10"/>
    <p:sldId id="272" r:id="rId11"/>
    <p:sldId id="263" r:id="rId12"/>
    <p:sldId id="273" r:id="rId13"/>
    <p:sldId id="261" r:id="rId14"/>
    <p:sldId id="262" r:id="rId15"/>
    <p:sldId id="274" r:id="rId16"/>
    <p:sldId id="265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5" r:id="rId25"/>
    <p:sldId id="281" r:id="rId26"/>
    <p:sldId id="282" r:id="rId27"/>
    <p:sldId id="283" r:id="rId28"/>
    <p:sldId id="266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092"/>
    <a:srgbClr val="36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MX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MX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MX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MX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3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5E26866-DE54-4321-B8D1-CF578EAD279E}" type="slidenum">
              <a:rPr lang="es-MX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574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90D3AB-5577-4829-9910-DE1092F19C91}" type="slidenum">
              <a:rPr lang="es-MX" sz="1200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35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36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111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112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9" name="148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149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7" name="186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8" name="187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5" name="224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6" name="225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Shape 1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190" name="Shape 25"/>
          <p:cNvPicPr/>
          <p:nvPr/>
        </p:nvPicPr>
        <p:blipFill>
          <a:blip r:embed="rId15"/>
          <a:stretch/>
        </p:blipFill>
        <p:spPr>
          <a:xfrm>
            <a:off x="0" y="-41400"/>
            <a:ext cx="9142920" cy="6898320"/>
          </a:xfrm>
          <a:prstGeom prst="rect">
            <a:avLst/>
          </a:prstGeom>
          <a:ln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5105520"/>
            <a:ext cx="548532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"/>
          <p:cNvSpPr/>
          <p:nvPr/>
        </p:nvSpPr>
        <p:spPr>
          <a:xfrm>
            <a:off x="457200" y="5435640"/>
            <a:ext cx="645408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z="2600" strike="noStrike" dirty="0">
                <a:solidFill>
                  <a:srgbClr val="000000"/>
                </a:solidFill>
                <a:latin typeface="Arial"/>
                <a:ea typeface="DejaVu Sans"/>
              </a:rPr>
              <a:t>Desarrollo de Aplicaciones Web </a:t>
            </a:r>
            <a:r>
              <a:rPr lang="es-MX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React</a:t>
            </a:r>
            <a:endParaRPr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6263280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Instructor: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MsC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. Jorge Esteban Zaragoza Salazar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247 Imagen"/>
          <p:cNvPicPr/>
          <p:nvPr/>
        </p:nvPicPr>
        <p:blipFill>
          <a:blip r:embed="rId2"/>
          <a:stretch/>
        </p:blipFill>
        <p:spPr>
          <a:xfrm>
            <a:off x="541440" y="1604520"/>
            <a:ext cx="8059680" cy="3976920"/>
          </a:xfrm>
          <a:prstGeom prst="rect">
            <a:avLst/>
          </a:prstGeom>
          <a:ln>
            <a:noFill/>
          </a:ln>
        </p:spPr>
      </p:pic>
      <p:sp>
        <p:nvSpPr>
          <p:cNvPr id="4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Layout</a:t>
            </a: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de HTML5 (II)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Layout</a:t>
            </a: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de HTML5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457199" y="1228496"/>
            <a:ext cx="8208911" cy="5440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800" b="1" dirty="0">
                <a:latin typeface="Arial"/>
              </a:rPr>
              <a:t>Elementos </a:t>
            </a:r>
            <a:r>
              <a:rPr lang="es-MX" sz="2800" b="1" dirty="0" err="1">
                <a:latin typeface="Arial"/>
              </a:rPr>
              <a:t>Semanticos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header</a:t>
            </a:r>
            <a:r>
              <a:rPr lang="es-MX" sz="2000" dirty="0">
                <a:latin typeface="Arial"/>
              </a:rPr>
              <a:t>&gt; - Define un encabezado para un documento o una sección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nav</a:t>
            </a:r>
            <a:r>
              <a:rPr lang="es-MX" sz="2000" dirty="0">
                <a:latin typeface="Arial"/>
              </a:rPr>
              <a:t>&gt; - Define un contenedor para los enlaces de navegación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section</a:t>
            </a:r>
            <a:r>
              <a:rPr lang="es-MX" sz="2000" dirty="0">
                <a:latin typeface="Arial"/>
              </a:rPr>
              <a:t>&gt; - Define una sección en un documento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article</a:t>
            </a:r>
            <a:r>
              <a:rPr lang="es-MX" sz="2000" dirty="0">
                <a:latin typeface="Arial"/>
              </a:rPr>
              <a:t>&gt; - Define un articulo independiente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aside</a:t>
            </a:r>
            <a:r>
              <a:rPr lang="es-MX" sz="2000" dirty="0">
                <a:latin typeface="Arial"/>
              </a:rPr>
              <a:t>&gt; - Define el contenido separado del contenido (como una barra lateral)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footer</a:t>
            </a:r>
            <a:r>
              <a:rPr lang="es-MX" sz="2000" dirty="0">
                <a:latin typeface="Arial"/>
              </a:rPr>
              <a:t>&gt; - Define un pie de página para un documento o una sección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details</a:t>
            </a:r>
            <a:r>
              <a:rPr lang="es-MX" sz="2000" dirty="0">
                <a:latin typeface="Arial"/>
              </a:rPr>
              <a:t>&gt; - Define detalles adicionales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summary</a:t>
            </a:r>
            <a:r>
              <a:rPr lang="es-MX" sz="2000" dirty="0">
                <a:latin typeface="Arial"/>
              </a:rPr>
              <a:t>&gt; - Define un encabezado para el elemento &lt;</a:t>
            </a:r>
            <a:r>
              <a:rPr lang="es-MX" sz="2000" dirty="0" err="1">
                <a:latin typeface="Arial"/>
              </a:rPr>
              <a:t>details</a:t>
            </a:r>
            <a:r>
              <a:rPr lang="es-MX" sz="2000" dirty="0">
                <a:latin typeface="Arial"/>
              </a:rPr>
              <a:t>&gt;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871034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Manejo de texto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1033263" y="1228496"/>
            <a:ext cx="3034681" cy="5368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&lt;p&gt;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&lt;div&gt;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 smtClean="0"/>
              <a:t>span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/>
              <a:t>blockquote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/>
              <a:t>q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/>
              <a:t>cite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 smtClean="0"/>
              <a:t>code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&lt;pre&gt;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 smtClean="0"/>
              <a:t>abbr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 smtClean="0"/>
              <a:t>address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 smtClean="0"/>
              <a:t>bdo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endParaRPr lang="es-MX" sz="2400" dirty="0" smtClean="0"/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5281735" y="1228496"/>
            <a:ext cx="3034681" cy="1552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 smtClean="0"/>
              <a:t>kbd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 smtClean="0"/>
              <a:t>samp</a:t>
            </a:r>
            <a:r>
              <a:rPr lang="es-MX" sz="2400" dirty="0" smtClean="0"/>
              <a:t>&gt;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smtClean="0"/>
              <a:t>&lt;</a:t>
            </a:r>
            <a:r>
              <a:rPr lang="es-MX" sz="2400" dirty="0" err="1" smtClean="0"/>
              <a:t>var</a:t>
            </a:r>
            <a:r>
              <a:rPr lang="es-MX" sz="24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Elementos Bloque y en </a:t>
            </a:r>
            <a:r>
              <a:rPr lang="es-MX" sz="4000" b="1" kern="0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linea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6" name="Picture 2" descr="E:\Imágenes\lineablo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0138"/>
            <a:ext cx="66484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99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Multimedia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457199" y="1237792"/>
            <a:ext cx="4834881" cy="63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000" dirty="0"/>
              <a:t>&lt;</a:t>
            </a:r>
            <a:r>
              <a:rPr lang="es-MX" sz="2000" dirty="0" err="1"/>
              <a:t>img</a:t>
            </a:r>
            <a:r>
              <a:rPr lang="es-MX" sz="2000" dirty="0"/>
              <a:t> </a:t>
            </a:r>
            <a:r>
              <a:rPr lang="es-MX" sz="2000" dirty="0" err="1"/>
              <a:t>src</a:t>
            </a:r>
            <a:r>
              <a:rPr lang="es-MX" sz="2000" dirty="0"/>
              <a:t>="</a:t>
            </a:r>
            <a:r>
              <a:rPr lang="es-MX" sz="2000" dirty="0" err="1"/>
              <a:t>imagenes</a:t>
            </a:r>
            <a:r>
              <a:rPr lang="es-MX" sz="2000" dirty="0"/>
              <a:t>/</a:t>
            </a:r>
            <a:r>
              <a:rPr lang="es-MX" sz="2000" dirty="0" err="1"/>
              <a:t>logoIW.svg</a:t>
            </a:r>
            <a:r>
              <a:rPr lang="es-MX" sz="2000" dirty="0"/>
              <a:t>" /&gt;</a:t>
            </a:r>
          </a:p>
          <a:p>
            <a:pPr>
              <a:buSzPct val="45000"/>
              <a:buFont typeface="Wingdings" charset="2"/>
              <a:buChar char=""/>
            </a:pPr>
            <a:endParaRPr lang="es-MX" sz="2000" dirty="0" smtClean="0"/>
          </a:p>
        </p:txBody>
      </p:sp>
      <p:sp>
        <p:nvSpPr>
          <p:cNvPr id="10" name="1 Marcador de contenido"/>
          <p:cNvSpPr txBox="1">
            <a:spLocks/>
          </p:cNvSpPr>
          <p:nvPr/>
        </p:nvSpPr>
        <p:spPr>
          <a:xfrm>
            <a:off x="465583" y="1796766"/>
            <a:ext cx="6554689" cy="4296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000" dirty="0" smtClean="0"/>
              <a:t>&lt;</a:t>
            </a:r>
            <a:r>
              <a:rPr lang="es-MX" sz="2000" dirty="0" err="1"/>
              <a:t>picture</a:t>
            </a:r>
            <a:r>
              <a:rPr lang="es-MX" sz="2000" dirty="0"/>
              <a:t>&gt;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&lt;</a:t>
            </a:r>
            <a:r>
              <a:rPr lang="es-MX" sz="2000" dirty="0" err="1"/>
              <a:t>source</a:t>
            </a:r>
            <a:r>
              <a:rPr lang="es-MX" sz="2000" dirty="0"/>
              <a:t> </a:t>
            </a:r>
            <a:r>
              <a:rPr lang="es-MX" sz="2000" dirty="0" err="1"/>
              <a:t>srcset</a:t>
            </a:r>
            <a:r>
              <a:rPr lang="es-MX" sz="2000" dirty="0"/>
              <a:t>="smaller_landscape.jpg" 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media="(</a:t>
            </a:r>
            <a:r>
              <a:rPr lang="es-MX" sz="2000" dirty="0" err="1"/>
              <a:t>max-width</a:t>
            </a:r>
            <a:r>
              <a:rPr lang="es-MX" sz="2000" dirty="0"/>
              <a:t>: 40em) and (</a:t>
            </a:r>
            <a:r>
              <a:rPr lang="es-MX" sz="2000" dirty="0" err="1"/>
              <a:t>orientation</a:t>
            </a:r>
            <a:r>
              <a:rPr lang="es-MX" sz="2000" dirty="0"/>
              <a:t>: </a:t>
            </a:r>
            <a:r>
              <a:rPr lang="es-MX" sz="2000" dirty="0" err="1"/>
              <a:t>landscape</a:t>
            </a:r>
            <a:r>
              <a:rPr lang="es-MX" sz="2000" dirty="0"/>
              <a:t>)"&gt;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&lt;</a:t>
            </a:r>
            <a:r>
              <a:rPr lang="es-MX" sz="2000" dirty="0" err="1"/>
              <a:t>source</a:t>
            </a:r>
            <a:r>
              <a:rPr lang="es-MX" sz="2000" dirty="0"/>
              <a:t> </a:t>
            </a:r>
            <a:r>
              <a:rPr lang="es-MX" sz="2000" dirty="0" err="1"/>
              <a:t>srcset</a:t>
            </a:r>
            <a:r>
              <a:rPr lang="es-MX" sz="2000" dirty="0"/>
              <a:t>="smaller_portrait.jpg" 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media="(</a:t>
            </a:r>
            <a:r>
              <a:rPr lang="es-MX" sz="2000" dirty="0" err="1"/>
              <a:t>max-width</a:t>
            </a:r>
            <a:r>
              <a:rPr lang="es-MX" sz="2000" dirty="0"/>
              <a:t>: 40em) and (</a:t>
            </a:r>
            <a:r>
              <a:rPr lang="es-MX" sz="2000" dirty="0" err="1"/>
              <a:t>orientation</a:t>
            </a:r>
            <a:r>
              <a:rPr lang="es-MX" sz="2000" dirty="0"/>
              <a:t>: </a:t>
            </a:r>
            <a:r>
              <a:rPr lang="es-MX" sz="2000" dirty="0" err="1"/>
              <a:t>portrait</a:t>
            </a:r>
            <a:r>
              <a:rPr lang="es-MX" sz="2000" dirty="0"/>
              <a:t>)"&gt;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&lt;</a:t>
            </a:r>
            <a:r>
              <a:rPr lang="es-MX" sz="2000" dirty="0" err="1"/>
              <a:t>source</a:t>
            </a:r>
            <a:r>
              <a:rPr lang="es-MX" sz="2000" dirty="0"/>
              <a:t> </a:t>
            </a:r>
            <a:r>
              <a:rPr lang="es-MX" sz="2000" dirty="0" err="1"/>
              <a:t>srcset</a:t>
            </a:r>
            <a:r>
              <a:rPr lang="es-MX" sz="2000" dirty="0"/>
              <a:t>="default_landscape.jpg" 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media="(min-</a:t>
            </a:r>
            <a:r>
              <a:rPr lang="es-MX" sz="2000" dirty="0" err="1"/>
              <a:t>width</a:t>
            </a:r>
            <a:r>
              <a:rPr lang="es-MX" sz="2000" dirty="0"/>
              <a:t>: 40em) and (</a:t>
            </a:r>
            <a:r>
              <a:rPr lang="es-MX" sz="2000" dirty="0" err="1"/>
              <a:t>orientation</a:t>
            </a:r>
            <a:r>
              <a:rPr lang="es-MX" sz="2000" dirty="0"/>
              <a:t>: </a:t>
            </a:r>
            <a:r>
              <a:rPr lang="es-MX" sz="2000" dirty="0" err="1"/>
              <a:t>landscape</a:t>
            </a:r>
            <a:r>
              <a:rPr lang="es-MX" sz="2000" dirty="0"/>
              <a:t>)"&gt;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&lt;</a:t>
            </a:r>
            <a:r>
              <a:rPr lang="es-MX" sz="2000" dirty="0" err="1"/>
              <a:t>source</a:t>
            </a:r>
            <a:r>
              <a:rPr lang="es-MX" sz="2000" dirty="0"/>
              <a:t> </a:t>
            </a:r>
            <a:r>
              <a:rPr lang="es-MX" sz="2000" dirty="0" err="1"/>
              <a:t>srcset</a:t>
            </a:r>
            <a:r>
              <a:rPr lang="es-MX" sz="2000" dirty="0"/>
              <a:t>="default_portrait.jpg" 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media="(min-</a:t>
            </a:r>
            <a:r>
              <a:rPr lang="es-MX" sz="2000" dirty="0" err="1"/>
              <a:t>width</a:t>
            </a:r>
            <a:r>
              <a:rPr lang="es-MX" sz="2000" dirty="0"/>
              <a:t>: 40em) and (</a:t>
            </a:r>
            <a:r>
              <a:rPr lang="es-MX" sz="2000" dirty="0" err="1"/>
              <a:t>orientation</a:t>
            </a:r>
            <a:r>
              <a:rPr lang="es-MX" sz="2000" dirty="0"/>
              <a:t>: </a:t>
            </a:r>
            <a:r>
              <a:rPr lang="es-MX" sz="2000" dirty="0" err="1"/>
              <a:t>portrait</a:t>
            </a:r>
            <a:r>
              <a:rPr lang="es-MX" sz="2000" dirty="0"/>
              <a:t>)"&gt;</a:t>
            </a:r>
          </a:p>
          <a:p>
            <a:pPr marL="203200" indent="0">
              <a:buNone/>
            </a:pPr>
            <a:r>
              <a:rPr lang="es-MX" sz="2000" dirty="0" smtClean="0"/>
              <a:t>       </a:t>
            </a:r>
            <a:r>
              <a:rPr lang="es-MX" sz="2000" dirty="0"/>
              <a:t>&lt;</a:t>
            </a:r>
            <a:r>
              <a:rPr lang="es-MX" sz="2000" dirty="0" err="1"/>
              <a:t>img</a:t>
            </a:r>
            <a:r>
              <a:rPr lang="es-MX" sz="2000" dirty="0"/>
              <a:t> </a:t>
            </a:r>
            <a:r>
              <a:rPr lang="es-MX" sz="2000" dirty="0" err="1"/>
              <a:t>srcset</a:t>
            </a:r>
            <a:r>
              <a:rPr lang="es-MX" sz="2000" dirty="0"/>
              <a:t>="default_landscape.jpg" </a:t>
            </a:r>
            <a:r>
              <a:rPr lang="es-MX" sz="2000" dirty="0" err="1"/>
              <a:t>alt</a:t>
            </a:r>
            <a:r>
              <a:rPr lang="es-MX" sz="2000" dirty="0"/>
              <a:t>="</a:t>
            </a:r>
            <a:r>
              <a:rPr lang="es-MX" sz="2000" dirty="0" err="1"/>
              <a:t>My</a:t>
            </a:r>
            <a:r>
              <a:rPr lang="es-MX" sz="2000" dirty="0"/>
              <a:t> default </a:t>
            </a:r>
            <a:r>
              <a:rPr lang="es-MX" sz="2000" dirty="0" err="1"/>
              <a:t>image</a:t>
            </a:r>
            <a:r>
              <a:rPr lang="es-MX" sz="2000" dirty="0"/>
              <a:t>"&gt;</a:t>
            </a:r>
          </a:p>
          <a:p>
            <a:pPr marL="203200" indent="0">
              <a:buNone/>
            </a:pPr>
            <a:r>
              <a:rPr lang="es-MX" sz="2000" dirty="0" smtClean="0"/>
              <a:t>&lt;/</a:t>
            </a:r>
            <a:r>
              <a:rPr lang="es-MX" sz="2000" dirty="0" err="1"/>
              <a:t>picture</a:t>
            </a:r>
            <a:r>
              <a:rPr lang="es-MX" sz="2000" dirty="0"/>
              <a:t>&gt;</a:t>
            </a:r>
          </a:p>
          <a:p>
            <a:pPr marL="203200" indent="0">
              <a:buSzPct val="45000"/>
              <a:buNone/>
            </a:pPr>
            <a:endParaRPr lang="es-MX" sz="2000" dirty="0" smtClean="0"/>
          </a:p>
        </p:txBody>
      </p:sp>
      <p:pic>
        <p:nvPicPr>
          <p:cNvPr id="2049" name="Picture 1" descr="E:\Imágenes\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87286"/>
            <a:ext cx="2524182" cy="23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03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Audio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1 Marcador de contenido"/>
          <p:cNvSpPr txBox="1">
            <a:spLocks/>
          </p:cNvSpPr>
          <p:nvPr/>
        </p:nvSpPr>
        <p:spPr>
          <a:xfrm>
            <a:off x="323424" y="1340768"/>
            <a:ext cx="7920880" cy="2911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n-US" sz="2000" dirty="0"/>
              <a:t> &lt;audio controls </a:t>
            </a:r>
            <a:r>
              <a:rPr lang="en-US" sz="2000" dirty="0" err="1"/>
              <a:t>autoplay</a:t>
            </a:r>
            <a:r>
              <a:rPr lang="en-US" sz="2000" dirty="0"/>
              <a:t> preload&gt;</a:t>
            </a:r>
          </a:p>
          <a:p>
            <a:pPr marL="203200" indent="0">
              <a:buNone/>
            </a:pPr>
            <a:r>
              <a:rPr lang="en-US" sz="2000" dirty="0"/>
              <a:t>                &lt;source </a:t>
            </a:r>
            <a:r>
              <a:rPr lang="en-US" sz="2000" dirty="0" err="1"/>
              <a:t>src</a:t>
            </a:r>
            <a:r>
              <a:rPr lang="en-US" sz="2000" dirty="0"/>
              <a:t>="cancion.ogg" type="audio/</a:t>
            </a:r>
            <a:r>
              <a:rPr lang="en-US" sz="2000" dirty="0" err="1"/>
              <a:t>ogg</a:t>
            </a:r>
            <a:r>
              <a:rPr lang="en-US" sz="2000" dirty="0"/>
              <a:t>" &gt;&lt;/source&gt;</a:t>
            </a:r>
          </a:p>
          <a:p>
            <a:pPr marL="203200" indent="0">
              <a:buNone/>
            </a:pPr>
            <a:r>
              <a:rPr lang="en-US" sz="2000" dirty="0"/>
              <a:t>                &lt;source </a:t>
            </a:r>
            <a:r>
              <a:rPr lang="en-US" sz="2000" dirty="0" err="1"/>
              <a:t>src</a:t>
            </a:r>
            <a:r>
              <a:rPr lang="en-US" sz="2000" dirty="0"/>
              <a:t>="cancion.mp3" type="audio/mpeg" &gt;&lt;/source&gt;</a:t>
            </a:r>
          </a:p>
          <a:p>
            <a:pPr marL="203200" indent="0">
              <a:buNone/>
            </a:pPr>
            <a:r>
              <a:rPr lang="en-US" sz="2000" dirty="0"/>
              <a:t>                &lt;source </a:t>
            </a:r>
            <a:r>
              <a:rPr lang="en-US" sz="2000" dirty="0" err="1"/>
              <a:t>src</a:t>
            </a:r>
            <a:r>
              <a:rPr lang="en-US" sz="2000" dirty="0"/>
              <a:t>="cancion.wav" type="audio/wav" &gt;&lt;/source&gt;</a:t>
            </a:r>
          </a:p>
          <a:p>
            <a:pPr marL="203200" indent="0">
              <a:buNone/>
            </a:pPr>
            <a:r>
              <a:rPr lang="en-US" sz="2000" dirty="0"/>
              <a:t>                 </a:t>
            </a:r>
            <a:r>
              <a:rPr lang="en-US" sz="2000" dirty="0" err="1"/>
              <a:t>Tu</a:t>
            </a:r>
            <a:r>
              <a:rPr lang="en-US" sz="2000" dirty="0"/>
              <a:t> </a:t>
            </a:r>
            <a:r>
              <a:rPr lang="en-US" sz="2000" dirty="0" err="1"/>
              <a:t>navegador</a:t>
            </a:r>
            <a:r>
              <a:rPr lang="en-US" sz="2000" dirty="0"/>
              <a:t> no </a:t>
            </a:r>
            <a:r>
              <a:rPr lang="en-US" sz="2000" dirty="0" err="1"/>
              <a:t>soporta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caracteristica</a:t>
            </a:r>
            <a:endParaRPr lang="en-US" sz="2000" dirty="0"/>
          </a:p>
          <a:p>
            <a:pPr marL="20320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audio&gt;</a:t>
            </a:r>
            <a:endParaRPr lang="es-MX" sz="2000" dirty="0" smtClean="0"/>
          </a:p>
        </p:txBody>
      </p:sp>
      <p:pic>
        <p:nvPicPr>
          <p:cNvPr id="3074" name="Picture 2" descr="E:\Imágenes\a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3635244"/>
            <a:ext cx="8229455" cy="23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7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Audio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90676"/>
              </p:ext>
            </p:extLst>
          </p:nvPr>
        </p:nvGraphicFramePr>
        <p:xfrm>
          <a:off x="611560" y="1340768"/>
          <a:ext cx="7668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86"/>
                <a:gridCol w="1917086"/>
                <a:gridCol w="1917086"/>
                <a:gridCol w="19170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Browser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MP3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WAV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OGG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Internet Explorer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Chrome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Firefox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Safari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Opera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Edge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7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Video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22005"/>
              </p:ext>
            </p:extLst>
          </p:nvPr>
        </p:nvGraphicFramePr>
        <p:xfrm>
          <a:off x="457200" y="3353400"/>
          <a:ext cx="7668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86"/>
                <a:gridCol w="1917086"/>
                <a:gridCol w="1917086"/>
                <a:gridCol w="19170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Browser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MP4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WebM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Ogg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Internet Explorer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Chrome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Firefox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Safari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Opera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Edge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YES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1 Marcador de contenido"/>
          <p:cNvSpPr txBox="1">
            <a:spLocks/>
          </p:cNvSpPr>
          <p:nvPr/>
        </p:nvSpPr>
        <p:spPr>
          <a:xfrm>
            <a:off x="323424" y="1340768"/>
            <a:ext cx="8363376" cy="18722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000" dirty="0"/>
              <a:t> &lt;video </a:t>
            </a:r>
            <a:r>
              <a:rPr lang="es-MX" sz="2000" dirty="0" err="1"/>
              <a:t>width</a:t>
            </a:r>
            <a:r>
              <a:rPr lang="es-MX" sz="2000" dirty="0"/>
              <a:t>="320" </a:t>
            </a:r>
            <a:r>
              <a:rPr lang="es-MX" sz="2000" dirty="0" err="1"/>
              <a:t>height</a:t>
            </a:r>
            <a:r>
              <a:rPr lang="es-MX" sz="2000" dirty="0"/>
              <a:t>="240" </a:t>
            </a:r>
            <a:r>
              <a:rPr lang="es-MX" sz="2000" dirty="0" err="1"/>
              <a:t>autoplay</a:t>
            </a:r>
            <a:r>
              <a:rPr lang="es-MX" sz="2000" dirty="0"/>
              <a:t>&gt;</a:t>
            </a:r>
          </a:p>
          <a:p>
            <a:pPr marL="203200" indent="0">
              <a:buNone/>
            </a:pPr>
            <a:r>
              <a:rPr lang="es-MX" sz="2000" dirty="0"/>
              <a:t>                &lt;</a:t>
            </a:r>
            <a:r>
              <a:rPr lang="es-MX" sz="2000" dirty="0" err="1"/>
              <a:t>source</a:t>
            </a:r>
            <a:r>
              <a:rPr lang="es-MX" sz="2000" dirty="0"/>
              <a:t> </a:t>
            </a:r>
            <a:r>
              <a:rPr lang="es-MX" sz="2000" dirty="0" err="1"/>
              <a:t>src</a:t>
            </a:r>
            <a:r>
              <a:rPr lang="es-MX" sz="2000" dirty="0"/>
              <a:t>="movie.mp4" </a:t>
            </a:r>
            <a:r>
              <a:rPr lang="es-MX" sz="2000" dirty="0" err="1"/>
              <a:t>type</a:t>
            </a:r>
            <a:r>
              <a:rPr lang="es-MX" sz="2000" dirty="0"/>
              <a:t>="video/mp4"&gt;</a:t>
            </a:r>
          </a:p>
          <a:p>
            <a:pPr marL="203200" indent="0">
              <a:buNone/>
            </a:pPr>
            <a:r>
              <a:rPr lang="es-MX" sz="2000" dirty="0"/>
              <a:t>                &lt;</a:t>
            </a:r>
            <a:r>
              <a:rPr lang="es-MX" sz="2000" dirty="0" err="1"/>
              <a:t>source</a:t>
            </a:r>
            <a:r>
              <a:rPr lang="es-MX" sz="2000" dirty="0"/>
              <a:t> </a:t>
            </a:r>
            <a:r>
              <a:rPr lang="es-MX" sz="2000" dirty="0" err="1"/>
              <a:t>src</a:t>
            </a:r>
            <a:r>
              <a:rPr lang="es-MX" sz="2000" dirty="0"/>
              <a:t>="movie.ogg" </a:t>
            </a:r>
            <a:r>
              <a:rPr lang="es-MX" sz="2000" dirty="0" err="1"/>
              <a:t>type</a:t>
            </a:r>
            <a:r>
              <a:rPr lang="es-MX" sz="2000" dirty="0"/>
              <a:t>="video/</a:t>
            </a:r>
            <a:r>
              <a:rPr lang="es-MX" sz="2000" dirty="0" err="1"/>
              <a:t>ogg</a:t>
            </a:r>
            <a:r>
              <a:rPr lang="es-MX" sz="2000" dirty="0"/>
              <a:t>"&gt;</a:t>
            </a:r>
          </a:p>
          <a:p>
            <a:pPr marL="203200" indent="0">
              <a:buNone/>
            </a:pPr>
            <a:r>
              <a:rPr lang="es-MX" sz="2000" dirty="0"/>
              <a:t>                </a:t>
            </a:r>
            <a:r>
              <a:rPr lang="es-MX" sz="2000" dirty="0" err="1"/>
              <a:t>Your</a:t>
            </a:r>
            <a:r>
              <a:rPr lang="es-MX" sz="2000" dirty="0"/>
              <a:t> browser </a:t>
            </a:r>
            <a:r>
              <a:rPr lang="es-MX" sz="2000" dirty="0" err="1"/>
              <a:t>does</a:t>
            </a:r>
            <a:r>
              <a:rPr lang="es-MX" sz="2000" dirty="0"/>
              <a:t> </a:t>
            </a:r>
            <a:r>
              <a:rPr lang="es-MX" sz="2000" dirty="0" err="1"/>
              <a:t>not</a:t>
            </a:r>
            <a:r>
              <a:rPr lang="es-MX" sz="2000" dirty="0"/>
              <a:t> </a:t>
            </a:r>
            <a:r>
              <a:rPr lang="es-MX" sz="2000" dirty="0" err="1"/>
              <a:t>support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video </a:t>
            </a:r>
            <a:r>
              <a:rPr lang="es-MX" sz="2000" dirty="0" err="1"/>
              <a:t>tag</a:t>
            </a:r>
            <a:r>
              <a:rPr lang="es-MX" sz="2000" dirty="0"/>
              <a:t>.</a:t>
            </a:r>
          </a:p>
          <a:p>
            <a:pPr marL="203200" indent="0">
              <a:buNone/>
            </a:pPr>
            <a:r>
              <a:rPr lang="es-MX" sz="2000" dirty="0" smtClean="0"/>
              <a:t>&lt;/</a:t>
            </a:r>
            <a:r>
              <a:rPr lang="es-MX" sz="2000" dirty="0"/>
              <a:t>video&gt;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128530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Object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" name="1 Marcador de contenido"/>
          <p:cNvSpPr txBox="1">
            <a:spLocks/>
          </p:cNvSpPr>
          <p:nvPr/>
        </p:nvSpPr>
        <p:spPr>
          <a:xfrm>
            <a:off x="323424" y="1340768"/>
            <a:ext cx="8363376" cy="17281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000" dirty="0"/>
              <a:t>El elemento </a:t>
            </a:r>
            <a:r>
              <a:rPr lang="es-MX" sz="2000" dirty="0" err="1"/>
              <a:t>object</a:t>
            </a:r>
            <a:r>
              <a:rPr lang="es-MX" sz="2000" dirty="0"/>
              <a:t> representa contenido externo, que puede ser una imagen, un documento (contexto de navegación anidado) o un recurso cargado por un </a:t>
            </a:r>
            <a:r>
              <a:rPr lang="es-MX" sz="2000" dirty="0" err="1"/>
              <a:t>plugin</a:t>
            </a:r>
            <a:r>
              <a:rPr lang="es-MX" sz="2000" dirty="0"/>
              <a:t>. Cada una de estas implementaciones tiene un método alternativo que es, respectivamente, el elemento </a:t>
            </a:r>
            <a:r>
              <a:rPr lang="es-MX" sz="2000" dirty="0" err="1"/>
              <a:t>img</a:t>
            </a:r>
            <a:r>
              <a:rPr lang="es-MX" sz="2000" dirty="0"/>
              <a:t>, el elemento </a:t>
            </a:r>
            <a:r>
              <a:rPr lang="es-MX" sz="2000" dirty="0" err="1"/>
              <a:t>iframe</a:t>
            </a:r>
            <a:r>
              <a:rPr lang="es-MX" sz="2000" dirty="0"/>
              <a:t> y, con el </a:t>
            </a:r>
            <a:r>
              <a:rPr lang="es-MX" sz="2000" dirty="0" err="1"/>
              <a:t>arrivo</a:t>
            </a:r>
            <a:r>
              <a:rPr lang="es-MX" sz="2000" dirty="0"/>
              <a:t> de HTML5, el elemento </a:t>
            </a:r>
            <a:r>
              <a:rPr lang="es-MX" sz="2000" dirty="0" err="1"/>
              <a:t>embed</a:t>
            </a:r>
            <a:r>
              <a:rPr lang="es-MX" sz="2000" dirty="0" smtClean="0"/>
              <a:t>.</a:t>
            </a:r>
          </a:p>
          <a:p>
            <a:pPr marL="203200" indent="0">
              <a:buNone/>
            </a:pPr>
            <a:endParaRPr lang="es-MX" sz="2000" dirty="0" smtClean="0"/>
          </a:p>
          <a:p>
            <a:pPr marL="20320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object width="400" height="50" </a:t>
            </a:r>
          </a:p>
          <a:p>
            <a:pPr marL="203200" indent="0">
              <a:buNone/>
            </a:pPr>
            <a:r>
              <a:rPr lang="en-US" sz="2000" b="1" dirty="0"/>
              <a:t>            data="http://www.w3schools.com/html/bookmark.swf"&gt;</a:t>
            </a:r>
          </a:p>
          <a:p>
            <a:pPr marL="203200" indent="0">
              <a:buNone/>
            </a:pPr>
            <a:r>
              <a:rPr lang="en-US" sz="2000" b="1" dirty="0" smtClean="0"/>
              <a:t>&lt;/</a:t>
            </a:r>
            <a:r>
              <a:rPr lang="en-US" sz="2000" b="1" dirty="0"/>
              <a:t>object&gt;</a:t>
            </a:r>
          </a:p>
          <a:p>
            <a:pPr marL="203200" indent="0">
              <a:buNone/>
            </a:pPr>
            <a:r>
              <a:rPr lang="en-US" sz="2000" dirty="0"/>
              <a:t> </a:t>
            </a:r>
            <a:endParaRPr lang="es-MX" sz="2000" dirty="0"/>
          </a:p>
          <a:p>
            <a:pPr marL="203200" indent="0">
              <a:buNone/>
            </a:pP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126944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Web </a:t>
            </a:r>
            <a:r>
              <a:rPr lang="es-MX" sz="4000" b="1" kern="0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Workers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321440" y="1350576"/>
            <a:ext cx="8363376" cy="4032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sz="2400" dirty="0"/>
              <a:t>Los Web </a:t>
            </a:r>
            <a:r>
              <a:rPr lang="es-MX" sz="2400" dirty="0" err="1"/>
              <a:t>Workers</a:t>
            </a:r>
            <a:r>
              <a:rPr lang="es-MX" sz="2400" dirty="0"/>
              <a:t> dedicados proveen un medio sencillo para que el contenido web ejecute scripts en hilos en segundo </a:t>
            </a:r>
            <a:r>
              <a:rPr lang="es-MX" sz="2400" dirty="0" smtClean="0"/>
              <a:t>plano.</a:t>
            </a:r>
          </a:p>
          <a:p>
            <a:r>
              <a:rPr lang="es-MX" sz="2400" dirty="0" smtClean="0"/>
              <a:t>Una </a:t>
            </a:r>
            <a:r>
              <a:rPr lang="es-MX" sz="2400" dirty="0"/>
              <a:t>vez creado, un </a:t>
            </a:r>
            <a:r>
              <a:rPr lang="es-MX" sz="2400" dirty="0" err="1"/>
              <a:t>worker</a:t>
            </a:r>
            <a:r>
              <a:rPr lang="es-MX" sz="2400" dirty="0"/>
              <a:t> puede enviar mensajes a la tarea creada mediante </a:t>
            </a:r>
            <a:r>
              <a:rPr lang="es-MX" sz="2400" dirty="0" err="1"/>
              <a:t>envio</a:t>
            </a:r>
            <a:r>
              <a:rPr lang="es-MX" sz="2400" dirty="0"/>
              <a:t> de mensajes al manejador de eventos especificado por el </a:t>
            </a:r>
            <a:r>
              <a:rPr lang="es-MX" sz="2400" dirty="0" smtClean="0"/>
              <a:t>creador.</a:t>
            </a:r>
          </a:p>
          <a:p>
            <a:r>
              <a:rPr lang="es-MX" sz="2400" dirty="0"/>
              <a:t>L</a:t>
            </a:r>
            <a:r>
              <a:rPr lang="es-MX" sz="2400" dirty="0" smtClean="0"/>
              <a:t>os </a:t>
            </a:r>
            <a:r>
              <a:rPr lang="es-MX" sz="2400" dirty="0" err="1"/>
              <a:t>workers</a:t>
            </a:r>
            <a:r>
              <a:rPr lang="es-MX" sz="2400" dirty="0"/>
              <a:t> trabajan dentro de un contexto global diferente de la ventana actual (usar el atajo  </a:t>
            </a:r>
            <a:r>
              <a:rPr lang="es-MX" sz="2400" dirty="0" err="1"/>
              <a:t>window</a:t>
            </a:r>
            <a:r>
              <a:rPr lang="es-MX" sz="2400" dirty="0"/>
              <a:t> en lugar de </a:t>
            </a:r>
            <a:r>
              <a:rPr lang="es-MX" sz="2400" dirty="0" err="1"/>
              <a:t>self</a:t>
            </a:r>
            <a:r>
              <a:rPr lang="es-MX" sz="2400" dirty="0"/>
              <a:t> con el fin de obtener el </a:t>
            </a:r>
            <a:r>
              <a:rPr lang="es-MX" sz="2400" dirty="0" err="1"/>
              <a:t>scope</a:t>
            </a:r>
            <a:r>
              <a:rPr lang="es-MX" sz="2400" dirty="0"/>
              <a:t> actual dentro de un </a:t>
            </a:r>
            <a:r>
              <a:rPr lang="es-MX" sz="2400" dirty="0" err="1"/>
              <a:t>Worker</a:t>
            </a:r>
            <a:r>
              <a:rPr lang="es-MX" sz="2400" dirty="0"/>
              <a:t> retornaría, de hecho, un error).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2955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Contenido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179513" y="1156488"/>
            <a:ext cx="4824535" cy="5440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800" b="1" dirty="0">
                <a:latin typeface="Arial Narrow" panose="020B0606020202030204" pitchFamily="34" charset="0"/>
              </a:rPr>
              <a:t>HTML5</a:t>
            </a:r>
            <a:endParaRPr lang="es-MX" sz="2800" dirty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HTML4 a </a:t>
            </a:r>
            <a:r>
              <a:rPr lang="es-MX" sz="2400" dirty="0" smtClean="0">
                <a:latin typeface="Arial Narrow" panose="020B0606020202030204" pitchFamily="34" charset="0"/>
              </a:rPr>
              <a:t>HTML5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 smtClean="0">
                <a:latin typeface="Arial Narrow" panose="020B0606020202030204" pitchFamily="34" charset="0"/>
              </a:rPr>
              <a:t>Layout</a:t>
            </a:r>
            <a:r>
              <a:rPr lang="es-MX" sz="2400" dirty="0" smtClean="0">
                <a:latin typeface="Arial Narrow" panose="020B0606020202030204" pitchFamily="34" charset="0"/>
              </a:rPr>
              <a:t> </a:t>
            </a:r>
            <a:r>
              <a:rPr lang="es-MX" sz="2400" dirty="0">
                <a:latin typeface="Arial Narrow" panose="020B0606020202030204" pitchFamily="34" charset="0"/>
              </a:rPr>
              <a:t>de HTML5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smtClean="0">
                <a:latin typeface="Arial Narrow" panose="020B0606020202030204" pitchFamily="34" charset="0"/>
              </a:rPr>
              <a:t>Manejo </a:t>
            </a:r>
            <a:r>
              <a:rPr lang="es-MX" sz="2400" dirty="0">
                <a:latin typeface="Arial Narrow" panose="020B0606020202030204" pitchFamily="34" charset="0"/>
              </a:rPr>
              <a:t>de textos de HTML5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 Narrow" panose="020B0606020202030204" pitchFamily="34" charset="0"/>
              </a:rPr>
              <a:t>Tag</a:t>
            </a:r>
            <a:r>
              <a:rPr lang="es-MX" sz="2400" dirty="0">
                <a:latin typeface="Arial Narrow" panose="020B0606020202030204" pitchFamily="34" charset="0"/>
              </a:rPr>
              <a:t> Meta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(</a:t>
            </a:r>
            <a:r>
              <a:rPr lang="es-MX" sz="2400" dirty="0" smtClean="0">
                <a:latin typeface="Arial Narrow" panose="020B0606020202030204" pitchFamily="34" charset="0"/>
              </a:rPr>
              <a:t>Multimedia)Imágenes / Video/ Audio / Contenidos </a:t>
            </a:r>
            <a:r>
              <a:rPr lang="es-MX" sz="2400" dirty="0">
                <a:latin typeface="Arial Narrow" panose="020B0606020202030204" pitchFamily="34" charset="0"/>
              </a:rPr>
              <a:t>embebidos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Formularios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smtClean="0">
                <a:latin typeface="Arial Narrow" panose="020B0606020202030204" pitchFamily="34" charset="0"/>
              </a:rPr>
              <a:t>Gráficos(SVG / </a:t>
            </a:r>
            <a:r>
              <a:rPr lang="es-MX" sz="2400" dirty="0" err="1" smtClean="0">
                <a:latin typeface="Arial Narrow" panose="020B0606020202030204" pitchFamily="34" charset="0"/>
              </a:rPr>
              <a:t>Canvas</a:t>
            </a:r>
            <a:r>
              <a:rPr lang="es-MX" sz="2400" dirty="0">
                <a:latin typeface="Arial Narrow" panose="020B0606020202030204" pitchFamily="34" charset="0"/>
              </a:rPr>
              <a:t>)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smtClean="0">
                <a:latin typeface="Arial Narrow" panose="020B0606020202030204" pitchFamily="34" charset="0"/>
              </a:rPr>
              <a:t>Geo localización</a:t>
            </a:r>
            <a:endParaRPr lang="es-MX" sz="2400" dirty="0">
              <a:latin typeface="Arial Narrow" panose="020B0606020202030204" pitchFamily="34" charset="0"/>
            </a:endParaRPr>
          </a:p>
          <a:p>
            <a:endParaRPr lang="es-MX" sz="2800" dirty="0" smtClean="0">
              <a:latin typeface="Arial Narrow" panose="020B0606020202030204" pitchFamily="34" charset="0"/>
            </a:endParaRPr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4860032" y="1516528"/>
            <a:ext cx="4248413" cy="5080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 Narrow" panose="020B0606020202030204" pitchFamily="34" charset="0"/>
              </a:rPr>
              <a:t>Drag</a:t>
            </a:r>
            <a:r>
              <a:rPr lang="es-MX" sz="2400" dirty="0">
                <a:latin typeface="Arial Narrow" panose="020B0606020202030204" pitchFamily="34" charset="0"/>
              </a:rPr>
              <a:t> &amp; </a:t>
            </a:r>
            <a:r>
              <a:rPr lang="es-MX" sz="2400" dirty="0" err="1">
                <a:latin typeface="Arial Narrow" panose="020B0606020202030204" pitchFamily="34" charset="0"/>
              </a:rPr>
              <a:t>Drop</a:t>
            </a:r>
            <a:endParaRPr lang="es-MX" sz="2400" dirty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HTML5 Storage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Cache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 Narrow" panose="020B0606020202030204" pitchFamily="34" charset="0"/>
              </a:rPr>
              <a:t>Workers</a:t>
            </a:r>
            <a:endParaRPr lang="es-MX" sz="2400" dirty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smtClean="0">
                <a:latin typeface="Arial Narrow" panose="020B0606020202030204" pitchFamily="34" charset="0"/>
              </a:rPr>
              <a:t>Web-Sockets</a:t>
            </a:r>
            <a:endParaRPr lang="es-MX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Web </a:t>
            </a:r>
            <a:r>
              <a:rPr lang="es-MX" sz="4000" b="1" kern="0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Workers</a:t>
            </a: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(II)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321440" y="1350576"/>
            <a:ext cx="8363376" cy="4032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400" dirty="0" err="1"/>
              <a:t>var</a:t>
            </a:r>
            <a:r>
              <a:rPr lang="es-MX" sz="2400" dirty="0"/>
              <a:t> </a:t>
            </a:r>
            <a:r>
              <a:rPr lang="es-MX" sz="2400" dirty="0" err="1"/>
              <a:t>myWorker</a:t>
            </a:r>
            <a:r>
              <a:rPr lang="es-MX" sz="2400" dirty="0"/>
              <a:t> = new </a:t>
            </a:r>
            <a:r>
              <a:rPr lang="es-MX" sz="2400" dirty="0" err="1"/>
              <a:t>Worker</a:t>
            </a:r>
            <a:r>
              <a:rPr lang="es-MX" sz="2400" dirty="0"/>
              <a:t>("my_task.js");</a:t>
            </a:r>
          </a:p>
          <a:p>
            <a:pPr marL="203200" indent="0">
              <a:buNone/>
            </a:pPr>
            <a:r>
              <a:rPr lang="es-MX" sz="2400" dirty="0" err="1" smtClean="0"/>
              <a:t>myWorker.addEventListener</a:t>
            </a:r>
            <a:r>
              <a:rPr lang="es-MX" sz="2400" dirty="0"/>
              <a:t>("</a:t>
            </a:r>
            <a:r>
              <a:rPr lang="es-MX" sz="2400" dirty="0" err="1"/>
              <a:t>message</a:t>
            </a:r>
            <a:r>
              <a:rPr lang="es-MX" sz="2400" dirty="0"/>
              <a:t>", </a:t>
            </a:r>
            <a:r>
              <a:rPr lang="es-MX" sz="2400" dirty="0" err="1"/>
              <a:t>function</a:t>
            </a:r>
            <a:r>
              <a:rPr lang="es-MX" sz="2400" dirty="0"/>
              <a:t> (</a:t>
            </a:r>
            <a:r>
              <a:rPr lang="es-MX" sz="2400" dirty="0" err="1"/>
              <a:t>oEvent</a:t>
            </a:r>
            <a:r>
              <a:rPr lang="es-MX" sz="2400" dirty="0"/>
              <a:t>) </a:t>
            </a:r>
            <a:r>
              <a:rPr lang="es-MX" sz="2400" dirty="0" smtClean="0"/>
              <a:t>{    	console.log</a:t>
            </a:r>
            <a:r>
              <a:rPr lang="es-MX" sz="2400" dirty="0"/>
              <a:t>("</a:t>
            </a:r>
            <a:r>
              <a:rPr lang="es-MX" sz="2400" dirty="0" err="1"/>
              <a:t>Called</a:t>
            </a:r>
            <a:r>
              <a:rPr lang="es-MX" sz="2400" dirty="0"/>
              <a:t> back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worker</a:t>
            </a:r>
            <a:r>
              <a:rPr lang="es-MX" sz="2400" dirty="0"/>
              <a:t>!\n</a:t>
            </a:r>
            <a:r>
              <a:rPr lang="es-MX" sz="2400" dirty="0" smtClean="0"/>
              <a:t>");</a:t>
            </a:r>
          </a:p>
          <a:p>
            <a:pPr marL="203200" indent="0">
              <a:buNone/>
            </a:pPr>
            <a:r>
              <a:rPr lang="es-MX" sz="2400" dirty="0" smtClean="0"/>
              <a:t>}, </a:t>
            </a:r>
            <a:r>
              <a:rPr lang="es-MX" sz="2400" dirty="0"/>
              <a:t>false</a:t>
            </a:r>
            <a:r>
              <a:rPr lang="es-MX" sz="2400" dirty="0" smtClean="0"/>
              <a:t>);</a:t>
            </a:r>
            <a:endParaRPr lang="es-MX" sz="2400" dirty="0"/>
          </a:p>
          <a:p>
            <a:pPr marL="203200" indent="0">
              <a:buNone/>
            </a:pPr>
            <a:r>
              <a:rPr lang="es-MX" sz="2400" dirty="0" err="1"/>
              <a:t>myWorker.postMessage</a:t>
            </a:r>
            <a:r>
              <a:rPr lang="es-MX" sz="2400" dirty="0"/>
              <a:t>(""); // </a:t>
            </a:r>
            <a:r>
              <a:rPr lang="es-MX" sz="2400" dirty="0" err="1"/>
              <a:t>start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worker</a:t>
            </a:r>
            <a:r>
              <a:rPr lang="es-MX" sz="2400" dirty="0"/>
              <a:t>.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390676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WebSocket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23424" y="1340768"/>
            <a:ext cx="8363376" cy="4032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400" dirty="0" smtClean="0"/>
              <a:t>Allá </a:t>
            </a:r>
            <a:r>
              <a:rPr lang="es-MX" sz="2400" dirty="0"/>
              <a:t>por 2005, AJAX empezó a hacer que Internet pareciera más dinámico. Aún así, todas las comunicaciones HTTP eran dirigidas por el cliente, lo que requería la interacción del usuario o hacía necesario preguntarle periódicamente cada vez que se cargaban nuevos datos del servidor</a:t>
            </a:r>
            <a:r>
              <a:rPr lang="es-MX" sz="2400" dirty="0" smtClean="0"/>
              <a:t>.</a:t>
            </a:r>
          </a:p>
          <a:p>
            <a:pPr marL="203200" indent="0">
              <a:buNone/>
            </a:pPr>
            <a:endParaRPr lang="es-MX" sz="2400" dirty="0" smtClean="0"/>
          </a:p>
          <a:p>
            <a:pPr marL="203200" indent="0">
              <a:buNone/>
            </a:pPr>
            <a:r>
              <a:rPr lang="es-MX" sz="2400" dirty="0" smtClean="0"/>
              <a:t>Sin </a:t>
            </a:r>
            <a:r>
              <a:rPr lang="es-MX" sz="2400" dirty="0"/>
              <a:t>embargo, </a:t>
            </a:r>
            <a:r>
              <a:rPr lang="es-MX" sz="2400" dirty="0" smtClean="0"/>
              <a:t>esta </a:t>
            </a:r>
            <a:r>
              <a:rPr lang="es-MX" sz="2400" dirty="0" err="1" smtClean="0"/>
              <a:t>solucion</a:t>
            </a:r>
            <a:r>
              <a:rPr lang="es-MX" sz="2400" dirty="0" smtClean="0"/>
              <a:t> tiene </a:t>
            </a:r>
            <a:r>
              <a:rPr lang="es-MX" sz="2400" dirty="0"/>
              <a:t>un problema: el exceso del HTTP, lo que no las hace aptas para aplicaciones de baja latencia. Piensa por ejemplo en los juegos </a:t>
            </a:r>
            <a:r>
              <a:rPr lang="es-MX" sz="2400" dirty="0" err="1"/>
              <a:t>multijugador</a:t>
            </a:r>
            <a:r>
              <a:rPr lang="es-MX" sz="2400" dirty="0"/>
              <a:t> de tiro en primera persona del navegador o en cualquier otro juego online con un componente en tiempo real.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346259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WebSocket</a:t>
            </a: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(II)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323424" y="1340768"/>
            <a:ext cx="8363376" cy="4032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400" dirty="0"/>
              <a:t>La especificación </a:t>
            </a:r>
            <a:r>
              <a:rPr lang="es-MX" sz="2400" dirty="0" err="1"/>
              <a:t>WebSocket</a:t>
            </a:r>
            <a:r>
              <a:rPr lang="es-MX" sz="2400" dirty="0"/>
              <a:t> define un API que establece conexiones "socket" entre un navegador web y un servidor. Dicho con otras palabras: existe una conexión persistente entre el cliente y el servidor, y ambas partes pueden empezar a enviar datos en cualquier momento</a:t>
            </a:r>
            <a:r>
              <a:rPr lang="es-MX" sz="2400" dirty="0" smtClean="0"/>
              <a:t>.</a:t>
            </a:r>
            <a:endParaRPr lang="es-MX" sz="2400" dirty="0" smtClean="0"/>
          </a:p>
          <a:p>
            <a:pPr marL="203200" indent="0">
              <a:buNone/>
            </a:pPr>
            <a:endParaRPr lang="es-MX" sz="2400" dirty="0"/>
          </a:p>
          <a:p>
            <a:pPr marL="203200" indent="0">
              <a:buNone/>
            </a:pPr>
            <a:r>
              <a:rPr lang="es-MX" sz="2400" b="1" dirty="0" err="1"/>
              <a:t>var</a:t>
            </a:r>
            <a:r>
              <a:rPr lang="es-MX" sz="2400" b="1" dirty="0"/>
              <a:t> </a:t>
            </a:r>
            <a:r>
              <a:rPr lang="es-MX" sz="2400" b="1" dirty="0" err="1"/>
              <a:t>connection</a:t>
            </a:r>
            <a:r>
              <a:rPr lang="es-MX" sz="2400" b="1" dirty="0"/>
              <a:t> = new </a:t>
            </a:r>
            <a:r>
              <a:rPr lang="es-MX" sz="2400" b="1" dirty="0" err="1"/>
              <a:t>WebSocket</a:t>
            </a:r>
            <a:r>
              <a:rPr lang="es-MX" sz="2400" b="1" dirty="0"/>
              <a:t>('</a:t>
            </a:r>
            <a:r>
              <a:rPr lang="es-MX" sz="2400" b="1" dirty="0" err="1"/>
              <a:t>ws</a:t>
            </a:r>
            <a:r>
              <a:rPr lang="es-MX" sz="2400" b="1" dirty="0"/>
              <a:t>://html5rocks.websocket.org/echo', ['</a:t>
            </a:r>
            <a:r>
              <a:rPr lang="es-MX" sz="2400" b="1" dirty="0" err="1"/>
              <a:t>soap</a:t>
            </a:r>
            <a:r>
              <a:rPr lang="es-MX" sz="2400" b="1" dirty="0"/>
              <a:t>', '</a:t>
            </a:r>
            <a:r>
              <a:rPr lang="es-MX" sz="2400" b="1" dirty="0" err="1"/>
              <a:t>xmpp</a:t>
            </a:r>
            <a:r>
              <a:rPr lang="es-MX" sz="2400" b="1" dirty="0"/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375719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escargas\mess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628800"/>
            <a:ext cx="38004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WebSocket</a:t>
            </a: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(</a:t>
            </a: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III)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22086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857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5400" b="1" strike="noStrike">
                <a:solidFill>
                  <a:srgbClr val="FFFFFF"/>
                </a:solidFill>
                <a:latin typeface="Arial Narrow"/>
                <a:ea typeface="Arial Narrow"/>
              </a:rPr>
              <a:t>¡Gracias!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Contenido (II)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179513" y="1156488"/>
            <a:ext cx="4824535" cy="5440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800" b="1" dirty="0" smtClean="0">
                <a:latin typeface="Arial Narrow" panose="020B0606020202030204" pitchFamily="34" charset="0"/>
              </a:rPr>
              <a:t>Estilado</a:t>
            </a:r>
            <a:endParaRPr lang="es-MX" sz="2800" dirty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smtClean="0">
                <a:latin typeface="Arial Narrow" panose="020B0606020202030204" pitchFamily="34" charset="0"/>
              </a:rPr>
              <a:t>Introducción a </a:t>
            </a:r>
            <a:r>
              <a:rPr lang="es-MX" sz="2400" dirty="0" err="1" smtClean="0">
                <a:latin typeface="Arial Narrow" panose="020B0606020202030204" pitchFamily="34" charset="0"/>
              </a:rPr>
              <a:t>Less</a:t>
            </a:r>
            <a:endParaRPr lang="es-MX" sz="2400" dirty="0" smtClean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smtClean="0">
                <a:latin typeface="Arial Narrow" panose="020B0606020202030204" pitchFamily="34" charset="0"/>
              </a:rPr>
              <a:t>Introducción </a:t>
            </a:r>
            <a:r>
              <a:rPr lang="es-MX" sz="2400" dirty="0">
                <a:latin typeface="Arial Narrow" panose="020B0606020202030204" pitchFamily="34" charset="0"/>
              </a:rPr>
              <a:t>a </a:t>
            </a:r>
            <a:r>
              <a:rPr lang="es-MX" sz="2400" dirty="0" err="1">
                <a:latin typeface="Arial Narrow" panose="020B0606020202030204" pitchFamily="34" charset="0"/>
              </a:rPr>
              <a:t>Bootstrap</a:t>
            </a:r>
            <a:endParaRPr lang="es-MX" sz="2400" dirty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 Narrow" panose="020B0606020202030204" pitchFamily="34" charset="0"/>
              </a:rPr>
              <a:t>Responsividad</a:t>
            </a:r>
            <a:endParaRPr lang="es-MX" sz="2400" dirty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Sistema de </a:t>
            </a:r>
            <a:r>
              <a:rPr lang="es-MX" sz="2400" dirty="0" err="1">
                <a:latin typeface="Arial Narrow" panose="020B0606020202030204" pitchFamily="34" charset="0"/>
              </a:rPr>
              <a:t>Grid</a:t>
            </a:r>
            <a:endParaRPr lang="es-MX" sz="2400" dirty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Tablas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Imágenes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Manejo de texto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Botones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 Narrow" panose="020B0606020202030204" pitchFamily="34" charset="0"/>
              </a:rPr>
              <a:t>Iconos</a:t>
            </a:r>
          </a:p>
          <a:p>
            <a:endParaRPr lang="es-MX" sz="2800" dirty="0" smtClean="0">
              <a:latin typeface="Arial Narrow" panose="020B0606020202030204" pitchFamily="34" charset="0"/>
            </a:endParaRPr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4860032" y="1516528"/>
            <a:ext cx="4248413" cy="5080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400" dirty="0" err="1">
                <a:solidFill>
                  <a:srgbClr val="366092"/>
                </a:solidFill>
                <a:latin typeface="Arial Narrow" panose="020B0606020202030204" pitchFamily="34" charset="0"/>
              </a:rPr>
              <a:t>DropDown</a:t>
            </a:r>
            <a:endParaRPr lang="es-MX" sz="2400" dirty="0">
              <a:solidFill>
                <a:srgbClr val="366092"/>
              </a:solidFill>
              <a:latin typeface="Arial Narrow" panose="020B0606020202030204" pitchFamily="34" charset="0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err="1">
                <a:solidFill>
                  <a:srgbClr val="366092"/>
                </a:solidFill>
                <a:latin typeface="Arial Narrow" panose="020B0606020202030204" pitchFamily="34" charset="0"/>
              </a:rPr>
              <a:t>Collapse</a:t>
            </a:r>
            <a:endParaRPr lang="es-MX" sz="2400" dirty="0">
              <a:solidFill>
                <a:srgbClr val="366092"/>
              </a:solidFill>
              <a:latin typeface="Arial Narrow" panose="020B0606020202030204" pitchFamily="34" charset="0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err="1">
                <a:solidFill>
                  <a:srgbClr val="366092"/>
                </a:solidFill>
                <a:latin typeface="Arial Narrow" panose="020B0606020202030204" pitchFamily="34" charset="0"/>
              </a:rPr>
              <a:t>Tabs</a:t>
            </a:r>
            <a:endParaRPr lang="es-MX" sz="2400" dirty="0">
              <a:solidFill>
                <a:srgbClr val="366092"/>
              </a:solidFill>
              <a:latin typeface="Arial Narrow" panose="020B0606020202030204" pitchFamily="34" charset="0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>
                <a:solidFill>
                  <a:srgbClr val="366092"/>
                </a:solidFill>
                <a:latin typeface="Arial Narrow" panose="020B0606020202030204" pitchFamily="34" charset="0"/>
              </a:rPr>
              <a:t>Formularios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err="1">
                <a:solidFill>
                  <a:srgbClr val="366092"/>
                </a:solidFill>
                <a:latin typeface="Arial Narrow" panose="020B0606020202030204" pitchFamily="34" charset="0"/>
              </a:rPr>
              <a:t>NavBars</a:t>
            </a:r>
            <a:endParaRPr lang="es-MX" sz="2400" dirty="0">
              <a:solidFill>
                <a:srgbClr val="366092"/>
              </a:solidFill>
              <a:latin typeface="Arial Narrow" panose="020B0606020202030204" pitchFamily="34" charset="0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 err="1">
                <a:solidFill>
                  <a:srgbClr val="366092"/>
                </a:solidFill>
                <a:latin typeface="Arial Narrow" panose="020B0606020202030204" pitchFamily="34" charset="0"/>
              </a:rPr>
              <a:t>Carousel</a:t>
            </a:r>
            <a:endParaRPr lang="es-MX" sz="2400" dirty="0">
              <a:solidFill>
                <a:srgbClr val="366092"/>
              </a:solidFill>
              <a:latin typeface="Arial Narrow" panose="020B0606020202030204" pitchFamily="34" charset="0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>
                <a:solidFill>
                  <a:srgbClr val="366092"/>
                </a:solidFill>
                <a:latin typeface="Arial Narrow" panose="020B0606020202030204" pitchFamily="34" charset="0"/>
              </a:rPr>
              <a:t>Modal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s-MX" sz="2400" dirty="0">
                <a:solidFill>
                  <a:srgbClr val="366092"/>
                </a:solidFill>
                <a:latin typeface="Arial Narrow" panose="020B0606020202030204" pitchFamily="34" charset="0"/>
              </a:rPr>
              <a:t>Controles </a:t>
            </a:r>
            <a:r>
              <a:rPr lang="es-MX" sz="2400" dirty="0" smtClean="0">
                <a:solidFill>
                  <a:srgbClr val="366092"/>
                </a:solidFill>
                <a:latin typeface="Arial Narrow" panose="020B0606020202030204" pitchFamily="34" charset="0"/>
              </a:rPr>
              <a:t>avanzados</a:t>
            </a:r>
            <a:endParaRPr lang="es-MX" sz="2400" dirty="0">
              <a:solidFill>
                <a:srgbClr val="366092"/>
              </a:solidFill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Contenido (III)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179513" y="1156488"/>
            <a:ext cx="4824535" cy="5440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800" b="1" dirty="0" err="1">
                <a:latin typeface="Arial"/>
              </a:rPr>
              <a:t>Javascript</a:t>
            </a:r>
            <a:r>
              <a:rPr lang="es-MX" sz="2800" dirty="0">
                <a:latin typeface="Arial"/>
              </a:rPr>
              <a:t> </a:t>
            </a:r>
            <a:endParaRPr lang="es-MX" sz="28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Introducción a </a:t>
            </a:r>
            <a:r>
              <a:rPr lang="es-MX" sz="2400" dirty="0" err="1">
                <a:latin typeface="Arial"/>
              </a:rPr>
              <a:t>NodeJS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"/>
              </a:rPr>
              <a:t>Webpack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Introducción a </a:t>
            </a:r>
            <a:r>
              <a:rPr lang="es-MX" sz="2400" dirty="0" err="1">
                <a:latin typeface="Arial"/>
              </a:rPr>
              <a:t>Javascript</a:t>
            </a:r>
            <a:r>
              <a:rPr lang="es-MX" sz="2400" dirty="0">
                <a:latin typeface="Arial"/>
              </a:rPr>
              <a:t> ES6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Cambios de </a:t>
            </a:r>
            <a:r>
              <a:rPr lang="es-MX" sz="2400" dirty="0" err="1">
                <a:latin typeface="Arial"/>
              </a:rPr>
              <a:t>Javascript</a:t>
            </a:r>
            <a:r>
              <a:rPr lang="es-MX" sz="2400" dirty="0">
                <a:latin typeface="Arial"/>
              </a:rPr>
              <a:t> estándar a ES6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"/>
              </a:rPr>
              <a:t>ESLint</a:t>
            </a:r>
            <a:r>
              <a:rPr lang="es-MX" sz="2400" dirty="0">
                <a:latin typeface="Arial"/>
              </a:rPr>
              <a:t> y buenas prácticas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smtClean="0">
                <a:latin typeface="Arial"/>
              </a:rPr>
              <a:t>Documentación</a:t>
            </a:r>
            <a:endParaRPr lang="es-MX" sz="2400" dirty="0"/>
          </a:p>
          <a:p>
            <a:endParaRPr lang="es-MX" sz="28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Contenido (IV)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179513" y="1156488"/>
            <a:ext cx="4824535" cy="5440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800" b="1" dirty="0" err="1">
                <a:latin typeface="Arial"/>
              </a:rPr>
              <a:t>React</a:t>
            </a:r>
            <a:r>
              <a:rPr lang="es-MX" sz="2800" b="1" dirty="0">
                <a:latin typeface="Arial"/>
              </a:rPr>
              <a:t>/</a:t>
            </a:r>
            <a:r>
              <a:rPr lang="es-MX" sz="2800" b="1" dirty="0" err="1">
                <a:latin typeface="Arial"/>
              </a:rPr>
              <a:t>Redux</a:t>
            </a:r>
            <a:endParaRPr lang="es-MX" sz="28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Introducción a </a:t>
            </a:r>
            <a:r>
              <a:rPr lang="es-MX" sz="2400" dirty="0" err="1">
                <a:latin typeface="Arial"/>
              </a:rPr>
              <a:t>React</a:t>
            </a:r>
            <a:r>
              <a:rPr lang="es-MX" sz="2400" dirty="0">
                <a:latin typeface="Arial"/>
              </a:rPr>
              <a:t> y </a:t>
            </a:r>
            <a:r>
              <a:rPr lang="es-MX" sz="2400" dirty="0" err="1">
                <a:latin typeface="Arial"/>
              </a:rPr>
              <a:t>Redux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Rutas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El estado inmutable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El estado local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Funciones puras e impuras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"/>
              </a:rPr>
              <a:t>Actions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Store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"/>
              </a:rPr>
              <a:t>Reducers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 smtClean="0">
                <a:latin typeface="Arial"/>
              </a:rPr>
              <a:t>PropTypes</a:t>
            </a:r>
            <a:endParaRPr lang="es-MX" sz="2400" dirty="0"/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4427984" y="1516528"/>
            <a:ext cx="4680461" cy="5080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"/>
              </a:rPr>
              <a:t>mapDispatchToProps</a:t>
            </a:r>
            <a:r>
              <a:rPr lang="es-MX" sz="2400" dirty="0">
                <a:latin typeface="Arial"/>
              </a:rPr>
              <a:t> y </a:t>
            </a:r>
            <a:r>
              <a:rPr lang="es-MX" sz="2400" dirty="0" err="1">
                <a:latin typeface="Arial"/>
              </a:rPr>
              <a:t>mapStateToProps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Componentes de presentación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Componentes </a:t>
            </a:r>
            <a:r>
              <a:rPr lang="es-MX" sz="2400" dirty="0" err="1">
                <a:latin typeface="Arial"/>
              </a:rPr>
              <a:t>containers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Ciclo de vida de los componentes </a:t>
            </a:r>
            <a:r>
              <a:rPr lang="es-MX" sz="2400" dirty="0" err="1">
                <a:latin typeface="Arial"/>
              </a:rPr>
              <a:t>React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 err="1">
                <a:latin typeface="Arial"/>
              </a:rPr>
              <a:t>React-Bootstrap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Llamadas Ajax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Pruebas unitarias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400" dirty="0">
                <a:latin typeface="Arial"/>
              </a:rPr>
              <a:t>Validaciones y expresiones regulares</a:t>
            </a:r>
            <a:endParaRPr lang="es-MX" sz="2400" dirty="0"/>
          </a:p>
          <a:p>
            <a:pPr lvl="1"/>
            <a:endParaRPr lang="es-MX" sz="2400" dirty="0">
              <a:latin typeface="Arial Narrow" panose="020B0606020202030204" pitchFamily="34" charset="0"/>
            </a:endParaRPr>
          </a:p>
          <a:p>
            <a:pPr lvl="1">
              <a:buSzPct val="45000"/>
              <a:buFont typeface="Wingdings" charset="2"/>
              <a:buChar char=""/>
            </a:pP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5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Que hay de nuevo en HTML5?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179513" y="1156488"/>
            <a:ext cx="8208911" cy="5440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SzPct val="45000"/>
              <a:buNone/>
            </a:pPr>
            <a:r>
              <a:rPr lang="en-US" sz="2400" b="1" dirty="0">
                <a:latin typeface="Arial"/>
              </a:rPr>
              <a:t>&lt;!DOCTYPE html&gt;</a:t>
            </a:r>
          </a:p>
          <a:p>
            <a:pPr marL="203200" indent="0">
              <a:buSzPct val="45000"/>
              <a:buNone/>
            </a:pPr>
            <a:r>
              <a:rPr lang="en-US" sz="2400" b="1" dirty="0">
                <a:latin typeface="Arial"/>
              </a:rPr>
              <a:t>&lt;html&gt;</a:t>
            </a:r>
          </a:p>
          <a:p>
            <a:pPr marL="203200" indent="0">
              <a:buSzPct val="45000"/>
              <a:buNone/>
            </a:pPr>
            <a:r>
              <a:rPr lang="en-US" sz="2400" b="1" dirty="0" smtClean="0">
                <a:latin typeface="Arial"/>
              </a:rPr>
              <a:t>	&lt;</a:t>
            </a:r>
            <a:r>
              <a:rPr lang="en-US" sz="2400" b="1" dirty="0">
                <a:latin typeface="Arial"/>
              </a:rPr>
              <a:t>head&gt;</a:t>
            </a:r>
          </a:p>
          <a:p>
            <a:pPr marL="203200" indent="0">
              <a:buSzPct val="45000"/>
              <a:buNone/>
            </a:pPr>
            <a:r>
              <a:rPr lang="en-US" sz="2400" b="1" dirty="0" smtClean="0">
                <a:latin typeface="Arial"/>
              </a:rPr>
              <a:t>		&lt;</a:t>
            </a:r>
            <a:r>
              <a:rPr lang="en-US" sz="2400" b="1" dirty="0">
                <a:latin typeface="Arial"/>
              </a:rPr>
              <a:t>meta charset="UTF-8"&gt;</a:t>
            </a:r>
          </a:p>
          <a:p>
            <a:pPr marL="203200" indent="0">
              <a:buSzPct val="45000"/>
              <a:buNone/>
            </a:pPr>
            <a:r>
              <a:rPr lang="en-US" sz="2400" b="1" dirty="0" smtClean="0">
                <a:latin typeface="Arial"/>
              </a:rPr>
              <a:t>		&lt;</a:t>
            </a:r>
            <a:r>
              <a:rPr lang="en-US" sz="2400" b="1" dirty="0">
                <a:latin typeface="Arial"/>
              </a:rPr>
              <a:t>title&gt;Title of the document&lt;/title&gt;</a:t>
            </a:r>
          </a:p>
          <a:p>
            <a:pPr marL="203200" indent="0">
              <a:buSzPct val="45000"/>
              <a:buNone/>
            </a:pPr>
            <a:r>
              <a:rPr lang="en-US" sz="2400" b="1" dirty="0" smtClean="0">
                <a:latin typeface="Arial"/>
              </a:rPr>
              <a:t>	&lt;/</a:t>
            </a:r>
            <a:r>
              <a:rPr lang="en-US" sz="2400" b="1" dirty="0">
                <a:latin typeface="Arial"/>
              </a:rPr>
              <a:t>head&gt;</a:t>
            </a:r>
          </a:p>
          <a:p>
            <a:pPr marL="203200" indent="0">
              <a:buSzPct val="45000"/>
              <a:buNone/>
            </a:pPr>
            <a:r>
              <a:rPr lang="en-US" sz="2400" b="1" dirty="0" smtClean="0">
                <a:latin typeface="Arial"/>
              </a:rPr>
              <a:t>	&lt;</a:t>
            </a:r>
            <a:r>
              <a:rPr lang="en-US" sz="2400" b="1" dirty="0">
                <a:latin typeface="Arial"/>
              </a:rPr>
              <a:t>body&gt;</a:t>
            </a:r>
          </a:p>
          <a:p>
            <a:pPr marL="203200" indent="0">
              <a:buSzPct val="45000"/>
              <a:buNone/>
            </a:pPr>
            <a:r>
              <a:rPr lang="en-US" sz="2400" b="1" dirty="0" smtClean="0">
                <a:latin typeface="Arial"/>
              </a:rPr>
              <a:t>		Content </a:t>
            </a:r>
            <a:r>
              <a:rPr lang="en-US" sz="2400" b="1" dirty="0">
                <a:latin typeface="Arial"/>
              </a:rPr>
              <a:t>of the document......</a:t>
            </a:r>
          </a:p>
          <a:p>
            <a:pPr marL="203200" indent="0">
              <a:buSzPct val="45000"/>
              <a:buNone/>
            </a:pPr>
            <a:r>
              <a:rPr lang="en-US" sz="2400" b="1" dirty="0" smtClean="0">
                <a:latin typeface="Arial"/>
              </a:rPr>
              <a:t>	&lt;/</a:t>
            </a:r>
            <a:r>
              <a:rPr lang="en-US" sz="2400" b="1" dirty="0">
                <a:latin typeface="Arial"/>
              </a:rPr>
              <a:t>body&gt;</a:t>
            </a:r>
          </a:p>
          <a:p>
            <a:pPr marL="203200" indent="0">
              <a:buSzPct val="45000"/>
              <a:buNone/>
            </a:pPr>
            <a:r>
              <a:rPr lang="en-US" sz="2400" b="1" dirty="0" smtClean="0">
                <a:latin typeface="Arial"/>
              </a:rPr>
              <a:t>&lt;/</a:t>
            </a:r>
            <a:r>
              <a:rPr lang="en-US" sz="2400" b="1" dirty="0">
                <a:latin typeface="Arial"/>
              </a:rPr>
              <a:t>html&gt;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128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249 Imagen"/>
          <p:cNvPicPr/>
          <p:nvPr/>
        </p:nvPicPr>
        <p:blipFill>
          <a:blip r:embed="rId2"/>
          <a:stretch/>
        </p:blipFill>
        <p:spPr>
          <a:xfrm>
            <a:off x="1195200" y="1494360"/>
            <a:ext cx="2980440" cy="4333320"/>
          </a:xfrm>
          <a:prstGeom prst="rect">
            <a:avLst/>
          </a:prstGeom>
          <a:ln>
            <a:noFill/>
          </a:ln>
        </p:spPr>
      </p:pic>
      <p:pic>
        <p:nvPicPr>
          <p:cNvPr id="251" name="250 Imagen"/>
          <p:cNvPicPr/>
          <p:nvPr/>
        </p:nvPicPr>
        <p:blipFill>
          <a:blip r:embed="rId3"/>
          <a:stretch/>
        </p:blipFill>
        <p:spPr>
          <a:xfrm>
            <a:off x="5034960" y="1490040"/>
            <a:ext cx="2875680" cy="4314240"/>
          </a:xfrm>
          <a:prstGeom prst="rect">
            <a:avLst/>
          </a:prstGeom>
          <a:ln>
            <a:noFill/>
          </a:ln>
        </p:spPr>
      </p:pic>
      <p:sp>
        <p:nvSpPr>
          <p:cNvPr id="5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De HTML4 a HTML5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/>
          </p:cNvSpPr>
          <p:nvPr/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buSzPct val="25000"/>
            </a:pPr>
            <a:r>
              <a:rPr lang="es-MX" sz="4000" b="1" kern="0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De HTML4 a HTML5 (II)</a:t>
            </a:r>
            <a:endParaRPr lang="es-MX" sz="4000" b="1" kern="0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59857"/>
              </p:ext>
            </p:extLst>
          </p:nvPr>
        </p:nvGraphicFramePr>
        <p:xfrm>
          <a:off x="1126995" y="1412776"/>
          <a:ext cx="6890010" cy="3995810"/>
        </p:xfrm>
        <a:graphic>
          <a:graphicData uri="http://schemas.openxmlformats.org/drawingml/2006/table">
            <a:tbl>
              <a:tblPr/>
              <a:tblGrid>
                <a:gridCol w="3445005"/>
                <a:gridCol w="3445005"/>
              </a:tblGrid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Removed Element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Use Instead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&lt;acronym&gt;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&lt;abbr&gt;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&lt;applet&gt;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&lt;object&gt;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&lt;basefont&gt;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CSS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&lt;big&gt;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CSS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&lt;center&gt;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CSS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&lt;dir&gt;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&lt;ul&gt;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&lt;font&gt;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CSS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&lt;frame&gt;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 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&lt;frameset&gt;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 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&lt;noframes&gt;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 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&lt;strike&gt;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CSS, &lt;s&gt;, or &lt;del&gt;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5899"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>
                          <a:effectLst/>
                        </a:rPr>
                        <a:t>&lt;tt&gt;</a:t>
                      </a:r>
                    </a:p>
                  </a:txBody>
                  <a:tcPr marL="109250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300" dirty="0">
                          <a:effectLst/>
                        </a:rPr>
                        <a:t>CSS</a:t>
                      </a:r>
                    </a:p>
                  </a:txBody>
                  <a:tcPr marL="54625" marR="54625" marT="54625" marB="54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42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Layout</a:t>
            </a: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de HTML5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457199" y="1228496"/>
            <a:ext cx="8208911" cy="5440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s-MX" sz="2800" b="1" dirty="0">
                <a:latin typeface="Arial"/>
              </a:rPr>
              <a:t>Elementos </a:t>
            </a:r>
            <a:r>
              <a:rPr lang="es-MX" sz="2800" b="1" dirty="0" err="1">
                <a:latin typeface="Arial"/>
              </a:rPr>
              <a:t>Semanticos</a:t>
            </a:r>
            <a:endParaRPr lang="es-MX" sz="24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header</a:t>
            </a:r>
            <a:r>
              <a:rPr lang="es-MX" sz="2000" dirty="0">
                <a:latin typeface="Arial"/>
              </a:rPr>
              <a:t>&gt; - Define un encabezado para un documento o una sección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nav</a:t>
            </a:r>
            <a:r>
              <a:rPr lang="es-MX" sz="2000" dirty="0">
                <a:latin typeface="Arial"/>
              </a:rPr>
              <a:t>&gt; - Define un contenedor para los enlaces de navegación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section</a:t>
            </a:r>
            <a:r>
              <a:rPr lang="es-MX" sz="2000" dirty="0">
                <a:latin typeface="Arial"/>
              </a:rPr>
              <a:t>&gt; - Define una sección en un documento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article</a:t>
            </a:r>
            <a:r>
              <a:rPr lang="es-MX" sz="2000" dirty="0">
                <a:latin typeface="Arial"/>
              </a:rPr>
              <a:t>&gt; - Define un articulo independiente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aside</a:t>
            </a:r>
            <a:r>
              <a:rPr lang="es-MX" sz="2000" dirty="0">
                <a:latin typeface="Arial"/>
              </a:rPr>
              <a:t>&gt; - Define el contenido separado del contenido (como una barra lateral)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footer</a:t>
            </a:r>
            <a:r>
              <a:rPr lang="es-MX" sz="2000" dirty="0">
                <a:latin typeface="Arial"/>
              </a:rPr>
              <a:t>&gt; - Define un pie de página para un documento o una sección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details</a:t>
            </a:r>
            <a:r>
              <a:rPr lang="es-MX" sz="2000" dirty="0">
                <a:latin typeface="Arial"/>
              </a:rPr>
              <a:t>&gt; - Define detalles adicionales</a:t>
            </a:r>
            <a:endParaRPr lang="es-MX" sz="2000" dirty="0"/>
          </a:p>
          <a:p>
            <a:pPr lvl="1">
              <a:buSzPct val="45000"/>
              <a:buFont typeface="Wingdings" charset="2"/>
              <a:buChar char=""/>
            </a:pPr>
            <a:r>
              <a:rPr lang="es-MX" sz="2000" dirty="0">
                <a:latin typeface="Arial"/>
              </a:rPr>
              <a:t>&lt;</a:t>
            </a:r>
            <a:r>
              <a:rPr lang="es-MX" sz="2000" dirty="0" err="1">
                <a:latin typeface="Arial"/>
              </a:rPr>
              <a:t>summary</a:t>
            </a:r>
            <a:r>
              <a:rPr lang="es-MX" sz="2000" dirty="0">
                <a:latin typeface="Arial"/>
              </a:rPr>
              <a:t>&gt; - Define un encabezado para el elemento &lt;</a:t>
            </a:r>
            <a:r>
              <a:rPr lang="es-MX" sz="2000" dirty="0" err="1">
                <a:latin typeface="Arial"/>
              </a:rPr>
              <a:t>details</a:t>
            </a:r>
            <a:r>
              <a:rPr lang="es-MX" sz="2000" dirty="0">
                <a:latin typeface="Arial"/>
              </a:rPr>
              <a:t>&gt;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1148</Words>
  <Application>Microsoft Office PowerPoint</Application>
  <PresentationFormat>Presentación en pantalla (4:3)</PresentationFormat>
  <Paragraphs>249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Office Theme</vt:lpstr>
      <vt:lpstr>Office Theme</vt:lpstr>
      <vt:lpstr>Office Theme</vt:lpstr>
      <vt:lpstr>Office Theme</vt:lpstr>
      <vt:lpstr>Office Theme</vt:lpstr>
      <vt:lpstr>Presentación de PowerPoint</vt:lpstr>
      <vt:lpstr>Contenido</vt:lpstr>
      <vt:lpstr>Contenido (II)</vt:lpstr>
      <vt:lpstr>Contenido (III)</vt:lpstr>
      <vt:lpstr>Contenido (IV)</vt:lpstr>
      <vt:lpstr>Que hay de nuevo en HTML5?</vt:lpstr>
      <vt:lpstr>Presentación de PowerPoint</vt:lpstr>
      <vt:lpstr>Presentación de PowerPoint</vt:lpstr>
      <vt:lpstr>Layout de HTML5</vt:lpstr>
      <vt:lpstr>Presentación de PowerPoint</vt:lpstr>
      <vt:lpstr>Layout de HTML5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JorgeEsteban</dc:creator>
  <cp:lastModifiedBy>JorgeEsteban</cp:lastModifiedBy>
  <cp:revision>19</cp:revision>
  <dcterms:modified xsi:type="dcterms:W3CDTF">2017-01-09T19:36:08Z</dcterms:modified>
  <dc:language>es-MX</dc:language>
</cp:coreProperties>
</file>