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5" r:id="rId6"/>
    <p:sldId id="262" r:id="rId7"/>
    <p:sldId id="260" r:id="rId8"/>
    <p:sldId id="261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6327"/>
  </p:normalViewPr>
  <p:slideViewPr>
    <p:cSldViewPr snapToGrid="0">
      <p:cViewPr varScale="1">
        <p:scale>
          <a:sx n="122" d="100"/>
          <a:sy n="12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D350-92EE-0CD6-0F61-7D11432CD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Predictive policing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257B-BBEA-2512-B145-A11AEA8F5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Is it effective?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5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C10D-C7C1-4779-00B1-D9E57B45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predictive policing made a quantifiable impact?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1C68-2950-4C8B-4188-2A81FE5E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predictive policing affected crime rates?</a:t>
            </a:r>
          </a:p>
          <a:p>
            <a:r>
              <a:rPr lang="en-US" dirty="0"/>
              <a:t>What types of crime is predictive policing most effective against?</a:t>
            </a:r>
          </a:p>
          <a:p>
            <a:r>
              <a:rPr lang="en-US" dirty="0"/>
              <a:t>Is predictive policing more effective in some locations than it is in others?</a:t>
            </a:r>
          </a:p>
        </p:txBody>
      </p:sp>
    </p:spTree>
    <p:extLst>
      <p:ext uri="{BB962C8B-B14F-4D97-AF65-F5344CB8AC3E}">
        <p14:creationId xmlns:p14="http://schemas.microsoft.com/office/powerpoint/2010/main" val="6070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4725-C118-E551-AC25-4DFFFC4F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predictive policing?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22F4-FC10-0F8C-7EB9-51EB3FC09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policing – refers to the use of analytical techniques by law enforcement to make statistical predictions about potential criminal activity.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involve either predicting people or events/locations</a:t>
            </a:r>
          </a:p>
          <a:p>
            <a:pPr lvl="2"/>
            <a:r>
              <a:rPr lang="en-US" dirty="0"/>
              <a:t>i.e. perpetrators and victims or types of crimes</a:t>
            </a:r>
          </a:p>
          <a:p>
            <a:pPr lvl="3"/>
            <a:r>
              <a:rPr lang="en-US" dirty="0"/>
              <a:t>Individuals likely to be victims or perpetrators of crimes</a:t>
            </a:r>
          </a:p>
          <a:p>
            <a:pPr lvl="3"/>
            <a:r>
              <a:rPr lang="en-US" dirty="0"/>
              <a:t>Predicting when and where crimes are likely to occur (most common)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“big data” to isolate patterns vs. an officer’s “hunch”</a:t>
            </a:r>
          </a:p>
          <a:p>
            <a:pPr lvl="2"/>
            <a:r>
              <a:rPr lang="en-US" dirty="0"/>
              <a:t>Gather (identify useful data), clean, analyze, action</a:t>
            </a:r>
          </a:p>
        </p:txBody>
      </p:sp>
    </p:spTree>
    <p:extLst>
      <p:ext uri="{BB962C8B-B14F-4D97-AF65-F5344CB8AC3E}">
        <p14:creationId xmlns:p14="http://schemas.microsoft.com/office/powerpoint/2010/main" val="53852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ED24-A275-FB07-46A1-3AA2E6EB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policing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9ED8-64B3-710E-0B66-BB258B37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Four stages:</a:t>
            </a:r>
          </a:p>
          <a:p>
            <a:pPr lvl="1"/>
            <a:r>
              <a:rPr lang="en-US" dirty="0"/>
              <a:t>Data collection</a:t>
            </a:r>
          </a:p>
          <a:p>
            <a:pPr lvl="2"/>
            <a:r>
              <a:rPr lang="en-US" dirty="0"/>
              <a:t>Historical data such as when, where, and type - simple</a:t>
            </a:r>
          </a:p>
          <a:p>
            <a:pPr lvl="2"/>
            <a:r>
              <a:rPr lang="en-US" dirty="0"/>
              <a:t>Seasonality and neighborhood composition – more complex</a:t>
            </a:r>
          </a:p>
          <a:p>
            <a:pPr lvl="1"/>
            <a:r>
              <a:rPr lang="en-US" dirty="0"/>
              <a:t>Data analysis</a:t>
            </a:r>
          </a:p>
          <a:p>
            <a:pPr lvl="2"/>
            <a:r>
              <a:rPr lang="en-US" dirty="0"/>
              <a:t>Agencies decide which method to us</a:t>
            </a:r>
          </a:p>
          <a:p>
            <a:pPr lvl="3"/>
            <a:r>
              <a:rPr lang="en-US" dirty="0"/>
              <a:t>They must consider type of crime to target and resources</a:t>
            </a:r>
          </a:p>
          <a:p>
            <a:pPr lvl="1"/>
            <a:r>
              <a:rPr lang="en-US" dirty="0"/>
              <a:t>Police intervention</a:t>
            </a:r>
          </a:p>
          <a:p>
            <a:pPr lvl="2"/>
            <a:r>
              <a:rPr lang="en-US" dirty="0"/>
              <a:t>Supervisors use forecasts to deploy officers</a:t>
            </a:r>
          </a:p>
          <a:p>
            <a:pPr lvl="2"/>
            <a:r>
              <a:rPr lang="en-US" dirty="0"/>
              <a:t>Information is sometimes distributed during briefings</a:t>
            </a:r>
          </a:p>
          <a:p>
            <a:pPr lvl="2"/>
            <a:r>
              <a:rPr lang="en-US" dirty="0"/>
              <a:t>Every act of predictive policing creates new data</a:t>
            </a:r>
          </a:p>
          <a:p>
            <a:pPr lvl="1"/>
            <a:r>
              <a:rPr lang="en-US" dirty="0"/>
              <a:t>Target response</a:t>
            </a:r>
          </a:p>
          <a:p>
            <a:pPr lvl="2"/>
            <a:r>
              <a:rPr lang="en-US" dirty="0"/>
              <a:t>Ebb and flow of police intervention and response of citizens</a:t>
            </a:r>
          </a:p>
          <a:p>
            <a:pPr lvl="2"/>
            <a:r>
              <a:rPr lang="en-US" dirty="0"/>
              <a:t>Crime deterrent, or displacement?</a:t>
            </a:r>
          </a:p>
        </p:txBody>
      </p:sp>
    </p:spTree>
    <p:extLst>
      <p:ext uri="{BB962C8B-B14F-4D97-AF65-F5344CB8AC3E}">
        <p14:creationId xmlns:p14="http://schemas.microsoft.com/office/powerpoint/2010/main" val="16114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BC49-FB81-E6D9-261D-3DD73C83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based predictive 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8BD9-39A6-7052-D15E-CDD1B21F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Retrospective to be proactive</a:t>
            </a:r>
          </a:p>
          <a:p>
            <a:pPr lvl="2"/>
            <a:r>
              <a:rPr lang="en-US" dirty="0"/>
              <a:t>i.e. residences that are repeatedly burglarized at night</a:t>
            </a:r>
          </a:p>
          <a:p>
            <a:pPr lvl="3"/>
            <a:r>
              <a:rPr lang="en-US" dirty="0"/>
              <a:t>Near-repeat theory suggests crime is more likely to happen in an area after a crime has occurred there</a:t>
            </a:r>
          </a:p>
          <a:p>
            <a:pPr lvl="3"/>
            <a:r>
              <a:rPr lang="en-US" dirty="0"/>
              <a:t>Offenders focus on familiar areas</a:t>
            </a:r>
          </a:p>
          <a:p>
            <a:pPr lvl="4"/>
            <a:r>
              <a:rPr lang="en-US" dirty="0"/>
              <a:t>Safe to assume that crime will continue without police intervention</a:t>
            </a:r>
          </a:p>
          <a:p>
            <a:pPr lvl="4"/>
            <a:r>
              <a:rPr lang="en-US" dirty="0"/>
              <a:t>May displace criminals instead of stopping them</a:t>
            </a:r>
          </a:p>
        </p:txBody>
      </p:sp>
    </p:spTree>
    <p:extLst>
      <p:ext uri="{BB962C8B-B14F-4D97-AF65-F5344CB8AC3E}">
        <p14:creationId xmlns:p14="http://schemas.microsoft.com/office/powerpoint/2010/main" val="7819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544C-B0D9-E31D-60C1-3AFD4D06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location based predictive policing differ from hot spot policing?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DED8-1264-3614-4C8C-0341CC26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differences:</a:t>
            </a:r>
          </a:p>
          <a:p>
            <a:pPr lvl="1"/>
            <a:r>
              <a:rPr lang="en-US" dirty="0"/>
              <a:t>1) Hot spot policing uses density maps to plot crimes</a:t>
            </a:r>
          </a:p>
          <a:p>
            <a:pPr lvl="2"/>
            <a:r>
              <a:rPr lang="en-US" dirty="0"/>
              <a:t>Predictive boxes are generated by algorithms</a:t>
            </a:r>
          </a:p>
          <a:p>
            <a:pPr lvl="1"/>
            <a:r>
              <a:rPr lang="en-US" dirty="0"/>
              <a:t>2) Predictive algorithms are shrouded in secrecy</a:t>
            </a:r>
          </a:p>
          <a:p>
            <a:pPr lvl="2"/>
            <a:r>
              <a:rPr lang="en-US" dirty="0"/>
              <a:t>Officers generally understand heat maps</a:t>
            </a:r>
          </a:p>
          <a:p>
            <a:pPr lvl="1"/>
            <a:r>
              <a:rPr lang="en-US" dirty="0"/>
              <a:t>3) Hot spot policing is retrospective</a:t>
            </a:r>
          </a:p>
          <a:p>
            <a:pPr lvl="2"/>
            <a:r>
              <a:rPr lang="en-US" dirty="0"/>
              <a:t>Predictive policing may help to predict crime where it hasn’t occurred before</a:t>
            </a:r>
          </a:p>
        </p:txBody>
      </p:sp>
    </p:spTree>
    <p:extLst>
      <p:ext uri="{BB962C8B-B14F-4D97-AF65-F5344CB8AC3E}">
        <p14:creationId xmlns:p14="http://schemas.microsoft.com/office/powerpoint/2010/main" val="347653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A9E-DF78-366B-F3E5-3A031F5D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Person-based predictive 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98D1-8DED-76BB-2B88-728130C7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Law enforcement attempts to predict individuals or groups that may be victims or offenders</a:t>
            </a:r>
          </a:p>
          <a:p>
            <a:pPr lvl="2"/>
            <a:r>
              <a:rPr lang="en-US" dirty="0"/>
              <a:t>Social network analysis </a:t>
            </a:r>
          </a:p>
          <a:p>
            <a:pPr lvl="2"/>
            <a:r>
              <a:rPr lang="en-US" dirty="0"/>
              <a:t>Regression models using risk factors</a:t>
            </a:r>
          </a:p>
          <a:p>
            <a:r>
              <a:rPr lang="en-US" dirty="0"/>
              <a:t>Issues with person-based policing:</a:t>
            </a:r>
          </a:p>
          <a:p>
            <a:pPr lvl="1"/>
            <a:r>
              <a:rPr lang="en-US" dirty="0"/>
              <a:t>Risk for individuals with no criminal record?</a:t>
            </a:r>
          </a:p>
          <a:p>
            <a:pPr lvl="2"/>
            <a:r>
              <a:rPr lang="en-US" dirty="0"/>
              <a:t>People that are identified as high risk by certain factors could be targeted</a:t>
            </a:r>
          </a:p>
        </p:txBody>
      </p:sp>
    </p:spTree>
    <p:extLst>
      <p:ext uri="{BB962C8B-B14F-4D97-AF65-F5344CB8AC3E}">
        <p14:creationId xmlns:p14="http://schemas.microsoft.com/office/powerpoint/2010/main" val="301949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BAF-F174-8EBC-2784-0F272102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Why predictive policing?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8279-45D0-5215-6A3E-A2160004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as in countless  other fields, law enforcement is moving more towards data-driven decision making</a:t>
            </a:r>
          </a:p>
          <a:p>
            <a:pPr lvl="1"/>
            <a:r>
              <a:rPr lang="en-US" dirty="0" err="1"/>
              <a:t>Actuarials</a:t>
            </a:r>
            <a:r>
              <a:rPr lang="en-US" dirty="0"/>
              <a:t> have existed in law enforcement  for close to a century</a:t>
            </a:r>
          </a:p>
          <a:p>
            <a:pPr lvl="2"/>
            <a:r>
              <a:rPr lang="en-US" dirty="0"/>
              <a:t>Ernest Burgess of the Chicago School of sociology</a:t>
            </a:r>
          </a:p>
          <a:p>
            <a:pPr lvl="3"/>
            <a:r>
              <a:rPr lang="en-US" dirty="0"/>
              <a:t>Created a parole prediction instrument to calculate the probability of reoffending</a:t>
            </a:r>
          </a:p>
          <a:p>
            <a:pPr lvl="1"/>
            <a:r>
              <a:rPr lang="en-US" dirty="0"/>
              <a:t>Shift towards predictive policing methods </a:t>
            </a:r>
          </a:p>
          <a:p>
            <a:pPr lvl="2"/>
            <a:r>
              <a:rPr lang="en-US" dirty="0"/>
              <a:t>Gained traction in the 1990s, but popularity increased rapidly in the late 2000s</a:t>
            </a:r>
          </a:p>
          <a:p>
            <a:pPr lvl="3"/>
            <a:r>
              <a:rPr lang="en-US" dirty="0"/>
              <a:t>Departments faced pressure to push crime rates lower</a:t>
            </a:r>
          </a:p>
          <a:p>
            <a:pPr lvl="3"/>
            <a:r>
              <a:rPr lang="en-US" dirty="0"/>
              <a:t>Departments were also simultaneously pressured to allocate resources more efficiently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0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D9AB-A4ED-E48A-BE5E-813A8839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predictive policing?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26CD-561E-B89B-EB5F-C808F2F42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theory:</a:t>
            </a:r>
          </a:p>
          <a:p>
            <a:pPr lvl="1"/>
            <a:r>
              <a:rPr lang="en-US" dirty="0"/>
              <a:t>The assumption that crime distribution isn’t random</a:t>
            </a:r>
          </a:p>
          <a:p>
            <a:pPr lvl="2"/>
            <a:r>
              <a:rPr lang="en-US" dirty="0"/>
              <a:t>Some believe patterns of crime can be predicted based on factors such as:</a:t>
            </a:r>
          </a:p>
          <a:p>
            <a:pPr lvl="3"/>
            <a:r>
              <a:rPr lang="en-US" dirty="0"/>
              <a:t>Environmental factors</a:t>
            </a:r>
          </a:p>
          <a:p>
            <a:pPr lvl="4"/>
            <a:r>
              <a:rPr lang="en-US" dirty="0"/>
              <a:t>Offenders intentionally select high reward low risk targets</a:t>
            </a:r>
          </a:p>
          <a:p>
            <a:pPr lvl="3"/>
            <a:r>
              <a:rPr lang="en-US" dirty="0"/>
              <a:t>Routine activities</a:t>
            </a:r>
          </a:p>
          <a:p>
            <a:pPr lvl="4"/>
            <a:r>
              <a:rPr lang="en-US" dirty="0"/>
              <a:t>Daily routines trifecta:</a:t>
            </a:r>
          </a:p>
          <a:p>
            <a:pPr lvl="5"/>
            <a:r>
              <a:rPr lang="en-US" dirty="0"/>
              <a:t>Motivated offenders – potential criminals</a:t>
            </a:r>
          </a:p>
          <a:p>
            <a:pPr lvl="5"/>
            <a:r>
              <a:rPr lang="en-US" dirty="0"/>
              <a:t>Suitable targets – personal items in a residence</a:t>
            </a:r>
          </a:p>
          <a:p>
            <a:pPr lvl="5"/>
            <a:r>
              <a:rPr lang="en-US" dirty="0"/>
              <a:t>Absence of capable guardians – people leaving home for the day</a:t>
            </a:r>
          </a:p>
          <a:p>
            <a:pPr lvl="3"/>
            <a:r>
              <a:rPr lang="en-US" dirty="0"/>
              <a:t>Soft targets</a:t>
            </a:r>
          </a:p>
          <a:p>
            <a:pPr lvl="4"/>
            <a:r>
              <a:rPr lang="en-US" dirty="0"/>
              <a:t>Easily victimized people, objects, or places</a:t>
            </a:r>
          </a:p>
          <a:p>
            <a:pPr lvl="5"/>
            <a:r>
              <a:rPr lang="en-US" dirty="0"/>
              <a:t>Elderly, unlocked vehicles, dimly lit residence or abandoned property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1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2B8E-82DF-9961-AF02-27FB7486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A17D-06A5-24F3-BA53-B8D82F5B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unanswered questions:</a:t>
            </a:r>
          </a:p>
          <a:p>
            <a:pPr lvl="1"/>
            <a:r>
              <a:rPr lang="en-US" dirty="0"/>
              <a:t>How do we correct biases in the data?</a:t>
            </a:r>
          </a:p>
          <a:p>
            <a:pPr lvl="1"/>
            <a:r>
              <a:rPr lang="en-US" dirty="0"/>
              <a:t>If it can’t be corrected, how does that affect predictions?</a:t>
            </a:r>
          </a:p>
          <a:p>
            <a:pPr lvl="1"/>
            <a:r>
              <a:rPr lang="en-US" dirty="0"/>
              <a:t>Who oversees the overseers? </a:t>
            </a:r>
          </a:p>
          <a:p>
            <a:pPr lvl="1"/>
            <a:r>
              <a:rPr lang="en-US" dirty="0"/>
              <a:t>How does police intervention based on predictions affect subsequent predictions?</a:t>
            </a:r>
          </a:p>
          <a:p>
            <a:pPr lvl="1"/>
            <a:r>
              <a:rPr lang="en-US" dirty="0"/>
              <a:t>Should the standard of reasonable suspicion be raised?</a:t>
            </a:r>
          </a:p>
          <a:p>
            <a:pPr lvl="1"/>
            <a:r>
              <a:rPr lang="en-US" dirty="0"/>
              <a:t>LAPD ended their program in 2021</a:t>
            </a:r>
          </a:p>
          <a:p>
            <a:pPr lvl="2"/>
            <a:r>
              <a:rPr lang="en-US" dirty="0"/>
              <a:t>Investigations revealed that the program led to over-policing of black and brown neighborhoods </a:t>
            </a:r>
          </a:p>
        </p:txBody>
      </p:sp>
    </p:spTree>
    <p:extLst>
      <p:ext uri="{BB962C8B-B14F-4D97-AF65-F5344CB8AC3E}">
        <p14:creationId xmlns:p14="http://schemas.microsoft.com/office/powerpoint/2010/main" val="42520977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3060</TotalTime>
  <Words>656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Predictive policing</vt:lpstr>
      <vt:lpstr>What is predictive policing?</vt:lpstr>
      <vt:lpstr>Predictive policing model</vt:lpstr>
      <vt:lpstr>Location based predictive policing</vt:lpstr>
      <vt:lpstr>Does location based predictive policing differ from hot spot policing? </vt:lpstr>
      <vt:lpstr>Person-based predictive policing</vt:lpstr>
      <vt:lpstr>Why predictive policing?</vt:lpstr>
      <vt:lpstr>Why predictive policing?</vt:lpstr>
      <vt:lpstr>A few concerns</vt:lpstr>
      <vt:lpstr>Has predictive policing made a quantifiable impact?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policing</dc:title>
  <dc:creator>Ross, Kennard</dc:creator>
  <cp:lastModifiedBy>Ross, Kennard</cp:lastModifiedBy>
  <cp:revision>12</cp:revision>
  <dcterms:created xsi:type="dcterms:W3CDTF">2023-12-16T18:28:05Z</dcterms:created>
  <dcterms:modified xsi:type="dcterms:W3CDTF">2023-12-20T00:01:57Z</dcterms:modified>
</cp:coreProperties>
</file>