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10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6.jpeg" ContentType="image/jpeg"/>
  <Override PartName="/ppt/media/image8.png" ContentType="image/png"/>
  <Override PartName="/ppt/media/image13.png" ContentType="image/png"/>
  <Override PartName="/ppt/media/image7.png" ContentType="image/png"/>
  <Override PartName="/ppt/media/image12.png" ContentType="image/png"/>
  <Override PartName="/ppt/media/image9.png" ContentType="image/png"/>
  <Override PartName="/ppt/media/image11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 7" descr="Une image contenant capture d’écran&#10;&#10;Description générée automatiquement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8797680" cy="205992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ffffff"/>
                </a:solidFill>
                <a:latin typeface="Bree Lt"/>
              </a:rPr>
              <a:t>Modifiez le style du </a:t>
            </a:r>
            <a:r>
              <a:rPr b="0" lang="fr-FR" sz="6000" spc="-1" strike="noStrike">
                <a:solidFill>
                  <a:srgbClr val="ffffff"/>
                </a:solidFill>
                <a:latin typeface="Bree Lt"/>
              </a:rPr>
              <a:t>titre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4EDF0F9-B56B-4D41-8ACD-39354D316085}" type="datetime">
              <a:rPr b="0" lang="fr-BE" sz="1200" spc="-1" strike="noStrike">
                <a:solidFill>
                  <a:srgbClr val="8b8b8b"/>
                </a:solidFill>
                <a:latin typeface="Calibri"/>
              </a:rPr>
              <a:t>17/09/21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55467D9-9457-4F69-BD0A-9C56B5802D49}" type="slidenum">
              <a:rPr b="0" lang="fr-BE" sz="1200" spc="-1" strike="noStrike">
                <a:solidFill>
                  <a:srgbClr val="8b8b8b"/>
                </a:solidFill>
                <a:latin typeface="Calibri"/>
              </a:rPr>
              <a:t>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Click to edit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the outline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text format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Second Outline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Third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Outline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Fourth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Outline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Fi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fth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Ou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tli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ne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Le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 7" descr="Une image contenant capture d’écran&#10;&#10;Description générée automatiquement"/>
          <p:cNvPicPr/>
          <p:nvPr/>
        </p:nvPicPr>
        <p:blipFill>
          <a:blip r:embed="rId2"/>
          <a:stretch/>
        </p:blipFill>
        <p:spPr>
          <a:xfrm>
            <a:off x="0" y="432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987200" y="365040"/>
            <a:ext cx="9366480" cy="7790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Bree Lt"/>
              </a:rPr>
              <a:t>Modifiez le style du titre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6e96"/>
                </a:solidFill>
                <a:latin typeface="Bree Lt"/>
              </a:rPr>
              <a:t>Sous-Titre 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6e96"/>
                </a:solidFill>
                <a:latin typeface="Bree Lt"/>
              </a:rPr>
              <a:t>Contenu cliquez pour modifier les styles du texte du masque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6e96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6e96"/>
                </a:solidFill>
                <a:latin typeface="Bree Lt"/>
              </a:rPr>
              <a:t>Deuxième niveau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6e96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6e96"/>
                </a:solidFill>
                <a:latin typeface="Bree Lt"/>
              </a:rPr>
              <a:t>Troisième niveau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6e96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800" spc="-1" strike="noStrike">
                <a:solidFill>
                  <a:srgbClr val="006e96"/>
                </a:solidFill>
                <a:latin typeface="Bree Lt"/>
              </a:rPr>
              <a:t>Quatrième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6e96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800" spc="-1" strike="noStrike">
                <a:solidFill>
                  <a:srgbClr val="006e96"/>
                </a:solidFill>
                <a:latin typeface="Bree Lt"/>
              </a:rPr>
              <a:t>Cinquième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492960"/>
            <a:ext cx="2742840" cy="2282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6991D5F-4C55-474B-83C0-B7789220AE48}" type="datetime">
              <a:rPr b="0" lang="fr-BE" sz="1200" spc="-1" strike="noStrike">
                <a:solidFill>
                  <a:srgbClr val="8b8b8b"/>
                </a:solidFill>
                <a:latin typeface="Calibri"/>
              </a:rPr>
              <a:t>17/09/21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4038480" y="6492960"/>
            <a:ext cx="4114440" cy="2282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8610480" y="6492960"/>
            <a:ext cx="2742840" cy="2282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1F74C9D-0445-4CA1-B6E9-ADE26426F833}" type="slidenum">
              <a:rPr b="0" lang="fr-B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 8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323520" y="365040"/>
            <a:ext cx="8029800" cy="9007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6e96"/>
                </a:solidFill>
                <a:latin typeface="Bree Lt"/>
              </a:rPr>
              <a:t>Modifiez le style du titre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34080" y="1486080"/>
            <a:ext cx="2655000" cy="469080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ffffff"/>
                </a:solidFill>
                <a:latin typeface="Bree Lt"/>
              </a:rPr>
              <a:t>Cliquez pour modifier les styles du texte du masque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Bree Lt"/>
              </a:rPr>
              <a:t>Deuxième niveau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ffffff"/>
                </a:solidFill>
                <a:latin typeface="Bree Lt"/>
              </a:rPr>
              <a:t>Troisième niveau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ffffff"/>
                </a:solidFill>
                <a:latin typeface="Bree Lt"/>
              </a:rPr>
              <a:t>Quatrième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ffffff"/>
                </a:solidFill>
                <a:latin typeface="Bree Lt"/>
              </a:rPr>
              <a:t>Cinquième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323520" y="1486080"/>
            <a:ext cx="8029800" cy="469080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6e96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6e96"/>
                </a:solidFill>
                <a:latin typeface="Bree Lt"/>
              </a:rPr>
              <a:t>Cliquez pour modifier les styles du texte du masque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6e96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6e96"/>
                </a:solidFill>
                <a:latin typeface="Bree Lt"/>
              </a:rPr>
              <a:t>Deuxième niveau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6e96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6e96"/>
                </a:solidFill>
                <a:latin typeface="Bree Lt"/>
              </a:rPr>
              <a:t>Troisième niveau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6e96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6e96"/>
                </a:solidFill>
                <a:latin typeface="Bree Lt"/>
              </a:rPr>
              <a:t>Quatrième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6e96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6e96"/>
                </a:solidFill>
                <a:latin typeface="Bree Lt"/>
              </a:rPr>
              <a:t>Cinquième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dt"/>
          </p:nvPr>
        </p:nvSpPr>
        <p:spPr>
          <a:xfrm>
            <a:off x="334080" y="6334920"/>
            <a:ext cx="265500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6CE8126-0AC8-4F42-8F10-0CA29B010FAB}" type="datetime">
              <a:rPr b="0" lang="fr-BE" sz="1200" spc="-1" strike="noStrike">
                <a:solidFill>
                  <a:srgbClr val="8b8b8b"/>
                </a:solidFill>
                <a:latin typeface="Calibri"/>
              </a:rPr>
              <a:t>17/09/21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ftr"/>
          </p:nvPr>
        </p:nvSpPr>
        <p:spPr>
          <a:xfrm>
            <a:off x="3323520" y="6356520"/>
            <a:ext cx="482940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D505383-EE70-490F-A322-6654A5859A16}" type="slidenum">
              <a:rPr b="0" lang="fr-B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 5" descr="Une image contenant capture d’écran&#10;&#10;Description générée automatiquement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28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1027102-4FCE-4E43-92AD-62B30E77829A}" type="datetime">
              <a:rPr b="0" lang="fr-BE" sz="1200" spc="-1" strike="noStrike">
                <a:solidFill>
                  <a:srgbClr val="8b8b8b"/>
                </a:solidFill>
                <a:latin typeface="Calibri"/>
              </a:rPr>
              <a:t>17/09/21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644EA15-033F-44AD-9CE6-2F22B653DB2F}" type="slidenum">
              <a:rPr b="0" lang="fr-B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efp.itslearning.com/" TargetMode="Externa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1523880" y="1122480"/>
            <a:ext cx="8797680" cy="2059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fr-FR" sz="4800" spc="-1" strike="noStrike">
                <a:solidFill>
                  <a:srgbClr val="ffffff"/>
                </a:solidFill>
                <a:latin typeface="Bree Lt"/>
                <a:ea typeface="Noto Sans CJK SC"/>
              </a:rPr>
              <a:t>Langage de Programmation</a:t>
            </a:r>
            <a:br/>
            <a:r>
              <a:rPr b="0" lang="fr-FR" sz="4800" spc="-1" strike="noStrike">
                <a:solidFill>
                  <a:srgbClr val="ffffff"/>
                </a:solidFill>
                <a:latin typeface="Bree Lt"/>
                <a:ea typeface="Noto Sans CJK SC"/>
              </a:rPr>
              <a:t>Bases</a:t>
            </a:r>
            <a:br/>
            <a:r>
              <a:rPr b="0" lang="fr-FR" sz="4400" spc="-1" strike="noStrike">
                <a:solidFill>
                  <a:srgbClr val="ffffff"/>
                </a:solidFill>
                <a:latin typeface="Bree Lt"/>
                <a:ea typeface="Noto Sans CJK SC"/>
              </a:rPr>
              <a:t> </a:t>
            </a:r>
            <a:br/>
            <a:r>
              <a:rPr b="0" lang="fr-FR" sz="2800" spc="-1" strike="noStrike">
                <a:solidFill>
                  <a:srgbClr val="ffffff"/>
                </a:solidFill>
                <a:latin typeface="Bree Lt"/>
                <a:ea typeface="Noto Sans CJK SC"/>
              </a:rPr>
              <a:t>1-CE-X75-A / </a:t>
            </a:r>
            <a:r>
              <a:rPr b="0" lang="fr-FR" sz="2800" spc="-1" strike="noStrike">
                <a:solidFill>
                  <a:srgbClr val="ffffff"/>
                </a:solidFill>
                <a:latin typeface="Bree Lt"/>
              </a:rPr>
              <a:t>1-CE-X76-A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1523880" y="3429000"/>
            <a:ext cx="8797680" cy="1248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600" spc="-1" strike="noStrike">
                <a:solidFill>
                  <a:srgbClr val="ffffff"/>
                </a:solidFill>
                <a:latin typeface="Bree Lt"/>
              </a:rPr>
              <a:t>Cours dispensé de manière hybride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1987200" y="365040"/>
            <a:ext cx="9802080" cy="779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4000"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Bree Lt"/>
              </a:rPr>
              <a:t>Tutoriel – Découvrir la plateforme itsLearning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6e96"/>
                </a:solidFill>
                <a:latin typeface="Bree Lt"/>
              </a:rPr>
              <a:t>Capsules vidéos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9" name="Image 5" descr=""/>
          <p:cNvPicPr/>
          <p:nvPr/>
        </p:nvPicPr>
        <p:blipFill>
          <a:blip r:embed="rId1"/>
          <a:srcRect l="0" t="13008" r="0" b="5581"/>
          <a:stretch/>
        </p:blipFill>
        <p:spPr>
          <a:xfrm>
            <a:off x="2000160" y="2528640"/>
            <a:ext cx="8191080" cy="3576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1987200" y="365040"/>
            <a:ext cx="9366480" cy="7790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Bree Lt"/>
              </a:rPr>
              <a:t>Un cours hybride ?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6e96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6e96"/>
                </a:solidFill>
                <a:latin typeface="Bree Lt"/>
              </a:rPr>
              <a:t>Cours qui se donnent partiellement en présentiel, partiellement en distanciel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6e96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6e96"/>
                </a:solidFill>
                <a:latin typeface="Bree Lt"/>
              </a:rPr>
              <a:t>Les moments en distanciel :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1143000" indent="-456840">
              <a:lnSpc>
                <a:spcPct val="90000"/>
              </a:lnSpc>
              <a:spcBef>
                <a:spcPts val="499"/>
              </a:spcBef>
              <a:buClr>
                <a:srgbClr val="006e96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6e96"/>
                </a:solidFill>
                <a:latin typeface="Bree Lt"/>
              </a:rPr>
              <a:t>Cours en visioconférence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1" marL="1143000" indent="-456840">
              <a:lnSpc>
                <a:spcPct val="90000"/>
              </a:lnSpc>
              <a:spcBef>
                <a:spcPts val="499"/>
              </a:spcBef>
              <a:buClr>
                <a:srgbClr val="006e96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6e96"/>
                </a:solidFill>
                <a:latin typeface="Bree Lt"/>
              </a:rPr>
              <a:t>Permanence pour échanger et répondre à vos questions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1" marL="1143000" indent="-456840">
              <a:lnSpc>
                <a:spcPct val="90000"/>
              </a:lnSpc>
              <a:spcBef>
                <a:spcPts val="499"/>
              </a:spcBef>
              <a:buClr>
                <a:srgbClr val="006e96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6e96"/>
                </a:solidFill>
                <a:latin typeface="Bree Lt"/>
              </a:rPr>
              <a:t>Réalisation d’un ou plusieurs travaux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3" name="Picture 2" descr="Espace Numérique de Travail itslearning | Du Primaire au Supérieur"/>
          <p:cNvPicPr/>
          <p:nvPr/>
        </p:nvPicPr>
        <p:blipFill>
          <a:blip r:embed="rId1"/>
          <a:stretch/>
        </p:blipFill>
        <p:spPr>
          <a:xfrm>
            <a:off x="7429680" y="4986360"/>
            <a:ext cx="3847680" cy="1190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987200" y="365040"/>
            <a:ext cx="9366480" cy="779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Bree Lt"/>
              </a:rPr>
              <a:t>Plateforme d’apprentissage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5" name="Média en ligne 4" descr=""/>
          <p:cNvPicPr/>
          <p:nvPr/>
        </p:nvPicPr>
        <p:blipFill>
          <a:blip r:embed="rId1"/>
          <a:stretch/>
        </p:blipFill>
        <p:spPr>
          <a:xfrm>
            <a:off x="2246400" y="1825560"/>
            <a:ext cx="7700760" cy="435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mediacall">
                                  <p:stCondLst>
                                    <p:cond delay="0"/>
                                  </p:stCondLst>
                                  <p:childTnLst>
                                    <p:cmd type="call">
                                      <p:cBhvr>
                                        <p:cTn id="6" dur="1" fill="hold"/>
                                        <p:tgtEl>
                                          <p:spTgt spid="17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seq>
              <p:cTn id="7" restart="whenNotActive" nodeType="interactiveSeq" fill="hold">
                <p:stCondLst>
                  <p:cond delay="0" evt="onClick">
                    <p:tgtEl>
                      <p:spTgt spid="175"/>
                    </p:tgtEl>
                  </p:cond>
                </p:stCondLst>
                <p:childTnLst>
                  <p:par>
                    <p:cTn id="8" fill="hold">
                      <p:stCondLst>
                        <p:cond delay="0" evt="onClick">
                          <p:tgtEl>
                            <p:spTgt spid="175"/>
                          </p:tgtEl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mediacall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7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1987200" y="365040"/>
            <a:ext cx="10515240" cy="779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Bree Lt"/>
              </a:rPr>
              <a:t>Plateforme d’apprentissage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6e96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6e96"/>
                </a:solidFill>
                <a:latin typeface="Bree Lt"/>
              </a:rPr>
              <a:t>Suivre mon cours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6e96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6e96"/>
                </a:solidFill>
                <a:latin typeface="Bree Lt"/>
              </a:rPr>
              <a:t>Trouver les documents (syllabus, powerpoint, vidéos)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6e96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6e96"/>
                </a:solidFill>
                <a:latin typeface="Bree Lt"/>
              </a:rPr>
              <a:t>Communiquer (chat, forum et visioconférence)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1143000" indent="-45684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0000"/>
                </a:solidFill>
                <a:latin typeface="Bree Lt"/>
              </a:rPr>
              <a:t>Attention: les communications par rapport aux absences, aux retards, aux changements de locaux, doit passer par le pôle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6e96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6e96"/>
                </a:solidFill>
                <a:latin typeface="Bree Lt"/>
              </a:rPr>
              <a:t>Compléter les travaux journaliers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6e96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6e96"/>
                </a:solidFill>
                <a:latin typeface="Bree Lt"/>
              </a:rPr>
              <a:t>Compléter des exercices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1987200" y="365040"/>
            <a:ext cx="9509040" cy="779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Bree Lt"/>
              </a:rPr>
              <a:t>Calendrier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6e96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6e96"/>
                </a:solidFill>
                <a:latin typeface="Bree Lt"/>
              </a:rPr>
              <a:t>17 septembre – PRESENTIEL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c000"/>
              </a:buClr>
              <a:buFont typeface="Arial"/>
              <a:buChar char="•"/>
            </a:pPr>
            <a:r>
              <a:rPr b="1" lang="fr-FR" sz="2800" spc="-1" strike="noStrike">
                <a:solidFill>
                  <a:srgbClr val="ffc000"/>
                </a:solidFill>
                <a:latin typeface="Bree Lt"/>
              </a:rPr>
              <a:t>22 septembre - DISTANCIEL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6e96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6e96"/>
                </a:solidFill>
                <a:latin typeface="Bree Lt"/>
              </a:rPr>
              <a:t>29 septembre - PRESENTIEL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c000"/>
              </a:buClr>
              <a:buFont typeface="Arial"/>
              <a:buChar char="•"/>
            </a:pPr>
            <a:r>
              <a:rPr b="1" lang="fr-FR" sz="2800" spc="-1" strike="noStrike">
                <a:solidFill>
                  <a:srgbClr val="ffc000"/>
                </a:solidFill>
                <a:latin typeface="Bree Lt"/>
              </a:rPr>
              <a:t>6 octobre - DISTANCIEL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6e96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6e96"/>
                </a:solidFill>
                <a:latin typeface="Bree Lt"/>
              </a:rPr>
              <a:t>13 octobre - PRESENTIEL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6e96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6e96"/>
                </a:solidFill>
                <a:latin typeface="Bree Lt"/>
              </a:rPr>
              <a:t>20 octobre - PRESENTIEL (évaluation sommative)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1987200" y="365040"/>
            <a:ext cx="9509040" cy="779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Bree Lt"/>
              </a:rPr>
              <a:t>Et les présences ?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41680" y="1665360"/>
            <a:ext cx="10654560" cy="4728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6000"/>
          </a:bodyPr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fr-FR" sz="3200" spc="-1" strike="noStrike">
                <a:solidFill>
                  <a:srgbClr val="006e96"/>
                </a:solidFill>
                <a:latin typeface="Bree Lt"/>
              </a:rPr>
              <a:t>Cours en Synchrone </a:t>
            </a:r>
            <a:r>
              <a:rPr b="0" lang="fr-FR" sz="2000" spc="-1" strike="noStrike">
                <a:solidFill>
                  <a:srgbClr val="006e96"/>
                </a:solidFill>
                <a:latin typeface="Bree Lt"/>
              </a:rPr>
              <a:t>(cours en ligne en présence du formateur par exemple : cours sur teams)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1" marL="1143000" indent="-45684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006e96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6e96"/>
                </a:solidFill>
                <a:latin typeface="Bree Lt"/>
              </a:rPr>
              <a:t>Liste de présence comme en présentiel, le formateur note les présences au début du cours 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fr-BE" sz="2400" spc="-1" strike="noStrike">
                <a:solidFill>
                  <a:srgbClr val="222a35"/>
                </a:solidFill>
                <a:latin typeface="Bree Lt"/>
              </a:rPr>
              <a:t>En cas de non-présence lors du cours en synchrone, vous serez noté </a:t>
            </a:r>
            <a:r>
              <a:rPr b="1" lang="fr-BE" sz="2400" spc="-1" strike="noStrike" u="sng">
                <a:solidFill>
                  <a:srgbClr val="222a35"/>
                </a:solidFill>
                <a:uFillTx/>
                <a:latin typeface="Bree Lt"/>
              </a:rPr>
              <a:t>absent</a:t>
            </a:r>
            <a:r>
              <a:rPr b="0" lang="fr-BE" sz="2400" spc="-1" strike="noStrike">
                <a:solidFill>
                  <a:srgbClr val="222a35"/>
                </a:solidFill>
                <a:latin typeface="Bree Lt"/>
              </a:rPr>
              <a:t> (même si vous suivez, par après, l’enregistrement du cours).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fr-FR" sz="3200" spc="-1" strike="noStrike">
                <a:solidFill>
                  <a:srgbClr val="006e96"/>
                </a:solidFill>
                <a:latin typeface="Bree Lt"/>
              </a:rPr>
              <a:t>Cours en Asynchrone </a:t>
            </a:r>
            <a:r>
              <a:rPr b="0" lang="fr-FR" sz="1800" spc="-1" strike="noStrike">
                <a:solidFill>
                  <a:srgbClr val="006e96"/>
                </a:solidFill>
                <a:latin typeface="Bree Lt"/>
              </a:rPr>
              <a:t>(cours en ligne mais en autonomie, le formateur n’est pas forcément présent)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1" marL="1143000" indent="-45684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006e96"/>
              </a:buClr>
              <a:buFont typeface="Arial"/>
              <a:buChar char="•"/>
              <a:tabLst>
                <a:tab algn="l" pos="0"/>
              </a:tabLst>
            </a:pPr>
            <a:r>
              <a:rPr b="0" lang="fr-BE" sz="2800" spc="-1" strike="noStrike">
                <a:solidFill>
                  <a:srgbClr val="006e96"/>
                </a:solidFill>
                <a:latin typeface="Bree Lt"/>
              </a:rPr>
              <a:t>Le formateur fournit un travail à réaliser. Pour être considéré comme présent, il faut rendre le travail demandé par le formateur. 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fr-BE" sz="2400" spc="-1" strike="noStrike">
                <a:solidFill>
                  <a:srgbClr val="222a35"/>
                </a:solidFill>
                <a:latin typeface="Bree Lt"/>
              </a:rPr>
              <a:t>Si le travail n’est pas rendu dans le délai imposé par le formateur ou si tous les travaux/activités n’ont pas été réalisés, vous serez noté </a:t>
            </a:r>
            <a:r>
              <a:rPr b="1" lang="fr-BE" sz="2400" spc="-1" strike="noStrike" u="sng">
                <a:solidFill>
                  <a:srgbClr val="222a35"/>
                </a:solidFill>
                <a:uFillTx/>
                <a:latin typeface="Bree Lt"/>
              </a:rPr>
              <a:t>absent</a:t>
            </a:r>
            <a:r>
              <a:rPr b="0" lang="fr-BE" sz="2400" spc="-1" strike="noStrike">
                <a:solidFill>
                  <a:srgbClr val="222a35"/>
                </a:solidFill>
                <a:latin typeface="Bree Lt"/>
              </a:rPr>
              <a:t>.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1987200" y="365040"/>
            <a:ext cx="9509040" cy="779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Bree Lt"/>
              </a:rPr>
              <a:t>Accéder à la plateforme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4568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6e96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6e96"/>
                </a:solidFill>
                <a:latin typeface="Bree Lt"/>
              </a:rPr>
              <a:t>Pour vous connecter à la plateforme, vous utiliserez votre identifiant et votre mot de passe Office 365.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6e96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6e96"/>
                </a:solidFill>
                <a:latin typeface="Bree Lt"/>
              </a:rPr>
              <a:t>Vous pouvez accéder à la plateforme depuis un ordinateur, une tablette ou votre smartphone.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4" name="Picture 2" descr=""/>
          <p:cNvPicPr/>
          <p:nvPr/>
        </p:nvPicPr>
        <p:blipFill>
          <a:blip r:embed="rId1"/>
          <a:stretch/>
        </p:blipFill>
        <p:spPr>
          <a:xfrm>
            <a:off x="7195680" y="3666240"/>
            <a:ext cx="4157640" cy="263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3323520" y="365040"/>
            <a:ext cx="8029800" cy="900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6e96"/>
                </a:solidFill>
                <a:latin typeface="Bree Lt"/>
              </a:rPr>
              <a:t>Accéder à la plateforme 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334080" y="1486080"/>
            <a:ext cx="2655000" cy="4690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Bree Lt"/>
              </a:rPr>
              <a:t>Depuis un ordinateur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TextShape 3"/>
          <p:cNvSpPr txBox="1"/>
          <p:nvPr/>
        </p:nvSpPr>
        <p:spPr>
          <a:xfrm>
            <a:off x="3323520" y="1486080"/>
            <a:ext cx="8029800" cy="4690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6e96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6e96"/>
                </a:solidFill>
                <a:latin typeface="Bree Lt"/>
              </a:rPr>
              <a:t>Rendez-vous sur </a:t>
            </a:r>
            <a:r>
              <a:rPr b="0" lang="fr-FR" sz="2800" spc="-1" strike="noStrike" u="sng">
                <a:solidFill>
                  <a:srgbClr val="0563c1"/>
                </a:solidFill>
                <a:uFillTx/>
                <a:latin typeface="Bree Lt"/>
                <a:hlinkClick r:id="rId1"/>
              </a:rPr>
              <a:t>https://efp.itslearning.com</a:t>
            </a:r>
            <a:r>
              <a:rPr b="0" lang="fr-FR" sz="2800" spc="-1" strike="noStrike">
                <a:solidFill>
                  <a:srgbClr val="006e96"/>
                </a:solidFill>
                <a:latin typeface="Bree Lt"/>
              </a:rPr>
              <a:t> pour retrouver le contenu du cours.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6e96"/>
              </a:buClr>
              <a:buFont typeface="Arial"/>
              <a:buChar char="•"/>
            </a:pPr>
            <a:r>
              <a:rPr b="0" lang="fr-BE" sz="2800" spc="-1" strike="noStrike">
                <a:solidFill>
                  <a:srgbClr val="006e96"/>
                </a:solidFill>
                <a:latin typeface="Bree Lt"/>
              </a:rPr>
              <a:t>Cliquez sur 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6e96"/>
              </a:buClr>
              <a:buFont typeface="Arial"/>
              <a:buChar char="•"/>
            </a:pPr>
            <a:r>
              <a:rPr b="0" lang="fr-BE" sz="2800" spc="-1" strike="noStrike">
                <a:solidFill>
                  <a:srgbClr val="006e96"/>
                </a:solidFill>
                <a:latin typeface="Bree Lt"/>
              </a:rPr>
              <a:t>Utilisez votre :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6e96"/>
              </a:buClr>
              <a:buFont typeface="Arial"/>
              <a:buChar char="•"/>
            </a:pPr>
            <a:r>
              <a:rPr b="0" lang="fr-BE" sz="2400" spc="-1" strike="noStrike">
                <a:solidFill>
                  <a:srgbClr val="006e96"/>
                </a:solidFill>
                <a:latin typeface="Bree Lt"/>
              </a:rPr>
              <a:t>login @student.efp.be et votre mot de passe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3047400" y="3246480"/>
            <a:ext cx="6094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BE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9" name="Image 11" descr=""/>
          <p:cNvPicPr/>
          <p:nvPr/>
        </p:nvPicPr>
        <p:blipFill>
          <a:blip r:embed="rId2"/>
          <a:stretch/>
        </p:blipFill>
        <p:spPr>
          <a:xfrm>
            <a:off x="3515400" y="4164840"/>
            <a:ext cx="2810520" cy="2692800"/>
          </a:xfrm>
          <a:prstGeom prst="rect">
            <a:avLst/>
          </a:prstGeom>
          <a:ln>
            <a:noFill/>
          </a:ln>
        </p:spPr>
      </p:pic>
      <p:pic>
        <p:nvPicPr>
          <p:cNvPr id="190" name="Image 12" descr=""/>
          <p:cNvPicPr/>
          <p:nvPr/>
        </p:nvPicPr>
        <p:blipFill>
          <a:blip r:embed="rId3"/>
          <a:srcRect l="58250" t="42927" r="11411" b="44490"/>
          <a:stretch/>
        </p:blipFill>
        <p:spPr>
          <a:xfrm>
            <a:off x="5373360" y="2343600"/>
            <a:ext cx="1213560" cy="481680"/>
          </a:xfrm>
          <a:prstGeom prst="rect">
            <a:avLst/>
          </a:prstGeom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3323520" y="365040"/>
            <a:ext cx="8029800" cy="900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6e96"/>
                </a:solidFill>
                <a:latin typeface="Bree Lt"/>
              </a:rPr>
              <a:t>Accéder à la plateforme 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334080" y="1486080"/>
            <a:ext cx="2655000" cy="4690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Bree Lt"/>
              </a:rPr>
              <a:t>Depuis votre smartphone/</a:t>
            </a:r>
            <a:br/>
            <a:r>
              <a:rPr b="0" lang="fr-FR" sz="2400" spc="-1" strike="noStrike">
                <a:solidFill>
                  <a:srgbClr val="ffffff"/>
                </a:solidFill>
                <a:latin typeface="Bree Lt"/>
              </a:rPr>
              <a:t>tablette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TextShape 3"/>
          <p:cNvSpPr txBox="1"/>
          <p:nvPr/>
        </p:nvSpPr>
        <p:spPr>
          <a:xfrm>
            <a:off x="3323520" y="1486080"/>
            <a:ext cx="8029800" cy="4690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6e96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6e96"/>
                </a:solidFill>
                <a:latin typeface="Bree Lt"/>
              </a:rPr>
              <a:t>Téléchargez l’application itsLearning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6e96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6e96"/>
                </a:solidFill>
                <a:latin typeface="Bree Lt"/>
              </a:rPr>
              <a:t>Dans l’application, recherchez « efp » et</a:t>
            </a:r>
            <a:br/>
            <a:r>
              <a:rPr b="0" lang="fr-FR" sz="2800" spc="-1" strike="noStrike">
                <a:solidFill>
                  <a:srgbClr val="006e96"/>
                </a:solidFill>
                <a:latin typeface="Bree Lt"/>
              </a:rPr>
              <a:t>sélectionnez « </a:t>
            </a:r>
            <a:r>
              <a:rPr b="0" i="1" lang="fr-FR" sz="2800" spc="-1" strike="noStrike">
                <a:solidFill>
                  <a:srgbClr val="006e96"/>
                </a:solidFill>
                <a:latin typeface="Bree Lt"/>
              </a:rPr>
              <a:t>efp – Formateur professionnelle Belgique</a:t>
            </a:r>
            <a:r>
              <a:rPr b="0" lang="fr-FR" sz="2800" spc="-1" strike="noStrike">
                <a:solidFill>
                  <a:srgbClr val="006e96"/>
                </a:solidFill>
                <a:latin typeface="Bree Lt"/>
              </a:rPr>
              <a:t> » 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6e96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6e96"/>
                </a:solidFill>
                <a:latin typeface="Bree Lt"/>
              </a:rPr>
              <a:t>Cliquez sur </a:t>
            </a:r>
            <a:r>
              <a:rPr b="0" lang="fr-FR" sz="2800" spc="-1" strike="noStrike">
                <a:solidFill>
                  <a:srgbClr val="006e96"/>
                </a:solidFill>
                <a:latin typeface="Bree Lt"/>
              </a:rPr>
              <a:t>	</a:t>
            </a:r>
            <a:r>
              <a:rPr b="0" lang="fr-FR" sz="2800" spc="-1" strike="noStrike">
                <a:solidFill>
                  <a:srgbClr val="006e96"/>
                </a:solidFill>
                <a:latin typeface="Bree Lt"/>
              </a:rPr>
              <a:t>	</a:t>
            </a:r>
            <a:r>
              <a:rPr b="0" lang="fr-FR" sz="2800" spc="-1" strike="noStrike">
                <a:solidFill>
                  <a:srgbClr val="006e96"/>
                </a:solidFill>
                <a:latin typeface="Bree Lt"/>
              </a:rPr>
              <a:t>       et entrez votre identifiant @student.efp.be et mot de passe 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4" name="Picture 2" descr=""/>
          <p:cNvPicPr/>
          <p:nvPr/>
        </p:nvPicPr>
        <p:blipFill>
          <a:blip r:embed="rId1"/>
          <a:srcRect l="2690" t="11963" r="78626" b="79446"/>
          <a:stretch/>
        </p:blipFill>
        <p:spPr>
          <a:xfrm>
            <a:off x="9771840" y="488520"/>
            <a:ext cx="1300680" cy="1293840"/>
          </a:xfrm>
          <a:prstGeom prst="rect">
            <a:avLst/>
          </a:prstGeom>
          <a:ln>
            <a:noFill/>
          </a:ln>
        </p:spPr>
      </p:pic>
      <p:pic>
        <p:nvPicPr>
          <p:cNvPr id="195" name="Picture 4" descr=""/>
          <p:cNvPicPr/>
          <p:nvPr/>
        </p:nvPicPr>
        <p:blipFill>
          <a:blip r:embed="rId2"/>
          <a:srcRect l="0" t="28535" r="0" b="58577"/>
          <a:stretch/>
        </p:blipFill>
        <p:spPr>
          <a:xfrm>
            <a:off x="5367240" y="3082320"/>
            <a:ext cx="2106000" cy="586440"/>
          </a:xfrm>
          <a:prstGeom prst="rect">
            <a:avLst/>
          </a:prstGeom>
          <a:ln>
            <a:noFill/>
          </a:ln>
        </p:spPr>
      </p:pic>
      <p:pic>
        <p:nvPicPr>
          <p:cNvPr id="196" name="Picture 5" descr=""/>
          <p:cNvPicPr/>
          <p:nvPr/>
        </p:nvPicPr>
        <p:blipFill>
          <a:blip r:embed="rId3"/>
          <a:srcRect l="0" t="5321" r="0" b="43688"/>
          <a:stretch/>
        </p:blipFill>
        <p:spPr>
          <a:xfrm>
            <a:off x="3686760" y="4200120"/>
            <a:ext cx="2408760" cy="265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DA81A11F423E41899F3035BB941682" ma:contentTypeVersion="12" ma:contentTypeDescription="Create a new document." ma:contentTypeScope="" ma:versionID="a80b87dd2b90750689067cb3340d6d7f">
  <xsd:schema xmlns:xsd="http://www.w3.org/2001/XMLSchema" xmlns:xs="http://www.w3.org/2001/XMLSchema" xmlns:p="http://schemas.microsoft.com/office/2006/metadata/properties" xmlns:ns2="2a446d4f-954d-4c44-ab7a-50f6bbb18aa8" xmlns:ns3="89ad937d-d72c-4673-81d6-39d8ccc4b0ed" targetNamespace="http://schemas.microsoft.com/office/2006/metadata/properties" ma:root="true" ma:fieldsID="84cd4819c0099b926fbe845f406c93da" ns2:_="" ns3:_="">
    <xsd:import namespace="2a446d4f-954d-4c44-ab7a-50f6bbb18aa8"/>
    <xsd:import namespace="89ad937d-d72c-4673-81d6-39d8ccc4b0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446d4f-954d-4c44-ab7a-50f6bbb18a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ad937d-d72c-4673-81d6-39d8ccc4b0e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CC94CE-F634-497D-86ED-8CE2502336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446d4f-954d-4c44-ab7a-50f6bbb18aa8"/>
    <ds:schemaRef ds:uri="89ad937d-d72c-4673-81d6-39d8ccc4b0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07F681-1AF4-4022-B1C1-08FA96EBF5F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BB1A583-3666-4DF2-83B6-00964E6882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LibreOffice/6.4.7.2$Linux_X86_64 LibreOffice_project/40$Build-2</Application>
  <Words>401</Words>
  <Paragraphs>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2020-02-25T08:08:36Z</dcterms:created>
  <dc:creator>Charlotte Belleflamme</dc:creator>
  <dc:description/>
  <dc:language>en-US</dc:language>
  <cp:lastModifiedBy/>
  <dcterms:modified xsi:type="dcterms:W3CDTF">2021-09-17T12:51:18Z</dcterms:modified>
  <cp:revision>15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0x010100F7DA81A11F423E41899F3035BB941682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1</vt:i4>
  </property>
  <property fmtid="{D5CDD505-2E9C-101B-9397-08002B2CF9AE}" pid="8" name="Notes">
    <vt:i4>0</vt:i4>
  </property>
  <property fmtid="{D5CDD505-2E9C-101B-9397-08002B2CF9AE}" pid="9" name="PresentationFormat">
    <vt:lpwstr>Grand écran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</Properties>
</file>