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  <p:sldMasterId id="2147483778" r:id="rId2"/>
  </p:sldMasterIdLst>
  <p:notesMasterIdLst>
    <p:notesMasterId r:id="rId30"/>
  </p:notesMasterIdLst>
  <p:sldIdLst>
    <p:sldId id="256" r:id="rId3"/>
    <p:sldId id="260" r:id="rId4"/>
    <p:sldId id="257" r:id="rId5"/>
    <p:sldId id="264" r:id="rId6"/>
    <p:sldId id="258" r:id="rId7"/>
    <p:sldId id="259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8" r:id="rId20"/>
    <p:sldId id="276" r:id="rId21"/>
    <p:sldId id="279" r:id="rId22"/>
    <p:sldId id="280" r:id="rId23"/>
    <p:sldId id="281" r:id="rId24"/>
    <p:sldId id="282" r:id="rId25"/>
    <p:sldId id="277" r:id="rId26"/>
    <p:sldId id="261" r:id="rId27"/>
    <p:sldId id="262" r:id="rId28"/>
    <p:sldId id="263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50" d="100"/>
          <a:sy n="50" d="100"/>
        </p:scale>
        <p:origin x="-178" y="7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54046-86AD-4F73-B429-F4950E34E05D}" type="datetimeFigureOut">
              <a:rPr lang="pt-BR" smtClean="0"/>
              <a:t>14/05/2016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C8515-52F1-4A80-810E-36B2C11127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6055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C8515-52F1-4A80-810E-36B2C111272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5813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C8515-52F1-4A80-810E-36B2C1112728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852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0F730-6E62-4001-9560-BCF41BE9EC22}" type="datetime1">
              <a:rPr lang="pt-BR" smtClean="0"/>
              <a:t>14/05/2016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82C5-1892-4DFB-94B5-D9561028E5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870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E7A99-8EE6-4505-8E1F-20BB061D7BBF}" type="datetime1">
              <a:rPr lang="pt-BR" smtClean="0"/>
              <a:t>14/05/2016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82C5-1892-4DFB-94B5-D9561028E5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531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5B68-2C13-4F97-8EBC-D4A5C921CDB4}" type="datetime1">
              <a:rPr lang="pt-BR" smtClean="0"/>
              <a:t>14/05/2016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82C5-1892-4DFB-94B5-D9561028E5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040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6FA6-8616-48F3-B4AC-FCCA26ACACB4}" type="datetime1">
              <a:rPr lang="pt-BR" smtClean="0"/>
              <a:t>14/05/2016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00582C5-1892-4DFB-94B5-D9561028E5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3631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16E27-950D-40B9-8A49-3463212A954D}" type="datetime1">
              <a:rPr lang="pt-BR" smtClean="0"/>
              <a:t>14/05/2016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82C5-1892-4DFB-94B5-D9561028E5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300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F5D2-A710-426F-A5C3-7E354EB1F3FC}" type="datetime1">
              <a:rPr lang="pt-BR" smtClean="0"/>
              <a:t>14/05/2016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00582C5-1892-4DFB-94B5-D9561028E5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283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9DD6-E2BE-4816-AD2B-EFB9313FCEA3}" type="datetime1">
              <a:rPr lang="pt-BR" smtClean="0"/>
              <a:t>14/05/2016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00582C5-1892-4DFB-94B5-D9561028E5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19857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CC2F5-493D-48A8-9C5F-515C16027E2E}" type="datetime1">
              <a:rPr lang="pt-BR" smtClean="0"/>
              <a:t>14/05/2016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00582C5-1892-4DFB-94B5-D9561028E5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4621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0577-C7F6-4B89-A6AD-A7405E30C6C0}" type="datetime1">
              <a:rPr lang="pt-BR" smtClean="0"/>
              <a:t>14/05/2016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82C5-1892-4DFB-94B5-D9561028E5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7586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078C-6577-4737-A21E-FAD2E33D1047}" type="datetime1">
              <a:rPr lang="pt-BR" smtClean="0"/>
              <a:t>14/05/2016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82C5-1892-4DFB-94B5-D9561028E5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20432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4199B-0365-4F14-9E01-B67EDF73368F}" type="datetime1">
              <a:rPr lang="pt-BR" smtClean="0"/>
              <a:t>14/05/2016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82C5-1892-4DFB-94B5-D9561028E5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451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DD8E6-7E53-44B3-95E0-3AE339FD1C84}" type="datetime1">
              <a:rPr lang="pt-BR" smtClean="0"/>
              <a:t>14/05/2016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82C5-1892-4DFB-94B5-D9561028E5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510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9162F-D208-4302-99BD-ACDE578B5541}" type="datetime1">
              <a:rPr lang="pt-BR" smtClean="0"/>
              <a:t>14/05/2016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0582C5-1892-4DFB-94B5-D9561028E5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6774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8DFE2-4652-41F3-827F-C9A2BA14195A}" type="datetime1">
              <a:rPr lang="pt-BR" smtClean="0"/>
              <a:t>14/05/2016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00582C5-1892-4DFB-94B5-D9561028E5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533887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8DFE2-4652-41F3-827F-C9A2BA14195A}" type="datetime1">
              <a:rPr lang="pt-BR" smtClean="0"/>
              <a:t>14/05/2016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00582C5-1892-4DFB-94B5-D9561028E520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7452845"/>
      </p:ext>
    </p:extLst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8DFE2-4652-41F3-827F-C9A2BA14195A}" type="datetime1">
              <a:rPr lang="pt-BR" smtClean="0"/>
              <a:t>14/05/2016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0582C5-1892-4DFB-94B5-D9561028E5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875140"/>
      </p:ext>
    </p:extLst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8DFE2-4652-41F3-827F-C9A2BA14195A}" type="datetime1">
              <a:rPr lang="pt-BR" smtClean="0"/>
              <a:t>14/05/2016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0582C5-1892-4DFB-94B5-D9561028E520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0295647"/>
      </p:ext>
    </p:extLst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8DFE2-4652-41F3-827F-C9A2BA14195A}" type="datetime1">
              <a:rPr lang="pt-BR" smtClean="0"/>
              <a:t>14/05/2016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0582C5-1892-4DFB-94B5-D9561028E5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092153"/>
      </p:ext>
    </p:extLst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7DDF-3B70-4799-AC7A-A801FDBC43BE}" type="datetime1">
              <a:rPr lang="pt-BR" smtClean="0"/>
              <a:t>14/05/2016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82C5-1892-4DFB-94B5-D9561028E5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46952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A70C-0FB0-43B5-ABD4-6875AAD5A9ED}" type="datetime1">
              <a:rPr lang="pt-BR" smtClean="0"/>
              <a:t>14/05/2016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82C5-1892-4DFB-94B5-D9561028E5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6864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91F4-AE67-48E5-B32D-ECBC1B48D03F}" type="datetime1">
              <a:rPr lang="pt-BR" smtClean="0"/>
              <a:t>14/05/2016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82C5-1892-4DFB-94B5-D9561028E5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7347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AD6D-1BB6-4B4E-85B9-C00C2E761DDF}" type="datetime1">
              <a:rPr lang="pt-BR" smtClean="0"/>
              <a:t>14/05/2016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82C5-1892-4DFB-94B5-D9561028E5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014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31E2-81B3-4417-95DA-8536F39540FB}" type="datetime1">
              <a:rPr lang="pt-BR" smtClean="0"/>
              <a:t>14/05/2016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82C5-1892-4DFB-94B5-D9561028E52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545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65B17-9BC9-492D-A3A2-F3989EAF5F85}" type="datetime1">
              <a:rPr lang="pt-BR" smtClean="0"/>
              <a:t>14/05/2016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82C5-1892-4DFB-94B5-D9561028E520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2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97BE-2610-4C06-A38B-3FE23213DF28}" type="datetime1">
              <a:rPr lang="pt-BR" smtClean="0"/>
              <a:t>14/05/2016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82C5-1892-4DFB-94B5-D9561028E5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57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8789-1ACE-4D1B-A2D1-F0A871528844}" type="datetime1">
              <a:rPr lang="pt-BR" smtClean="0"/>
              <a:t>14/05/2016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82C5-1892-4DFB-94B5-D9561028E5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580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9FA8B-6340-483D-B278-B3203D26162E}" type="datetime1">
              <a:rPr lang="pt-BR" smtClean="0"/>
              <a:t>14/05/2016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82C5-1892-4DFB-94B5-D9561028E5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8756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508DFE2-4652-41F3-827F-C9A2BA14195A}" type="datetime1">
              <a:rPr lang="pt-BR" smtClean="0"/>
              <a:t>14/05/2016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Gestão de Tempo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582C5-1892-4DFB-94B5-D9561028E5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593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8DFE2-4652-41F3-827F-C9A2BA14195A}" type="datetime1">
              <a:rPr lang="pt-BR" smtClean="0"/>
              <a:t>14/05/2016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Gestão de Tempo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00582C5-1892-4DFB-94B5-D9561028E5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0017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michaelis.uol.com.br/moderno/portugues/index.php?lingua=portugues-portugues&amp;palavra=prazo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GERENCIAMENTO DO TEMPO DO PROJETO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Gestão de Projetos</a:t>
            </a:r>
          </a:p>
        </p:txBody>
      </p:sp>
    </p:spTree>
    <p:extLst>
      <p:ext uri="{BB962C8B-B14F-4D97-AF65-F5344CB8AC3E}">
        <p14:creationId xmlns:p14="http://schemas.microsoft.com/office/powerpoint/2010/main" val="690131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6.1.2 Planejar o gerenciamento do cronograma: ferramentas e técnicas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6.1.2.1 Opinião especializada</a:t>
            </a:r>
          </a:p>
          <a:p>
            <a:pPr lvl="1"/>
            <a:r>
              <a:rPr lang="pt-BR" dirty="0"/>
              <a:t>Guiada por informações históricas, fornece discernimento valioso sobre o ambiente e informações de projetos passados similares.</a:t>
            </a:r>
            <a:endParaRPr lang="pt-BR" b="1" dirty="0"/>
          </a:p>
          <a:p>
            <a:r>
              <a:rPr lang="pt-BR" b="1" dirty="0"/>
              <a:t>6.1.2.2 Técnicas analíticas</a:t>
            </a:r>
          </a:p>
          <a:p>
            <a:pPr lvl="1"/>
            <a:r>
              <a:rPr lang="pt-BR" dirty="0"/>
              <a:t>Inclui alguns métodos, procedimentos e/ou politicas para a escolha de opções estratégicas na estimativa e elaboração do cronograma.</a:t>
            </a:r>
            <a:endParaRPr lang="pt-BR" b="1" dirty="0"/>
          </a:p>
          <a:p>
            <a:r>
              <a:rPr lang="pt-BR" b="1" dirty="0"/>
              <a:t>6.1.2.3 Reuniões</a:t>
            </a:r>
          </a:p>
          <a:p>
            <a:pPr lvl="1"/>
            <a:r>
              <a:rPr lang="pt-BR" dirty="0"/>
              <a:t>As equipes dos projetos podem fazer reuniões de planejamento para desenvolver o plano de gerenciamento do cronograma.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82C5-1892-4DFB-94B5-D9561028E520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629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6.1.3 Planejar o gerenciamento do cronograma: saídas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b="1" dirty="0"/>
              <a:t>6.1.3.1 Plano de gerenciamento do cronograma</a:t>
            </a:r>
          </a:p>
          <a:p>
            <a:pPr lvl="1"/>
            <a:r>
              <a:rPr lang="pt-BR" dirty="0"/>
              <a:t>Um componente do plano de gerenciamento do projeto que estabelece os critérios e as atividades para o desenvolvimento, monitoramento e controle do cronograma. E pode estabelecer o seguinte:</a:t>
            </a:r>
          </a:p>
          <a:p>
            <a:pPr lvl="1"/>
            <a:r>
              <a:rPr lang="pt-BR" dirty="0"/>
              <a:t>O desenvolvimento do modelo do cronograma do projeto. </a:t>
            </a:r>
          </a:p>
          <a:p>
            <a:pPr lvl="1"/>
            <a:r>
              <a:rPr lang="pt-BR" dirty="0"/>
              <a:t>Nível de exatidão. </a:t>
            </a:r>
          </a:p>
          <a:p>
            <a:pPr lvl="1"/>
            <a:r>
              <a:rPr lang="pt-BR" dirty="0"/>
              <a:t>Unidades de medida. </a:t>
            </a:r>
          </a:p>
          <a:p>
            <a:pPr lvl="1"/>
            <a:r>
              <a:rPr lang="pt-BR" dirty="0"/>
              <a:t>Associações com procedimentos organizacionais. </a:t>
            </a:r>
          </a:p>
          <a:p>
            <a:pPr lvl="1"/>
            <a:r>
              <a:rPr lang="pt-BR" dirty="0"/>
              <a:t>Manutenção do modelo do cronograma do projeto. </a:t>
            </a:r>
          </a:p>
          <a:p>
            <a:pPr lvl="1"/>
            <a:r>
              <a:rPr lang="pt-BR" dirty="0"/>
              <a:t>Limites de controle</a:t>
            </a:r>
          </a:p>
          <a:p>
            <a:pPr lvl="1"/>
            <a:r>
              <a:rPr lang="pt-BR" dirty="0"/>
              <a:t>Regras para medição do desempenho. </a:t>
            </a:r>
          </a:p>
          <a:p>
            <a:pPr lvl="1"/>
            <a:r>
              <a:rPr lang="pt-BR" dirty="0"/>
              <a:t>Formatos de relatórios.</a:t>
            </a:r>
          </a:p>
          <a:p>
            <a:pPr lvl="1"/>
            <a:r>
              <a:rPr lang="pt-BR" dirty="0"/>
              <a:t>Descrições dos processos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82C5-1892-4DFB-94B5-D9561028E520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2023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6.2 Definir as atividades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É o processo de identificação das ações específicas a serem realizadas para produzir as entregas do projeto. </a:t>
            </a:r>
          </a:p>
          <a:p>
            <a:r>
              <a:rPr lang="pt-BR" dirty="0"/>
              <a:t>Entradas </a:t>
            </a:r>
            <a:br>
              <a:rPr lang="pt-BR" dirty="0"/>
            </a:br>
            <a:r>
              <a:rPr lang="pt-BR" dirty="0"/>
              <a:t>	Plano de Gerenciamento do Cronograma </a:t>
            </a:r>
            <a:br>
              <a:rPr lang="pt-BR" dirty="0"/>
            </a:br>
            <a:r>
              <a:rPr lang="pt-BR" dirty="0"/>
              <a:t>	Linha de base do escopo </a:t>
            </a:r>
            <a:br>
              <a:rPr lang="pt-BR" dirty="0"/>
            </a:br>
            <a:r>
              <a:rPr lang="pt-BR" dirty="0"/>
              <a:t>	Fatores ambientais da empresa </a:t>
            </a:r>
            <a:br>
              <a:rPr lang="pt-BR" dirty="0"/>
            </a:br>
            <a:r>
              <a:rPr lang="pt-BR" dirty="0"/>
              <a:t>	Ativos de processos organizacionais </a:t>
            </a:r>
          </a:p>
          <a:p>
            <a:r>
              <a:rPr lang="pt-BR" dirty="0"/>
              <a:t>Ferramentas &amp; Técnicas </a:t>
            </a:r>
            <a:br>
              <a:rPr lang="pt-BR" dirty="0"/>
            </a:br>
            <a:r>
              <a:rPr lang="pt-BR" dirty="0"/>
              <a:t>	Decomposição </a:t>
            </a:r>
            <a:br>
              <a:rPr lang="pt-BR" dirty="0"/>
            </a:br>
            <a:r>
              <a:rPr lang="pt-BR" dirty="0"/>
              <a:t>	Planejamento em ondas sucessivas </a:t>
            </a:r>
            <a:br>
              <a:rPr lang="pt-BR" dirty="0"/>
            </a:br>
            <a:r>
              <a:rPr lang="pt-BR" dirty="0"/>
              <a:t>	Opinião especializada </a:t>
            </a:r>
          </a:p>
          <a:p>
            <a:r>
              <a:rPr lang="pt-BR" dirty="0"/>
              <a:t>Saídas </a:t>
            </a:r>
            <a:br>
              <a:rPr lang="pt-BR" dirty="0"/>
            </a:br>
            <a:r>
              <a:rPr lang="pt-BR" dirty="0"/>
              <a:t>	Lista de atividades </a:t>
            </a:r>
            <a:br>
              <a:rPr lang="pt-BR" dirty="0"/>
            </a:br>
            <a:r>
              <a:rPr lang="pt-BR" dirty="0"/>
              <a:t>	Atributos das atividades </a:t>
            </a:r>
            <a:br>
              <a:rPr lang="pt-BR" dirty="0"/>
            </a:br>
            <a:r>
              <a:rPr lang="pt-BR" dirty="0"/>
              <a:t>	Lista de marcos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82C5-1892-4DFB-94B5-D9561028E520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8944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6.2.1 Definir as atividades: entradas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b="1" dirty="0"/>
              <a:t>6.2.1.1 Plano de gerenciamento do cronograma</a:t>
            </a:r>
          </a:p>
          <a:p>
            <a:pPr lvl="1"/>
            <a:r>
              <a:rPr lang="pt-BR" dirty="0"/>
              <a:t>Uma entrada importante no plano de gerenciamento do cronograma é o nível de detalhe necessário prescrito para gerenciar o trabalho. (Seção 6.1.3.1)</a:t>
            </a:r>
            <a:endParaRPr lang="pt-BR" b="1" dirty="0"/>
          </a:p>
          <a:p>
            <a:r>
              <a:rPr lang="pt-BR" b="1" dirty="0"/>
              <a:t>6.2.1.2 Linha de base do escopo</a:t>
            </a:r>
          </a:p>
          <a:p>
            <a:pPr lvl="1"/>
            <a:r>
              <a:rPr lang="pt-BR" dirty="0"/>
              <a:t>A EAP, entregas, restrições e premissas do projeto documentadas na linha de base do escopo do projeto são explicitamente consideradas durante a definição das atividades. (Seção 5.4.3.1)</a:t>
            </a:r>
            <a:endParaRPr lang="pt-BR" b="1" dirty="0"/>
          </a:p>
          <a:p>
            <a:r>
              <a:rPr lang="pt-BR" b="1" dirty="0"/>
              <a:t>6.2.1.3 Fatores ambientais da empresa</a:t>
            </a:r>
          </a:p>
          <a:p>
            <a:pPr lvl="1"/>
            <a:r>
              <a:rPr lang="pt-BR" dirty="0"/>
              <a:t>Os fatores ambientais da empresa que influenciam o processo de definir as atividades e incluem, mas não estão limitados, a: estrutura e cultura organizacionais, Informações comerciais publicadas a partir de bancos de dados comerciais, e Sistema de informações de gerenciamento de projeto (SIGP). (Seção 2.1.5)</a:t>
            </a:r>
            <a:endParaRPr lang="pt-BR" b="1" dirty="0"/>
          </a:p>
          <a:p>
            <a:r>
              <a:rPr lang="pt-BR" b="1" dirty="0"/>
              <a:t>6.2.1.4 Ativos de processos organizacionais</a:t>
            </a:r>
          </a:p>
          <a:p>
            <a:pPr lvl="1"/>
            <a:r>
              <a:rPr lang="pt-BR" dirty="0"/>
              <a:t>Os ativos de processos organizacionais que podem influenciar o </a:t>
            </a:r>
            <a:r>
              <a:rPr lang="pt-BR"/>
              <a:t>processo de definir </a:t>
            </a:r>
            <a:r>
              <a:rPr lang="pt-BR" dirty="0"/>
              <a:t>as </a:t>
            </a:r>
            <a:r>
              <a:rPr lang="pt-BR"/>
              <a:t>atividades  e incluem</a:t>
            </a:r>
            <a:r>
              <a:rPr lang="pt-BR" dirty="0"/>
              <a:t>, mas não estão limitados, a: Base de conhecimento de lições aprendidas, Processos padronizados, Modelos que contêm uma lista de atividades padrão ou parte de uma lista de atividades de um projeto anterior, e Políticas, procedimentos e diretrizes existentes. (Seção 2.1.4)</a:t>
            </a:r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82C5-1892-4DFB-94B5-D9561028E520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0035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6.2.2 Definir as atividades: ferramentas e técnicas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6.2.2.1 Decomposição</a:t>
            </a:r>
          </a:p>
          <a:p>
            <a:pPr lvl="1"/>
            <a:r>
              <a:rPr lang="pt-BR" dirty="0"/>
              <a:t>Decomposição é uma técnica usada para dividir e subdividir o escopo do projeto e suas entregas em partes menores e mais fáceis de gerenciar.</a:t>
            </a:r>
            <a:endParaRPr lang="pt-BR" b="1" dirty="0"/>
          </a:p>
          <a:p>
            <a:r>
              <a:rPr lang="pt-BR" b="1" dirty="0"/>
              <a:t>6.2.2.2 Planejamento em ondas sucessivas</a:t>
            </a:r>
          </a:p>
          <a:p>
            <a:pPr lvl="1"/>
            <a:r>
              <a:rPr lang="pt-BR" dirty="0"/>
              <a:t>O planejamento em ondas sucessivas é uma técnica de planejamento iterativo em que o trabalho a ser executado a curto prazo é planejado em detalhe, ao passo que o trabalho no futuro é planejado em um nível mais alto.</a:t>
            </a:r>
            <a:endParaRPr lang="pt-BR" b="1" dirty="0"/>
          </a:p>
          <a:p>
            <a:r>
              <a:rPr lang="pt-BR" b="1" dirty="0"/>
              <a:t>6.2.2.3 Opinião especializada</a:t>
            </a:r>
          </a:p>
          <a:p>
            <a:pPr lvl="1"/>
            <a:r>
              <a:rPr lang="pt-BR" dirty="0"/>
              <a:t>Membros da equipe do projeto ou outros especialistas, que tenham experiência e habilidade no desenvolvimento de especificações detalhadas do escopo de projetos, em EAP e em cronogramas de projeto podem fornecer opiniões técnicas sobre a definição de atividades.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82C5-1892-4DFB-94B5-D9561028E520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2060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6.2.3 Definir as atividades: saídas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b="1" dirty="0"/>
              <a:t>6.2.3.1 Lista de atividades</a:t>
            </a:r>
          </a:p>
          <a:p>
            <a:pPr lvl="1"/>
            <a:r>
              <a:rPr lang="pt-BR" dirty="0"/>
              <a:t>A lista de atividades é uma lista abrangente que inclui todas as atividades do cronograma necessárias no projeto.</a:t>
            </a:r>
            <a:endParaRPr lang="pt-BR" b="1" dirty="0"/>
          </a:p>
          <a:p>
            <a:r>
              <a:rPr lang="pt-BR" b="1" dirty="0"/>
              <a:t>6.2.3.2 Atributos das atividades</a:t>
            </a:r>
          </a:p>
          <a:p>
            <a:pPr lvl="1"/>
            <a:r>
              <a:rPr lang="pt-BR" dirty="0"/>
              <a:t>As atividades, diferentemente dos marcos, têm durações, durante as quais o trabalho daquela atividade é executado, e podem ter recursos e custos associados àquele trabalho. Os atributos das atividades ampliam a descrição das mesmas através da identificação dos múltiplos componentes associados a cada atividade.</a:t>
            </a:r>
            <a:endParaRPr lang="pt-BR" b="1" dirty="0"/>
          </a:p>
          <a:p>
            <a:r>
              <a:rPr lang="pt-BR" b="1" dirty="0"/>
              <a:t>6.2.3.3 Lista de marcos</a:t>
            </a:r>
          </a:p>
          <a:p>
            <a:pPr lvl="1"/>
            <a:r>
              <a:rPr lang="pt-BR" dirty="0"/>
              <a:t>Um marco é um ponto ou evento significativo no projeto. A lista de marcos identifica todos os marcos do projeto e indica se o marco é obrigatório, tais como os exigidos por contrato, ou opcional, como os baseados em informação histórica.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82C5-1892-4DFB-94B5-D9561028E520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5806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6.3 Sequenciar as atividades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É o processo de identificação e documentação dos relacionamentos entre as atividades do projeto. </a:t>
            </a:r>
            <a:br>
              <a:rPr lang="pt-BR" dirty="0"/>
            </a:br>
            <a:r>
              <a:rPr lang="pt-BR" dirty="0"/>
              <a:t>É comum a utilizar de um diagrama de rede para mostrar a ordem das atividades, com suas precedências, por exemplo. </a:t>
            </a:r>
          </a:p>
          <a:p>
            <a:r>
              <a:rPr lang="pt-BR" dirty="0"/>
              <a:t>Entradas </a:t>
            </a:r>
            <a:br>
              <a:rPr lang="pt-BR" dirty="0"/>
            </a:br>
            <a:r>
              <a:rPr lang="pt-BR" dirty="0"/>
              <a:t>	Plano de Gerenciamento do Cronograma </a:t>
            </a:r>
            <a:br>
              <a:rPr lang="pt-BR" dirty="0"/>
            </a:br>
            <a:r>
              <a:rPr lang="pt-BR" dirty="0"/>
              <a:t>	Lista de atividades </a:t>
            </a:r>
            <a:br>
              <a:rPr lang="pt-BR" dirty="0"/>
            </a:br>
            <a:r>
              <a:rPr lang="pt-BR" dirty="0"/>
              <a:t>	Atributos das atividades </a:t>
            </a:r>
            <a:br>
              <a:rPr lang="pt-BR" dirty="0"/>
            </a:br>
            <a:r>
              <a:rPr lang="pt-BR" dirty="0"/>
              <a:t>	Lista de marcos </a:t>
            </a:r>
            <a:br>
              <a:rPr lang="pt-BR" dirty="0"/>
            </a:br>
            <a:r>
              <a:rPr lang="pt-BR" dirty="0"/>
              <a:t>	Declaração do escopo do projeto </a:t>
            </a:r>
            <a:br>
              <a:rPr lang="pt-BR" dirty="0"/>
            </a:br>
            <a:r>
              <a:rPr lang="pt-BR" dirty="0"/>
              <a:t>	Fatores ambientais da empresa </a:t>
            </a:r>
            <a:br>
              <a:rPr lang="pt-BR" dirty="0"/>
            </a:br>
            <a:r>
              <a:rPr lang="pt-BR" dirty="0"/>
              <a:t>	Ativos de processos organizacionais </a:t>
            </a:r>
          </a:p>
          <a:p>
            <a:r>
              <a:rPr lang="pt-BR" dirty="0"/>
              <a:t>Ferramentas &amp; Técnicas </a:t>
            </a:r>
            <a:br>
              <a:rPr lang="pt-BR" dirty="0"/>
            </a:br>
            <a:r>
              <a:rPr lang="pt-BR" dirty="0"/>
              <a:t>	Método do diagrama de precedência (MDP) </a:t>
            </a:r>
            <a:br>
              <a:rPr lang="pt-BR" dirty="0"/>
            </a:br>
            <a:r>
              <a:rPr lang="pt-BR" dirty="0"/>
              <a:t>	Determinação de dependência </a:t>
            </a:r>
            <a:br>
              <a:rPr lang="pt-BR" dirty="0"/>
            </a:br>
            <a:r>
              <a:rPr lang="pt-BR" dirty="0"/>
              <a:t>	Antecipações e esperas </a:t>
            </a:r>
          </a:p>
          <a:p>
            <a:r>
              <a:rPr lang="pt-BR" dirty="0"/>
              <a:t>Saídas </a:t>
            </a:r>
            <a:br>
              <a:rPr lang="pt-BR" dirty="0"/>
            </a:br>
            <a:r>
              <a:rPr lang="pt-BR" dirty="0"/>
              <a:t>	Diagrama de rede do cronograma do projeto </a:t>
            </a:r>
            <a:br>
              <a:rPr lang="pt-BR" dirty="0"/>
            </a:br>
            <a:r>
              <a:rPr lang="pt-BR" dirty="0"/>
              <a:t>	Atualizações dos documentos do projeto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82C5-1892-4DFB-94B5-D9561028E520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5401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6.3.1 Sequenciar as atividades: entradas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b="1" dirty="0"/>
              <a:t>6.3.1.1 Plano de gerenciamento do cronograma</a:t>
            </a:r>
          </a:p>
          <a:p>
            <a:pPr lvl="1"/>
            <a:r>
              <a:rPr lang="pt-BR" dirty="0"/>
              <a:t>O plano de gerenciamento do cronograma identifica o método e a ferramenta de cronograma a serem usados no projeto, que guiará o sequenciamento das atividades. (Seção 6.1.3.1)</a:t>
            </a:r>
            <a:endParaRPr lang="pt-BR" b="1" dirty="0"/>
          </a:p>
          <a:p>
            <a:r>
              <a:rPr lang="pt-BR" b="1" dirty="0"/>
              <a:t>6.3.1.2 Lista de atividades</a:t>
            </a:r>
          </a:p>
          <a:p>
            <a:pPr lvl="1"/>
            <a:r>
              <a:rPr lang="pt-BR" dirty="0"/>
              <a:t>A lista de atividades contém todas as atividades do cronograma necessárias no projeto, que deverão ser sequenciadas. (Seção 6.2.3.1)</a:t>
            </a:r>
            <a:endParaRPr lang="pt-BR" b="1" dirty="0"/>
          </a:p>
          <a:p>
            <a:r>
              <a:rPr lang="pt-BR" b="1" dirty="0"/>
              <a:t>6.3.1.3 Atributos das atividades</a:t>
            </a:r>
          </a:p>
          <a:p>
            <a:r>
              <a:rPr lang="pt-BR" dirty="0"/>
              <a:t>Os atributos da atividade podem descrever uma sequência necessária de eventos ou relações definidas de predecessores ou sucessores. (Seção 6.2.3.2)</a:t>
            </a:r>
            <a:endParaRPr lang="pt-BR" b="1" dirty="0"/>
          </a:p>
          <a:p>
            <a:r>
              <a:rPr lang="pt-BR" b="1" dirty="0"/>
              <a:t>6.3.1.4 Lista de marcos</a:t>
            </a:r>
          </a:p>
          <a:p>
            <a:r>
              <a:rPr lang="pt-BR" dirty="0"/>
              <a:t>A lista de marcos pode conter datas agendadas para marcos específicos, que podem influenciar a maneira como as atividades são sequenciadas. (Seção 6.2.3.3)</a:t>
            </a:r>
            <a:endParaRPr lang="pt-BR" b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82C5-1892-4DFB-94B5-D9561028E520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8111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6.3.1 Sequenciar as atividades: entradas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b="1" dirty="0"/>
              <a:t>6.3.1.5 Especificação do escopo do projeto</a:t>
            </a:r>
          </a:p>
          <a:p>
            <a:pPr lvl="1"/>
            <a:r>
              <a:rPr lang="pt-BR" dirty="0"/>
              <a:t>A especificação do escopo do projeto contém a descrição do escopo do produto, que inclui as características do produto que podem afetar o sequenciamento das atividades, tal como a disposição física de uma fábrica a ser construída ou interfaces de subsistemas em um projeto de </a:t>
            </a:r>
            <a:r>
              <a:rPr lang="pt-BR" i="1" dirty="0"/>
              <a:t>software</a:t>
            </a:r>
            <a:r>
              <a:rPr lang="pt-BR" dirty="0"/>
              <a:t>. (Seção 5.3.3.1)</a:t>
            </a:r>
            <a:endParaRPr lang="pt-BR" b="1" dirty="0"/>
          </a:p>
          <a:p>
            <a:r>
              <a:rPr lang="pt-BR" b="1" dirty="0"/>
              <a:t>6.3.1.6 Fatores ambientais da empresa</a:t>
            </a:r>
          </a:p>
          <a:p>
            <a:pPr lvl="1"/>
            <a:r>
              <a:rPr lang="pt-BR" dirty="0"/>
              <a:t>Os fatores ambientais da empresa que influenciam o processo de sequenciar as atividades e incluem, mas não estão limitados, a: padrões governamentais ou os setores econômicos, sistema de informações de gerenciamento de projetos (SIGP), ferramenta de cronograma, e sistemas de autorização de trabalho da empresa. (Seção 2.1.5)</a:t>
            </a:r>
            <a:endParaRPr lang="pt-BR" b="1" dirty="0"/>
          </a:p>
          <a:p>
            <a:r>
              <a:rPr lang="pt-BR" b="1" dirty="0"/>
              <a:t>6.3.1.7 Ativos de processos organizacionais</a:t>
            </a:r>
          </a:p>
          <a:p>
            <a:pPr lvl="1"/>
            <a:r>
              <a:rPr lang="pt-BR" dirty="0"/>
              <a:t>Os ativos de processos organizacionais que podem influenciar o processo Sequenciar as atividades incluem, mas não estão limitados a arquivos de projetos da base de conhecimento da corporação usada para metodologia de agendamento, políticas, procedimentos e diretrizes formais e informais existentes relacionados com o planejamento de atividades, tais como a metodologia de agendamento que é considerada no desenvolvimento de relações lógicas, e modelos que podem ser usados para acelerar a preparação de redes de atividades do projeto. (Seção 2.1.4)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82C5-1892-4DFB-94B5-D9561028E520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8111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b="1" dirty="0"/>
              <a:t>6.3.2 Sequenciar as atividades: ferramentas e técnicas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r>
              <a:rPr lang="pt-BR" b="1" dirty="0"/>
              <a:t>6.3.2.1 Método do diagrama de precedência</a:t>
            </a:r>
          </a:p>
          <a:p>
            <a:pPr lvl="1"/>
            <a:r>
              <a:rPr lang="pt-BR" dirty="0"/>
              <a:t>O método do diagrama de precedência (MDP) é uma técnica usada para construir um modelo de cronograma em que as atividades são representadas por nós e ligadas graficamente por um ou mais relacionamentos lógicos para mostrar a sequência em que as atividades devem ser executadas.</a:t>
            </a:r>
          </a:p>
          <a:p>
            <a:pPr lvl="1"/>
            <a:endParaRPr lang="pt-BR" b="1" dirty="0"/>
          </a:p>
          <a:p>
            <a:endParaRPr lang="pt-BR" b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pt-BR" dirty="0"/>
              <a:t>Gestão de Tempo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00582C5-1892-4DFB-94B5-D9561028E520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8877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Fábio – Introdução e desenvolvimento.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82C5-1892-4DFB-94B5-D9561028E52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2389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b="1" dirty="0"/>
              <a:t>6.3.2 Sequenciar as atividades: ferramentas e técnicas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pt-BR" dirty="0"/>
              <a:t>Gestão de Tempo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00582C5-1892-4DFB-94B5-D9561028E520}" type="slidenum">
              <a:rPr lang="pt-BR" smtClean="0"/>
              <a:t>20</a:t>
            </a:fld>
            <a:endParaRPr lang="pt-BR"/>
          </a:p>
        </p:txBody>
      </p:sp>
      <p:pic>
        <p:nvPicPr>
          <p:cNvPr id="6" name="Imagem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191" y="1748593"/>
            <a:ext cx="5400040" cy="4387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8877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b="1" dirty="0"/>
              <a:t>6.3.2 Sequenciar as atividades: ferramentas e técnicas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r>
              <a:rPr lang="pt-BR" b="1" dirty="0"/>
              <a:t>6.3.2.2 Determinação de dependência</a:t>
            </a:r>
          </a:p>
          <a:p>
            <a:r>
              <a:rPr lang="pt-BR" dirty="0"/>
              <a:t>A respeito das dependências, existem 4 tipos de categorias: </a:t>
            </a:r>
          </a:p>
          <a:p>
            <a:r>
              <a:rPr lang="pt-BR" dirty="0"/>
              <a:t>Dependências obrigatórios (mandatórias): </a:t>
            </a:r>
            <a:br>
              <a:rPr lang="pt-BR" dirty="0"/>
            </a:br>
            <a:r>
              <a:rPr lang="pt-BR" dirty="0"/>
              <a:t>	– Chamada de lógica rígida; </a:t>
            </a:r>
            <a:br>
              <a:rPr lang="pt-BR" dirty="0"/>
            </a:br>
            <a:r>
              <a:rPr lang="pt-BR" dirty="0"/>
              <a:t>	– Ex.: precisa levantar as paredes da casa antes de construir o telhado. </a:t>
            </a:r>
          </a:p>
          <a:p>
            <a:r>
              <a:rPr lang="pt-BR" dirty="0"/>
              <a:t>Dependência arbitradas: </a:t>
            </a:r>
            <a:br>
              <a:rPr lang="pt-BR" dirty="0"/>
            </a:br>
            <a:r>
              <a:rPr lang="pt-BR" dirty="0"/>
              <a:t>	– Chamada de lógica fina ou lógica preferida; </a:t>
            </a:r>
            <a:br>
              <a:rPr lang="pt-BR" dirty="0"/>
            </a:br>
            <a:r>
              <a:rPr lang="pt-BR" dirty="0"/>
              <a:t>	– São baseadas em algum aspecto específico do projeto onde uma determinada sequência é preferida (boas práticas de mercado); </a:t>
            </a:r>
            <a:br>
              <a:rPr lang="pt-BR" dirty="0"/>
            </a:br>
            <a:r>
              <a:rPr lang="pt-BR" dirty="0"/>
              <a:t>	– Ex.: Não iniciar a pintura das paredes antes de concluir todo o acabamento da casa, pois pode danificar a pintura caso seja feita antes disto. 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pt-BR" dirty="0"/>
              <a:t>Gestão de Tempo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00582C5-1892-4DFB-94B5-D9561028E520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8877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b="1" dirty="0"/>
              <a:t>6.3.2 Sequenciar as atividades: ferramentas e técnicas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r>
              <a:rPr lang="pt-BR" dirty="0"/>
              <a:t>Dependências internas: </a:t>
            </a:r>
            <a:br>
              <a:rPr lang="pt-BR" dirty="0"/>
            </a:br>
            <a:r>
              <a:rPr lang="pt-BR" dirty="0"/>
              <a:t>	– As dependências internas envolvem uma relação de precedência entre as atividades do projeto e estão geralmente sob o controle da equipe do projeto; </a:t>
            </a:r>
            <a:br>
              <a:rPr lang="pt-BR" dirty="0"/>
            </a:br>
            <a:r>
              <a:rPr lang="pt-BR" dirty="0"/>
              <a:t>	– Ex.: A equipe do projeto precisa montar uma máquina antes de testá-la.</a:t>
            </a:r>
          </a:p>
          <a:p>
            <a:r>
              <a:rPr lang="pt-BR" dirty="0"/>
              <a:t>Dependências externas: </a:t>
            </a:r>
            <a:br>
              <a:rPr lang="pt-BR" dirty="0"/>
            </a:br>
            <a:r>
              <a:rPr lang="pt-BR" dirty="0"/>
              <a:t>	– Quando há relacionamento entre atividades do projeto e atividades fora do projeto; </a:t>
            </a:r>
            <a:br>
              <a:rPr lang="pt-BR" dirty="0"/>
            </a:br>
            <a:r>
              <a:rPr lang="pt-BR" dirty="0"/>
              <a:t>	– Ex.: a construção do prédio só inicia após uma autorização da prefeitura. 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pt-BR" dirty="0"/>
              <a:t>Gestão de Tempo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00582C5-1892-4DFB-94B5-D9561028E520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8877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b="1" dirty="0"/>
              <a:t>6.3.2 Sequenciar as atividades: ferramentas e técnicas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r>
              <a:rPr lang="pt-BR" b="1" dirty="0"/>
              <a:t>6.3.2.3 Antecipações e esperas</a:t>
            </a:r>
          </a:p>
          <a:p>
            <a:pPr lvl="1"/>
            <a:r>
              <a:rPr lang="pt-BR" dirty="0"/>
              <a:t>Uma antecipação (lead time) é a quantidade de tempo que uma atividade sucessora pode ser adiantada em relação a uma atividade predecessora. A antecipação é frequentemente representada como um valor negativo de espera no software de cronograma. Uma espera (</a:t>
            </a:r>
            <a:r>
              <a:rPr lang="pt-BR" dirty="0" err="1"/>
              <a:t>lag</a:t>
            </a:r>
            <a:r>
              <a:rPr lang="pt-BR" dirty="0"/>
              <a:t> time) é a quantidade de tempo que uma atividade sucessora será atrasada em relação a uma atividade predecessora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pt-BR" dirty="0"/>
              <a:t>Gestão de Tempo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00582C5-1892-4DFB-94B5-D9561028E520}" type="slidenum">
              <a:rPr lang="pt-BR" smtClean="0"/>
              <a:t>23</a:t>
            </a:fld>
            <a:endParaRPr lang="pt-BR"/>
          </a:p>
        </p:txBody>
      </p:sp>
      <p:pic>
        <p:nvPicPr>
          <p:cNvPr id="1026" name="Picture 2" descr="http://i1.wp.com/www.diegomacedo.com.br/wp-content/uploads/2014/06/antecipa%C3%A7%C3%A3o-e-esper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174" y="4130992"/>
            <a:ext cx="4181475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8877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6.3.3 Sequenciar as atividades: saídas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6.3.3.1 Diagramas de rede do cronograma do projeto</a:t>
            </a:r>
          </a:p>
          <a:p>
            <a:pPr lvl="1"/>
            <a:r>
              <a:rPr lang="pt-BR" dirty="0"/>
              <a:t>Um diagrama de rede do cronograma do projeto é uma representação gráfica das relações lógicas, também chamadas de dependências, entre as atividades do cronograma do projeto.</a:t>
            </a:r>
            <a:endParaRPr lang="pt-BR" b="1" dirty="0"/>
          </a:p>
          <a:p>
            <a:r>
              <a:rPr lang="pt-BR" b="1" dirty="0"/>
              <a:t>6.3.3.2 Atualizações nos documentos do projeto</a:t>
            </a:r>
          </a:p>
          <a:p>
            <a:pPr lvl="1"/>
            <a:r>
              <a:rPr lang="pt-BR" dirty="0"/>
              <a:t>Documentos do projeto que podem ser atualizados incluem, mas não estão limitados, a: lista de atividades, atributos das atividades, lista de marcos, e registro dos riscos.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82C5-1892-4DFB-94B5-D9561028E520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94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Elton – Desenvolvimento.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82C5-1892-4DFB-94B5-D9561028E520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53725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Rodrigo – Desenvolvimento e conclusão.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82C5-1892-4DFB-94B5-D9561028E520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6784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http://michaelis.uol.com.br/moderno/portugues/index.php?lingua=portugues-portugues&amp;palavra=prazo</a:t>
            </a:r>
            <a:endParaRPr lang="pt-BR" dirty="0"/>
          </a:p>
          <a:p>
            <a:r>
              <a:rPr lang="pt-BR" dirty="0"/>
              <a:t>http://www.diegomacedo.com.br/gerenciamento-do-tempo-do-projeto-pmbok-5a-ed/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82C5-1892-4DFB-94B5-D9561028E520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399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 de Tempo e Definição de prazo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Com base na percepção humana, a concepção comum de </a:t>
            </a:r>
            <a:r>
              <a:rPr lang="pt-BR" b="1" dirty="0"/>
              <a:t>tempo</a:t>
            </a:r>
            <a:r>
              <a:rPr lang="pt-BR" dirty="0"/>
              <a:t> é indicada por intervalos ou períodos de duração.</a:t>
            </a:r>
            <a:endParaRPr lang="pt-BR" b="1" dirty="0"/>
          </a:p>
          <a:p>
            <a:r>
              <a:rPr lang="pt-BR" b="1" dirty="0"/>
              <a:t>prazo </a:t>
            </a:r>
            <a:br>
              <a:rPr lang="pt-BR" dirty="0"/>
            </a:br>
            <a:r>
              <a:rPr lang="pt-BR" dirty="0" err="1"/>
              <a:t>pra.zo</a:t>
            </a:r>
            <a:r>
              <a:rPr lang="pt-BR" dirty="0"/>
              <a:t> </a:t>
            </a:r>
            <a:br>
              <a:rPr lang="pt-BR" dirty="0"/>
            </a:br>
            <a:r>
              <a:rPr lang="pt-BR" b="1" i="1" dirty="0" err="1"/>
              <a:t>sm</a:t>
            </a:r>
            <a:r>
              <a:rPr lang="pt-BR" dirty="0"/>
              <a:t> (</a:t>
            </a:r>
            <a:r>
              <a:rPr lang="pt-BR" b="1" i="1" dirty="0" err="1"/>
              <a:t>lat</a:t>
            </a:r>
            <a:r>
              <a:rPr lang="pt-BR" b="1" i="1" dirty="0"/>
              <a:t> </a:t>
            </a:r>
            <a:r>
              <a:rPr lang="pt-BR" b="1" i="1" dirty="0" err="1"/>
              <a:t>placitu</a:t>
            </a:r>
            <a:r>
              <a:rPr lang="pt-BR" dirty="0"/>
              <a:t>) </a:t>
            </a:r>
            <a:r>
              <a:rPr lang="pt-BR" b="1" dirty="0"/>
              <a:t>1</a:t>
            </a:r>
            <a:r>
              <a:rPr lang="pt-BR" dirty="0"/>
              <a:t> Espaço de tempo convencionado, dentro do qual deve ser realizada alguma coisa. </a:t>
            </a:r>
            <a:r>
              <a:rPr lang="pt-BR" b="1" dirty="0"/>
              <a:t>3</a:t>
            </a:r>
            <a:r>
              <a:rPr lang="pt-BR" dirty="0"/>
              <a:t> Termo de um determinado período de tempo.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82C5-1892-4DFB-94B5-D9561028E52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704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Gerenciamento do Tempo do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efetivo projeto de gestão de cronograma e tempo são fatores críticos para o sucesso ou fracasso de um particular projeto. E, cada vez mais, profissionais de gestão de projetos são responsáveis por gerenciar uma variedade de cronogramas e prazos de um projeto.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82C5-1892-4DFB-94B5-D9561028E52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4994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Os Processos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Planejar o gerenciamento do cronograma</a:t>
            </a:r>
            <a:r>
              <a:rPr lang="pt-BR" dirty="0"/>
              <a:t> O processo de estabelecer as políticas, o procedimentos e a documentação para o planejamento, desenvolvimento, gerenciamento, execução e controle do cronograma do projeto.</a:t>
            </a:r>
          </a:p>
          <a:p>
            <a:r>
              <a:rPr lang="pt-BR" b="1" dirty="0"/>
              <a:t>Definir as atividades</a:t>
            </a:r>
            <a:r>
              <a:rPr lang="pt-BR" dirty="0"/>
              <a:t>—O processo de identificação e documentação das ações específicas a serem realizadas para produzir as entregas do projeto.</a:t>
            </a:r>
          </a:p>
          <a:p>
            <a:r>
              <a:rPr lang="pt-BR" b="1" dirty="0"/>
              <a:t>Sequenciar as atividades</a:t>
            </a:r>
            <a:r>
              <a:rPr lang="pt-BR" dirty="0"/>
              <a:t>—O processo de identificação e documentação dos relacionamentos entre as atividades do projeto.</a:t>
            </a:r>
          </a:p>
          <a:p>
            <a:r>
              <a:rPr lang="pt-BR" b="1" dirty="0"/>
              <a:t>Estimar os recursos das atividades</a:t>
            </a:r>
            <a:r>
              <a:rPr lang="pt-BR" dirty="0"/>
              <a:t>—O processo de estimativa dos tipos e quantidades de material, recursos humanos, equipamentos ou suprimentos que serão necessários para realizar cada atividade.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82C5-1892-4DFB-94B5-D9561028E52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8949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Os Processos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Estimar as durações das atividades</a:t>
            </a:r>
            <a:r>
              <a:rPr lang="pt-BR" dirty="0"/>
              <a:t>—O processo de estimativa do número de períodos de trabalho que serão necessários para terminar atividades específicas com os recursos estimados.</a:t>
            </a:r>
          </a:p>
          <a:p>
            <a:r>
              <a:rPr lang="pt-BR" b="1" dirty="0"/>
              <a:t>Desenvolver o cronograma</a:t>
            </a:r>
            <a:r>
              <a:rPr lang="pt-BR" dirty="0"/>
              <a:t>—O processo de análise das sequências das atividades, suas durações, recursos necessários e restrições do cronograma visando criar o modelo do cronograma do projeto.</a:t>
            </a:r>
          </a:p>
          <a:p>
            <a:r>
              <a:rPr lang="pt-BR" b="1" dirty="0"/>
              <a:t>Controlar o cronograma</a:t>
            </a:r>
            <a:r>
              <a:rPr lang="pt-BR" dirty="0"/>
              <a:t>—O processo de monitoramento do andamento das atividades do projeto para atualização no seu progresso e gerenciamento das mudanças feitas na linha de base do cronograma para realizar o planejado.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82C5-1892-4DFB-94B5-D9561028E52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6914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Os Processos e as Fases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807" y="1677255"/>
            <a:ext cx="8220808" cy="4458553"/>
          </a:xfr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82C5-1892-4DFB-94B5-D9561028E52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947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6.1 Planejar o gerenciamento do cronograma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É o processo de estabelecer as políticas, os procedimentos e a documentação para planejamento, desenvolvimento, gerenciamento, execução e controle do cronograma do projeto. </a:t>
            </a:r>
          </a:p>
          <a:p>
            <a:r>
              <a:rPr lang="pt-BR" dirty="0"/>
              <a:t>Entradas </a:t>
            </a:r>
            <a:br>
              <a:rPr lang="pt-BR" dirty="0"/>
            </a:br>
            <a:r>
              <a:rPr lang="pt-BR" dirty="0"/>
              <a:t>	Plano de Gerenciamento do Projeto </a:t>
            </a:r>
            <a:br>
              <a:rPr lang="pt-BR" dirty="0"/>
            </a:br>
            <a:r>
              <a:rPr lang="pt-BR" dirty="0"/>
              <a:t>	Termo de abertura do projeto </a:t>
            </a:r>
            <a:br>
              <a:rPr lang="pt-BR" dirty="0"/>
            </a:br>
            <a:r>
              <a:rPr lang="pt-BR" dirty="0"/>
              <a:t>	Fatores ambientais da empresa </a:t>
            </a:r>
            <a:br>
              <a:rPr lang="pt-BR" dirty="0"/>
            </a:br>
            <a:r>
              <a:rPr lang="pt-BR" dirty="0"/>
              <a:t>	Ativos de processos organizacionais </a:t>
            </a:r>
          </a:p>
          <a:p>
            <a:r>
              <a:rPr lang="pt-BR" dirty="0"/>
              <a:t>Ferramentas &amp; Técnicas </a:t>
            </a:r>
            <a:br>
              <a:rPr lang="pt-BR" dirty="0"/>
            </a:br>
            <a:r>
              <a:rPr lang="pt-BR" dirty="0"/>
              <a:t>	Opinião especializada </a:t>
            </a:r>
            <a:br>
              <a:rPr lang="pt-BR" dirty="0"/>
            </a:br>
            <a:r>
              <a:rPr lang="pt-BR" dirty="0"/>
              <a:t>	Técnicas analíticas </a:t>
            </a:r>
            <a:br>
              <a:rPr lang="pt-BR" dirty="0"/>
            </a:br>
            <a:r>
              <a:rPr lang="pt-BR" dirty="0"/>
              <a:t>	Reuniões </a:t>
            </a:r>
          </a:p>
          <a:p>
            <a:r>
              <a:rPr lang="pt-BR" dirty="0"/>
              <a:t>Saídas </a:t>
            </a:r>
            <a:br>
              <a:rPr lang="pt-BR" dirty="0"/>
            </a:br>
            <a:r>
              <a:rPr lang="pt-BR" dirty="0"/>
              <a:t>	Plano de gerenciamento do cronograma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82C5-1892-4DFB-94B5-D9561028E52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2919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6.1.1 Planejar o gerenciamento do cronograma: entradas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b="1" dirty="0"/>
              <a:t>6.1.1.1 Plano de gerenciamento do projeto</a:t>
            </a:r>
          </a:p>
          <a:p>
            <a:pPr lvl="1"/>
            <a:r>
              <a:rPr lang="pt-BR" dirty="0"/>
              <a:t>Contém informações usadas para desenvolver o plano de gerenciamento do cronograma que incluem, mas não estão limitadas a:</a:t>
            </a:r>
          </a:p>
          <a:p>
            <a:pPr lvl="1"/>
            <a:r>
              <a:rPr lang="pt-BR" dirty="0"/>
              <a:t>Linha de base do escopo(Especificação do escopo do projeto e detalhes da estrutura analítica do projeto(EAP)) e a outras informações. (Seção 4.2.3.1)</a:t>
            </a:r>
          </a:p>
          <a:p>
            <a:r>
              <a:rPr lang="pt-BR" b="1" dirty="0"/>
              <a:t>6.1.1.2 Termo de abertura do projeto</a:t>
            </a:r>
          </a:p>
          <a:p>
            <a:pPr lvl="1"/>
            <a:r>
              <a:rPr lang="pt-BR" dirty="0"/>
              <a:t>Apesenta o resumo do cronograma de marcos e os requisitos de aprovação do projeto que influenciarão o gerenciamento do cronograma do projeto. (Seção 4.1.3.1)</a:t>
            </a:r>
            <a:endParaRPr lang="pt-BR" b="1" dirty="0"/>
          </a:p>
          <a:p>
            <a:r>
              <a:rPr lang="pt-BR" b="1" dirty="0"/>
              <a:t>6.1.1.3 Fatores ambientais da empresa</a:t>
            </a:r>
          </a:p>
          <a:p>
            <a:pPr lvl="1"/>
            <a:r>
              <a:rPr lang="pt-BR" dirty="0"/>
              <a:t>Influenciam o processo de  planejar o gerenciamento do cronograma e incluem, mas não estão limitados, a:</a:t>
            </a:r>
          </a:p>
          <a:p>
            <a:pPr lvl="1"/>
            <a:r>
              <a:rPr lang="pt-BR" dirty="0"/>
              <a:t>Estrutura e cultura, disponibilidade de recursos e habilidades, informações comerciais publicadas e Sistemas organizacionais de autorização do trabalho. (Seção 2.1.5)</a:t>
            </a:r>
          </a:p>
          <a:p>
            <a:r>
              <a:rPr lang="pt-BR" b="1" dirty="0"/>
              <a:t>6.1.1.4 Ativos de processos organizacionais</a:t>
            </a:r>
          </a:p>
          <a:p>
            <a:pPr lvl="1"/>
            <a:r>
              <a:rPr lang="pt-BR" dirty="0"/>
              <a:t>Influenciam o processo de planejar o gerenciamento do cronograma e incluem, mas não estão limitados, a: Ferramentas de monitoramento, informações históricas, ferramentas de controle do cronograma, modelos, diretrizes para o encerramento do projeto, procedimento de controle das mudanças e riscos. (Seção 2.1.4)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82C5-1892-4DFB-94B5-D9561028E520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6033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HDOfficeLightV0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acho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TM02900769[[fn=Retrospectiva]]</Template>
  <TotalTime>815</TotalTime>
  <Words>1921</Words>
  <Application>Microsoft Office PowerPoint</Application>
  <PresentationFormat>Widescreen</PresentationFormat>
  <Paragraphs>184</Paragraphs>
  <Slides>27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Century Gothic</vt:lpstr>
      <vt:lpstr>Wingdings 2</vt:lpstr>
      <vt:lpstr>Wingdings 3</vt:lpstr>
      <vt:lpstr>HDOfficeLightV0</vt:lpstr>
      <vt:lpstr>Cacho</vt:lpstr>
      <vt:lpstr>GERENCIAMENTO DO TEMPO DO PROJETO</vt:lpstr>
      <vt:lpstr>Fábio – Introdução e desenvolvimento.</vt:lpstr>
      <vt:lpstr>Conceito de Tempo e Definição de prazo</vt:lpstr>
      <vt:lpstr>Gerenciamento do Tempo do Projeto</vt:lpstr>
      <vt:lpstr>Os Processos</vt:lpstr>
      <vt:lpstr>Os Processos</vt:lpstr>
      <vt:lpstr>Os Processos e as Fases</vt:lpstr>
      <vt:lpstr>6.1 Planejar o gerenciamento do cronograma</vt:lpstr>
      <vt:lpstr>6.1.1 Planejar o gerenciamento do cronograma: entradas</vt:lpstr>
      <vt:lpstr>6.1.2 Planejar o gerenciamento do cronograma: ferramentas e técnicas</vt:lpstr>
      <vt:lpstr>6.1.3 Planejar o gerenciamento do cronograma: saídas</vt:lpstr>
      <vt:lpstr>6.2 Definir as atividades</vt:lpstr>
      <vt:lpstr>6.2.1 Definir as atividades: entradas</vt:lpstr>
      <vt:lpstr>6.2.2 Definir as atividades: ferramentas e técnicas</vt:lpstr>
      <vt:lpstr>6.2.3 Definir as atividades: saídas</vt:lpstr>
      <vt:lpstr>6.3 Sequenciar as atividades</vt:lpstr>
      <vt:lpstr>6.3.1 Sequenciar as atividades: entradas</vt:lpstr>
      <vt:lpstr>6.3.1 Sequenciar as atividades: entradas</vt:lpstr>
      <vt:lpstr>6.3.2 Sequenciar as atividades: ferramentas e técnicas</vt:lpstr>
      <vt:lpstr>6.3.2 Sequenciar as atividades: ferramentas e técnicas</vt:lpstr>
      <vt:lpstr>6.3.2 Sequenciar as atividades: ferramentas e técnicas</vt:lpstr>
      <vt:lpstr>6.3.2 Sequenciar as atividades: ferramentas e técnicas</vt:lpstr>
      <vt:lpstr>6.3.2 Sequenciar as atividades: ferramentas e técnicas</vt:lpstr>
      <vt:lpstr>6.3.3 Sequenciar as atividades: saídas</vt:lpstr>
      <vt:lpstr>Elton – Desenvolvimento.</vt:lpstr>
      <vt:lpstr>Rodrigo – Desenvolvimento e conclusão.</vt:lpstr>
      <vt:lpstr>Bibliografia.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GERENCIAMENTO DO TEMPO DO PROJETO</dc:title>
  <dc:creator>aluno</dc:creator>
  <cp:lastModifiedBy>Fabio</cp:lastModifiedBy>
  <cp:revision>34</cp:revision>
  <dcterms:created xsi:type="dcterms:W3CDTF">2016-04-27T16:35:42Z</dcterms:created>
  <dcterms:modified xsi:type="dcterms:W3CDTF">2016-05-15T01:16:00Z</dcterms:modified>
</cp:coreProperties>
</file>