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93" r:id="rId2"/>
    <p:sldId id="256" r:id="rId3"/>
    <p:sldId id="294" r:id="rId4"/>
    <p:sldId id="318" r:id="rId5"/>
    <p:sldId id="319" r:id="rId6"/>
    <p:sldId id="320" r:id="rId7"/>
    <p:sldId id="295" r:id="rId8"/>
    <p:sldId id="296" r:id="rId9"/>
    <p:sldId id="297" r:id="rId10"/>
    <p:sldId id="298"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7" r:id="rId28"/>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mo sene" initials="ms" lastIdx="1" clrIdx="0">
    <p:extLst>
      <p:ext uri="{19B8F6BF-5375-455C-9EA6-DF929625EA0E}">
        <p15:presenceInfo xmlns:p15="http://schemas.microsoft.com/office/powerpoint/2012/main" userId="96060a5cc3b9a72c" providerId="Windows Live"/>
      </p:ext>
    </p:extLst>
  </p:cmAuthor>
  <p:cmAuthor id="2" name="ULR" initials="ULR" lastIdx="2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86355" autoAdjust="0"/>
  </p:normalViewPr>
  <p:slideViewPr>
    <p:cSldViewPr snapToGrid="0" snapToObjects="1">
      <p:cViewPr varScale="1">
        <p:scale>
          <a:sx n="74" d="100"/>
          <a:sy n="74" d="100"/>
        </p:scale>
        <p:origin x="161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094628-853A-BE44-9E7A-E8AB551E236C}" type="datetime1">
              <a:rPr lang="fr-FR" smtClean="0"/>
              <a:t>28/01/2021</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293E74-EB65-244B-93BD-A5E269421A4F}" type="slidenum">
              <a:rPr lang="fr-FR" smtClean="0"/>
              <a:t>‹N°›</a:t>
            </a:fld>
            <a:endParaRPr lang="fr-FR"/>
          </a:p>
        </p:txBody>
      </p:sp>
    </p:spTree>
    <p:extLst>
      <p:ext uri="{BB962C8B-B14F-4D97-AF65-F5344CB8AC3E}">
        <p14:creationId xmlns:p14="http://schemas.microsoft.com/office/powerpoint/2010/main" val="60913695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C2BA3-369D-5745-A0F9-20EF34ACF991}" type="datetime1">
              <a:rPr lang="fr-FR" smtClean="0"/>
              <a:t>28/01/2021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50250-0F3F-0C44-B476-915A142EB740}" type="slidenum">
              <a:rPr lang="fr-FR" smtClean="0"/>
              <a:t>‹N°›</a:t>
            </a:fld>
            <a:endParaRPr lang="fr-FR"/>
          </a:p>
        </p:txBody>
      </p:sp>
    </p:spTree>
    <p:extLst>
      <p:ext uri="{BB962C8B-B14F-4D97-AF65-F5344CB8AC3E}">
        <p14:creationId xmlns:p14="http://schemas.microsoft.com/office/powerpoint/2010/main" val="3160974709"/>
      </p:ext>
    </p:extLst>
  </p:cSld>
  <p:clrMap bg1="lt1" tx1="dk1" bg2="lt2" tx2="dk2" accent1="accent1" accent2="accent2" accent3="accent3" accent4="accent4" accent5="accent5" accent6="accent6" hlink="hlink" folHlink="folHlink"/>
  <p:hf sldNum="0"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endParaRPr lang="fr-FR"/>
          </a:p>
        </p:txBody>
      </p:sp>
    </p:spTree>
    <p:extLst>
      <p:ext uri="{BB962C8B-B14F-4D97-AF65-F5344CB8AC3E}">
        <p14:creationId xmlns:p14="http://schemas.microsoft.com/office/powerpoint/2010/main" val="2996963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endParaRPr lang="fr-FR"/>
          </a:p>
        </p:txBody>
      </p:sp>
    </p:spTree>
    <p:extLst>
      <p:ext uri="{BB962C8B-B14F-4D97-AF65-F5344CB8AC3E}">
        <p14:creationId xmlns:p14="http://schemas.microsoft.com/office/powerpoint/2010/main" val="3161594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TLD</a:t>
            </a:r>
            <a:r>
              <a:rPr lang="fr-FR" baseline="0" dirty="0"/>
              <a:t> – TOP LEVEL DOMAIN</a:t>
            </a:r>
          </a:p>
          <a:p>
            <a:r>
              <a:rPr lang="fr-FR" baseline="0" dirty="0"/>
              <a:t>SLD – SECOND LEVEL DOMAIN</a:t>
            </a:r>
          </a:p>
        </p:txBody>
      </p:sp>
      <p:sp>
        <p:nvSpPr>
          <p:cNvPr id="4" name="Espace réservé du pied de page 3"/>
          <p:cNvSpPr>
            <a:spLocks noGrp="1"/>
          </p:cNvSpPr>
          <p:nvPr>
            <p:ph type="ftr" sz="quarter" idx="10"/>
          </p:nvPr>
        </p:nvSpPr>
        <p:spPr/>
        <p:txBody>
          <a:bodyPr/>
          <a:lstStyle/>
          <a:p>
            <a:endParaRPr lang="fr-FR"/>
          </a:p>
        </p:txBody>
      </p:sp>
    </p:spTree>
    <p:extLst>
      <p:ext uri="{BB962C8B-B14F-4D97-AF65-F5344CB8AC3E}">
        <p14:creationId xmlns:p14="http://schemas.microsoft.com/office/powerpoint/2010/main" val="1554474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Notre fichier </a:t>
            </a:r>
            <a:r>
              <a:rPr lang="fr-FR" sz="1200" b="1" i="1" kern="1200" dirty="0" err="1">
                <a:solidFill>
                  <a:schemeClr val="tx1"/>
                </a:solidFill>
                <a:effectLst/>
                <a:latin typeface="+mn-lt"/>
                <a:ea typeface="+mn-ea"/>
                <a:cs typeface="+mn-cs"/>
              </a:rPr>
              <a:t>named.conf</a:t>
            </a:r>
            <a:r>
              <a:rPr lang="fr-FR" sz="1200" kern="1200" dirty="0">
                <a:solidFill>
                  <a:schemeClr val="tx1"/>
                </a:solidFill>
                <a:effectLst/>
                <a:latin typeface="+mn-lt"/>
                <a:ea typeface="+mn-ea"/>
                <a:cs typeface="+mn-cs"/>
              </a:rPr>
              <a:t> comporte les éléments </a:t>
            </a:r>
            <a:r>
              <a:rPr lang="fr-FR" sz="1200" kern="1200" dirty="0" err="1">
                <a:solidFill>
                  <a:schemeClr val="tx1"/>
                </a:solidFill>
                <a:effectLst/>
                <a:latin typeface="+mn-lt"/>
                <a:ea typeface="+mn-ea"/>
                <a:cs typeface="+mn-cs"/>
              </a:rPr>
              <a:t>ci dessus</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On constate qu’on a une zone qui s’appelle </a:t>
            </a:r>
            <a:r>
              <a:rPr lang="fr-FR" sz="1200" b="1" i="1" kern="1200" dirty="0">
                <a:solidFill>
                  <a:schemeClr val="tx1"/>
                </a:solidFill>
                <a:effectLst/>
                <a:latin typeface="+mn-lt"/>
                <a:ea typeface="+mn-ea"/>
                <a:cs typeface="+mn-cs"/>
              </a:rPr>
              <a:t>boss.fr</a:t>
            </a:r>
            <a:r>
              <a:rPr lang="fr-FR" sz="1200" kern="1200" dirty="0">
                <a:solidFill>
                  <a:schemeClr val="tx1"/>
                </a:solidFill>
                <a:effectLst/>
                <a:latin typeface="+mn-lt"/>
                <a:ea typeface="+mn-ea"/>
                <a:cs typeface="+mn-cs"/>
              </a:rPr>
              <a:t> avec sa zone reverse qui est </a:t>
            </a:r>
            <a:r>
              <a:rPr lang="fr-FR" sz="1200" b="1" i="1" kern="1200" dirty="0">
                <a:solidFill>
                  <a:schemeClr val="tx1"/>
                </a:solidFill>
                <a:effectLst/>
                <a:latin typeface="+mn-lt"/>
                <a:ea typeface="+mn-ea"/>
                <a:cs typeface="+mn-cs"/>
              </a:rPr>
              <a:t>181.16.172.in-addr.arpa.</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 ces zones, nous leurs avons spécifié le type, c’est à dire si c’est un serveur maître ou esclave. Le type sert à indiquer le fichier dans lequel sera configurée notre zone.</a:t>
            </a:r>
          </a:p>
          <a:p>
            <a:endParaRPr lang="fr-FR" dirty="0"/>
          </a:p>
        </p:txBody>
      </p:sp>
      <p:sp>
        <p:nvSpPr>
          <p:cNvPr id="4" name="Espace réservé du pied de page 3"/>
          <p:cNvSpPr>
            <a:spLocks noGrp="1"/>
          </p:cNvSpPr>
          <p:nvPr>
            <p:ph type="ftr" sz="quarter" idx="10"/>
          </p:nvPr>
        </p:nvSpPr>
        <p:spPr/>
        <p:txBody>
          <a:bodyPr/>
          <a:lstStyle/>
          <a:p>
            <a:endParaRPr lang="fr-FR"/>
          </a:p>
        </p:txBody>
      </p:sp>
    </p:spTree>
    <p:extLst>
      <p:ext uri="{BB962C8B-B14F-4D97-AF65-F5344CB8AC3E}">
        <p14:creationId xmlns:p14="http://schemas.microsoft.com/office/powerpoint/2010/main" val="1857616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Le </a:t>
            </a:r>
            <a:r>
              <a:rPr lang="fr-FR" sz="1200" b="1" kern="1200" dirty="0">
                <a:solidFill>
                  <a:schemeClr val="tx1"/>
                </a:solidFill>
                <a:effectLst/>
                <a:latin typeface="+mn-lt"/>
                <a:ea typeface="+mn-ea"/>
                <a:cs typeface="+mn-cs"/>
              </a:rPr>
              <a:t>TTL</a:t>
            </a:r>
            <a:r>
              <a:rPr lang="fr-FR" sz="1200" kern="1200" dirty="0">
                <a:solidFill>
                  <a:schemeClr val="tx1"/>
                </a:solidFill>
                <a:effectLst/>
                <a:latin typeface="+mn-lt"/>
                <a:ea typeface="+mn-ea"/>
                <a:cs typeface="+mn-cs"/>
              </a:rPr>
              <a:t> est la durée pendant laquelle les informations sont conservées en cache. Ce délai passé, une nouvelle demande devra être faite au serveur. Ici notre TTL est de 604800 secondes, soit 1 semaine.</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Ensuite notre premier enregistrement est de type </a:t>
            </a:r>
            <a:r>
              <a:rPr lang="fr-FR" sz="1200" b="1" kern="1200" dirty="0">
                <a:solidFill>
                  <a:schemeClr val="tx1"/>
                </a:solidFill>
                <a:effectLst/>
                <a:latin typeface="+mn-lt"/>
                <a:ea typeface="+mn-ea"/>
                <a:cs typeface="+mn-cs"/>
              </a:rPr>
              <a:t>SOA</a:t>
            </a:r>
            <a:r>
              <a:rPr lang="fr-FR" sz="1200" kern="1200" dirty="0">
                <a:solidFill>
                  <a:schemeClr val="tx1"/>
                </a:solidFill>
                <a:effectLst/>
                <a:latin typeface="+mn-lt"/>
                <a:ea typeface="+mn-ea"/>
                <a:cs typeface="+mn-cs"/>
              </a:rPr>
              <a:t> .</a:t>
            </a:r>
          </a:p>
          <a:p>
            <a:pPr>
              <a:buFont typeface="Arial" panose="020B0604020202020204" pitchFamily="34" charset="0"/>
              <a:buChar char="•"/>
            </a:pPr>
            <a:r>
              <a:rPr lang="fr-FR" b="1" dirty="0"/>
              <a:t>&lt;</a:t>
            </a:r>
            <a:r>
              <a:rPr lang="fr-FR" b="1" dirty="0" err="1"/>
              <a:t>name</a:t>
            </a:r>
            <a:r>
              <a:rPr lang="fr-FR" b="1" dirty="0"/>
              <a:t>&gt;</a:t>
            </a:r>
            <a:r>
              <a:rPr lang="fr-FR" dirty="0"/>
              <a:t> : nom de la zone</a:t>
            </a:r>
          </a:p>
          <a:p>
            <a:pPr>
              <a:buFont typeface="Arial" panose="020B0604020202020204" pitchFamily="34" charset="0"/>
              <a:buChar char="•"/>
            </a:pPr>
            <a:r>
              <a:rPr lang="fr-FR" b="1" dirty="0"/>
              <a:t>&lt;class&gt;</a:t>
            </a:r>
            <a:r>
              <a:rPr lang="fr-FR" dirty="0"/>
              <a:t> : classe du réseau</a:t>
            </a:r>
          </a:p>
          <a:p>
            <a:pPr>
              <a:buFont typeface="Arial" panose="020B0604020202020204" pitchFamily="34" charset="0"/>
              <a:buChar char="•"/>
            </a:pPr>
            <a:r>
              <a:rPr lang="fr-FR" b="1" dirty="0"/>
              <a:t>&lt;type&gt; </a:t>
            </a:r>
            <a:r>
              <a:rPr lang="fr-FR" dirty="0"/>
              <a:t>: type d’enregistrement</a:t>
            </a:r>
          </a:p>
          <a:p>
            <a:pPr>
              <a:buFont typeface="Arial" panose="020B0604020202020204" pitchFamily="34" charset="0"/>
              <a:buChar char="•"/>
            </a:pPr>
            <a:r>
              <a:rPr lang="fr-FR" b="1" dirty="0"/>
              <a:t>&lt;</a:t>
            </a:r>
            <a:r>
              <a:rPr lang="fr-FR" b="1" dirty="0" err="1"/>
              <a:t>mname</a:t>
            </a:r>
            <a:r>
              <a:rPr lang="fr-FR" b="1" dirty="0"/>
              <a:t>&gt;</a:t>
            </a:r>
            <a:r>
              <a:rPr lang="fr-FR" dirty="0"/>
              <a:t> : nom du serveur principal</a:t>
            </a:r>
          </a:p>
          <a:p>
            <a:pPr>
              <a:buFont typeface="Arial" panose="020B0604020202020204" pitchFamily="34" charset="0"/>
              <a:buChar char="•"/>
            </a:pPr>
            <a:r>
              <a:rPr lang="fr-FR" b="1" dirty="0"/>
              <a:t>&lt;</a:t>
            </a:r>
            <a:r>
              <a:rPr lang="fr-FR" b="1" dirty="0" err="1"/>
              <a:t>rname</a:t>
            </a:r>
            <a:r>
              <a:rPr lang="fr-FR" b="1" dirty="0"/>
              <a:t>&gt;</a:t>
            </a:r>
            <a:r>
              <a:rPr lang="fr-FR" dirty="0"/>
              <a:t> : adresse email de l’administrateur responsable</a:t>
            </a:r>
          </a:p>
          <a:p>
            <a:pPr>
              <a:buFont typeface="Arial" panose="020B0604020202020204" pitchFamily="34" charset="0"/>
              <a:buChar char="•"/>
            </a:pPr>
            <a:r>
              <a:rPr lang="fr-FR" b="1" dirty="0"/>
              <a:t>&lt;serial&gt;</a:t>
            </a:r>
            <a:r>
              <a:rPr lang="fr-FR" dirty="0"/>
              <a:t> : numéro de série incrémenté, permettant d’identifier la version du fichier de zone</a:t>
            </a:r>
          </a:p>
          <a:p>
            <a:pPr>
              <a:buFont typeface="Arial" panose="020B0604020202020204" pitchFamily="34" charset="0"/>
              <a:buChar char="•"/>
            </a:pPr>
            <a:r>
              <a:rPr lang="fr-FR" b="1" dirty="0"/>
              <a:t>&lt;</a:t>
            </a:r>
            <a:r>
              <a:rPr lang="fr-FR" b="1" dirty="0" err="1"/>
              <a:t>refresh</a:t>
            </a:r>
            <a:r>
              <a:rPr lang="fr-FR" b="1" dirty="0"/>
              <a:t>&gt;</a:t>
            </a:r>
            <a:r>
              <a:rPr lang="fr-FR" dirty="0"/>
              <a:t> : intervalle précisant à quel moment un serveur secondaire doit interroger la version du serveur primaire </a:t>
            </a:r>
          </a:p>
          <a:p>
            <a:pPr>
              <a:buFont typeface="Arial" panose="020B0604020202020204" pitchFamily="34" charset="0"/>
              <a:buChar char="•"/>
            </a:pPr>
            <a:r>
              <a:rPr lang="fr-FR" b="1" dirty="0"/>
              <a:t>&lt;</a:t>
            </a:r>
            <a:r>
              <a:rPr lang="fr-FR" b="1" dirty="0" err="1"/>
              <a:t>retry</a:t>
            </a:r>
            <a:r>
              <a:rPr lang="fr-FR" b="1" dirty="0"/>
              <a:t>&gt;</a:t>
            </a:r>
            <a:r>
              <a:rPr lang="fr-FR" dirty="0"/>
              <a:t> : intervalle précisant à quel moment un serveur secondaire doit renouveler sa requête en cas d’échec</a:t>
            </a:r>
          </a:p>
          <a:p>
            <a:pPr>
              <a:buFont typeface="Arial" panose="020B0604020202020204" pitchFamily="34" charset="0"/>
              <a:buChar char="•"/>
            </a:pPr>
            <a:r>
              <a:rPr lang="fr-FR" b="1" dirty="0"/>
              <a:t>&lt;expire&gt;</a:t>
            </a:r>
            <a:r>
              <a:rPr lang="fr-FR" dirty="0"/>
              <a:t> : intervalle précisant à quel moment les informations DNS ne doivent plus être délivrées en cas d’absence de réponse de la part du serveur primaire</a:t>
            </a:r>
          </a:p>
          <a:p>
            <a:pPr>
              <a:buFont typeface="Arial" panose="020B0604020202020204" pitchFamily="34" charset="0"/>
              <a:buChar char="•"/>
            </a:pPr>
            <a:r>
              <a:rPr lang="fr-FR" b="1" dirty="0"/>
              <a:t>&lt;minimum&gt;</a:t>
            </a:r>
            <a:r>
              <a:rPr lang="fr-FR" dirty="0"/>
              <a:t> : intervalle précisant combien de temps les informations peuvent être conservées dans le cache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première information est l’hôte de notre domaine. Le </a:t>
            </a:r>
            <a:r>
              <a:rPr lang="fr-FR" sz="1200" b="1"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 prend la valeur du nom de notre zone définie dans le fichier </a:t>
            </a:r>
            <a:r>
              <a:rPr lang="fr-FR" sz="1200" b="1" kern="1200" dirty="0" err="1">
                <a:solidFill>
                  <a:schemeClr val="tx1"/>
                </a:solidFill>
                <a:effectLst/>
                <a:latin typeface="+mn-lt"/>
                <a:ea typeface="+mn-ea"/>
                <a:cs typeface="+mn-cs"/>
              </a:rPr>
              <a:t>named.conf</a:t>
            </a:r>
            <a:r>
              <a:rPr lang="fr-FR" sz="1200" b="1"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 ce qui est </a:t>
            </a:r>
            <a:r>
              <a:rPr lang="fr-FR" sz="1200" b="1" kern="1200" dirty="0">
                <a:solidFill>
                  <a:schemeClr val="tx1"/>
                </a:solidFill>
                <a:effectLst/>
                <a:latin typeface="+mn-lt"/>
                <a:ea typeface="+mn-ea"/>
                <a:cs typeface="+mn-cs"/>
              </a:rPr>
              <a:t>boss.fr</a:t>
            </a:r>
            <a:r>
              <a:rPr lang="fr-FR" sz="1200" kern="1200" dirty="0">
                <a:solidFill>
                  <a:schemeClr val="tx1"/>
                </a:solidFill>
                <a:effectLst/>
                <a:latin typeface="+mn-lt"/>
                <a:ea typeface="+mn-ea"/>
                <a:cs typeface="+mn-cs"/>
              </a:rPr>
              <a:t>.</a:t>
            </a:r>
          </a:p>
          <a:p>
            <a:pPr lvl="0"/>
            <a:r>
              <a:rPr lang="fr-FR" sz="1200" kern="1200" dirty="0">
                <a:solidFill>
                  <a:schemeClr val="tx1"/>
                </a:solidFill>
                <a:effectLst/>
                <a:latin typeface="+mn-lt"/>
                <a:ea typeface="+mn-ea"/>
                <a:cs typeface="+mn-cs"/>
              </a:rPr>
              <a:t>La deuxième, représente la classe. Ici il s’agit d’un enregistrement </a:t>
            </a:r>
            <a:r>
              <a:rPr lang="fr-FR" sz="1200" b="1" kern="1200" dirty="0">
                <a:solidFill>
                  <a:schemeClr val="tx1"/>
                </a:solidFill>
                <a:effectLst/>
                <a:latin typeface="+mn-lt"/>
                <a:ea typeface="+mn-ea"/>
                <a:cs typeface="+mn-cs"/>
              </a:rPr>
              <a:t>in</a:t>
            </a:r>
            <a:r>
              <a:rPr lang="fr-FR" sz="1200" kern="1200" dirty="0">
                <a:solidFill>
                  <a:schemeClr val="tx1"/>
                </a:solidFill>
                <a:effectLst/>
                <a:latin typeface="+mn-lt"/>
                <a:ea typeface="+mn-ea"/>
                <a:cs typeface="+mn-cs"/>
              </a:rPr>
              <a:t>ternet d’où l’instruction </a:t>
            </a:r>
            <a:r>
              <a:rPr lang="fr-FR" sz="1200" b="1" kern="1200" dirty="0">
                <a:solidFill>
                  <a:schemeClr val="tx1"/>
                </a:solidFill>
                <a:effectLst/>
                <a:latin typeface="+mn-lt"/>
                <a:ea typeface="+mn-ea"/>
                <a:cs typeface="+mn-cs"/>
              </a:rPr>
              <a:t>IN</a:t>
            </a:r>
            <a:r>
              <a:rPr lang="fr-FR" sz="1200" kern="1200" dirty="0">
                <a:solidFill>
                  <a:schemeClr val="tx1"/>
                </a:solidFill>
                <a:effectLst/>
                <a:latin typeface="+mn-lt"/>
                <a:ea typeface="+mn-ea"/>
                <a:cs typeface="+mn-cs"/>
              </a:rPr>
              <a:t>.</a:t>
            </a:r>
          </a:p>
          <a:p>
            <a:pPr lvl="0"/>
            <a:r>
              <a:rPr lang="fr-FR" sz="1200" kern="1200" dirty="0">
                <a:solidFill>
                  <a:schemeClr val="tx1"/>
                </a:solidFill>
                <a:effectLst/>
                <a:latin typeface="+mn-lt"/>
                <a:ea typeface="+mn-ea"/>
                <a:cs typeface="+mn-cs"/>
              </a:rPr>
              <a:t>La troisième spécifie le type d’enregistrement. </a:t>
            </a:r>
            <a:r>
              <a:rPr lang="fr-FR" sz="1200" b="1" kern="1200" dirty="0">
                <a:solidFill>
                  <a:schemeClr val="tx1"/>
                </a:solidFill>
                <a:effectLst/>
                <a:latin typeface="+mn-lt"/>
                <a:ea typeface="+mn-ea"/>
                <a:cs typeface="+mn-cs"/>
              </a:rPr>
              <a:t>NS</a:t>
            </a:r>
            <a:r>
              <a:rPr lang="fr-FR" sz="1200" kern="1200" dirty="0">
                <a:solidFill>
                  <a:schemeClr val="tx1"/>
                </a:solidFill>
                <a:effectLst/>
                <a:latin typeface="+mn-lt"/>
                <a:ea typeface="+mn-ea"/>
                <a:cs typeface="+mn-cs"/>
              </a:rPr>
              <a:t> définit le serveurs DNS du domaine.</a:t>
            </a:r>
          </a:p>
          <a:p>
            <a:pPr lvl="0"/>
            <a:r>
              <a:rPr lang="fr-FR" sz="1200" kern="1200" dirty="0">
                <a:solidFill>
                  <a:schemeClr val="tx1"/>
                </a:solidFill>
                <a:effectLst/>
                <a:latin typeface="+mn-lt"/>
                <a:ea typeface="+mn-ea"/>
                <a:cs typeface="+mn-cs"/>
              </a:rPr>
              <a:t>Et enfin nous avons le nom du serveur </a:t>
            </a:r>
            <a:r>
              <a:rPr lang="fr-FR" sz="1200" kern="1200" dirty="0" err="1">
                <a:solidFill>
                  <a:schemeClr val="tx1"/>
                </a:solidFill>
                <a:effectLst/>
                <a:latin typeface="+mn-lt"/>
                <a:ea typeface="+mn-ea"/>
                <a:cs typeface="+mn-cs"/>
              </a:rPr>
              <a:t>dns</a:t>
            </a:r>
            <a:r>
              <a:rPr lang="fr-FR" sz="1200" kern="1200" dirty="0">
                <a:solidFill>
                  <a:schemeClr val="tx1"/>
                </a:solidFill>
                <a:effectLst/>
                <a:latin typeface="+mn-lt"/>
                <a:ea typeface="+mn-ea"/>
                <a:cs typeface="+mn-cs"/>
              </a:rPr>
              <a:t>.</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Ici on fait ce qu’on appelle un </a:t>
            </a:r>
            <a:r>
              <a:rPr lang="fr-FR" sz="1200" b="1" kern="1200" dirty="0">
                <a:solidFill>
                  <a:schemeClr val="tx1"/>
                </a:solidFill>
                <a:effectLst/>
                <a:latin typeface="+mn-lt"/>
                <a:ea typeface="+mn-ea"/>
                <a:cs typeface="+mn-cs"/>
              </a:rPr>
              <a:t>Glue Record, </a:t>
            </a:r>
            <a:r>
              <a:rPr lang="fr-FR" sz="1200" kern="1200" dirty="0">
                <a:solidFill>
                  <a:schemeClr val="tx1"/>
                </a:solidFill>
                <a:effectLst/>
                <a:latin typeface="+mn-lt"/>
                <a:ea typeface="+mn-ea"/>
                <a:cs typeface="+mn-cs"/>
              </a:rPr>
              <a:t>c’est le fait de définir une première fois le nom d’hôte du serveur NS, puis on définit l’adresse IP de cet hôte.</a:t>
            </a:r>
          </a:p>
          <a:p>
            <a:r>
              <a:rPr lang="fr-FR" sz="1200" kern="1200" dirty="0">
                <a:solidFill>
                  <a:schemeClr val="tx1"/>
                </a:solidFill>
                <a:effectLst/>
                <a:latin typeface="+mn-lt"/>
                <a:ea typeface="+mn-ea"/>
                <a:cs typeface="+mn-cs"/>
              </a:rPr>
              <a:t>Pour cela on utilise le type A ce qui signifie qu’on fait correspondre les noms d’hôtes à une adresse IPV4. </a:t>
            </a:r>
          </a:p>
          <a:p>
            <a:endParaRPr lang="fr-FR" dirty="0"/>
          </a:p>
        </p:txBody>
      </p:sp>
      <p:sp>
        <p:nvSpPr>
          <p:cNvPr id="4" name="Espace réservé du pied de page 3"/>
          <p:cNvSpPr>
            <a:spLocks noGrp="1"/>
          </p:cNvSpPr>
          <p:nvPr>
            <p:ph type="ftr" sz="quarter" idx="10"/>
          </p:nvPr>
        </p:nvSpPr>
        <p:spPr/>
        <p:txBody>
          <a:bodyPr/>
          <a:lstStyle/>
          <a:p>
            <a:endParaRPr lang="fr-FR"/>
          </a:p>
        </p:txBody>
      </p:sp>
    </p:spTree>
    <p:extLst>
      <p:ext uri="{BB962C8B-B14F-4D97-AF65-F5344CB8AC3E}">
        <p14:creationId xmlns:p14="http://schemas.microsoft.com/office/powerpoint/2010/main" val="1311905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endParaRPr lang="fr-FR"/>
          </a:p>
        </p:txBody>
      </p:sp>
    </p:spTree>
    <p:extLst>
      <p:ext uri="{BB962C8B-B14F-4D97-AF65-F5344CB8AC3E}">
        <p14:creationId xmlns:p14="http://schemas.microsoft.com/office/powerpoint/2010/main" val="45568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047077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Portmap</a:t>
            </a:r>
            <a:r>
              <a:rPr lang="fr-FR" dirty="0"/>
              <a:t> : Annuaire de gestion services RPC</a:t>
            </a:r>
          </a:p>
          <a:p>
            <a:r>
              <a:rPr lang="fr-FR" dirty="0"/>
              <a:t>RPC (</a:t>
            </a:r>
            <a:r>
              <a:rPr lang="fr-FR" i="1" dirty="0" err="1"/>
              <a:t>Remote</a:t>
            </a:r>
            <a:r>
              <a:rPr lang="fr-FR" i="1" dirty="0"/>
              <a:t> </a:t>
            </a:r>
            <a:r>
              <a:rPr lang="fr-FR" i="1" dirty="0" err="1"/>
              <a:t>Procedure</a:t>
            </a:r>
            <a:r>
              <a:rPr lang="fr-FR" i="1" dirty="0"/>
              <a:t> Call</a:t>
            </a:r>
            <a:r>
              <a:rPr lang="fr-FR" dirty="0"/>
              <a:t>, ou appel de procédure distante) est un standard Unix pour des services distants. NFS est un service RPC. </a:t>
            </a:r>
          </a:p>
          <a:p>
            <a:r>
              <a:rPr lang="fr-FR" dirty="0"/>
              <a:t>Les services RPC s'enregistrent dans un annuaire, le </a:t>
            </a:r>
            <a:r>
              <a:rPr lang="fr-FR" i="1" dirty="0" err="1"/>
              <a:t>portmapper</a:t>
            </a:r>
            <a:r>
              <a:rPr lang="fr-FR" dirty="0"/>
              <a:t>. Un client désireux d'effectuer une requête NFS s'adresse au </a:t>
            </a:r>
            <a:r>
              <a:rPr lang="fr-FR" i="1" dirty="0" err="1"/>
              <a:t>portmapper</a:t>
            </a:r>
            <a:r>
              <a:rPr lang="fr-FR" dirty="0"/>
              <a:t> (port 111 en TCP ou UDP) et lui demande où se trouve le serveur NFS. On lui répond généralement en indiquant le port 2049 (port par défaut pour NFS). Tous les services RPC ne disposent pas nécessairement d'un port fixe. </a:t>
            </a:r>
          </a:p>
          <a:p>
            <a:endParaRPr lang="fr-FR" dirty="0"/>
          </a:p>
          <a:p>
            <a:r>
              <a:rPr lang="en-US" b="1" dirty="0"/>
              <a:t>NFS Server</a:t>
            </a:r>
            <a:r>
              <a:rPr lang="en-US" dirty="0"/>
              <a:t>. The </a:t>
            </a:r>
            <a:r>
              <a:rPr lang="en-US" b="1" dirty="0"/>
              <a:t>NFS server</a:t>
            </a:r>
            <a:r>
              <a:rPr lang="en-US" dirty="0"/>
              <a:t> is part of the Linux </a:t>
            </a:r>
            <a:r>
              <a:rPr lang="en-US" b="1" dirty="0"/>
              <a:t>kernel</a:t>
            </a:r>
            <a:r>
              <a:rPr lang="en-US" dirty="0"/>
              <a:t>; in kernels provided by Debian it is built as a </a:t>
            </a:r>
            <a:r>
              <a:rPr lang="en-US" b="1" dirty="0"/>
              <a:t>kernel</a:t>
            </a:r>
            <a:r>
              <a:rPr lang="en-US" dirty="0"/>
              <a:t> module. If the </a:t>
            </a:r>
            <a:r>
              <a:rPr lang="en-US" b="1" dirty="0"/>
              <a:t>NFS server</a:t>
            </a:r>
            <a:r>
              <a:rPr lang="en-US" dirty="0"/>
              <a:t> is to be run automatically on boot, the </a:t>
            </a:r>
            <a:r>
              <a:rPr lang="en-US" b="1" dirty="0" err="1"/>
              <a:t>nfs</a:t>
            </a:r>
            <a:r>
              <a:rPr lang="en-US" dirty="0"/>
              <a:t>-</a:t>
            </a:r>
            <a:r>
              <a:rPr lang="en-US" b="1" dirty="0"/>
              <a:t>kernel</a:t>
            </a:r>
            <a:r>
              <a:rPr lang="en-US" dirty="0"/>
              <a:t>-</a:t>
            </a:r>
            <a:r>
              <a:rPr lang="en-US" b="1" dirty="0"/>
              <a:t>server</a:t>
            </a:r>
            <a:r>
              <a:rPr lang="en-US" dirty="0"/>
              <a:t> package should be installed; it contains the relevant start-up scripts.</a:t>
            </a:r>
            <a:endParaRPr lang="fr-FR" dirty="0"/>
          </a:p>
        </p:txBody>
      </p:sp>
      <p:sp>
        <p:nvSpPr>
          <p:cNvPr id="4" name="Espace réservé du pied de page 3"/>
          <p:cNvSpPr>
            <a:spLocks noGrp="1"/>
          </p:cNvSpPr>
          <p:nvPr>
            <p:ph type="ftr" sz="quarter" idx="4"/>
          </p:nvPr>
        </p:nvSpPr>
        <p:spPr/>
        <p:txBody>
          <a:bodyPr/>
          <a:lstStyle/>
          <a:p>
            <a:endParaRPr lang="fr-FR"/>
          </a:p>
        </p:txBody>
      </p:sp>
    </p:spTree>
    <p:extLst>
      <p:ext uri="{BB962C8B-B14F-4D97-AF65-F5344CB8AC3E}">
        <p14:creationId xmlns:p14="http://schemas.microsoft.com/office/powerpoint/2010/main" val="85804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t>
            </a:r>
            <a:r>
              <a:rPr lang="fr-FR" dirty="0" err="1"/>
              <a:t>etc</a:t>
            </a:r>
            <a:r>
              <a:rPr lang="fr-FR" dirty="0"/>
              <a:t>/</a:t>
            </a:r>
            <a:r>
              <a:rPr lang="fr-FR" dirty="0" err="1"/>
              <a:t>fstab</a:t>
            </a:r>
            <a:r>
              <a:rPr lang="fr-FR" dirty="0"/>
              <a:t> est la liste des systèmes de fichiers à monter au démarrage. Si vous souhaitez que votre partition de stockage Windows ou de fichiers soit montée une fois que votre ordinateur démarre, vous devez entrer l'entrée appropriée dans /</a:t>
            </a:r>
            <a:r>
              <a:rPr lang="fr-FR" dirty="0" err="1"/>
              <a:t>etc</a:t>
            </a:r>
            <a:r>
              <a:rPr lang="fr-FR" dirty="0"/>
              <a:t>/</a:t>
            </a:r>
            <a:r>
              <a:rPr lang="fr-FR" dirty="0" err="1"/>
              <a:t>fstab</a:t>
            </a:r>
            <a:r>
              <a:rPr lang="fr-FR" dirty="0"/>
              <a:t> . </a:t>
            </a:r>
          </a:p>
          <a:p>
            <a:r>
              <a:rPr lang="fr-FR" dirty="0"/>
              <a:t>/</a:t>
            </a:r>
            <a:r>
              <a:rPr lang="fr-FR" dirty="0" err="1"/>
              <a:t>etc</a:t>
            </a:r>
            <a:r>
              <a:rPr lang="fr-FR" dirty="0"/>
              <a:t>/</a:t>
            </a:r>
            <a:r>
              <a:rPr lang="fr-FR" dirty="0" err="1"/>
              <a:t>mtab</a:t>
            </a:r>
            <a:r>
              <a:rPr lang="fr-FR" dirty="0"/>
              <a:t> est la liste des systèmes de fichiers montés </a:t>
            </a:r>
            <a:r>
              <a:rPr lang="fr-FR" i="1" dirty="0"/>
              <a:t>actuellement </a:t>
            </a:r>
            <a:r>
              <a:rPr lang="fr-FR" dirty="0"/>
              <a:t>. Si vous avez un disque connecté mais non monté, il n'apparaîtra pas dans le fichier /</a:t>
            </a:r>
            <a:r>
              <a:rPr lang="fr-FR" dirty="0" err="1"/>
              <a:t>etc</a:t>
            </a:r>
            <a:r>
              <a:rPr lang="fr-FR" dirty="0"/>
              <a:t>/</a:t>
            </a:r>
            <a:r>
              <a:rPr lang="fr-FR" dirty="0" err="1"/>
              <a:t>mtab</a:t>
            </a:r>
            <a:r>
              <a:rPr lang="fr-FR" dirty="0"/>
              <a:t> . Une fois que vous le montez, il apparaîtra là-bas. </a:t>
            </a:r>
          </a:p>
          <a:p>
            <a:endParaRPr lang="fr-FR" dirty="0"/>
          </a:p>
        </p:txBody>
      </p:sp>
      <p:sp>
        <p:nvSpPr>
          <p:cNvPr id="4" name="Espace réservé du pied de page 3"/>
          <p:cNvSpPr>
            <a:spLocks noGrp="1"/>
          </p:cNvSpPr>
          <p:nvPr>
            <p:ph type="ftr" sz="quarter" idx="4"/>
          </p:nvPr>
        </p:nvSpPr>
        <p:spPr/>
        <p:txBody>
          <a:bodyPr/>
          <a:lstStyle/>
          <a:p>
            <a:endParaRPr lang="fr-FR"/>
          </a:p>
        </p:txBody>
      </p:sp>
    </p:spTree>
    <p:extLst>
      <p:ext uri="{BB962C8B-B14F-4D97-AF65-F5344CB8AC3E}">
        <p14:creationId xmlns:p14="http://schemas.microsoft.com/office/powerpoint/2010/main" val="2502801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700" marR="6350" algn="l">
              <a:lnSpc>
                <a:spcPct val="102899"/>
              </a:lnSpc>
              <a:spcBef>
                <a:spcPts val="10"/>
              </a:spcBef>
              <a:tabLst>
                <a:tab pos="2580640" algn="l"/>
                <a:tab pos="4140835" algn="l"/>
                <a:tab pos="4679950" algn="l"/>
                <a:tab pos="6591300" algn="l"/>
                <a:tab pos="7294880" algn="l"/>
              </a:tabLst>
            </a:pPr>
            <a:r>
              <a:rPr lang="fr-FR" dirty="0">
                <a:latin typeface="Times New Roman" panose="02020603050405020304" pitchFamily="18" charset="0"/>
                <a:cs typeface="Times New Roman" panose="02020603050405020304" pitchFamily="18" charset="0"/>
              </a:rPr>
              <a:t>DHCPDISCOVER demande de localisation	des serveurs DHCP</a:t>
            </a:r>
          </a:p>
          <a:p>
            <a:pPr marL="12700" marR="6350" algn="l">
              <a:lnSpc>
                <a:spcPct val="102899"/>
              </a:lnSpc>
              <a:spcBef>
                <a:spcPts val="10"/>
              </a:spcBef>
              <a:tabLst>
                <a:tab pos="2580640" algn="l"/>
                <a:tab pos="4140835" algn="l"/>
                <a:tab pos="4679950" algn="l"/>
                <a:tab pos="6591300" algn="l"/>
                <a:tab pos="7294880" algn="l"/>
              </a:tabLst>
            </a:pPr>
            <a:r>
              <a:rPr lang="fr-FR" dirty="0">
                <a:latin typeface="Times New Roman" panose="02020603050405020304" pitchFamily="18" charset="0"/>
                <a:cs typeface="Times New Roman" panose="02020603050405020304" pitchFamily="18" charset="0"/>
              </a:rPr>
              <a:t>DHCPREQUEST demande de bail</a:t>
            </a:r>
          </a:p>
          <a:p>
            <a:pPr marL="12700" marR="6350" algn="l">
              <a:lnSpc>
                <a:spcPct val="102899"/>
              </a:lnSpc>
              <a:spcBef>
                <a:spcPts val="10"/>
              </a:spcBef>
              <a:tabLst>
                <a:tab pos="2580640" algn="l"/>
                <a:tab pos="4140835" algn="l"/>
                <a:tab pos="4679950" algn="l"/>
                <a:tab pos="6591300" algn="l"/>
                <a:tab pos="7294880" algn="l"/>
              </a:tabLst>
            </a:pPr>
            <a:r>
              <a:rPr lang="fr-FR" dirty="0">
                <a:latin typeface="Times New Roman" panose="02020603050405020304" pitchFamily="18" charset="0"/>
                <a:cs typeface="Times New Roman" panose="02020603050405020304" pitchFamily="18" charset="0"/>
              </a:rPr>
              <a:t>DHCPDECLINE refus d’adresse IP, elle est déjà utilisée  DHCPRELEASE libération son bail</a:t>
            </a:r>
          </a:p>
          <a:p>
            <a:pPr marL="12700" marR="6350" algn="l">
              <a:lnSpc>
                <a:spcPct val="102899"/>
              </a:lnSpc>
              <a:spcBef>
                <a:spcPts val="10"/>
              </a:spcBef>
              <a:tabLst>
                <a:tab pos="2580640" algn="l"/>
                <a:tab pos="4140835" algn="l"/>
                <a:tab pos="4679950" algn="l"/>
                <a:tab pos="6591300" algn="l"/>
                <a:tab pos="7294880" algn="l"/>
              </a:tabLst>
            </a:pPr>
            <a:r>
              <a:rPr lang="fr-FR" dirty="0">
                <a:latin typeface="Times New Roman" panose="02020603050405020304" pitchFamily="18" charset="0"/>
                <a:cs typeface="Times New Roman" panose="02020603050405020304" pitchFamily="18" charset="0"/>
              </a:rPr>
              <a:t>DHCPINFORM demande de paramètres locaux (autre  qu’une adresse IP)</a:t>
            </a:r>
          </a:p>
          <a:p>
            <a:pPr marL="12700" marR="6350" algn="l">
              <a:lnSpc>
                <a:spcPct val="102899"/>
              </a:lnSpc>
              <a:spcBef>
                <a:spcPts val="10"/>
              </a:spcBef>
              <a:tabLst>
                <a:tab pos="2580640" algn="l"/>
                <a:tab pos="4140835" algn="l"/>
                <a:tab pos="4679950" algn="l"/>
                <a:tab pos="6591300" algn="l"/>
                <a:tab pos="7294880" algn="l"/>
              </a:tabLst>
            </a:pPr>
            <a:r>
              <a:rPr lang="fr-FR" dirty="0">
                <a:latin typeface="Times New Roman" panose="02020603050405020304" pitchFamily="18" charset="0"/>
                <a:cs typeface="Times New Roman" panose="02020603050405020304" pitchFamily="18" charset="0"/>
              </a:rPr>
              <a:t>DHCPOFFER réponse à un DHCPDISCOVER</a:t>
            </a:r>
          </a:p>
          <a:p>
            <a:pPr marL="12700" marR="6350" algn="l">
              <a:lnSpc>
                <a:spcPct val="102899"/>
              </a:lnSpc>
              <a:spcBef>
                <a:spcPts val="10"/>
              </a:spcBef>
              <a:tabLst>
                <a:tab pos="2580640" algn="l"/>
                <a:tab pos="4140835" algn="l"/>
                <a:tab pos="4679950" algn="l"/>
                <a:tab pos="6591300" algn="l"/>
                <a:tab pos="7294880" algn="l"/>
              </a:tabLst>
            </a:pPr>
            <a:r>
              <a:rPr lang="fr-FR" dirty="0">
                <a:latin typeface="Times New Roman" panose="02020603050405020304" pitchFamily="18" charset="0"/>
                <a:cs typeface="Times New Roman" panose="02020603050405020304" pitchFamily="18" charset="0"/>
              </a:rPr>
              <a:t>DHCPACK contient des paramètres et l'adresse IP du  client</a:t>
            </a:r>
          </a:p>
          <a:p>
            <a:pPr marL="12700" marR="6350" algn="l">
              <a:lnSpc>
                <a:spcPct val="102899"/>
              </a:lnSpc>
              <a:spcBef>
                <a:spcPts val="10"/>
              </a:spcBef>
              <a:tabLst>
                <a:tab pos="2580640" algn="l"/>
                <a:tab pos="4140835" algn="l"/>
                <a:tab pos="4679950" algn="l"/>
                <a:tab pos="6591300" algn="l"/>
                <a:tab pos="7294880" algn="l"/>
              </a:tabLst>
            </a:pPr>
            <a:r>
              <a:rPr lang="fr-FR" dirty="0">
                <a:latin typeface="Times New Roman" panose="02020603050405020304" pitchFamily="18" charset="0"/>
                <a:cs typeface="Times New Roman" panose="02020603050405020304" pitchFamily="18" charset="0"/>
              </a:rPr>
              <a:t>DHCPNAK refus de bail</a:t>
            </a:r>
          </a:p>
          <a:p>
            <a:pPr marL="12700" marR="6350" algn="l">
              <a:lnSpc>
                <a:spcPct val="102899"/>
              </a:lnSpc>
              <a:spcBef>
                <a:spcPts val="10"/>
              </a:spcBef>
              <a:tabLst>
                <a:tab pos="2580640" algn="l"/>
                <a:tab pos="4140835" algn="l"/>
                <a:tab pos="4679950" algn="l"/>
                <a:tab pos="6591300" algn="l"/>
                <a:tab pos="7294880" algn="l"/>
              </a:tabLst>
            </a:pPr>
            <a:endParaRPr lang="fr-FR" dirty="0">
              <a:latin typeface="Times New Roman" panose="02020603050405020304" pitchFamily="18" charset="0"/>
              <a:cs typeface="Times New Roman" panose="02020603050405020304" pitchFamily="18" charset="0"/>
            </a:endParaRPr>
          </a:p>
        </p:txBody>
      </p:sp>
      <p:sp>
        <p:nvSpPr>
          <p:cNvPr id="4" name="Espace réservé du pied de page 3"/>
          <p:cNvSpPr>
            <a:spLocks noGrp="1"/>
          </p:cNvSpPr>
          <p:nvPr>
            <p:ph type="ftr" sz="quarter" idx="4"/>
          </p:nvPr>
        </p:nvSpPr>
        <p:spPr/>
        <p:txBody>
          <a:bodyPr/>
          <a:lstStyle/>
          <a:p>
            <a:endParaRPr lang="fr-FR"/>
          </a:p>
        </p:txBody>
      </p:sp>
    </p:spTree>
    <p:extLst>
      <p:ext uri="{BB962C8B-B14F-4D97-AF65-F5344CB8AC3E}">
        <p14:creationId xmlns:p14="http://schemas.microsoft.com/office/powerpoint/2010/main" val="4220840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pied de page 3"/>
          <p:cNvSpPr>
            <a:spLocks noGrp="1"/>
          </p:cNvSpPr>
          <p:nvPr>
            <p:ph type="ftr" sz="quarter" idx="4"/>
          </p:nvPr>
        </p:nvSpPr>
        <p:spPr/>
        <p:txBody>
          <a:bodyPr/>
          <a:lstStyle/>
          <a:p>
            <a:endParaRPr lang="fr-FR"/>
          </a:p>
        </p:txBody>
      </p:sp>
    </p:spTree>
    <p:extLst>
      <p:ext uri="{BB962C8B-B14F-4D97-AF65-F5344CB8AC3E}">
        <p14:creationId xmlns:p14="http://schemas.microsoft.com/office/powerpoint/2010/main" val="699626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endParaRPr lang="fr-FR"/>
          </a:p>
        </p:txBody>
      </p:sp>
    </p:spTree>
    <p:extLst>
      <p:ext uri="{BB962C8B-B14F-4D97-AF65-F5344CB8AC3E}">
        <p14:creationId xmlns:p14="http://schemas.microsoft.com/office/powerpoint/2010/main" val="96564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endParaRPr lang="fr-FR"/>
          </a:p>
        </p:txBody>
      </p:sp>
    </p:spTree>
    <p:extLst>
      <p:ext uri="{BB962C8B-B14F-4D97-AF65-F5344CB8AC3E}">
        <p14:creationId xmlns:p14="http://schemas.microsoft.com/office/powerpoint/2010/main" val="3259945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endParaRPr lang="fr-FR"/>
          </a:p>
        </p:txBody>
      </p:sp>
    </p:spTree>
    <p:extLst>
      <p:ext uri="{BB962C8B-B14F-4D97-AF65-F5344CB8AC3E}">
        <p14:creationId xmlns:p14="http://schemas.microsoft.com/office/powerpoint/2010/main" val="281854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r>
              <a:rPr lang="fr-FR"/>
              <a:t>2013- 2014</a:t>
            </a:r>
          </a:p>
        </p:txBody>
      </p:sp>
      <p:sp>
        <p:nvSpPr>
          <p:cNvPr id="5" name="Espace réservé du pied de page 4"/>
          <p:cNvSpPr>
            <a:spLocks noGrp="1"/>
          </p:cNvSpPr>
          <p:nvPr>
            <p:ph type="ftr" sz="quarter" idx="11"/>
          </p:nvPr>
        </p:nvSpPr>
        <p:spPr/>
        <p:txBody>
          <a:bodyPr/>
          <a:lstStyle/>
          <a:p>
            <a:r>
              <a:rPr lang="fr-FR"/>
              <a:t>réseaux 2ème année - Apprentis</a:t>
            </a:r>
          </a:p>
        </p:txBody>
      </p:sp>
      <p:sp>
        <p:nvSpPr>
          <p:cNvPr id="6" name="Espace réservé du numéro de diapositive 5"/>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36816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r>
              <a:rPr lang="fr-FR"/>
              <a:t>2013- 2014</a:t>
            </a:r>
          </a:p>
        </p:txBody>
      </p:sp>
      <p:sp>
        <p:nvSpPr>
          <p:cNvPr id="5" name="Espace réservé du pied de page 4"/>
          <p:cNvSpPr>
            <a:spLocks noGrp="1"/>
          </p:cNvSpPr>
          <p:nvPr>
            <p:ph type="ftr" sz="quarter" idx="11"/>
          </p:nvPr>
        </p:nvSpPr>
        <p:spPr/>
        <p:txBody>
          <a:bodyPr/>
          <a:lstStyle/>
          <a:p>
            <a:r>
              <a:rPr lang="fr-FR"/>
              <a:t>réseaux 2ème année - Apprentis</a:t>
            </a:r>
          </a:p>
        </p:txBody>
      </p:sp>
      <p:sp>
        <p:nvSpPr>
          <p:cNvPr id="6" name="Espace réservé du numéro de diapositive 5"/>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107009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r>
              <a:rPr lang="fr-FR"/>
              <a:t>2013- 2014</a:t>
            </a:r>
          </a:p>
        </p:txBody>
      </p:sp>
      <p:sp>
        <p:nvSpPr>
          <p:cNvPr id="5" name="Espace réservé du pied de page 4"/>
          <p:cNvSpPr>
            <a:spLocks noGrp="1"/>
          </p:cNvSpPr>
          <p:nvPr>
            <p:ph type="ftr" sz="quarter" idx="11"/>
          </p:nvPr>
        </p:nvSpPr>
        <p:spPr/>
        <p:txBody>
          <a:bodyPr/>
          <a:lstStyle/>
          <a:p>
            <a:r>
              <a:rPr lang="fr-FR"/>
              <a:t>réseaux 2ème année - Apprentis</a:t>
            </a:r>
          </a:p>
        </p:txBody>
      </p:sp>
      <p:sp>
        <p:nvSpPr>
          <p:cNvPr id="6" name="Espace réservé du numéro de diapositive 5"/>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163340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r>
              <a:rPr lang="fr-FR"/>
              <a:t>2013- 2014</a:t>
            </a:r>
          </a:p>
        </p:txBody>
      </p:sp>
      <p:sp>
        <p:nvSpPr>
          <p:cNvPr id="5" name="Espace réservé du pied de page 4"/>
          <p:cNvSpPr>
            <a:spLocks noGrp="1"/>
          </p:cNvSpPr>
          <p:nvPr>
            <p:ph type="ftr" sz="quarter" idx="11"/>
          </p:nvPr>
        </p:nvSpPr>
        <p:spPr/>
        <p:txBody>
          <a:bodyPr/>
          <a:lstStyle/>
          <a:p>
            <a:r>
              <a:rPr lang="fr-FR"/>
              <a:t>réseaux 2ème année - Apprentis</a:t>
            </a:r>
          </a:p>
        </p:txBody>
      </p:sp>
      <p:sp>
        <p:nvSpPr>
          <p:cNvPr id="6" name="Espace réservé du numéro de diapositive 5"/>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317927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r>
              <a:rPr lang="fr-FR"/>
              <a:t>2013- 2014</a:t>
            </a:r>
          </a:p>
        </p:txBody>
      </p:sp>
      <p:sp>
        <p:nvSpPr>
          <p:cNvPr id="5" name="Espace réservé du pied de page 4"/>
          <p:cNvSpPr>
            <a:spLocks noGrp="1"/>
          </p:cNvSpPr>
          <p:nvPr>
            <p:ph type="ftr" sz="quarter" idx="11"/>
          </p:nvPr>
        </p:nvSpPr>
        <p:spPr/>
        <p:txBody>
          <a:bodyPr/>
          <a:lstStyle/>
          <a:p>
            <a:r>
              <a:rPr lang="fr-FR"/>
              <a:t>réseaux 2ème année - Apprentis</a:t>
            </a:r>
          </a:p>
        </p:txBody>
      </p:sp>
      <p:sp>
        <p:nvSpPr>
          <p:cNvPr id="6" name="Espace réservé du numéro de diapositive 5"/>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92328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r>
              <a:rPr lang="fr-FR"/>
              <a:t>2013- 2014</a:t>
            </a:r>
          </a:p>
        </p:txBody>
      </p:sp>
      <p:sp>
        <p:nvSpPr>
          <p:cNvPr id="6" name="Espace réservé du pied de page 5"/>
          <p:cNvSpPr>
            <a:spLocks noGrp="1"/>
          </p:cNvSpPr>
          <p:nvPr>
            <p:ph type="ftr" sz="quarter" idx="11"/>
          </p:nvPr>
        </p:nvSpPr>
        <p:spPr/>
        <p:txBody>
          <a:bodyPr/>
          <a:lstStyle/>
          <a:p>
            <a:r>
              <a:rPr lang="fr-FR"/>
              <a:t>réseaux 2ème année - Apprentis</a:t>
            </a:r>
          </a:p>
        </p:txBody>
      </p:sp>
      <p:sp>
        <p:nvSpPr>
          <p:cNvPr id="7" name="Espace réservé du numéro de diapositive 6"/>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65974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r>
              <a:rPr lang="fr-FR"/>
              <a:t>2013- 2014</a:t>
            </a:r>
          </a:p>
        </p:txBody>
      </p:sp>
      <p:sp>
        <p:nvSpPr>
          <p:cNvPr id="8" name="Espace réservé du pied de page 7"/>
          <p:cNvSpPr>
            <a:spLocks noGrp="1"/>
          </p:cNvSpPr>
          <p:nvPr>
            <p:ph type="ftr" sz="quarter" idx="11"/>
          </p:nvPr>
        </p:nvSpPr>
        <p:spPr/>
        <p:txBody>
          <a:bodyPr/>
          <a:lstStyle/>
          <a:p>
            <a:r>
              <a:rPr lang="fr-FR"/>
              <a:t>réseaux 2ème année - Apprentis</a:t>
            </a:r>
          </a:p>
        </p:txBody>
      </p:sp>
      <p:sp>
        <p:nvSpPr>
          <p:cNvPr id="9" name="Espace réservé du numéro de diapositive 8"/>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92657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r>
              <a:rPr lang="fr-FR"/>
              <a:t>2013- 2014</a:t>
            </a:r>
          </a:p>
        </p:txBody>
      </p:sp>
      <p:sp>
        <p:nvSpPr>
          <p:cNvPr id="4" name="Espace réservé du pied de page 3"/>
          <p:cNvSpPr>
            <a:spLocks noGrp="1"/>
          </p:cNvSpPr>
          <p:nvPr>
            <p:ph type="ftr" sz="quarter" idx="11"/>
          </p:nvPr>
        </p:nvSpPr>
        <p:spPr/>
        <p:txBody>
          <a:bodyPr/>
          <a:lstStyle/>
          <a:p>
            <a:r>
              <a:rPr lang="fr-FR"/>
              <a:t>réseaux 2ème année - Apprentis</a:t>
            </a:r>
          </a:p>
        </p:txBody>
      </p:sp>
      <p:sp>
        <p:nvSpPr>
          <p:cNvPr id="5" name="Espace réservé du numéro de diapositive 4"/>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484856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2013- 2014</a:t>
            </a:r>
          </a:p>
        </p:txBody>
      </p:sp>
      <p:sp>
        <p:nvSpPr>
          <p:cNvPr id="3" name="Espace réservé du pied de page 2"/>
          <p:cNvSpPr>
            <a:spLocks noGrp="1"/>
          </p:cNvSpPr>
          <p:nvPr>
            <p:ph type="ftr" sz="quarter" idx="11"/>
          </p:nvPr>
        </p:nvSpPr>
        <p:spPr/>
        <p:txBody>
          <a:bodyPr/>
          <a:lstStyle/>
          <a:p>
            <a:r>
              <a:rPr lang="fr-FR"/>
              <a:t>réseaux 2ème année - Apprentis</a:t>
            </a:r>
          </a:p>
        </p:txBody>
      </p:sp>
      <p:sp>
        <p:nvSpPr>
          <p:cNvPr id="4" name="Espace réservé du numéro de diapositive 3"/>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29874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r>
              <a:rPr lang="fr-FR"/>
              <a:t>2013- 2014</a:t>
            </a:r>
          </a:p>
        </p:txBody>
      </p:sp>
      <p:sp>
        <p:nvSpPr>
          <p:cNvPr id="6" name="Espace réservé du pied de page 5"/>
          <p:cNvSpPr>
            <a:spLocks noGrp="1"/>
          </p:cNvSpPr>
          <p:nvPr>
            <p:ph type="ftr" sz="quarter" idx="11"/>
          </p:nvPr>
        </p:nvSpPr>
        <p:spPr/>
        <p:txBody>
          <a:bodyPr/>
          <a:lstStyle/>
          <a:p>
            <a:r>
              <a:rPr lang="fr-FR"/>
              <a:t>réseaux 2ème année - Apprentis</a:t>
            </a:r>
          </a:p>
        </p:txBody>
      </p:sp>
      <p:sp>
        <p:nvSpPr>
          <p:cNvPr id="7" name="Espace réservé du numéro de diapositive 6"/>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248644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r>
              <a:rPr lang="fr-FR"/>
              <a:t>2013- 2014</a:t>
            </a:r>
          </a:p>
        </p:txBody>
      </p:sp>
      <p:sp>
        <p:nvSpPr>
          <p:cNvPr id="6" name="Espace réservé du pied de page 5"/>
          <p:cNvSpPr>
            <a:spLocks noGrp="1"/>
          </p:cNvSpPr>
          <p:nvPr>
            <p:ph type="ftr" sz="quarter" idx="11"/>
          </p:nvPr>
        </p:nvSpPr>
        <p:spPr/>
        <p:txBody>
          <a:bodyPr/>
          <a:lstStyle/>
          <a:p>
            <a:r>
              <a:rPr lang="fr-FR"/>
              <a:t>réseaux 2ème année - Apprentis</a:t>
            </a:r>
          </a:p>
        </p:txBody>
      </p:sp>
      <p:sp>
        <p:nvSpPr>
          <p:cNvPr id="7" name="Espace réservé du numéro de diapositive 6"/>
          <p:cNvSpPr>
            <a:spLocks noGrp="1"/>
          </p:cNvSpPr>
          <p:nvPr>
            <p:ph type="sldNum" sz="quarter" idx="12"/>
          </p:nvPr>
        </p:nvSpPr>
        <p:spPr/>
        <p:txBody>
          <a:bodyPr/>
          <a:lstStyle/>
          <a:p>
            <a:fld id="{8D345701-DC38-8F4A-99F0-4AA428B173F6}" type="slidenum">
              <a:rPr lang="fr-FR" smtClean="0"/>
              <a:t>‹N°›</a:t>
            </a:fld>
            <a:endParaRPr lang="fr-FR"/>
          </a:p>
        </p:txBody>
      </p:sp>
    </p:spTree>
    <p:extLst>
      <p:ext uri="{BB962C8B-B14F-4D97-AF65-F5344CB8AC3E}">
        <p14:creationId xmlns:p14="http://schemas.microsoft.com/office/powerpoint/2010/main" val="205580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accent1"/>
                </a:solidFill>
                <a:latin typeface="Chalkboard"/>
              </a:defRPr>
            </a:lvl1pPr>
          </a:lstStyle>
          <a:p>
            <a:r>
              <a:rPr lang="fr-FR"/>
              <a:t>2013- 2014</a:t>
            </a:r>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accent1"/>
                </a:solidFill>
                <a:latin typeface="Chalkboard"/>
              </a:defRPr>
            </a:lvl1pPr>
          </a:lstStyle>
          <a:p>
            <a:r>
              <a:rPr lang="fr-FR"/>
              <a:t>réseaux 2ème année - Apprentis</a:t>
            </a:r>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45701-DC38-8F4A-99F0-4AA428B173F6}" type="slidenum">
              <a:rPr lang="fr-FR" smtClean="0"/>
              <a:t>‹N°›</a:t>
            </a:fld>
            <a:endParaRPr lang="fr-FR" dirty="0"/>
          </a:p>
        </p:txBody>
      </p:sp>
      <p:cxnSp>
        <p:nvCxnSpPr>
          <p:cNvPr id="8" name="Connecteur droit 7"/>
          <p:cNvCxnSpPr/>
          <p:nvPr userDrawn="1"/>
        </p:nvCxnSpPr>
        <p:spPr>
          <a:xfrm>
            <a:off x="457200" y="1417638"/>
            <a:ext cx="8686800" cy="0"/>
          </a:xfrm>
          <a:prstGeom prst="line">
            <a:avLst/>
          </a:prstGeom>
          <a:ln w="57150" cmpd="sng">
            <a:prstDash val="solid"/>
          </a:ln>
          <a:effectLst>
            <a:outerShdw blurRad="152400" dist="317500" dir="5400000" sx="90000" sy="-19000" rotWithShape="0">
              <a:prstClr val="black">
                <a:alpha val="15000"/>
              </a:prstClr>
            </a:outerShdw>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78441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2"/>
          </a:solidFill>
          <a:latin typeface="Chalkboard"/>
          <a:ea typeface="+mj-ea"/>
          <a:cs typeface="Chalkboard"/>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halkboard"/>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halkboard"/>
          <a:ea typeface="+mn-ea"/>
          <a:cs typeface="Chalkboard"/>
        </a:defRPr>
      </a:lvl2pPr>
      <a:lvl3pPr marL="1143000" indent="-228600" algn="l" defTabSz="457200" rtl="0" eaLnBrk="1" latinLnBrk="0" hangingPunct="1">
        <a:spcBef>
          <a:spcPct val="20000"/>
        </a:spcBef>
        <a:buFont typeface="Arial"/>
        <a:buChar char="•"/>
        <a:defRPr sz="2400" kern="1200">
          <a:solidFill>
            <a:schemeClr val="tx1"/>
          </a:solidFill>
          <a:latin typeface="Chalkboard"/>
          <a:ea typeface="+mn-ea"/>
          <a:cs typeface="Chalkboard"/>
        </a:defRPr>
      </a:lvl3pPr>
      <a:lvl4pPr marL="1600200" indent="-228600" algn="l" defTabSz="457200" rtl="0" eaLnBrk="1" latinLnBrk="0" hangingPunct="1">
        <a:spcBef>
          <a:spcPct val="20000"/>
        </a:spcBef>
        <a:buFont typeface="Arial"/>
        <a:buChar char="–"/>
        <a:defRPr sz="2000" kern="1200">
          <a:solidFill>
            <a:schemeClr val="tx1"/>
          </a:solidFill>
          <a:latin typeface="Chalkboard"/>
          <a:ea typeface="+mn-ea"/>
          <a:cs typeface="Chalkboard"/>
        </a:defRPr>
      </a:lvl4pPr>
      <a:lvl5pPr marL="2057400" indent="-228600" algn="l" defTabSz="457200" rtl="0" eaLnBrk="1" latinLnBrk="0" hangingPunct="1">
        <a:spcBef>
          <a:spcPct val="20000"/>
        </a:spcBef>
        <a:buFont typeface="Arial"/>
        <a:buChar char="»"/>
        <a:defRPr sz="2000" kern="1200">
          <a:solidFill>
            <a:schemeClr val="tx1"/>
          </a:solidFill>
          <a:latin typeface="Chalkboard"/>
          <a:ea typeface="+mn-ea"/>
          <a:cs typeface="Chalkboar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ne.mohamed@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malick.likou@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p:txBody>
          <a:bodyPr/>
          <a:lstStyle/>
          <a:p>
            <a:r>
              <a:rPr lang="fr-FR" dirty="0"/>
              <a:t>Administration Linux</a:t>
            </a:r>
            <a:br>
              <a:rPr lang="fr-FR" dirty="0"/>
            </a:br>
            <a:r>
              <a:rPr lang="fr-FR" dirty="0"/>
              <a:t>Services</a:t>
            </a:r>
          </a:p>
        </p:txBody>
      </p:sp>
      <p:sp>
        <p:nvSpPr>
          <p:cNvPr id="8" name="Sous-titre 7"/>
          <p:cNvSpPr>
            <a:spLocks noGrp="1"/>
          </p:cNvSpPr>
          <p:nvPr>
            <p:ph type="subTitle" idx="1"/>
          </p:nvPr>
        </p:nvSpPr>
        <p:spPr/>
        <p:txBody>
          <a:bodyPr/>
          <a:lstStyle/>
          <a:p>
            <a:r>
              <a:rPr lang="fr-FR" dirty="0">
                <a:solidFill>
                  <a:schemeClr val="accent2"/>
                </a:solidFill>
                <a:hlinkClick r:id="rId3"/>
              </a:rPr>
              <a:t>sene.mohamed@gmail.com</a:t>
            </a:r>
            <a:endParaRPr lang="fr-FR" dirty="0">
              <a:solidFill>
                <a:schemeClr val="accent2"/>
              </a:solidFill>
            </a:endParaRPr>
          </a:p>
          <a:p>
            <a:r>
              <a:rPr lang="fr-FR" dirty="0">
                <a:solidFill>
                  <a:schemeClr val="accent2"/>
                </a:solidFill>
                <a:hlinkClick r:id="rId4"/>
              </a:rPr>
              <a:t>malick.likou@gmail.com</a:t>
            </a:r>
            <a:endParaRPr lang="fr-FR" dirty="0">
              <a:solidFill>
                <a:schemeClr val="accent2"/>
              </a:solidFill>
            </a:endParaRPr>
          </a:p>
          <a:p>
            <a:r>
              <a:rPr lang="fr-FR" dirty="0">
                <a:solidFill>
                  <a:schemeClr val="accent2"/>
                </a:solidFill>
              </a:rPr>
              <a:t> </a:t>
            </a:r>
          </a:p>
          <a:p>
            <a:endParaRPr lang="fr-FR" dirty="0">
              <a:solidFill>
                <a:schemeClr val="accent2"/>
              </a:solidFill>
            </a:endParaRPr>
          </a:p>
        </p:txBody>
      </p:sp>
      <p:sp>
        <p:nvSpPr>
          <p:cNvPr id="4" name="Espace réservé de la date 3"/>
          <p:cNvSpPr>
            <a:spLocks noGrp="1"/>
          </p:cNvSpPr>
          <p:nvPr>
            <p:ph type="dt" sz="half" idx="10"/>
          </p:nvPr>
        </p:nvSpPr>
        <p:spPr/>
        <p:txBody>
          <a:bodyPr/>
          <a:lstStyle/>
          <a:p>
            <a:r>
              <a:rPr lang="fr-FR" dirty="0"/>
              <a:t>2020 - 2021</a:t>
            </a:r>
          </a:p>
        </p:txBody>
      </p:sp>
      <p:sp>
        <p:nvSpPr>
          <p:cNvPr id="5" name="Espace réservé du pied de page 4"/>
          <p:cNvSpPr>
            <a:spLocks noGrp="1"/>
          </p:cNvSpPr>
          <p:nvPr>
            <p:ph type="ftr" sz="quarter" idx="11"/>
          </p:nvPr>
        </p:nvSpPr>
        <p:spPr/>
        <p:txBody>
          <a:bodyPr/>
          <a:lstStyle/>
          <a:p>
            <a:r>
              <a:rPr lang="fr-FR" dirty="0"/>
              <a:t>Administration Système Linux</a:t>
            </a:r>
          </a:p>
        </p:txBody>
      </p:sp>
      <p:sp>
        <p:nvSpPr>
          <p:cNvPr id="6" name="Espace réservé du numéro de diapositive 5"/>
          <p:cNvSpPr>
            <a:spLocks noGrp="1"/>
          </p:cNvSpPr>
          <p:nvPr>
            <p:ph type="sldNum" sz="quarter" idx="12"/>
          </p:nvPr>
        </p:nvSpPr>
        <p:spPr>
          <a:xfrm>
            <a:off x="6553200" y="6356350"/>
            <a:ext cx="2133600" cy="365125"/>
          </a:xfrm>
        </p:spPr>
        <p:txBody>
          <a:bodyPr/>
          <a:lstStyle/>
          <a:p>
            <a:fld id="{8D345701-DC38-8F4A-99F0-4AA428B173F6}" type="slidenum">
              <a:rPr lang="fr-FR" smtClean="0"/>
              <a:t>1</a:t>
            </a:fld>
            <a:endParaRPr lang="fr-FR"/>
          </a:p>
        </p:txBody>
      </p:sp>
      <p:pic>
        <p:nvPicPr>
          <p:cNvPr id="2" name="Image 1"/>
          <p:cNvPicPr>
            <a:picLocks noChangeAspect="1"/>
          </p:cNvPicPr>
          <p:nvPr/>
        </p:nvPicPr>
        <p:blipFill>
          <a:blip r:embed="rId5"/>
          <a:stretch>
            <a:fillRect/>
          </a:stretch>
        </p:blipFill>
        <p:spPr>
          <a:xfrm>
            <a:off x="7620000" y="5924550"/>
            <a:ext cx="1276350" cy="561975"/>
          </a:xfrm>
          <a:prstGeom prst="rect">
            <a:avLst/>
          </a:prstGeom>
        </p:spPr>
      </p:pic>
    </p:spTree>
    <p:extLst>
      <p:ext uri="{BB962C8B-B14F-4D97-AF65-F5344CB8AC3E}">
        <p14:creationId xmlns:p14="http://schemas.microsoft.com/office/powerpoint/2010/main" val="314904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B212F-760E-433B-8721-0B49DD990431}"/>
              </a:ext>
            </a:extLst>
          </p:cNvPr>
          <p:cNvSpPr>
            <a:spLocks noGrp="1"/>
          </p:cNvSpPr>
          <p:nvPr>
            <p:ph type="title"/>
          </p:nvPr>
        </p:nvSpPr>
        <p:spPr>
          <a:xfrm>
            <a:off x="457200" y="274638"/>
            <a:ext cx="8229600" cy="1052280"/>
          </a:xfrm>
        </p:spPr>
        <p:txBody>
          <a:bodyPr>
            <a:normAutofit/>
          </a:bodyPr>
          <a:lstStyle/>
          <a:p>
            <a:r>
              <a:rPr lang="fr-FR" dirty="0"/>
              <a:t>Le service d’acquisition d’IP : DHCP</a:t>
            </a:r>
          </a:p>
        </p:txBody>
      </p:sp>
      <p:sp>
        <p:nvSpPr>
          <p:cNvPr id="6" name="Espace réservé du numéro de diapositive 5">
            <a:extLst>
              <a:ext uri="{FF2B5EF4-FFF2-40B4-BE49-F238E27FC236}">
                <a16:creationId xmlns:a16="http://schemas.microsoft.com/office/drawing/2014/main" id="{B81E955F-B18D-4B20-9140-00FC8ED035A9}"/>
              </a:ext>
            </a:extLst>
          </p:cNvPr>
          <p:cNvSpPr>
            <a:spLocks noGrp="1"/>
          </p:cNvSpPr>
          <p:nvPr>
            <p:ph type="sldNum" sz="quarter" idx="12"/>
          </p:nvPr>
        </p:nvSpPr>
        <p:spPr/>
        <p:txBody>
          <a:bodyPr/>
          <a:lstStyle/>
          <a:p>
            <a:fld id="{8D345701-DC38-8F4A-99F0-4AA428B173F6}" type="slidenum">
              <a:rPr lang="fr-FR" smtClean="0"/>
              <a:t>10</a:t>
            </a:fld>
            <a:endParaRPr lang="fr-FR"/>
          </a:p>
        </p:txBody>
      </p:sp>
      <p:sp>
        <p:nvSpPr>
          <p:cNvPr id="7" name="object 3">
            <a:extLst>
              <a:ext uri="{FF2B5EF4-FFF2-40B4-BE49-F238E27FC236}">
                <a16:creationId xmlns:a16="http://schemas.microsoft.com/office/drawing/2014/main" id="{0E1CF5D9-CA1F-4619-B28D-E138FFF5CD0F}"/>
              </a:ext>
            </a:extLst>
          </p:cNvPr>
          <p:cNvSpPr txBox="1"/>
          <p:nvPr/>
        </p:nvSpPr>
        <p:spPr>
          <a:xfrm>
            <a:off x="969841" y="2169735"/>
            <a:ext cx="685721" cy="196208"/>
          </a:xfrm>
          <a:prstGeom prst="rect">
            <a:avLst/>
          </a:prstGeom>
        </p:spPr>
        <p:txBody>
          <a:bodyPr vert="horz" wrap="square" lIns="0" tIns="11430" rIns="0" bIns="0" rtlCol="0">
            <a:spAutoFit/>
          </a:bodyPr>
          <a:lstStyle/>
          <a:p>
            <a:pPr marL="12700">
              <a:lnSpc>
                <a:spcPct val="100000"/>
              </a:lnSpc>
              <a:spcBef>
                <a:spcPts val="90"/>
              </a:spcBef>
            </a:pPr>
            <a:r>
              <a:rPr sz="1200" spc="-25" dirty="0">
                <a:solidFill>
                  <a:srgbClr val="0000FF"/>
                </a:solidFill>
                <a:latin typeface="Lucida Sans"/>
                <a:cs typeface="Lucida Sans"/>
              </a:rPr>
              <a:t>So</a:t>
            </a:r>
            <a:r>
              <a:rPr sz="1200" spc="-80" dirty="0">
                <a:solidFill>
                  <a:srgbClr val="0000FF"/>
                </a:solidFill>
                <a:latin typeface="Lucida Sans"/>
                <a:cs typeface="Lucida Sans"/>
              </a:rPr>
              <a:t>u</a:t>
            </a:r>
            <a:r>
              <a:rPr sz="1200" spc="70" dirty="0">
                <a:solidFill>
                  <a:srgbClr val="0000FF"/>
                </a:solidFill>
                <a:latin typeface="Lucida Sans"/>
                <a:cs typeface="Lucida Sans"/>
              </a:rPr>
              <a:t>r</a:t>
            </a:r>
            <a:r>
              <a:rPr sz="1200" spc="-65" dirty="0">
                <a:solidFill>
                  <a:srgbClr val="0000FF"/>
                </a:solidFill>
                <a:latin typeface="Lucida Sans"/>
                <a:cs typeface="Lucida Sans"/>
              </a:rPr>
              <a:t>c</a:t>
            </a:r>
            <a:r>
              <a:rPr sz="1200" spc="-25" dirty="0">
                <a:solidFill>
                  <a:srgbClr val="0000FF"/>
                </a:solidFill>
                <a:latin typeface="Lucida Sans"/>
                <a:cs typeface="Lucida Sans"/>
              </a:rPr>
              <a:t>e</a:t>
            </a:r>
            <a:endParaRPr sz="1200" dirty="0">
              <a:latin typeface="Lucida Sans"/>
              <a:cs typeface="Lucida Sans"/>
            </a:endParaRPr>
          </a:p>
        </p:txBody>
      </p:sp>
      <p:sp>
        <p:nvSpPr>
          <p:cNvPr id="9" name="object 5">
            <a:extLst>
              <a:ext uri="{FF2B5EF4-FFF2-40B4-BE49-F238E27FC236}">
                <a16:creationId xmlns:a16="http://schemas.microsoft.com/office/drawing/2014/main" id="{CED6918C-B392-4C05-9204-D215EE6068FB}"/>
              </a:ext>
            </a:extLst>
          </p:cNvPr>
          <p:cNvSpPr txBox="1"/>
          <p:nvPr/>
        </p:nvSpPr>
        <p:spPr>
          <a:xfrm>
            <a:off x="6590581" y="2219501"/>
            <a:ext cx="1240717" cy="196208"/>
          </a:xfrm>
          <a:prstGeom prst="rect">
            <a:avLst/>
          </a:prstGeom>
        </p:spPr>
        <p:txBody>
          <a:bodyPr vert="horz" wrap="square" lIns="0" tIns="11430" rIns="0" bIns="0" rtlCol="0">
            <a:spAutoFit/>
          </a:bodyPr>
          <a:lstStyle/>
          <a:p>
            <a:pPr marL="12700">
              <a:lnSpc>
                <a:spcPct val="100000"/>
              </a:lnSpc>
              <a:spcBef>
                <a:spcPts val="90"/>
              </a:spcBef>
            </a:pPr>
            <a:r>
              <a:rPr sz="1200" spc="-30" dirty="0">
                <a:solidFill>
                  <a:srgbClr val="0000FF"/>
                </a:solidFill>
                <a:latin typeface="Lucida Sans"/>
                <a:cs typeface="Lucida Sans"/>
              </a:rPr>
              <a:t>Protocol</a:t>
            </a:r>
            <a:r>
              <a:rPr sz="1200" spc="-215" dirty="0">
                <a:solidFill>
                  <a:srgbClr val="0000FF"/>
                </a:solidFill>
                <a:latin typeface="Lucida Sans"/>
                <a:cs typeface="Lucida Sans"/>
              </a:rPr>
              <a:t> </a:t>
            </a:r>
            <a:r>
              <a:rPr sz="1200" spc="-60" dirty="0">
                <a:solidFill>
                  <a:srgbClr val="0000FF"/>
                </a:solidFill>
                <a:latin typeface="Lucida Sans"/>
                <a:cs typeface="Lucida Sans"/>
              </a:rPr>
              <a:t>Info</a:t>
            </a:r>
            <a:endParaRPr sz="1200" dirty="0">
              <a:latin typeface="Lucida Sans"/>
              <a:cs typeface="Lucida Sans"/>
            </a:endParaRPr>
          </a:p>
        </p:txBody>
      </p:sp>
      <p:sp>
        <p:nvSpPr>
          <p:cNvPr id="10" name="object 6">
            <a:extLst>
              <a:ext uri="{FF2B5EF4-FFF2-40B4-BE49-F238E27FC236}">
                <a16:creationId xmlns:a16="http://schemas.microsoft.com/office/drawing/2014/main" id="{C6E1FC6A-9A6A-40ED-ADD2-A5E67CDD32DC}"/>
              </a:ext>
            </a:extLst>
          </p:cNvPr>
          <p:cNvSpPr txBox="1"/>
          <p:nvPr/>
        </p:nvSpPr>
        <p:spPr>
          <a:xfrm>
            <a:off x="491489" y="2353937"/>
            <a:ext cx="7123435" cy="839461"/>
          </a:xfrm>
          <a:prstGeom prst="rect">
            <a:avLst/>
          </a:prstGeom>
        </p:spPr>
        <p:txBody>
          <a:bodyPr vert="horz" wrap="square" lIns="0" tIns="140970" rIns="0" bIns="0" rtlCol="0">
            <a:spAutoFit/>
          </a:bodyPr>
          <a:lstStyle/>
          <a:p>
            <a:pPr marL="12700">
              <a:lnSpc>
                <a:spcPct val="100000"/>
              </a:lnSpc>
              <a:spcBef>
                <a:spcPts val="1110"/>
              </a:spcBef>
            </a:pPr>
            <a:r>
              <a:rPr sz="1200" spc="95" dirty="0">
                <a:latin typeface="Lucida Sans"/>
                <a:cs typeface="Lucida Sans"/>
              </a:rPr>
              <a:t>#</a:t>
            </a:r>
            <a:r>
              <a:rPr sz="1200" spc="-409" dirty="0">
                <a:latin typeface="Lucida Sans"/>
                <a:cs typeface="Lucida Sans"/>
              </a:rPr>
              <a:t> </a:t>
            </a:r>
            <a:r>
              <a:rPr sz="1200" spc="25" dirty="0">
                <a:latin typeface="Lucida Sans"/>
                <a:cs typeface="Lucida Sans"/>
              </a:rPr>
              <a:t>Le </a:t>
            </a:r>
            <a:r>
              <a:rPr sz="1200" spc="-30" dirty="0">
                <a:latin typeface="Lucida Sans"/>
                <a:cs typeface="Lucida Sans"/>
              </a:rPr>
              <a:t>client </a:t>
            </a:r>
            <a:r>
              <a:rPr sz="1200" spc="-55" dirty="0">
                <a:latin typeface="Lucida Sans"/>
                <a:cs typeface="Lucida Sans"/>
              </a:rPr>
              <a:t>envoie </a:t>
            </a:r>
            <a:r>
              <a:rPr sz="1200" spc="-30" dirty="0">
                <a:latin typeface="Lucida Sans"/>
                <a:cs typeface="Lucida Sans"/>
              </a:rPr>
              <a:t>sa </a:t>
            </a:r>
            <a:r>
              <a:rPr sz="1200" spc="-25" dirty="0">
                <a:latin typeface="Lucida Sans"/>
                <a:cs typeface="Lucida Sans"/>
              </a:rPr>
              <a:t>trame </a:t>
            </a:r>
            <a:r>
              <a:rPr sz="1200" spc="-75" dirty="0">
                <a:latin typeface="Lucida Sans"/>
                <a:cs typeface="Lucida Sans"/>
              </a:rPr>
              <a:t>de </a:t>
            </a:r>
            <a:r>
              <a:rPr sz="1200" spc="-50" dirty="0">
                <a:latin typeface="Lucida Sans"/>
                <a:cs typeface="Lucida Sans"/>
              </a:rPr>
              <a:t>découverte</a:t>
            </a:r>
            <a:endParaRPr sz="1200" dirty="0">
              <a:latin typeface="Lucida Sans"/>
              <a:cs typeface="Lucida Sans"/>
            </a:endParaRPr>
          </a:p>
          <a:p>
            <a:pPr marL="12700" marR="5080" indent="466090">
              <a:lnSpc>
                <a:spcPct val="148100"/>
              </a:lnSpc>
              <a:tabLst>
                <a:tab pos="3115310" algn="l"/>
                <a:tab pos="6092825" algn="l"/>
              </a:tabLst>
            </a:pPr>
            <a:r>
              <a:rPr sz="1200" spc="-120" dirty="0">
                <a:solidFill>
                  <a:srgbClr val="0000FF"/>
                </a:solidFill>
                <a:latin typeface="Lucida Sans"/>
                <a:cs typeface="Lucida Sans"/>
              </a:rPr>
              <a:t>0.0.0.0	</a:t>
            </a:r>
            <a:r>
              <a:rPr sz="1200" spc="-145" dirty="0">
                <a:solidFill>
                  <a:srgbClr val="0000FF"/>
                </a:solidFill>
                <a:latin typeface="Lucida Sans"/>
                <a:cs typeface="Lucida Sans"/>
              </a:rPr>
              <a:t>255.255.255.255	</a:t>
            </a:r>
            <a:r>
              <a:rPr sz="1200" spc="-55" dirty="0">
                <a:solidFill>
                  <a:srgbClr val="0000FF"/>
                </a:solidFill>
                <a:latin typeface="Lucida Sans"/>
                <a:cs typeface="Lucida Sans"/>
              </a:rPr>
              <a:t>DHCPDiscover  </a:t>
            </a:r>
            <a:r>
              <a:rPr sz="1200" spc="95" dirty="0">
                <a:latin typeface="Lucida Sans"/>
                <a:cs typeface="Lucida Sans"/>
              </a:rPr>
              <a:t>#</a:t>
            </a:r>
            <a:r>
              <a:rPr sz="1200" spc="-135" dirty="0">
                <a:latin typeface="Lucida Sans"/>
                <a:cs typeface="Lucida Sans"/>
              </a:rPr>
              <a:t> </a:t>
            </a:r>
            <a:r>
              <a:rPr sz="1200" spc="10" dirty="0">
                <a:latin typeface="Lucida Sans"/>
                <a:cs typeface="Lucida Sans"/>
              </a:rPr>
              <a:t>le</a:t>
            </a:r>
            <a:r>
              <a:rPr sz="1200" spc="-135" dirty="0">
                <a:latin typeface="Lucida Sans"/>
                <a:cs typeface="Lucida Sans"/>
              </a:rPr>
              <a:t> </a:t>
            </a:r>
            <a:r>
              <a:rPr sz="1200" spc="-5" dirty="0">
                <a:latin typeface="Lucida Sans"/>
                <a:cs typeface="Lucida Sans"/>
              </a:rPr>
              <a:t>serveur</a:t>
            </a:r>
            <a:r>
              <a:rPr sz="1200" spc="-145" dirty="0">
                <a:latin typeface="Lucida Sans"/>
                <a:cs typeface="Lucida Sans"/>
              </a:rPr>
              <a:t> </a:t>
            </a:r>
            <a:r>
              <a:rPr sz="1200" spc="-65" dirty="0">
                <a:latin typeface="Lucida Sans"/>
                <a:cs typeface="Lucida Sans"/>
              </a:rPr>
              <a:t>DHCP</a:t>
            </a:r>
            <a:r>
              <a:rPr sz="1200" spc="-135" dirty="0">
                <a:latin typeface="Lucida Sans"/>
                <a:cs typeface="Lucida Sans"/>
              </a:rPr>
              <a:t> </a:t>
            </a:r>
            <a:r>
              <a:rPr sz="1200" spc="-20" dirty="0">
                <a:latin typeface="Lucida Sans"/>
                <a:cs typeface="Lucida Sans"/>
              </a:rPr>
              <a:t>vérifie</a:t>
            </a:r>
            <a:r>
              <a:rPr sz="1200" spc="-135" dirty="0">
                <a:latin typeface="Lucida Sans"/>
                <a:cs typeface="Lucida Sans"/>
              </a:rPr>
              <a:t> </a:t>
            </a:r>
            <a:r>
              <a:rPr sz="1200" spc="-80" dirty="0">
                <a:latin typeface="Lucida Sans"/>
                <a:cs typeface="Lucida Sans"/>
              </a:rPr>
              <a:t>que</a:t>
            </a:r>
            <a:r>
              <a:rPr sz="1200" spc="-130" dirty="0">
                <a:latin typeface="Lucida Sans"/>
                <a:cs typeface="Lucida Sans"/>
              </a:rPr>
              <a:t> </a:t>
            </a:r>
            <a:r>
              <a:rPr sz="1200" spc="-25" dirty="0">
                <a:latin typeface="Lucida Sans"/>
                <a:cs typeface="Lucida Sans"/>
              </a:rPr>
              <a:t>l’adresse</a:t>
            </a:r>
            <a:r>
              <a:rPr sz="1200" spc="-135" dirty="0">
                <a:latin typeface="Lucida Sans"/>
                <a:cs typeface="Lucida Sans"/>
              </a:rPr>
              <a:t> </a:t>
            </a:r>
            <a:r>
              <a:rPr sz="1200" spc="75" dirty="0">
                <a:latin typeface="Lucida Sans"/>
                <a:cs typeface="Lucida Sans"/>
              </a:rPr>
              <a:t>IP</a:t>
            </a:r>
            <a:r>
              <a:rPr sz="1200" spc="-135" dirty="0">
                <a:latin typeface="Lucida Sans"/>
                <a:cs typeface="Lucida Sans"/>
              </a:rPr>
              <a:t> </a:t>
            </a:r>
            <a:r>
              <a:rPr sz="1200" spc="-55" dirty="0">
                <a:latin typeface="Lucida Sans"/>
                <a:cs typeface="Lucida Sans"/>
              </a:rPr>
              <a:t>qu’il</a:t>
            </a:r>
            <a:r>
              <a:rPr sz="1200" spc="-145" dirty="0">
                <a:latin typeface="Lucida Sans"/>
                <a:cs typeface="Lucida Sans"/>
              </a:rPr>
              <a:t> </a:t>
            </a:r>
            <a:r>
              <a:rPr sz="1200" spc="-45" dirty="0">
                <a:latin typeface="Lucida Sans"/>
                <a:cs typeface="Lucida Sans"/>
              </a:rPr>
              <a:t>veut</a:t>
            </a:r>
            <a:r>
              <a:rPr sz="1200" spc="-145" dirty="0">
                <a:latin typeface="Lucida Sans"/>
                <a:cs typeface="Lucida Sans"/>
              </a:rPr>
              <a:t> </a:t>
            </a:r>
            <a:r>
              <a:rPr sz="1200" spc="-20" dirty="0">
                <a:latin typeface="Lucida Sans"/>
                <a:cs typeface="Lucida Sans"/>
              </a:rPr>
              <a:t>offrir</a:t>
            </a:r>
            <a:r>
              <a:rPr sz="1200" spc="-140" dirty="0">
                <a:latin typeface="Lucida Sans"/>
                <a:cs typeface="Lucida Sans"/>
              </a:rPr>
              <a:t> </a:t>
            </a:r>
            <a:r>
              <a:rPr sz="1200" spc="-50" dirty="0">
                <a:latin typeface="Lucida Sans"/>
                <a:cs typeface="Lucida Sans"/>
              </a:rPr>
              <a:t>n’est</a:t>
            </a:r>
            <a:r>
              <a:rPr sz="1200" spc="-145" dirty="0">
                <a:latin typeface="Lucida Sans"/>
                <a:cs typeface="Lucida Sans"/>
              </a:rPr>
              <a:t> </a:t>
            </a:r>
            <a:r>
              <a:rPr sz="1200" spc="-60" dirty="0">
                <a:latin typeface="Lucida Sans"/>
                <a:cs typeface="Lucida Sans"/>
              </a:rPr>
              <a:t>pas</a:t>
            </a:r>
            <a:r>
              <a:rPr sz="1200" spc="-145" dirty="0">
                <a:latin typeface="Lucida Sans"/>
                <a:cs typeface="Lucida Sans"/>
              </a:rPr>
              <a:t> </a:t>
            </a:r>
            <a:r>
              <a:rPr sz="1200" spc="-25" dirty="0">
                <a:latin typeface="Lucida Sans"/>
                <a:cs typeface="Lucida Sans"/>
              </a:rPr>
              <a:t>utilisée</a:t>
            </a:r>
            <a:endParaRPr sz="1200" dirty="0">
              <a:latin typeface="Lucida Sans"/>
              <a:cs typeface="Lucida Sans"/>
            </a:endParaRPr>
          </a:p>
        </p:txBody>
      </p:sp>
      <p:sp>
        <p:nvSpPr>
          <p:cNvPr id="11" name="object 7">
            <a:extLst>
              <a:ext uri="{FF2B5EF4-FFF2-40B4-BE49-F238E27FC236}">
                <a16:creationId xmlns:a16="http://schemas.microsoft.com/office/drawing/2014/main" id="{CCA8CDC2-8AC8-4621-9784-D7F01A7395AC}"/>
              </a:ext>
            </a:extLst>
          </p:cNvPr>
          <p:cNvSpPr txBox="1"/>
          <p:nvPr/>
        </p:nvSpPr>
        <p:spPr>
          <a:xfrm>
            <a:off x="698499" y="3180943"/>
            <a:ext cx="1614479" cy="525272"/>
          </a:xfrm>
          <a:prstGeom prst="rect">
            <a:avLst/>
          </a:prstGeom>
        </p:spPr>
        <p:txBody>
          <a:bodyPr vert="horz" wrap="square" lIns="0" tIns="12700" rIns="0" bIns="0" rtlCol="0">
            <a:spAutoFit/>
          </a:bodyPr>
          <a:lstStyle/>
          <a:p>
            <a:pPr marL="12700" marR="5080">
              <a:lnSpc>
                <a:spcPct val="148100"/>
              </a:lnSpc>
              <a:spcBef>
                <a:spcPts val="100"/>
              </a:spcBef>
            </a:pPr>
            <a:r>
              <a:rPr sz="1200" spc="75" dirty="0">
                <a:solidFill>
                  <a:srgbClr val="0000FF"/>
                </a:solidFill>
                <a:latin typeface="Lucida Sans"/>
                <a:cs typeface="Lucida Sans"/>
              </a:rPr>
              <a:t>IP </a:t>
            </a:r>
            <a:r>
              <a:rPr sz="1200" spc="10" dirty="0">
                <a:solidFill>
                  <a:srgbClr val="0000FF"/>
                </a:solidFill>
                <a:latin typeface="Lucida Sans"/>
                <a:cs typeface="Lucida Sans"/>
              </a:rPr>
              <a:t>Serveur</a:t>
            </a:r>
            <a:r>
              <a:rPr sz="1200" spc="-440" dirty="0">
                <a:solidFill>
                  <a:srgbClr val="0000FF"/>
                </a:solidFill>
                <a:latin typeface="Lucida Sans"/>
                <a:cs typeface="Lucida Sans"/>
              </a:rPr>
              <a:t> </a:t>
            </a:r>
            <a:r>
              <a:rPr sz="1200" spc="-65" dirty="0">
                <a:solidFill>
                  <a:srgbClr val="0000FF"/>
                </a:solidFill>
                <a:latin typeface="Lucida Sans"/>
                <a:cs typeface="Lucida Sans"/>
              </a:rPr>
              <a:t>DHCP  </a:t>
            </a:r>
            <a:r>
              <a:rPr sz="1200" spc="75" dirty="0">
                <a:solidFill>
                  <a:srgbClr val="0000FF"/>
                </a:solidFill>
                <a:latin typeface="Lucida Sans"/>
                <a:cs typeface="Lucida Sans"/>
              </a:rPr>
              <a:t>IP </a:t>
            </a:r>
            <a:r>
              <a:rPr sz="1200" spc="10" dirty="0">
                <a:solidFill>
                  <a:srgbClr val="0000FF"/>
                </a:solidFill>
                <a:latin typeface="Lucida Sans"/>
                <a:cs typeface="Lucida Sans"/>
              </a:rPr>
              <a:t>Serveur</a:t>
            </a:r>
            <a:r>
              <a:rPr sz="1200" spc="-440" dirty="0">
                <a:solidFill>
                  <a:srgbClr val="0000FF"/>
                </a:solidFill>
                <a:latin typeface="Lucida Sans"/>
                <a:cs typeface="Lucida Sans"/>
              </a:rPr>
              <a:t> </a:t>
            </a:r>
            <a:r>
              <a:rPr sz="1200" spc="-65" dirty="0">
                <a:solidFill>
                  <a:srgbClr val="0000FF"/>
                </a:solidFill>
                <a:latin typeface="Lucida Sans"/>
                <a:cs typeface="Lucida Sans"/>
              </a:rPr>
              <a:t>DHCP</a:t>
            </a:r>
            <a:endParaRPr sz="1200" dirty="0">
              <a:latin typeface="Lucida Sans"/>
              <a:cs typeface="Lucida Sans"/>
            </a:endParaRPr>
          </a:p>
        </p:txBody>
      </p:sp>
      <p:sp>
        <p:nvSpPr>
          <p:cNvPr id="12" name="object 8">
            <a:extLst>
              <a:ext uri="{FF2B5EF4-FFF2-40B4-BE49-F238E27FC236}">
                <a16:creationId xmlns:a16="http://schemas.microsoft.com/office/drawing/2014/main" id="{3562957E-BF64-499E-84CC-14ECAFD594C5}"/>
              </a:ext>
            </a:extLst>
          </p:cNvPr>
          <p:cNvSpPr txBox="1"/>
          <p:nvPr/>
        </p:nvSpPr>
        <p:spPr>
          <a:xfrm>
            <a:off x="3641071" y="3196456"/>
            <a:ext cx="1041766" cy="525272"/>
          </a:xfrm>
          <a:prstGeom prst="rect">
            <a:avLst/>
          </a:prstGeom>
        </p:spPr>
        <p:txBody>
          <a:bodyPr vert="horz" wrap="square" lIns="0" tIns="12700" rIns="0" bIns="0" rtlCol="0">
            <a:spAutoFit/>
          </a:bodyPr>
          <a:lstStyle/>
          <a:p>
            <a:pPr marL="12700" marR="5080" indent="206375">
              <a:lnSpc>
                <a:spcPct val="148100"/>
              </a:lnSpc>
              <a:spcBef>
                <a:spcPts val="100"/>
              </a:spcBef>
            </a:pPr>
            <a:r>
              <a:rPr sz="1200" spc="-30" dirty="0">
                <a:solidFill>
                  <a:srgbClr val="0000FF"/>
                </a:solidFill>
                <a:latin typeface="Lucida Sans"/>
                <a:cs typeface="Lucida Sans"/>
              </a:rPr>
              <a:t>Broadcast  </a:t>
            </a:r>
            <a:r>
              <a:rPr sz="1200" spc="75" dirty="0">
                <a:solidFill>
                  <a:srgbClr val="0000FF"/>
                </a:solidFill>
                <a:latin typeface="Lucida Sans"/>
                <a:cs typeface="Lucida Sans"/>
              </a:rPr>
              <a:t>IP </a:t>
            </a:r>
            <a:r>
              <a:rPr sz="1200" spc="-30" dirty="0">
                <a:solidFill>
                  <a:srgbClr val="0000FF"/>
                </a:solidFill>
                <a:latin typeface="Lucida Sans"/>
                <a:cs typeface="Lucida Sans"/>
              </a:rPr>
              <a:t>client</a:t>
            </a:r>
            <a:r>
              <a:rPr sz="1200" spc="-440" dirty="0">
                <a:solidFill>
                  <a:srgbClr val="0000FF"/>
                </a:solidFill>
                <a:latin typeface="Lucida Sans"/>
                <a:cs typeface="Lucida Sans"/>
              </a:rPr>
              <a:t> </a:t>
            </a:r>
            <a:r>
              <a:rPr sz="1200" spc="-65" dirty="0">
                <a:solidFill>
                  <a:srgbClr val="0000FF"/>
                </a:solidFill>
                <a:latin typeface="Lucida Sans"/>
                <a:cs typeface="Lucida Sans"/>
              </a:rPr>
              <a:t>DHCP</a:t>
            </a:r>
            <a:endParaRPr sz="1200" dirty="0">
              <a:latin typeface="Lucida Sans"/>
              <a:cs typeface="Lucida Sans"/>
            </a:endParaRPr>
          </a:p>
        </p:txBody>
      </p:sp>
      <p:sp>
        <p:nvSpPr>
          <p:cNvPr id="13" name="object 9">
            <a:extLst>
              <a:ext uri="{FF2B5EF4-FFF2-40B4-BE49-F238E27FC236}">
                <a16:creationId xmlns:a16="http://schemas.microsoft.com/office/drawing/2014/main" id="{BCC19B2F-8A58-4BEC-8C15-41D107E3BC25}"/>
              </a:ext>
            </a:extLst>
          </p:cNvPr>
          <p:cNvSpPr txBox="1"/>
          <p:nvPr/>
        </p:nvSpPr>
        <p:spPr>
          <a:xfrm>
            <a:off x="6431630" y="3121808"/>
            <a:ext cx="1657260" cy="639919"/>
          </a:xfrm>
          <a:prstGeom prst="rect">
            <a:avLst/>
          </a:prstGeom>
        </p:spPr>
        <p:txBody>
          <a:bodyPr vert="horz" wrap="square" lIns="0" tIns="140970" rIns="0" bIns="0" rtlCol="0">
            <a:spAutoFit/>
          </a:bodyPr>
          <a:lstStyle/>
          <a:p>
            <a:pPr algn="ctr">
              <a:lnSpc>
                <a:spcPct val="100000"/>
              </a:lnSpc>
              <a:spcBef>
                <a:spcPts val="1110"/>
              </a:spcBef>
            </a:pPr>
            <a:r>
              <a:rPr sz="1200" spc="15" dirty="0">
                <a:solidFill>
                  <a:srgbClr val="0000FF"/>
                </a:solidFill>
                <a:latin typeface="Lucida Sans"/>
                <a:cs typeface="Lucida Sans"/>
              </a:rPr>
              <a:t>ARP</a:t>
            </a:r>
            <a:r>
              <a:rPr sz="1200" spc="-190" dirty="0">
                <a:solidFill>
                  <a:srgbClr val="0000FF"/>
                </a:solidFill>
                <a:latin typeface="Lucida Sans"/>
                <a:cs typeface="Lucida Sans"/>
              </a:rPr>
              <a:t> </a:t>
            </a:r>
            <a:r>
              <a:rPr sz="1200" spc="-110" dirty="0">
                <a:solidFill>
                  <a:srgbClr val="0000FF"/>
                </a:solidFill>
                <a:latin typeface="Lucida Sans"/>
                <a:cs typeface="Lucida Sans"/>
              </a:rPr>
              <a:t>192.168.0.9?</a:t>
            </a:r>
            <a:endParaRPr sz="1200" dirty="0">
              <a:latin typeface="Lucida Sans"/>
              <a:cs typeface="Lucida Sans"/>
            </a:endParaRPr>
          </a:p>
          <a:p>
            <a:pPr algn="ctr">
              <a:lnSpc>
                <a:spcPct val="100000"/>
              </a:lnSpc>
              <a:spcBef>
                <a:spcPts val="1010"/>
              </a:spcBef>
            </a:pPr>
            <a:r>
              <a:rPr sz="1200" spc="-60" dirty="0">
                <a:solidFill>
                  <a:srgbClr val="0000FF"/>
                </a:solidFill>
                <a:latin typeface="Lucida Sans"/>
                <a:cs typeface="Lucida Sans"/>
              </a:rPr>
              <a:t>DHCPOffer</a:t>
            </a:r>
            <a:endParaRPr sz="1200" dirty="0">
              <a:latin typeface="Lucida Sans"/>
              <a:cs typeface="Lucida Sans"/>
            </a:endParaRPr>
          </a:p>
        </p:txBody>
      </p:sp>
      <p:sp>
        <p:nvSpPr>
          <p:cNvPr id="14" name="object 10">
            <a:extLst>
              <a:ext uri="{FF2B5EF4-FFF2-40B4-BE49-F238E27FC236}">
                <a16:creationId xmlns:a16="http://schemas.microsoft.com/office/drawing/2014/main" id="{9DD8EA65-95F3-4BCC-A4D2-B86A56E13C8D}"/>
              </a:ext>
            </a:extLst>
          </p:cNvPr>
          <p:cNvSpPr txBox="1"/>
          <p:nvPr/>
        </p:nvSpPr>
        <p:spPr>
          <a:xfrm>
            <a:off x="6749532" y="4256367"/>
            <a:ext cx="1339358" cy="196208"/>
          </a:xfrm>
          <a:prstGeom prst="rect">
            <a:avLst/>
          </a:prstGeom>
        </p:spPr>
        <p:txBody>
          <a:bodyPr vert="horz" wrap="square" lIns="0" tIns="11430" rIns="0" bIns="0" rtlCol="0">
            <a:spAutoFit/>
          </a:bodyPr>
          <a:lstStyle/>
          <a:p>
            <a:pPr marL="12700">
              <a:lnSpc>
                <a:spcPct val="100000"/>
              </a:lnSpc>
              <a:spcBef>
                <a:spcPts val="90"/>
              </a:spcBef>
            </a:pPr>
            <a:r>
              <a:rPr sz="1200" spc="-50" dirty="0">
                <a:solidFill>
                  <a:srgbClr val="0000FF"/>
                </a:solidFill>
                <a:latin typeface="Lucida Sans"/>
                <a:cs typeface="Lucida Sans"/>
              </a:rPr>
              <a:t>DHCPRequest</a:t>
            </a:r>
            <a:endParaRPr sz="1200" dirty="0">
              <a:latin typeface="Lucida Sans"/>
              <a:cs typeface="Lucida Sans"/>
            </a:endParaRPr>
          </a:p>
        </p:txBody>
      </p:sp>
      <p:sp>
        <p:nvSpPr>
          <p:cNvPr id="15" name="object 11">
            <a:extLst>
              <a:ext uri="{FF2B5EF4-FFF2-40B4-BE49-F238E27FC236}">
                <a16:creationId xmlns:a16="http://schemas.microsoft.com/office/drawing/2014/main" id="{AEEAC788-8820-4195-983C-CD0DC488C175}"/>
              </a:ext>
            </a:extLst>
          </p:cNvPr>
          <p:cNvSpPr txBox="1"/>
          <p:nvPr/>
        </p:nvSpPr>
        <p:spPr>
          <a:xfrm>
            <a:off x="491490" y="3819490"/>
            <a:ext cx="4408473" cy="1264449"/>
          </a:xfrm>
          <a:prstGeom prst="rect">
            <a:avLst/>
          </a:prstGeom>
        </p:spPr>
        <p:txBody>
          <a:bodyPr vert="horz" wrap="square" lIns="0" tIns="139700" rIns="0" bIns="0" rtlCol="0">
            <a:spAutoFit/>
          </a:bodyPr>
          <a:lstStyle/>
          <a:p>
            <a:pPr marL="12700">
              <a:lnSpc>
                <a:spcPct val="100000"/>
              </a:lnSpc>
              <a:spcBef>
                <a:spcPts val="1100"/>
              </a:spcBef>
            </a:pPr>
            <a:r>
              <a:rPr sz="1200" spc="95" dirty="0">
                <a:latin typeface="Lucida Sans"/>
                <a:cs typeface="Lucida Sans"/>
              </a:rPr>
              <a:t>#</a:t>
            </a:r>
            <a:r>
              <a:rPr sz="1200" spc="-145" dirty="0">
                <a:latin typeface="Lucida Sans"/>
                <a:cs typeface="Lucida Sans"/>
              </a:rPr>
              <a:t> </a:t>
            </a:r>
            <a:r>
              <a:rPr sz="1200" spc="10" dirty="0">
                <a:latin typeface="Lucida Sans"/>
                <a:cs typeface="Lucida Sans"/>
              </a:rPr>
              <a:t>le</a:t>
            </a:r>
            <a:r>
              <a:rPr sz="1200" spc="-140" dirty="0">
                <a:latin typeface="Lucida Sans"/>
                <a:cs typeface="Lucida Sans"/>
              </a:rPr>
              <a:t> </a:t>
            </a:r>
            <a:r>
              <a:rPr sz="1200" spc="-30" dirty="0">
                <a:latin typeface="Lucida Sans"/>
                <a:cs typeface="Lucida Sans"/>
              </a:rPr>
              <a:t>client</a:t>
            </a:r>
            <a:r>
              <a:rPr sz="1200" spc="-150" dirty="0">
                <a:latin typeface="Lucida Sans"/>
                <a:cs typeface="Lucida Sans"/>
              </a:rPr>
              <a:t> </a:t>
            </a:r>
            <a:r>
              <a:rPr sz="1200" spc="-40" dirty="0">
                <a:latin typeface="Lucida Sans"/>
                <a:cs typeface="Lucida Sans"/>
              </a:rPr>
              <a:t>fait</a:t>
            </a:r>
            <a:r>
              <a:rPr sz="1200" spc="-150" dirty="0">
                <a:latin typeface="Lucida Sans"/>
                <a:cs typeface="Lucida Sans"/>
              </a:rPr>
              <a:t> </a:t>
            </a:r>
            <a:r>
              <a:rPr sz="1200" spc="-35" dirty="0">
                <a:latin typeface="Lucida Sans"/>
                <a:cs typeface="Lucida Sans"/>
              </a:rPr>
              <a:t>sa</a:t>
            </a:r>
            <a:r>
              <a:rPr sz="1200" spc="-140" dirty="0">
                <a:latin typeface="Lucida Sans"/>
                <a:cs typeface="Lucida Sans"/>
              </a:rPr>
              <a:t> </a:t>
            </a:r>
            <a:r>
              <a:rPr sz="1200" spc="-75" dirty="0">
                <a:latin typeface="Lucida Sans"/>
                <a:cs typeface="Lucida Sans"/>
              </a:rPr>
              <a:t>demande</a:t>
            </a:r>
            <a:r>
              <a:rPr sz="1200" spc="-150" dirty="0">
                <a:latin typeface="Lucida Sans"/>
                <a:cs typeface="Lucida Sans"/>
              </a:rPr>
              <a:t> </a:t>
            </a:r>
            <a:r>
              <a:rPr sz="1200" spc="-70" dirty="0">
                <a:latin typeface="Lucida Sans"/>
                <a:cs typeface="Lucida Sans"/>
              </a:rPr>
              <a:t>de</a:t>
            </a:r>
            <a:r>
              <a:rPr sz="1200" spc="-145" dirty="0">
                <a:latin typeface="Lucida Sans"/>
                <a:cs typeface="Lucida Sans"/>
              </a:rPr>
              <a:t> </a:t>
            </a:r>
            <a:r>
              <a:rPr sz="1200" spc="-35" dirty="0">
                <a:latin typeface="Lucida Sans"/>
                <a:cs typeface="Lucida Sans"/>
              </a:rPr>
              <a:t>bail</a:t>
            </a:r>
            <a:endParaRPr sz="1200" dirty="0">
              <a:latin typeface="Lucida Sans"/>
              <a:cs typeface="Lucida Sans"/>
            </a:endParaRPr>
          </a:p>
          <a:p>
            <a:pPr marL="478790">
              <a:lnSpc>
                <a:spcPct val="100000"/>
              </a:lnSpc>
              <a:spcBef>
                <a:spcPts val="1000"/>
              </a:spcBef>
              <a:tabLst>
                <a:tab pos="3063875" algn="l"/>
              </a:tabLst>
            </a:pPr>
            <a:r>
              <a:rPr sz="1200" spc="-120" dirty="0">
                <a:solidFill>
                  <a:srgbClr val="0000FF"/>
                </a:solidFill>
                <a:latin typeface="Lucida Sans"/>
                <a:cs typeface="Lucida Sans"/>
              </a:rPr>
              <a:t>0.0.0.0	</a:t>
            </a:r>
            <a:r>
              <a:rPr sz="1200" spc="-145" dirty="0">
                <a:solidFill>
                  <a:srgbClr val="0000FF"/>
                </a:solidFill>
                <a:latin typeface="Lucida Sans"/>
                <a:cs typeface="Lucida Sans"/>
              </a:rPr>
              <a:t>255.255.255.255</a:t>
            </a:r>
            <a:endParaRPr sz="1200" dirty="0">
              <a:latin typeface="Lucida Sans"/>
              <a:cs typeface="Lucida Sans"/>
            </a:endParaRPr>
          </a:p>
          <a:p>
            <a:pPr marL="12700">
              <a:lnSpc>
                <a:spcPct val="100000"/>
              </a:lnSpc>
              <a:spcBef>
                <a:spcPts val="1010"/>
              </a:spcBef>
            </a:pPr>
            <a:r>
              <a:rPr sz="1200" spc="95" dirty="0">
                <a:latin typeface="Lucida Sans"/>
                <a:cs typeface="Lucida Sans"/>
              </a:rPr>
              <a:t>#</a:t>
            </a:r>
            <a:r>
              <a:rPr sz="1200" spc="-145" dirty="0">
                <a:latin typeface="Lucida Sans"/>
                <a:cs typeface="Lucida Sans"/>
              </a:rPr>
              <a:t> </a:t>
            </a:r>
            <a:r>
              <a:rPr sz="1200" spc="10" dirty="0">
                <a:latin typeface="Lucida Sans"/>
                <a:cs typeface="Lucida Sans"/>
              </a:rPr>
              <a:t>le</a:t>
            </a:r>
            <a:r>
              <a:rPr sz="1200" spc="-140" dirty="0">
                <a:latin typeface="Lucida Sans"/>
                <a:cs typeface="Lucida Sans"/>
              </a:rPr>
              <a:t> </a:t>
            </a:r>
            <a:r>
              <a:rPr sz="1200" spc="-5" dirty="0">
                <a:latin typeface="Lucida Sans"/>
                <a:cs typeface="Lucida Sans"/>
              </a:rPr>
              <a:t>serveur</a:t>
            </a:r>
            <a:r>
              <a:rPr sz="1200" spc="-150" dirty="0">
                <a:latin typeface="Lucida Sans"/>
                <a:cs typeface="Lucida Sans"/>
              </a:rPr>
              <a:t> </a:t>
            </a:r>
            <a:r>
              <a:rPr sz="1200" spc="-65" dirty="0">
                <a:latin typeface="Lucida Sans"/>
                <a:cs typeface="Lucida Sans"/>
              </a:rPr>
              <a:t>DHCP</a:t>
            </a:r>
            <a:r>
              <a:rPr sz="1200" spc="-140" dirty="0">
                <a:latin typeface="Lucida Sans"/>
                <a:cs typeface="Lucida Sans"/>
              </a:rPr>
              <a:t> </a:t>
            </a:r>
            <a:r>
              <a:rPr sz="1200" spc="-40" dirty="0">
                <a:latin typeface="Lucida Sans"/>
                <a:cs typeface="Lucida Sans"/>
              </a:rPr>
              <a:t>offre</a:t>
            </a:r>
            <a:r>
              <a:rPr sz="1200" spc="-140" dirty="0">
                <a:latin typeface="Lucida Sans"/>
                <a:cs typeface="Lucida Sans"/>
              </a:rPr>
              <a:t> </a:t>
            </a:r>
            <a:r>
              <a:rPr sz="1200" spc="-10" dirty="0">
                <a:latin typeface="Lucida Sans"/>
                <a:cs typeface="Lucida Sans"/>
              </a:rPr>
              <a:t>l'adresse</a:t>
            </a:r>
            <a:r>
              <a:rPr sz="1200" spc="-140" dirty="0">
                <a:latin typeface="Lucida Sans"/>
                <a:cs typeface="Lucida Sans"/>
              </a:rPr>
              <a:t> </a:t>
            </a:r>
            <a:r>
              <a:rPr sz="1200" spc="75" dirty="0">
                <a:latin typeface="Lucida Sans"/>
                <a:cs typeface="Lucida Sans"/>
              </a:rPr>
              <a:t>IP</a:t>
            </a:r>
            <a:endParaRPr sz="1200" dirty="0">
              <a:latin typeface="Lucida Sans"/>
              <a:cs typeface="Lucida Sans"/>
            </a:endParaRPr>
          </a:p>
          <a:p>
            <a:pPr marL="219075">
              <a:lnSpc>
                <a:spcPct val="100000"/>
              </a:lnSpc>
              <a:spcBef>
                <a:spcPts val="1010"/>
              </a:spcBef>
              <a:tabLst>
                <a:tab pos="3161665" algn="l"/>
              </a:tabLst>
            </a:pPr>
            <a:r>
              <a:rPr sz="1200" spc="75" dirty="0">
                <a:solidFill>
                  <a:srgbClr val="0000FF"/>
                </a:solidFill>
                <a:latin typeface="Lucida Sans"/>
                <a:cs typeface="Lucida Sans"/>
              </a:rPr>
              <a:t>IP</a:t>
            </a:r>
            <a:r>
              <a:rPr sz="1200" spc="-135" dirty="0">
                <a:solidFill>
                  <a:srgbClr val="0000FF"/>
                </a:solidFill>
                <a:latin typeface="Lucida Sans"/>
                <a:cs typeface="Lucida Sans"/>
              </a:rPr>
              <a:t> </a:t>
            </a:r>
            <a:r>
              <a:rPr sz="1200" spc="10" dirty="0">
                <a:solidFill>
                  <a:srgbClr val="0000FF"/>
                </a:solidFill>
                <a:latin typeface="Lucida Sans"/>
                <a:cs typeface="Lucida Sans"/>
              </a:rPr>
              <a:t>Serveur</a:t>
            </a:r>
            <a:r>
              <a:rPr sz="1200" spc="-145" dirty="0">
                <a:solidFill>
                  <a:srgbClr val="0000FF"/>
                </a:solidFill>
                <a:latin typeface="Lucida Sans"/>
                <a:cs typeface="Lucida Sans"/>
              </a:rPr>
              <a:t> </a:t>
            </a:r>
            <a:r>
              <a:rPr sz="1200" spc="-65" dirty="0">
                <a:solidFill>
                  <a:srgbClr val="0000FF"/>
                </a:solidFill>
                <a:latin typeface="Lucida Sans"/>
                <a:cs typeface="Lucida Sans"/>
              </a:rPr>
              <a:t>DHCP	</a:t>
            </a:r>
            <a:r>
              <a:rPr sz="1200" spc="75" dirty="0">
                <a:solidFill>
                  <a:srgbClr val="0000FF"/>
                </a:solidFill>
                <a:latin typeface="Lucida Sans"/>
                <a:cs typeface="Lucida Sans"/>
              </a:rPr>
              <a:t>IP </a:t>
            </a:r>
            <a:r>
              <a:rPr sz="1200" spc="-30" dirty="0">
                <a:solidFill>
                  <a:srgbClr val="0000FF"/>
                </a:solidFill>
                <a:latin typeface="Lucida Sans"/>
                <a:cs typeface="Lucida Sans"/>
              </a:rPr>
              <a:t>client</a:t>
            </a:r>
            <a:r>
              <a:rPr sz="1200" spc="-405" dirty="0">
                <a:solidFill>
                  <a:srgbClr val="0000FF"/>
                </a:solidFill>
                <a:latin typeface="Lucida Sans"/>
                <a:cs typeface="Lucida Sans"/>
              </a:rPr>
              <a:t> </a:t>
            </a:r>
            <a:r>
              <a:rPr sz="1200" spc="-65" dirty="0">
                <a:solidFill>
                  <a:srgbClr val="0000FF"/>
                </a:solidFill>
                <a:latin typeface="Lucida Sans"/>
                <a:cs typeface="Lucida Sans"/>
              </a:rPr>
              <a:t>DHCP</a:t>
            </a:r>
            <a:endParaRPr sz="1200" dirty="0">
              <a:latin typeface="Lucida Sans"/>
              <a:cs typeface="Lucida Sans"/>
            </a:endParaRPr>
          </a:p>
        </p:txBody>
      </p:sp>
      <p:sp>
        <p:nvSpPr>
          <p:cNvPr id="16" name="object 12">
            <a:extLst>
              <a:ext uri="{FF2B5EF4-FFF2-40B4-BE49-F238E27FC236}">
                <a16:creationId xmlns:a16="http://schemas.microsoft.com/office/drawing/2014/main" id="{028CB398-DC8C-4D71-9EC2-6CE07C8B2B82}"/>
              </a:ext>
            </a:extLst>
          </p:cNvPr>
          <p:cNvSpPr txBox="1"/>
          <p:nvPr/>
        </p:nvSpPr>
        <p:spPr>
          <a:xfrm>
            <a:off x="6894762" y="4814124"/>
            <a:ext cx="963221" cy="196208"/>
          </a:xfrm>
          <a:prstGeom prst="rect">
            <a:avLst/>
          </a:prstGeom>
        </p:spPr>
        <p:txBody>
          <a:bodyPr vert="horz" wrap="square" lIns="0" tIns="11430" rIns="0" bIns="0" rtlCol="0">
            <a:spAutoFit/>
          </a:bodyPr>
          <a:lstStyle/>
          <a:p>
            <a:pPr marL="12700">
              <a:lnSpc>
                <a:spcPct val="100000"/>
              </a:lnSpc>
              <a:spcBef>
                <a:spcPts val="90"/>
              </a:spcBef>
            </a:pPr>
            <a:r>
              <a:rPr sz="1200" spc="-165" dirty="0">
                <a:solidFill>
                  <a:srgbClr val="0000FF"/>
                </a:solidFill>
                <a:latin typeface="Lucida Sans"/>
                <a:cs typeface="Lucida Sans"/>
              </a:rPr>
              <a:t>D</a:t>
            </a:r>
            <a:r>
              <a:rPr sz="1200" spc="-80" dirty="0">
                <a:solidFill>
                  <a:srgbClr val="0000FF"/>
                </a:solidFill>
                <a:latin typeface="Lucida Sans"/>
                <a:cs typeface="Lucida Sans"/>
              </a:rPr>
              <a:t>H</a:t>
            </a:r>
            <a:r>
              <a:rPr sz="1200" spc="-130" dirty="0">
                <a:solidFill>
                  <a:srgbClr val="0000FF"/>
                </a:solidFill>
                <a:latin typeface="Lucida Sans"/>
                <a:cs typeface="Lucida Sans"/>
              </a:rPr>
              <a:t>C</a:t>
            </a:r>
            <a:r>
              <a:rPr sz="1200" spc="130" dirty="0">
                <a:solidFill>
                  <a:srgbClr val="0000FF"/>
                </a:solidFill>
                <a:latin typeface="Lucida Sans"/>
                <a:cs typeface="Lucida Sans"/>
              </a:rPr>
              <a:t>P</a:t>
            </a:r>
            <a:r>
              <a:rPr sz="1200" spc="-95" dirty="0">
                <a:solidFill>
                  <a:srgbClr val="0000FF"/>
                </a:solidFill>
                <a:latin typeface="Lucida Sans"/>
                <a:cs typeface="Lucida Sans"/>
              </a:rPr>
              <a:t>A</a:t>
            </a:r>
            <a:r>
              <a:rPr sz="1200" spc="-130" dirty="0">
                <a:solidFill>
                  <a:srgbClr val="0000FF"/>
                </a:solidFill>
                <a:latin typeface="Lucida Sans"/>
                <a:cs typeface="Lucida Sans"/>
              </a:rPr>
              <a:t>C</a:t>
            </a:r>
            <a:r>
              <a:rPr sz="1200" spc="10" dirty="0">
                <a:solidFill>
                  <a:srgbClr val="0000FF"/>
                </a:solidFill>
                <a:latin typeface="Lucida Sans"/>
                <a:cs typeface="Lucida Sans"/>
              </a:rPr>
              <a:t>K</a:t>
            </a:r>
            <a:endParaRPr sz="1200" dirty="0">
              <a:latin typeface="Lucida Sans"/>
              <a:cs typeface="Lucida Sans"/>
            </a:endParaRPr>
          </a:p>
        </p:txBody>
      </p:sp>
      <p:sp>
        <p:nvSpPr>
          <p:cNvPr id="17" name="object 13">
            <a:extLst>
              <a:ext uri="{FF2B5EF4-FFF2-40B4-BE49-F238E27FC236}">
                <a16:creationId xmlns:a16="http://schemas.microsoft.com/office/drawing/2014/main" id="{676ECF25-C4FC-4802-BD91-A4228ED3B0D7}"/>
              </a:ext>
            </a:extLst>
          </p:cNvPr>
          <p:cNvSpPr txBox="1"/>
          <p:nvPr/>
        </p:nvSpPr>
        <p:spPr>
          <a:xfrm>
            <a:off x="508287" y="5208935"/>
            <a:ext cx="7386669" cy="639919"/>
          </a:xfrm>
          <a:prstGeom prst="rect">
            <a:avLst/>
          </a:prstGeom>
        </p:spPr>
        <p:txBody>
          <a:bodyPr vert="horz" wrap="square" lIns="0" tIns="140970" rIns="0" bIns="0" rtlCol="0">
            <a:spAutoFit/>
          </a:bodyPr>
          <a:lstStyle/>
          <a:p>
            <a:pPr marL="12700">
              <a:lnSpc>
                <a:spcPct val="100000"/>
              </a:lnSpc>
              <a:spcBef>
                <a:spcPts val="1110"/>
              </a:spcBef>
            </a:pPr>
            <a:r>
              <a:rPr sz="1200" spc="95" dirty="0">
                <a:latin typeface="Lucida Sans"/>
                <a:cs typeface="Lucida Sans"/>
              </a:rPr>
              <a:t>#</a:t>
            </a:r>
            <a:r>
              <a:rPr sz="1200" spc="-140" dirty="0">
                <a:latin typeface="Lucida Sans"/>
                <a:cs typeface="Lucida Sans"/>
              </a:rPr>
              <a:t> </a:t>
            </a:r>
            <a:r>
              <a:rPr sz="1200" spc="10" dirty="0">
                <a:latin typeface="Lucida Sans"/>
                <a:cs typeface="Lucida Sans"/>
              </a:rPr>
              <a:t>le</a:t>
            </a:r>
            <a:r>
              <a:rPr sz="1200" spc="-140" dirty="0">
                <a:latin typeface="Lucida Sans"/>
                <a:cs typeface="Lucida Sans"/>
              </a:rPr>
              <a:t> </a:t>
            </a:r>
            <a:r>
              <a:rPr sz="1200" spc="-30" dirty="0">
                <a:latin typeface="Lucida Sans"/>
                <a:cs typeface="Lucida Sans"/>
              </a:rPr>
              <a:t>client</a:t>
            </a:r>
            <a:r>
              <a:rPr sz="1200" spc="-150" dirty="0">
                <a:latin typeface="Lucida Sans"/>
                <a:cs typeface="Lucida Sans"/>
              </a:rPr>
              <a:t> </a:t>
            </a:r>
            <a:r>
              <a:rPr sz="1200" spc="-20" dirty="0">
                <a:latin typeface="Lucida Sans"/>
                <a:cs typeface="Lucida Sans"/>
              </a:rPr>
              <a:t>vérifie</a:t>
            </a:r>
            <a:r>
              <a:rPr sz="1200" spc="-140" dirty="0">
                <a:latin typeface="Lucida Sans"/>
                <a:cs typeface="Lucida Sans"/>
              </a:rPr>
              <a:t> </a:t>
            </a:r>
            <a:r>
              <a:rPr sz="1200" spc="-40" dirty="0">
                <a:latin typeface="Lucida Sans"/>
                <a:cs typeface="Lucida Sans"/>
              </a:rPr>
              <a:t>via</a:t>
            </a:r>
            <a:r>
              <a:rPr sz="1200" spc="-145" dirty="0">
                <a:latin typeface="Lucida Sans"/>
                <a:cs typeface="Lucida Sans"/>
              </a:rPr>
              <a:t> </a:t>
            </a:r>
            <a:r>
              <a:rPr sz="1200" spc="20" dirty="0">
                <a:latin typeface="Lucida Sans"/>
                <a:cs typeface="Lucida Sans"/>
              </a:rPr>
              <a:t>ARP</a:t>
            </a:r>
            <a:r>
              <a:rPr sz="1200" spc="-140" dirty="0">
                <a:latin typeface="Lucida Sans"/>
                <a:cs typeface="Lucida Sans"/>
              </a:rPr>
              <a:t> </a:t>
            </a:r>
            <a:r>
              <a:rPr sz="1200" spc="-80" dirty="0">
                <a:latin typeface="Lucida Sans"/>
                <a:cs typeface="Lucida Sans"/>
              </a:rPr>
              <a:t>que</a:t>
            </a:r>
            <a:r>
              <a:rPr sz="1200" spc="-140" dirty="0">
                <a:latin typeface="Lucida Sans"/>
                <a:cs typeface="Lucida Sans"/>
              </a:rPr>
              <a:t> </a:t>
            </a:r>
            <a:r>
              <a:rPr sz="1200" spc="-50" dirty="0">
                <a:latin typeface="Lucida Sans"/>
                <a:cs typeface="Lucida Sans"/>
              </a:rPr>
              <a:t>personne</a:t>
            </a:r>
            <a:r>
              <a:rPr sz="1200" spc="-140" dirty="0">
                <a:latin typeface="Lucida Sans"/>
                <a:cs typeface="Lucida Sans"/>
              </a:rPr>
              <a:t> </a:t>
            </a:r>
            <a:r>
              <a:rPr sz="1200" spc="-40" dirty="0">
                <a:latin typeface="Lucida Sans"/>
                <a:cs typeface="Lucida Sans"/>
              </a:rPr>
              <a:t>n’utilisa</a:t>
            </a:r>
            <a:r>
              <a:rPr sz="1200" spc="-140" dirty="0">
                <a:latin typeface="Lucida Sans"/>
                <a:cs typeface="Lucida Sans"/>
              </a:rPr>
              <a:t> </a:t>
            </a:r>
            <a:r>
              <a:rPr sz="1200" spc="-35" dirty="0">
                <a:latin typeface="Lucida Sans"/>
                <a:cs typeface="Lucida Sans"/>
              </a:rPr>
              <a:t>sa</a:t>
            </a:r>
            <a:r>
              <a:rPr sz="1200" spc="-140" dirty="0">
                <a:latin typeface="Lucida Sans"/>
                <a:cs typeface="Lucida Sans"/>
              </a:rPr>
              <a:t> </a:t>
            </a:r>
            <a:r>
              <a:rPr sz="1200" spc="-35" dirty="0">
                <a:latin typeface="Lucida Sans"/>
                <a:cs typeface="Lucida Sans"/>
              </a:rPr>
              <a:t>nouvelle</a:t>
            </a:r>
            <a:r>
              <a:rPr sz="1200" spc="-140" dirty="0">
                <a:latin typeface="Lucida Sans"/>
                <a:cs typeface="Lucida Sans"/>
              </a:rPr>
              <a:t> </a:t>
            </a:r>
            <a:r>
              <a:rPr sz="1200" spc="-25" dirty="0">
                <a:latin typeface="Lucida Sans"/>
                <a:cs typeface="Lucida Sans"/>
              </a:rPr>
              <a:t>adresse</a:t>
            </a:r>
            <a:endParaRPr sz="1200" dirty="0">
              <a:latin typeface="Lucida Sans"/>
              <a:cs typeface="Lucida Sans"/>
            </a:endParaRPr>
          </a:p>
          <a:p>
            <a:pPr marL="323850">
              <a:lnSpc>
                <a:spcPct val="100000"/>
              </a:lnSpc>
              <a:spcBef>
                <a:spcPts val="1010"/>
              </a:spcBef>
              <a:tabLst>
                <a:tab pos="3206115" algn="l"/>
                <a:tab pos="5832475" algn="l"/>
              </a:tabLst>
            </a:pPr>
            <a:r>
              <a:rPr sz="1200" spc="75" dirty="0">
                <a:solidFill>
                  <a:srgbClr val="0000FF"/>
                </a:solidFill>
                <a:latin typeface="Lucida Sans"/>
                <a:cs typeface="Lucida Sans"/>
              </a:rPr>
              <a:t>IP</a:t>
            </a:r>
            <a:r>
              <a:rPr sz="1200" spc="-130" dirty="0">
                <a:solidFill>
                  <a:srgbClr val="0000FF"/>
                </a:solidFill>
                <a:latin typeface="Lucida Sans"/>
                <a:cs typeface="Lucida Sans"/>
              </a:rPr>
              <a:t> </a:t>
            </a:r>
            <a:r>
              <a:rPr sz="1200" spc="-45" dirty="0">
                <a:solidFill>
                  <a:srgbClr val="0000FF"/>
                </a:solidFill>
                <a:latin typeface="Lucida Sans"/>
                <a:cs typeface="Lucida Sans"/>
              </a:rPr>
              <a:t>Client</a:t>
            </a:r>
            <a:r>
              <a:rPr sz="1200" spc="-145" dirty="0">
                <a:solidFill>
                  <a:srgbClr val="0000FF"/>
                </a:solidFill>
                <a:latin typeface="Lucida Sans"/>
                <a:cs typeface="Lucida Sans"/>
              </a:rPr>
              <a:t> </a:t>
            </a:r>
            <a:r>
              <a:rPr sz="1200" spc="-65" dirty="0">
                <a:solidFill>
                  <a:srgbClr val="0000FF"/>
                </a:solidFill>
                <a:latin typeface="Lucida Sans"/>
                <a:cs typeface="Lucida Sans"/>
              </a:rPr>
              <a:t>DHCP	</a:t>
            </a:r>
            <a:r>
              <a:rPr sz="1200" spc="-30" dirty="0">
                <a:solidFill>
                  <a:srgbClr val="0000FF"/>
                </a:solidFill>
                <a:latin typeface="Lucida Sans"/>
                <a:cs typeface="Lucida Sans"/>
              </a:rPr>
              <a:t>Broadcast	</a:t>
            </a:r>
            <a:r>
              <a:rPr sz="1200" spc="20" dirty="0">
                <a:solidFill>
                  <a:srgbClr val="0000FF"/>
                </a:solidFill>
                <a:latin typeface="Lucida Sans"/>
                <a:cs typeface="Lucida Sans"/>
              </a:rPr>
              <a:t>ARP</a:t>
            </a:r>
            <a:r>
              <a:rPr sz="1200" spc="-160" dirty="0">
                <a:solidFill>
                  <a:srgbClr val="0000FF"/>
                </a:solidFill>
                <a:latin typeface="Lucida Sans"/>
                <a:cs typeface="Lucida Sans"/>
              </a:rPr>
              <a:t> </a:t>
            </a:r>
            <a:r>
              <a:rPr sz="1200" spc="75" dirty="0">
                <a:solidFill>
                  <a:srgbClr val="0000FF"/>
                </a:solidFill>
                <a:latin typeface="Lucida Sans"/>
                <a:cs typeface="Lucida Sans"/>
              </a:rPr>
              <a:t>IP</a:t>
            </a:r>
            <a:r>
              <a:rPr sz="1200" spc="-165" dirty="0">
                <a:solidFill>
                  <a:srgbClr val="0000FF"/>
                </a:solidFill>
                <a:latin typeface="Lucida Sans"/>
                <a:cs typeface="Lucida Sans"/>
              </a:rPr>
              <a:t> </a:t>
            </a:r>
            <a:r>
              <a:rPr sz="1200" spc="-30" dirty="0">
                <a:solidFill>
                  <a:srgbClr val="0000FF"/>
                </a:solidFill>
                <a:latin typeface="Lucida Sans"/>
                <a:cs typeface="Lucida Sans"/>
              </a:rPr>
              <a:t>client</a:t>
            </a:r>
            <a:r>
              <a:rPr sz="1200" spc="-175" dirty="0">
                <a:solidFill>
                  <a:srgbClr val="0000FF"/>
                </a:solidFill>
                <a:latin typeface="Lucida Sans"/>
                <a:cs typeface="Lucida Sans"/>
              </a:rPr>
              <a:t> </a:t>
            </a:r>
            <a:r>
              <a:rPr sz="1200" spc="-15" dirty="0">
                <a:solidFill>
                  <a:srgbClr val="0000FF"/>
                </a:solidFill>
                <a:latin typeface="Lucida Sans"/>
                <a:cs typeface="Lucida Sans"/>
              </a:rPr>
              <a:t>DHCP?</a:t>
            </a:r>
            <a:endParaRPr sz="1200" dirty="0">
              <a:latin typeface="Lucida Sans"/>
              <a:cs typeface="Lucida Sans"/>
            </a:endParaRPr>
          </a:p>
        </p:txBody>
      </p:sp>
      <p:sp>
        <p:nvSpPr>
          <p:cNvPr id="18" name="object 2">
            <a:extLst>
              <a:ext uri="{FF2B5EF4-FFF2-40B4-BE49-F238E27FC236}">
                <a16:creationId xmlns:a16="http://schemas.microsoft.com/office/drawing/2014/main" id="{6A1D0AE3-990D-48CA-BDF4-70BA032D6B86}"/>
              </a:ext>
            </a:extLst>
          </p:cNvPr>
          <p:cNvSpPr txBox="1">
            <a:spLocks/>
          </p:cNvSpPr>
          <p:nvPr/>
        </p:nvSpPr>
        <p:spPr>
          <a:xfrm>
            <a:off x="530193" y="1453888"/>
            <a:ext cx="8343643"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20" dirty="0"/>
              <a:t>E</a:t>
            </a:r>
            <a:r>
              <a:rPr lang="fr-FR" sz="3200" spc="-75" dirty="0"/>
              <a:t>changes de paquets IP</a:t>
            </a:r>
            <a:r>
              <a:rPr lang="fr-FR" sz="3200" spc="-215" dirty="0"/>
              <a:t> </a:t>
            </a:r>
            <a:r>
              <a:rPr lang="fr-FR" sz="3200" spc="5" dirty="0"/>
              <a:t>lors</a:t>
            </a:r>
            <a:r>
              <a:rPr lang="fr-FR" sz="3200" spc="-215" dirty="0"/>
              <a:t> </a:t>
            </a:r>
            <a:r>
              <a:rPr lang="fr-FR" sz="3200" spc="-110" dirty="0"/>
              <a:t>d’une</a:t>
            </a:r>
            <a:r>
              <a:rPr lang="fr-FR" sz="3200" spc="-215" dirty="0"/>
              <a:t> </a:t>
            </a:r>
            <a:r>
              <a:rPr lang="fr-FR" sz="3200" spc="-105" dirty="0"/>
              <a:t>demande</a:t>
            </a:r>
            <a:r>
              <a:rPr lang="fr-FR" sz="3200" spc="-215" dirty="0"/>
              <a:t> </a:t>
            </a:r>
            <a:r>
              <a:rPr lang="fr-FR" sz="3200" spc="-100" dirty="0"/>
              <a:t>de</a:t>
            </a:r>
            <a:r>
              <a:rPr lang="fr-FR" sz="3200" spc="-215" dirty="0"/>
              <a:t> </a:t>
            </a:r>
            <a:r>
              <a:rPr lang="fr-FR" sz="3200" spc="-45" dirty="0"/>
              <a:t>bail</a:t>
            </a:r>
            <a:endParaRPr lang="fr-FR" sz="3200" spc="-35" dirty="0"/>
          </a:p>
        </p:txBody>
      </p:sp>
      <p:sp>
        <p:nvSpPr>
          <p:cNvPr id="19" name="Espace réservé du pied de page 4">
            <a:extLst>
              <a:ext uri="{FF2B5EF4-FFF2-40B4-BE49-F238E27FC236}">
                <a16:creationId xmlns:a16="http://schemas.microsoft.com/office/drawing/2014/main" id="{805633BA-DF46-40F1-BF8A-F0FA7D1D44D1}"/>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20" name="Espace réservé de la date 3">
            <a:extLst>
              <a:ext uri="{FF2B5EF4-FFF2-40B4-BE49-F238E27FC236}">
                <a16:creationId xmlns:a16="http://schemas.microsoft.com/office/drawing/2014/main" id="{686CFFE2-91AB-4338-AC7E-E252A6166086}"/>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82992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C16591-4512-4CD0-89CE-2C0AE56FB6A0}"/>
              </a:ext>
            </a:extLst>
          </p:cNvPr>
          <p:cNvSpPr>
            <a:spLocks noGrp="1"/>
          </p:cNvSpPr>
          <p:nvPr>
            <p:ph type="title"/>
          </p:nvPr>
        </p:nvSpPr>
        <p:spPr/>
        <p:txBody>
          <a:bodyPr>
            <a:normAutofit/>
          </a:bodyPr>
          <a:lstStyle/>
          <a:p>
            <a:r>
              <a:rPr lang="fr-FR" dirty="0"/>
              <a:t>Le service d’acquisition d’IP : DHCP</a:t>
            </a:r>
          </a:p>
        </p:txBody>
      </p:sp>
      <p:sp>
        <p:nvSpPr>
          <p:cNvPr id="6" name="Espace réservé du numéro de diapositive 5">
            <a:extLst>
              <a:ext uri="{FF2B5EF4-FFF2-40B4-BE49-F238E27FC236}">
                <a16:creationId xmlns:a16="http://schemas.microsoft.com/office/drawing/2014/main" id="{1AD13503-735B-41E6-9269-8F7E3EDEB033}"/>
              </a:ext>
            </a:extLst>
          </p:cNvPr>
          <p:cNvSpPr>
            <a:spLocks noGrp="1"/>
          </p:cNvSpPr>
          <p:nvPr>
            <p:ph type="sldNum" sz="quarter" idx="12"/>
          </p:nvPr>
        </p:nvSpPr>
        <p:spPr/>
        <p:txBody>
          <a:bodyPr/>
          <a:lstStyle/>
          <a:p>
            <a:fld id="{8D345701-DC38-8F4A-99F0-4AA428B173F6}" type="slidenum">
              <a:rPr lang="fr-FR" smtClean="0"/>
              <a:t>11</a:t>
            </a:fld>
            <a:endParaRPr lang="fr-FR"/>
          </a:p>
        </p:txBody>
      </p:sp>
      <p:pic>
        <p:nvPicPr>
          <p:cNvPr id="1026" name="Picture 2">
            <a:extLst>
              <a:ext uri="{FF2B5EF4-FFF2-40B4-BE49-F238E27FC236}">
                <a16:creationId xmlns:a16="http://schemas.microsoft.com/office/drawing/2014/main" id="{24EF6ED1-D13D-4E2F-A474-8BF2422BDF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188" y="2020094"/>
            <a:ext cx="7013762" cy="4336256"/>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
            <a:extLst>
              <a:ext uri="{FF2B5EF4-FFF2-40B4-BE49-F238E27FC236}">
                <a16:creationId xmlns:a16="http://schemas.microsoft.com/office/drawing/2014/main" id="{6B9BAF4F-E9B4-40AF-A319-868FF644F2DE}"/>
              </a:ext>
            </a:extLst>
          </p:cNvPr>
          <p:cNvSpPr txBox="1">
            <a:spLocks/>
          </p:cNvSpPr>
          <p:nvPr/>
        </p:nvSpPr>
        <p:spPr>
          <a:xfrm>
            <a:off x="650092" y="1540227"/>
            <a:ext cx="7482527"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30" dirty="0"/>
              <a:t>Analyse Wireshark Trame DHCP</a:t>
            </a:r>
            <a:endParaRPr lang="fr-FR" sz="3200" spc="-35" dirty="0"/>
          </a:p>
        </p:txBody>
      </p:sp>
      <p:sp>
        <p:nvSpPr>
          <p:cNvPr id="9" name="Espace réservé du pied de page 4">
            <a:extLst>
              <a:ext uri="{FF2B5EF4-FFF2-40B4-BE49-F238E27FC236}">
                <a16:creationId xmlns:a16="http://schemas.microsoft.com/office/drawing/2014/main" id="{2BDD4436-9068-4341-9CC0-42D5E7F899A1}"/>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0" name="Espace réservé de la date 3">
            <a:extLst>
              <a:ext uri="{FF2B5EF4-FFF2-40B4-BE49-F238E27FC236}">
                <a16:creationId xmlns:a16="http://schemas.microsoft.com/office/drawing/2014/main" id="{A5B34499-4FE8-4403-9739-B50D79F7D7CF}"/>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3320603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D251C-2C65-43F5-8FA4-14F58ABCDA1C}"/>
              </a:ext>
            </a:extLst>
          </p:cNvPr>
          <p:cNvSpPr>
            <a:spLocks noGrp="1"/>
          </p:cNvSpPr>
          <p:nvPr>
            <p:ph type="title"/>
          </p:nvPr>
        </p:nvSpPr>
        <p:spPr/>
        <p:txBody>
          <a:bodyPr>
            <a:normAutofit/>
          </a:bodyPr>
          <a:lstStyle/>
          <a:p>
            <a:r>
              <a:rPr lang="fr-FR" dirty="0"/>
              <a:t>Le service d’acquisition d’IP : DHCP</a:t>
            </a:r>
          </a:p>
        </p:txBody>
      </p:sp>
      <p:sp>
        <p:nvSpPr>
          <p:cNvPr id="6" name="Espace réservé du numéro de diapositive 5">
            <a:extLst>
              <a:ext uri="{FF2B5EF4-FFF2-40B4-BE49-F238E27FC236}">
                <a16:creationId xmlns:a16="http://schemas.microsoft.com/office/drawing/2014/main" id="{D6B9905E-158A-420B-8BC3-ABE4D4A91C64}"/>
              </a:ext>
            </a:extLst>
          </p:cNvPr>
          <p:cNvSpPr>
            <a:spLocks noGrp="1"/>
          </p:cNvSpPr>
          <p:nvPr>
            <p:ph type="sldNum" sz="quarter" idx="12"/>
          </p:nvPr>
        </p:nvSpPr>
        <p:spPr/>
        <p:txBody>
          <a:bodyPr/>
          <a:lstStyle/>
          <a:p>
            <a:fld id="{8D345701-DC38-8F4A-99F0-4AA428B173F6}" type="slidenum">
              <a:rPr lang="fr-FR" smtClean="0"/>
              <a:t>12</a:t>
            </a:fld>
            <a:endParaRPr lang="fr-FR"/>
          </a:p>
        </p:txBody>
      </p:sp>
      <p:sp>
        <p:nvSpPr>
          <p:cNvPr id="7" name="object 2">
            <a:extLst>
              <a:ext uri="{FF2B5EF4-FFF2-40B4-BE49-F238E27FC236}">
                <a16:creationId xmlns:a16="http://schemas.microsoft.com/office/drawing/2014/main" id="{EC13F7FF-00AA-480C-BF8C-4BE71D0A1E06}"/>
              </a:ext>
            </a:extLst>
          </p:cNvPr>
          <p:cNvSpPr txBox="1">
            <a:spLocks/>
          </p:cNvSpPr>
          <p:nvPr/>
        </p:nvSpPr>
        <p:spPr>
          <a:xfrm>
            <a:off x="650092" y="1540227"/>
            <a:ext cx="7482527"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45" dirty="0"/>
              <a:t>Sous</a:t>
            </a:r>
            <a:r>
              <a:rPr lang="fr-FR" sz="3200" spc="-285" dirty="0"/>
              <a:t> </a:t>
            </a:r>
            <a:r>
              <a:rPr lang="fr-FR" sz="3200" spc="-105" dirty="0"/>
              <a:t>Unix/Linux</a:t>
            </a:r>
            <a:endParaRPr lang="fr-FR" sz="3200" spc="-35" dirty="0"/>
          </a:p>
        </p:txBody>
      </p:sp>
      <p:sp>
        <p:nvSpPr>
          <p:cNvPr id="8" name="object 6">
            <a:extLst>
              <a:ext uri="{FF2B5EF4-FFF2-40B4-BE49-F238E27FC236}">
                <a16:creationId xmlns:a16="http://schemas.microsoft.com/office/drawing/2014/main" id="{488892E6-4FC0-402F-B3EC-7984552EA62F}"/>
              </a:ext>
            </a:extLst>
          </p:cNvPr>
          <p:cNvSpPr txBox="1"/>
          <p:nvPr/>
        </p:nvSpPr>
        <p:spPr>
          <a:xfrm>
            <a:off x="762635" y="2534920"/>
            <a:ext cx="7924165" cy="1788160"/>
          </a:xfrm>
          <a:prstGeom prst="rect">
            <a:avLst/>
          </a:prstGeom>
        </p:spPr>
        <p:txBody>
          <a:bodyPr vert="horz" wrap="square" lIns="0" tIns="204470" rIns="0" bIns="0" rtlCol="0">
            <a:spAutoFit/>
          </a:bodyPr>
          <a:lstStyle/>
          <a:p>
            <a:pPr marL="12700">
              <a:lnSpc>
                <a:spcPct val="100000"/>
              </a:lnSpc>
              <a:spcBef>
                <a:spcPts val="1610"/>
              </a:spcBef>
            </a:pPr>
            <a:r>
              <a:rPr sz="2600" spc="40" dirty="0">
                <a:latin typeface="Lucida Sans"/>
                <a:cs typeface="Lucida Sans"/>
              </a:rPr>
              <a:t>Le</a:t>
            </a:r>
            <a:r>
              <a:rPr sz="2600" spc="-225" dirty="0">
                <a:latin typeface="Lucida Sans"/>
                <a:cs typeface="Lucida Sans"/>
              </a:rPr>
              <a:t> </a:t>
            </a:r>
            <a:r>
              <a:rPr sz="2600" spc="-45" dirty="0">
                <a:latin typeface="Lucida Sans"/>
                <a:cs typeface="Lucida Sans"/>
              </a:rPr>
              <a:t>client</a:t>
            </a:r>
            <a:r>
              <a:rPr sz="2600" spc="-220" dirty="0">
                <a:latin typeface="Lucida Sans"/>
                <a:cs typeface="Lucida Sans"/>
              </a:rPr>
              <a:t> </a:t>
            </a:r>
            <a:r>
              <a:rPr sz="2600" spc="-90" dirty="0">
                <a:latin typeface="Lucida Sans"/>
                <a:cs typeface="Lucida Sans"/>
              </a:rPr>
              <a:t>DHCP</a:t>
            </a:r>
            <a:r>
              <a:rPr sz="2600" spc="-225" dirty="0">
                <a:latin typeface="Lucida Sans"/>
                <a:cs typeface="Lucida Sans"/>
              </a:rPr>
              <a:t> </a:t>
            </a:r>
            <a:r>
              <a:rPr sz="2600" spc="-20" dirty="0">
                <a:latin typeface="Lucida Sans"/>
                <a:cs typeface="Lucida Sans"/>
              </a:rPr>
              <a:t>:</a:t>
            </a:r>
            <a:r>
              <a:rPr sz="2600" spc="-220" dirty="0">
                <a:latin typeface="Lucida Sans"/>
                <a:cs typeface="Lucida Sans"/>
              </a:rPr>
              <a:t> </a:t>
            </a:r>
            <a:r>
              <a:rPr sz="2600" spc="-70" dirty="0">
                <a:latin typeface="Lucida Sans"/>
                <a:cs typeface="Lucida Sans"/>
              </a:rPr>
              <a:t>dhclient</a:t>
            </a:r>
            <a:endParaRPr sz="2600" dirty="0">
              <a:latin typeface="Lucida Sans"/>
              <a:cs typeface="Lucida Sans"/>
            </a:endParaRPr>
          </a:p>
          <a:p>
            <a:pPr marL="12700">
              <a:lnSpc>
                <a:spcPct val="100000"/>
              </a:lnSpc>
              <a:spcBef>
                <a:spcPts val="1510"/>
              </a:spcBef>
            </a:pPr>
            <a:r>
              <a:rPr sz="2600" spc="40" dirty="0">
                <a:latin typeface="Lucida Sans"/>
                <a:cs typeface="Lucida Sans"/>
              </a:rPr>
              <a:t>Le</a:t>
            </a:r>
            <a:r>
              <a:rPr sz="2600" spc="-225" dirty="0">
                <a:latin typeface="Lucida Sans"/>
                <a:cs typeface="Lucida Sans"/>
              </a:rPr>
              <a:t> </a:t>
            </a:r>
            <a:r>
              <a:rPr sz="2600" spc="-5" dirty="0">
                <a:latin typeface="Lucida Sans"/>
                <a:cs typeface="Lucida Sans"/>
              </a:rPr>
              <a:t>serveur</a:t>
            </a:r>
            <a:r>
              <a:rPr sz="2600" spc="-220" dirty="0">
                <a:latin typeface="Lucida Sans"/>
                <a:cs typeface="Lucida Sans"/>
              </a:rPr>
              <a:t> </a:t>
            </a:r>
            <a:r>
              <a:rPr sz="2600" spc="-90" dirty="0">
                <a:latin typeface="Lucida Sans"/>
                <a:cs typeface="Lucida Sans"/>
              </a:rPr>
              <a:t>DHCP</a:t>
            </a:r>
            <a:r>
              <a:rPr sz="2600" spc="-220" dirty="0">
                <a:latin typeface="Lucida Sans"/>
                <a:cs typeface="Lucida Sans"/>
              </a:rPr>
              <a:t> </a:t>
            </a:r>
            <a:r>
              <a:rPr sz="2600" spc="-20" dirty="0">
                <a:latin typeface="Lucida Sans"/>
                <a:cs typeface="Lucida Sans"/>
              </a:rPr>
              <a:t>:</a:t>
            </a:r>
            <a:r>
              <a:rPr sz="2600" spc="-225" dirty="0">
                <a:latin typeface="Lucida Sans"/>
                <a:cs typeface="Lucida Sans"/>
              </a:rPr>
              <a:t> </a:t>
            </a:r>
            <a:r>
              <a:rPr sz="2600" spc="-10" dirty="0">
                <a:latin typeface="Lucida Sans"/>
                <a:cs typeface="Lucida Sans"/>
              </a:rPr>
              <a:t>isc-dhcp-server</a:t>
            </a:r>
            <a:endParaRPr sz="2600" dirty="0">
              <a:latin typeface="Lucida Sans"/>
              <a:cs typeface="Lucida Sans"/>
            </a:endParaRPr>
          </a:p>
          <a:p>
            <a:pPr marL="12700">
              <a:lnSpc>
                <a:spcPct val="100000"/>
              </a:lnSpc>
              <a:spcBef>
                <a:spcPts val="1500"/>
              </a:spcBef>
            </a:pPr>
            <a:r>
              <a:rPr sz="2600" spc="-10" dirty="0">
                <a:latin typeface="Lucida Sans"/>
                <a:cs typeface="Lucida Sans"/>
              </a:rPr>
              <a:t>Fichier</a:t>
            </a:r>
            <a:r>
              <a:rPr sz="2600" spc="-215" dirty="0">
                <a:latin typeface="Lucida Sans"/>
                <a:cs typeface="Lucida Sans"/>
              </a:rPr>
              <a:t> </a:t>
            </a:r>
            <a:r>
              <a:rPr sz="2600" spc="-105" dirty="0">
                <a:latin typeface="Lucida Sans"/>
                <a:cs typeface="Lucida Sans"/>
              </a:rPr>
              <a:t>de</a:t>
            </a:r>
            <a:r>
              <a:rPr sz="2600" spc="-215" dirty="0">
                <a:latin typeface="Lucida Sans"/>
                <a:cs typeface="Lucida Sans"/>
              </a:rPr>
              <a:t> </a:t>
            </a:r>
            <a:r>
              <a:rPr sz="2600" spc="-90" dirty="0">
                <a:latin typeface="Lucida Sans"/>
                <a:cs typeface="Lucida Sans"/>
              </a:rPr>
              <a:t>configuration</a:t>
            </a:r>
            <a:r>
              <a:rPr sz="2600" spc="-229" dirty="0">
                <a:latin typeface="Lucida Sans"/>
                <a:cs typeface="Lucida Sans"/>
              </a:rPr>
              <a:t> </a:t>
            </a:r>
            <a:r>
              <a:rPr sz="2600" spc="-150" dirty="0">
                <a:latin typeface="Lucida Sans"/>
                <a:cs typeface="Lucida Sans"/>
              </a:rPr>
              <a:t>du</a:t>
            </a:r>
            <a:r>
              <a:rPr sz="2600" spc="-229" dirty="0">
                <a:latin typeface="Lucida Sans"/>
                <a:cs typeface="Lucida Sans"/>
              </a:rPr>
              <a:t> </a:t>
            </a:r>
            <a:r>
              <a:rPr sz="2600" spc="-5" dirty="0">
                <a:latin typeface="Lucida Sans"/>
                <a:cs typeface="Lucida Sans"/>
              </a:rPr>
              <a:t>serveur</a:t>
            </a:r>
            <a:r>
              <a:rPr sz="2600" spc="-215" dirty="0">
                <a:latin typeface="Lucida Sans"/>
                <a:cs typeface="Lucida Sans"/>
              </a:rPr>
              <a:t> </a:t>
            </a:r>
            <a:r>
              <a:rPr sz="2600" spc="-20" dirty="0">
                <a:latin typeface="Lucida Sans"/>
                <a:cs typeface="Lucida Sans"/>
              </a:rPr>
              <a:t>:</a:t>
            </a:r>
            <a:r>
              <a:rPr sz="2600" spc="-220" dirty="0">
                <a:latin typeface="Lucida Sans"/>
                <a:cs typeface="Lucida Sans"/>
              </a:rPr>
              <a:t> </a:t>
            </a:r>
            <a:r>
              <a:rPr sz="2600" spc="-135" dirty="0">
                <a:latin typeface="Lucida Sans"/>
                <a:cs typeface="Lucida Sans"/>
              </a:rPr>
              <a:t>/etc/dhcpd.conf</a:t>
            </a:r>
            <a:endParaRPr sz="2600" dirty="0">
              <a:latin typeface="Lucida Sans"/>
              <a:cs typeface="Lucida Sans"/>
            </a:endParaRPr>
          </a:p>
        </p:txBody>
      </p:sp>
      <p:sp>
        <p:nvSpPr>
          <p:cNvPr id="9" name="Espace réservé du pied de page 4">
            <a:extLst>
              <a:ext uri="{FF2B5EF4-FFF2-40B4-BE49-F238E27FC236}">
                <a16:creationId xmlns:a16="http://schemas.microsoft.com/office/drawing/2014/main" id="{C774F3C1-FB82-403A-88BD-95EF30DD947E}"/>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0" name="Espace réservé de la date 3">
            <a:extLst>
              <a:ext uri="{FF2B5EF4-FFF2-40B4-BE49-F238E27FC236}">
                <a16:creationId xmlns:a16="http://schemas.microsoft.com/office/drawing/2014/main" id="{985E67A1-8C34-4094-B545-E497CB27A892}"/>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359926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13DEBC-73BD-46D8-BFD5-22F958579690}"/>
              </a:ext>
            </a:extLst>
          </p:cNvPr>
          <p:cNvSpPr>
            <a:spLocks noGrp="1"/>
          </p:cNvSpPr>
          <p:nvPr>
            <p:ph type="title"/>
          </p:nvPr>
        </p:nvSpPr>
        <p:spPr/>
        <p:txBody>
          <a:bodyPr>
            <a:normAutofit/>
          </a:bodyPr>
          <a:lstStyle/>
          <a:p>
            <a:r>
              <a:rPr lang="fr-FR" dirty="0"/>
              <a:t>Le service d’acquisition d’IP : DHCP</a:t>
            </a:r>
          </a:p>
        </p:txBody>
      </p:sp>
      <p:sp>
        <p:nvSpPr>
          <p:cNvPr id="6" name="Espace réservé du numéro de diapositive 5">
            <a:extLst>
              <a:ext uri="{FF2B5EF4-FFF2-40B4-BE49-F238E27FC236}">
                <a16:creationId xmlns:a16="http://schemas.microsoft.com/office/drawing/2014/main" id="{450BC206-961C-4F7A-99BA-ECBFA6581EE2}"/>
              </a:ext>
            </a:extLst>
          </p:cNvPr>
          <p:cNvSpPr>
            <a:spLocks noGrp="1"/>
          </p:cNvSpPr>
          <p:nvPr>
            <p:ph type="sldNum" sz="quarter" idx="12"/>
          </p:nvPr>
        </p:nvSpPr>
        <p:spPr/>
        <p:txBody>
          <a:bodyPr/>
          <a:lstStyle/>
          <a:p>
            <a:fld id="{8D345701-DC38-8F4A-99F0-4AA428B173F6}" type="slidenum">
              <a:rPr lang="fr-FR" smtClean="0"/>
              <a:t>13</a:t>
            </a:fld>
            <a:endParaRPr lang="fr-FR"/>
          </a:p>
        </p:txBody>
      </p:sp>
      <p:pic>
        <p:nvPicPr>
          <p:cNvPr id="13" name="Image 12">
            <a:extLst>
              <a:ext uri="{FF2B5EF4-FFF2-40B4-BE49-F238E27FC236}">
                <a16:creationId xmlns:a16="http://schemas.microsoft.com/office/drawing/2014/main" id="{DDD69D3D-4D96-4A1E-8FA4-20D34C4F2E5A}"/>
              </a:ext>
            </a:extLst>
          </p:cNvPr>
          <p:cNvPicPr>
            <a:picLocks noChangeAspect="1"/>
          </p:cNvPicPr>
          <p:nvPr/>
        </p:nvPicPr>
        <p:blipFill>
          <a:blip r:embed="rId2"/>
          <a:stretch>
            <a:fillRect/>
          </a:stretch>
        </p:blipFill>
        <p:spPr>
          <a:xfrm>
            <a:off x="457200" y="2170718"/>
            <a:ext cx="8343369" cy="4136231"/>
          </a:xfrm>
          <a:prstGeom prst="rect">
            <a:avLst/>
          </a:prstGeom>
        </p:spPr>
      </p:pic>
      <p:sp>
        <p:nvSpPr>
          <p:cNvPr id="14" name="object 2">
            <a:extLst>
              <a:ext uri="{FF2B5EF4-FFF2-40B4-BE49-F238E27FC236}">
                <a16:creationId xmlns:a16="http://schemas.microsoft.com/office/drawing/2014/main" id="{061D4E08-AF7D-4816-B429-A6CF32BB8D7F}"/>
              </a:ext>
            </a:extLst>
          </p:cNvPr>
          <p:cNvSpPr txBox="1">
            <a:spLocks/>
          </p:cNvSpPr>
          <p:nvPr/>
        </p:nvSpPr>
        <p:spPr>
          <a:xfrm>
            <a:off x="650092" y="1540227"/>
            <a:ext cx="7482527"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45" dirty="0"/>
              <a:t>Sous</a:t>
            </a:r>
            <a:r>
              <a:rPr lang="fr-FR" sz="3200" spc="-285" dirty="0"/>
              <a:t> </a:t>
            </a:r>
            <a:r>
              <a:rPr lang="fr-FR" sz="3200" spc="-105" dirty="0"/>
              <a:t>Unix/Linux</a:t>
            </a:r>
            <a:endParaRPr lang="fr-FR" sz="3200" spc="-35" dirty="0"/>
          </a:p>
        </p:txBody>
      </p:sp>
      <p:sp>
        <p:nvSpPr>
          <p:cNvPr id="8" name="Espace réservé du pied de page 4">
            <a:extLst>
              <a:ext uri="{FF2B5EF4-FFF2-40B4-BE49-F238E27FC236}">
                <a16:creationId xmlns:a16="http://schemas.microsoft.com/office/drawing/2014/main" id="{3A76206F-4A8D-42EF-896E-E8F3C3259D8B}"/>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9" name="Espace réservé de la date 3">
            <a:extLst>
              <a:ext uri="{FF2B5EF4-FFF2-40B4-BE49-F238E27FC236}">
                <a16:creationId xmlns:a16="http://schemas.microsoft.com/office/drawing/2014/main" id="{94DC07B2-CE03-4646-ABB7-38103FACD9EA}"/>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144479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857A55-2CD2-42C9-9433-04D6FB115476}"/>
              </a:ext>
            </a:extLst>
          </p:cNvPr>
          <p:cNvSpPr>
            <a:spLocks noGrp="1"/>
          </p:cNvSpPr>
          <p:nvPr>
            <p:ph type="title"/>
          </p:nvPr>
        </p:nvSpPr>
        <p:spPr/>
        <p:txBody>
          <a:bodyPr>
            <a:normAutofit/>
          </a:bodyPr>
          <a:lstStyle/>
          <a:p>
            <a:r>
              <a:rPr lang="fr-FR" dirty="0"/>
              <a:t>Le service d’acquisition d’IP : DHCP</a:t>
            </a:r>
          </a:p>
        </p:txBody>
      </p:sp>
      <p:sp>
        <p:nvSpPr>
          <p:cNvPr id="6" name="Espace réservé du numéro de diapositive 5">
            <a:extLst>
              <a:ext uri="{FF2B5EF4-FFF2-40B4-BE49-F238E27FC236}">
                <a16:creationId xmlns:a16="http://schemas.microsoft.com/office/drawing/2014/main" id="{AC51CDA6-F5D8-4ABE-BDC3-86A2AE2593AE}"/>
              </a:ext>
            </a:extLst>
          </p:cNvPr>
          <p:cNvSpPr>
            <a:spLocks noGrp="1"/>
          </p:cNvSpPr>
          <p:nvPr>
            <p:ph type="sldNum" sz="quarter" idx="12"/>
          </p:nvPr>
        </p:nvSpPr>
        <p:spPr/>
        <p:txBody>
          <a:bodyPr/>
          <a:lstStyle/>
          <a:p>
            <a:fld id="{8D345701-DC38-8F4A-99F0-4AA428B173F6}" type="slidenum">
              <a:rPr lang="fr-FR" smtClean="0"/>
              <a:t>14</a:t>
            </a:fld>
            <a:endParaRPr lang="fr-FR"/>
          </a:p>
        </p:txBody>
      </p:sp>
      <p:sp>
        <p:nvSpPr>
          <p:cNvPr id="7" name="object 2">
            <a:extLst>
              <a:ext uri="{FF2B5EF4-FFF2-40B4-BE49-F238E27FC236}">
                <a16:creationId xmlns:a16="http://schemas.microsoft.com/office/drawing/2014/main" id="{9BC43B6A-02A5-410D-930E-22754E280D45}"/>
              </a:ext>
            </a:extLst>
          </p:cNvPr>
          <p:cNvSpPr txBox="1">
            <a:spLocks/>
          </p:cNvSpPr>
          <p:nvPr/>
        </p:nvSpPr>
        <p:spPr>
          <a:xfrm>
            <a:off x="650092" y="1540227"/>
            <a:ext cx="7482527"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45" dirty="0"/>
              <a:t>Sous</a:t>
            </a:r>
            <a:r>
              <a:rPr lang="fr-FR" sz="3200" spc="-285" dirty="0"/>
              <a:t> </a:t>
            </a:r>
            <a:r>
              <a:rPr lang="fr-FR" sz="3200" spc="-105" dirty="0"/>
              <a:t>Unix/Linux</a:t>
            </a:r>
            <a:endParaRPr lang="fr-FR" sz="3200" spc="-35" dirty="0"/>
          </a:p>
        </p:txBody>
      </p:sp>
      <p:pic>
        <p:nvPicPr>
          <p:cNvPr id="9" name="Image 8">
            <a:extLst>
              <a:ext uri="{FF2B5EF4-FFF2-40B4-BE49-F238E27FC236}">
                <a16:creationId xmlns:a16="http://schemas.microsoft.com/office/drawing/2014/main" id="{4B15A898-F608-4D47-8087-C72C6FDE634F}"/>
              </a:ext>
            </a:extLst>
          </p:cNvPr>
          <p:cNvPicPr>
            <a:picLocks noChangeAspect="1"/>
          </p:cNvPicPr>
          <p:nvPr/>
        </p:nvPicPr>
        <p:blipFill>
          <a:blip r:embed="rId3"/>
          <a:stretch>
            <a:fillRect/>
          </a:stretch>
        </p:blipFill>
        <p:spPr>
          <a:xfrm>
            <a:off x="409575" y="2050698"/>
            <a:ext cx="8075519" cy="4294423"/>
          </a:xfrm>
          <a:prstGeom prst="rect">
            <a:avLst/>
          </a:prstGeom>
        </p:spPr>
      </p:pic>
      <p:sp>
        <p:nvSpPr>
          <p:cNvPr id="8" name="Espace réservé du pied de page 4">
            <a:extLst>
              <a:ext uri="{FF2B5EF4-FFF2-40B4-BE49-F238E27FC236}">
                <a16:creationId xmlns:a16="http://schemas.microsoft.com/office/drawing/2014/main" id="{3455E318-B2B1-4F8C-A82B-187058DFE369}"/>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0" name="Espace réservé de la date 3">
            <a:extLst>
              <a:ext uri="{FF2B5EF4-FFF2-40B4-BE49-F238E27FC236}">
                <a16:creationId xmlns:a16="http://schemas.microsoft.com/office/drawing/2014/main" id="{45962620-461A-4343-9A0F-BA606BBEFC65}"/>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210317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5C8B00-C012-457D-90E0-59C58FFD1C19}"/>
              </a:ext>
            </a:extLst>
          </p:cNvPr>
          <p:cNvSpPr>
            <a:spLocks noGrp="1"/>
          </p:cNvSpPr>
          <p:nvPr>
            <p:ph type="title"/>
          </p:nvPr>
        </p:nvSpPr>
        <p:spPr/>
        <p:txBody>
          <a:bodyPr>
            <a:normAutofit/>
          </a:bodyPr>
          <a:lstStyle/>
          <a:p>
            <a:r>
              <a:rPr lang="fr-FR" dirty="0"/>
              <a:t>Le service d’acquisition d’IP : DHCP</a:t>
            </a:r>
          </a:p>
        </p:txBody>
      </p:sp>
      <p:sp>
        <p:nvSpPr>
          <p:cNvPr id="3" name="Espace réservé du contenu 2">
            <a:extLst>
              <a:ext uri="{FF2B5EF4-FFF2-40B4-BE49-F238E27FC236}">
                <a16:creationId xmlns:a16="http://schemas.microsoft.com/office/drawing/2014/main" id="{7C2A497D-6F3A-4A3A-8FBB-0C0367AF684C}"/>
              </a:ext>
            </a:extLst>
          </p:cNvPr>
          <p:cNvSpPr>
            <a:spLocks noGrp="1"/>
          </p:cNvSpPr>
          <p:nvPr>
            <p:ph idx="1"/>
          </p:nvPr>
        </p:nvSpPr>
        <p:spPr>
          <a:xfrm>
            <a:off x="457200" y="2169365"/>
            <a:ext cx="8229600" cy="3956798"/>
          </a:xfrm>
        </p:spPr>
        <p:txBody>
          <a:bodyPr/>
          <a:lstStyle/>
          <a:p>
            <a:pPr marL="12700" marR="5080" algn="just">
              <a:lnSpc>
                <a:spcPct val="102899"/>
              </a:lnSpc>
              <a:spcBef>
                <a:spcPts val="10"/>
              </a:spcBef>
            </a:pPr>
            <a:r>
              <a:rPr lang="fr-FR" sz="2400" spc="65" dirty="0">
                <a:latin typeface="Lucida Sans"/>
                <a:cs typeface="Lucida Sans"/>
              </a:rPr>
              <a:t>Il </a:t>
            </a:r>
            <a:r>
              <a:rPr lang="fr-FR" sz="2400" spc="-75" dirty="0">
                <a:latin typeface="Lucida Sans"/>
                <a:cs typeface="Lucida Sans"/>
              </a:rPr>
              <a:t>faut </a:t>
            </a:r>
            <a:r>
              <a:rPr lang="fr-FR" sz="2400" spc="-40" dirty="0">
                <a:latin typeface="Lucida Sans"/>
                <a:cs typeface="Lucida Sans"/>
              </a:rPr>
              <a:t>spécifier </a:t>
            </a:r>
            <a:r>
              <a:rPr lang="fr-FR" sz="2400" spc="-20" dirty="0">
                <a:latin typeface="Lucida Sans"/>
                <a:cs typeface="Lucida Sans"/>
              </a:rPr>
              <a:t>l'interface </a:t>
            </a:r>
            <a:r>
              <a:rPr lang="fr-FR" sz="2400" spc="-65" dirty="0">
                <a:latin typeface="Lucida Sans"/>
                <a:cs typeface="Lucida Sans"/>
              </a:rPr>
              <a:t>permettant</a:t>
            </a:r>
            <a:r>
              <a:rPr lang="fr-FR" sz="2400" spc="690" dirty="0">
                <a:latin typeface="Lucida Sans"/>
                <a:cs typeface="Lucida Sans"/>
              </a:rPr>
              <a:t> </a:t>
            </a:r>
            <a:r>
              <a:rPr lang="fr-FR" sz="2400" spc="-105" dirty="0">
                <a:latin typeface="Lucida Sans"/>
                <a:cs typeface="Lucida Sans"/>
              </a:rPr>
              <a:t>de </a:t>
            </a:r>
            <a:r>
              <a:rPr lang="fr-FR" sz="2400" dirty="0">
                <a:latin typeface="Lucida Sans"/>
                <a:cs typeface="Lucida Sans"/>
              </a:rPr>
              <a:t>délivrer </a:t>
            </a:r>
            <a:r>
              <a:rPr lang="fr-FR" sz="2400" spc="20" dirty="0">
                <a:latin typeface="Lucida Sans"/>
                <a:cs typeface="Lucida Sans"/>
              </a:rPr>
              <a:t>la  </a:t>
            </a:r>
            <a:r>
              <a:rPr lang="fr-FR" sz="2400" spc="-65" dirty="0">
                <a:latin typeface="Lucida Sans"/>
                <a:cs typeface="Lucida Sans"/>
              </a:rPr>
              <a:t>réponse </a:t>
            </a:r>
            <a:r>
              <a:rPr lang="fr-FR" sz="2400" spc="-90" dirty="0">
                <a:latin typeface="Lucida Sans"/>
                <a:cs typeface="Lucida Sans"/>
              </a:rPr>
              <a:t>DHCP </a:t>
            </a:r>
            <a:r>
              <a:rPr lang="fr-FR" sz="2400" spc="-95" dirty="0">
                <a:latin typeface="Lucida Sans"/>
                <a:cs typeface="Lucida Sans"/>
              </a:rPr>
              <a:t>dans </a:t>
            </a:r>
            <a:r>
              <a:rPr lang="fr-FR" sz="2400" spc="30" dirty="0">
                <a:latin typeface="Lucida Sans"/>
                <a:cs typeface="Lucida Sans"/>
              </a:rPr>
              <a:t>le </a:t>
            </a:r>
            <a:r>
              <a:rPr lang="fr-FR" sz="2400" spc="-40" dirty="0">
                <a:latin typeface="Lucida Sans"/>
                <a:cs typeface="Lucida Sans"/>
              </a:rPr>
              <a:t>fichier </a:t>
            </a:r>
            <a:r>
              <a:rPr lang="fr-FR" sz="2400" spc="-75" dirty="0">
                <a:latin typeface="Lucida Sans"/>
                <a:cs typeface="Lucida Sans"/>
              </a:rPr>
              <a:t>/</a:t>
            </a:r>
            <a:r>
              <a:rPr lang="fr-FR" sz="2400" spc="-75" dirty="0" err="1">
                <a:latin typeface="Lucida Sans"/>
                <a:cs typeface="Lucida Sans"/>
              </a:rPr>
              <a:t>etc</a:t>
            </a:r>
            <a:r>
              <a:rPr lang="fr-FR" sz="2400" spc="-75" dirty="0">
                <a:latin typeface="Lucida Sans"/>
                <a:cs typeface="Lucida Sans"/>
              </a:rPr>
              <a:t>/default/</a:t>
            </a:r>
            <a:r>
              <a:rPr lang="fr-FR" sz="2400" spc="-75" dirty="0" err="1">
                <a:latin typeface="Lucida Sans"/>
                <a:cs typeface="Lucida Sans"/>
              </a:rPr>
              <a:t>isc</a:t>
            </a:r>
            <a:r>
              <a:rPr lang="fr-FR" sz="2400" spc="-75" dirty="0">
                <a:latin typeface="Lucida Sans"/>
                <a:cs typeface="Lucida Sans"/>
              </a:rPr>
              <a:t>-</a:t>
            </a:r>
            <a:r>
              <a:rPr lang="fr-FR" sz="2400" spc="-75" dirty="0" err="1">
                <a:latin typeface="Lucida Sans"/>
                <a:cs typeface="Lucida Sans"/>
              </a:rPr>
              <a:t>dhcp</a:t>
            </a:r>
            <a:r>
              <a:rPr lang="fr-FR" sz="2400" spc="-75" dirty="0">
                <a:latin typeface="Lucida Sans"/>
                <a:cs typeface="Lucida Sans"/>
              </a:rPr>
              <a:t>-server </a:t>
            </a:r>
            <a:r>
              <a:rPr lang="fr-FR" sz="2400" spc="-50" dirty="0">
                <a:latin typeface="Lucida Sans"/>
                <a:cs typeface="Lucida Sans"/>
              </a:rPr>
              <a:t>à  </a:t>
            </a:r>
            <a:r>
              <a:rPr lang="fr-FR" sz="2400" spc="20" dirty="0">
                <a:latin typeface="Lucida Sans"/>
                <a:cs typeface="Lucida Sans"/>
              </a:rPr>
              <a:t>la</a:t>
            </a:r>
            <a:r>
              <a:rPr lang="fr-FR" sz="2400" spc="-229" dirty="0">
                <a:latin typeface="Lucida Sans"/>
                <a:cs typeface="Lucida Sans"/>
              </a:rPr>
              <a:t> </a:t>
            </a:r>
            <a:r>
              <a:rPr lang="fr-FR" sz="2400" spc="-50" dirty="0">
                <a:latin typeface="Lucida Sans"/>
                <a:cs typeface="Lucida Sans"/>
              </a:rPr>
              <a:t>ligne : </a:t>
            </a:r>
            <a:endParaRPr lang="fr-FR" sz="2400" dirty="0">
              <a:latin typeface="Lucida Sans"/>
              <a:cs typeface="Lucida Sans"/>
            </a:endParaRPr>
          </a:p>
          <a:p>
            <a:pPr marL="0" indent="0">
              <a:lnSpc>
                <a:spcPct val="100000"/>
              </a:lnSpc>
              <a:spcBef>
                <a:spcPts val="1500"/>
              </a:spcBef>
              <a:buNone/>
            </a:pPr>
            <a:r>
              <a:rPr lang="fr-FR" sz="2400" spc="5" dirty="0">
                <a:latin typeface="Lucida Sans"/>
                <a:cs typeface="Lucida Sans"/>
              </a:rPr>
              <a:t>INTERFACES="</a:t>
            </a:r>
            <a:r>
              <a:rPr lang="fr-FR" sz="2400" spc="5" dirty="0" err="1">
                <a:latin typeface="Lucida Sans"/>
                <a:cs typeface="Lucida Sans"/>
              </a:rPr>
              <a:t>ethX</a:t>
            </a:r>
            <a:r>
              <a:rPr lang="fr-FR" sz="2400" spc="5" dirty="0">
                <a:latin typeface="Lucida Sans"/>
                <a:cs typeface="Lucida Sans"/>
              </a:rPr>
              <a:t>"</a:t>
            </a:r>
            <a:endParaRPr lang="fr-FR" sz="2400" dirty="0">
              <a:latin typeface="Lucida Sans"/>
              <a:cs typeface="Lucida Sans"/>
            </a:endParaRPr>
          </a:p>
          <a:p>
            <a:pPr marL="12700" algn="just">
              <a:lnSpc>
                <a:spcPct val="100000"/>
              </a:lnSpc>
              <a:spcBef>
                <a:spcPts val="1500"/>
              </a:spcBef>
            </a:pPr>
            <a:r>
              <a:rPr lang="fr-FR" sz="2400" spc="-75" dirty="0" err="1">
                <a:latin typeface="Lucida Sans"/>
                <a:cs typeface="Lucida Sans"/>
              </a:rPr>
              <a:t>ethX</a:t>
            </a:r>
            <a:r>
              <a:rPr lang="fr-FR" sz="2400" spc="-215" dirty="0">
                <a:latin typeface="Lucida Sans"/>
                <a:cs typeface="Lucida Sans"/>
              </a:rPr>
              <a:t> </a:t>
            </a:r>
            <a:r>
              <a:rPr lang="fr-FR" sz="2400" spc="-40" dirty="0">
                <a:latin typeface="Lucida Sans"/>
                <a:cs typeface="Lucida Sans"/>
              </a:rPr>
              <a:t>est</a:t>
            </a:r>
            <a:r>
              <a:rPr lang="fr-FR" sz="2400" spc="-229" dirty="0">
                <a:latin typeface="Lucida Sans"/>
                <a:cs typeface="Lucida Sans"/>
              </a:rPr>
              <a:t> </a:t>
            </a:r>
            <a:r>
              <a:rPr lang="fr-FR" sz="2400" spc="35" dirty="0">
                <a:latin typeface="Lucida Sans"/>
                <a:cs typeface="Lucida Sans"/>
              </a:rPr>
              <a:t>le</a:t>
            </a:r>
            <a:r>
              <a:rPr lang="fr-FR" sz="2400" spc="-229" dirty="0">
                <a:latin typeface="Lucida Sans"/>
                <a:cs typeface="Lucida Sans"/>
              </a:rPr>
              <a:t> </a:t>
            </a:r>
            <a:r>
              <a:rPr lang="fr-FR" sz="2400" spc="-155" dirty="0">
                <a:latin typeface="Lucida Sans"/>
                <a:cs typeface="Lucida Sans"/>
              </a:rPr>
              <a:t>nom</a:t>
            </a:r>
            <a:r>
              <a:rPr lang="fr-FR" sz="2400" spc="-225" dirty="0">
                <a:latin typeface="Lucida Sans"/>
                <a:cs typeface="Lucida Sans"/>
              </a:rPr>
              <a:t> </a:t>
            </a:r>
            <a:r>
              <a:rPr lang="fr-FR" sz="2400" spc="-105" dirty="0">
                <a:latin typeface="Lucida Sans"/>
                <a:cs typeface="Lucida Sans"/>
              </a:rPr>
              <a:t>de</a:t>
            </a:r>
            <a:r>
              <a:rPr lang="fr-FR" sz="2400" spc="-220" dirty="0">
                <a:latin typeface="Lucida Sans"/>
                <a:cs typeface="Lucida Sans"/>
              </a:rPr>
              <a:t> </a:t>
            </a:r>
            <a:r>
              <a:rPr lang="fr-FR" sz="2400" spc="-20" dirty="0">
                <a:latin typeface="Lucida Sans"/>
                <a:cs typeface="Lucida Sans"/>
              </a:rPr>
              <a:t>l'interface</a:t>
            </a:r>
            <a:r>
              <a:rPr lang="fr-FR" sz="2400" spc="-215" dirty="0">
                <a:latin typeface="Lucida Sans"/>
                <a:cs typeface="Lucida Sans"/>
              </a:rPr>
              <a:t> </a:t>
            </a:r>
            <a:r>
              <a:rPr lang="fr-FR" sz="2400" spc="-114" dirty="0">
                <a:latin typeface="Lucida Sans"/>
                <a:cs typeface="Lucida Sans"/>
              </a:rPr>
              <a:t>qui</a:t>
            </a:r>
            <a:r>
              <a:rPr lang="fr-FR" sz="2400" spc="-220" dirty="0">
                <a:latin typeface="Lucida Sans"/>
                <a:cs typeface="Lucida Sans"/>
              </a:rPr>
              <a:t> </a:t>
            </a:r>
            <a:r>
              <a:rPr lang="fr-FR" sz="2400" spc="-15" dirty="0">
                <a:latin typeface="Lucida Sans"/>
                <a:cs typeface="Lucida Sans"/>
              </a:rPr>
              <a:t>délivre</a:t>
            </a:r>
            <a:r>
              <a:rPr lang="fr-FR" sz="2400" spc="-229" dirty="0">
                <a:latin typeface="Lucida Sans"/>
                <a:cs typeface="Lucida Sans"/>
              </a:rPr>
              <a:t> </a:t>
            </a:r>
            <a:r>
              <a:rPr lang="fr-FR" sz="2400" spc="15" dirty="0">
                <a:latin typeface="Lucida Sans"/>
                <a:cs typeface="Lucida Sans"/>
              </a:rPr>
              <a:t>les</a:t>
            </a:r>
            <a:r>
              <a:rPr lang="fr-FR" sz="2400" spc="-220" dirty="0">
                <a:latin typeface="Lucida Sans"/>
                <a:cs typeface="Lucida Sans"/>
              </a:rPr>
              <a:t> </a:t>
            </a:r>
            <a:r>
              <a:rPr lang="fr-FR" sz="2400" spc="-114" dirty="0">
                <a:latin typeface="Lucida Sans"/>
                <a:cs typeface="Lucida Sans"/>
              </a:rPr>
              <a:t>bauds</a:t>
            </a:r>
            <a:r>
              <a:rPr lang="fr-FR" sz="2400" spc="-220" dirty="0">
                <a:latin typeface="Lucida Sans"/>
                <a:cs typeface="Lucida Sans"/>
              </a:rPr>
              <a:t> </a:t>
            </a:r>
            <a:r>
              <a:rPr lang="fr-FR" sz="2400" spc="-90" dirty="0">
                <a:latin typeface="Lucida Sans"/>
                <a:cs typeface="Lucida Sans"/>
              </a:rPr>
              <a:t>DHCP</a:t>
            </a:r>
            <a:endParaRPr lang="fr-FR" sz="2400" dirty="0">
              <a:latin typeface="Lucida Sans"/>
              <a:cs typeface="Lucida Sans"/>
            </a:endParaRPr>
          </a:p>
          <a:p>
            <a:pPr marL="0" indent="0">
              <a:buNone/>
            </a:pPr>
            <a:endParaRPr lang="fr-FR" dirty="0"/>
          </a:p>
        </p:txBody>
      </p:sp>
      <p:sp>
        <p:nvSpPr>
          <p:cNvPr id="6" name="Espace réservé du numéro de diapositive 5">
            <a:extLst>
              <a:ext uri="{FF2B5EF4-FFF2-40B4-BE49-F238E27FC236}">
                <a16:creationId xmlns:a16="http://schemas.microsoft.com/office/drawing/2014/main" id="{FF1675A2-8347-4B7C-91E1-388BBA4F238E}"/>
              </a:ext>
            </a:extLst>
          </p:cNvPr>
          <p:cNvSpPr>
            <a:spLocks noGrp="1"/>
          </p:cNvSpPr>
          <p:nvPr>
            <p:ph type="sldNum" sz="quarter" idx="12"/>
          </p:nvPr>
        </p:nvSpPr>
        <p:spPr/>
        <p:txBody>
          <a:bodyPr/>
          <a:lstStyle/>
          <a:p>
            <a:fld id="{8D345701-DC38-8F4A-99F0-4AA428B173F6}" type="slidenum">
              <a:rPr lang="fr-FR" smtClean="0"/>
              <a:t>15</a:t>
            </a:fld>
            <a:endParaRPr lang="fr-FR"/>
          </a:p>
        </p:txBody>
      </p:sp>
      <p:sp>
        <p:nvSpPr>
          <p:cNvPr id="13" name="object 2">
            <a:extLst>
              <a:ext uri="{FF2B5EF4-FFF2-40B4-BE49-F238E27FC236}">
                <a16:creationId xmlns:a16="http://schemas.microsoft.com/office/drawing/2014/main" id="{31E21559-2FA2-4329-AB10-EAC423DE5602}"/>
              </a:ext>
            </a:extLst>
          </p:cNvPr>
          <p:cNvSpPr txBox="1">
            <a:spLocks/>
          </p:cNvSpPr>
          <p:nvPr/>
        </p:nvSpPr>
        <p:spPr>
          <a:xfrm>
            <a:off x="650092" y="1540227"/>
            <a:ext cx="7482527"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45" dirty="0"/>
              <a:t>Sous</a:t>
            </a:r>
            <a:r>
              <a:rPr lang="fr-FR" sz="3200" spc="-285" dirty="0"/>
              <a:t> </a:t>
            </a:r>
            <a:r>
              <a:rPr lang="fr-FR" sz="3200" spc="-105" dirty="0"/>
              <a:t>Unix/Linux</a:t>
            </a:r>
            <a:endParaRPr lang="fr-FR" sz="3200" spc="-35" dirty="0"/>
          </a:p>
        </p:txBody>
      </p:sp>
      <p:sp>
        <p:nvSpPr>
          <p:cNvPr id="8" name="Espace réservé du pied de page 4">
            <a:extLst>
              <a:ext uri="{FF2B5EF4-FFF2-40B4-BE49-F238E27FC236}">
                <a16:creationId xmlns:a16="http://schemas.microsoft.com/office/drawing/2014/main" id="{56C0775D-120C-4A73-B496-87234B1C03E3}"/>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9" name="Espace réservé de la date 3">
            <a:extLst>
              <a:ext uri="{FF2B5EF4-FFF2-40B4-BE49-F238E27FC236}">
                <a16:creationId xmlns:a16="http://schemas.microsoft.com/office/drawing/2014/main" id="{249F1B25-3336-4709-8003-42C5FACA1539}"/>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219742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DFCEB-7DC2-4940-8815-C224FA924DC9}"/>
              </a:ext>
            </a:extLst>
          </p:cNvPr>
          <p:cNvSpPr>
            <a:spLocks noGrp="1"/>
          </p:cNvSpPr>
          <p:nvPr>
            <p:ph type="title"/>
          </p:nvPr>
        </p:nvSpPr>
        <p:spPr/>
        <p:txBody>
          <a:bodyPr>
            <a:normAutofit/>
          </a:bodyPr>
          <a:lstStyle/>
          <a:p>
            <a:r>
              <a:rPr lang="fr-FR" dirty="0"/>
              <a:t>Le service d’acquisition d’IP : DHCP</a:t>
            </a:r>
          </a:p>
        </p:txBody>
      </p:sp>
      <p:sp>
        <p:nvSpPr>
          <p:cNvPr id="3" name="Espace réservé du contenu 2">
            <a:extLst>
              <a:ext uri="{FF2B5EF4-FFF2-40B4-BE49-F238E27FC236}">
                <a16:creationId xmlns:a16="http://schemas.microsoft.com/office/drawing/2014/main" id="{F0C1E636-778A-4D1C-AC97-7E72F4F4EE2E}"/>
              </a:ext>
            </a:extLst>
          </p:cNvPr>
          <p:cNvSpPr>
            <a:spLocks noGrp="1"/>
          </p:cNvSpPr>
          <p:nvPr>
            <p:ph idx="1"/>
          </p:nvPr>
        </p:nvSpPr>
        <p:spPr>
          <a:xfrm>
            <a:off x="457200" y="2187202"/>
            <a:ext cx="8229600" cy="3956798"/>
          </a:xfrm>
        </p:spPr>
        <p:txBody>
          <a:bodyPr>
            <a:normAutofit/>
          </a:bodyPr>
          <a:lstStyle/>
          <a:p>
            <a:pPr marL="12700">
              <a:lnSpc>
                <a:spcPct val="100000"/>
              </a:lnSpc>
              <a:spcBef>
                <a:spcPts val="1610"/>
              </a:spcBef>
            </a:pPr>
            <a:r>
              <a:rPr lang="fr-FR" sz="2800" spc="65" dirty="0">
                <a:latin typeface="Lucida Sans"/>
                <a:cs typeface="Lucida Sans"/>
              </a:rPr>
              <a:t>Il</a:t>
            </a:r>
            <a:r>
              <a:rPr lang="fr-FR" sz="2800" spc="-215" dirty="0">
                <a:latin typeface="Lucida Sans"/>
                <a:cs typeface="Lucida Sans"/>
              </a:rPr>
              <a:t> </a:t>
            </a:r>
            <a:r>
              <a:rPr lang="fr-FR" sz="2800" spc="-80" dirty="0">
                <a:latin typeface="Lucida Sans"/>
                <a:cs typeface="Lucida Sans"/>
              </a:rPr>
              <a:t>faut</a:t>
            </a:r>
            <a:r>
              <a:rPr lang="fr-FR" sz="2800" spc="-229" dirty="0">
                <a:latin typeface="Lucida Sans"/>
                <a:cs typeface="Lucida Sans"/>
              </a:rPr>
              <a:t> </a:t>
            </a:r>
            <a:r>
              <a:rPr lang="fr-FR" sz="2800" dirty="0">
                <a:latin typeface="Lucida Sans"/>
                <a:cs typeface="Lucida Sans"/>
              </a:rPr>
              <a:t>être</a:t>
            </a:r>
            <a:r>
              <a:rPr lang="fr-FR" sz="2800" spc="-220" dirty="0">
                <a:latin typeface="Lucida Sans"/>
                <a:cs typeface="Lucida Sans"/>
              </a:rPr>
              <a:t> </a:t>
            </a:r>
            <a:r>
              <a:rPr lang="fr-FR" sz="2800" spc="-90" dirty="0">
                <a:latin typeface="Lucida Sans"/>
                <a:cs typeface="Lucida Sans"/>
              </a:rPr>
              <a:t>connecté</a:t>
            </a:r>
            <a:r>
              <a:rPr lang="fr-FR" sz="2800" spc="-220" dirty="0">
                <a:latin typeface="Lucida Sans"/>
                <a:cs typeface="Lucida Sans"/>
              </a:rPr>
              <a:t> </a:t>
            </a:r>
            <a:r>
              <a:rPr lang="fr-FR" sz="2800" spc="-80" dirty="0">
                <a:latin typeface="Lucida Sans"/>
                <a:cs typeface="Lucida Sans"/>
              </a:rPr>
              <a:t>en</a:t>
            </a:r>
            <a:r>
              <a:rPr lang="fr-FR" sz="2800" spc="-220" dirty="0">
                <a:latin typeface="Lucida Sans"/>
                <a:cs typeface="Lucida Sans"/>
              </a:rPr>
              <a:t> </a:t>
            </a:r>
            <a:r>
              <a:rPr lang="fr-FR" sz="2800" spc="-50" dirty="0">
                <a:latin typeface="Lucida Sans"/>
                <a:cs typeface="Lucida Sans"/>
              </a:rPr>
              <a:t>super</a:t>
            </a:r>
            <a:r>
              <a:rPr lang="fr-FR" sz="2800" spc="-220" dirty="0">
                <a:latin typeface="Lucida Sans"/>
                <a:cs typeface="Lucida Sans"/>
              </a:rPr>
              <a:t> </a:t>
            </a:r>
            <a:r>
              <a:rPr lang="fr-FR" sz="2800" spc="-35" dirty="0">
                <a:latin typeface="Lucida Sans"/>
                <a:cs typeface="Lucida Sans"/>
              </a:rPr>
              <a:t>utilisateur</a:t>
            </a:r>
            <a:r>
              <a:rPr lang="fr-FR" sz="2800" spc="-220" dirty="0">
                <a:latin typeface="Lucida Sans"/>
                <a:cs typeface="Lucida Sans"/>
              </a:rPr>
              <a:t> </a:t>
            </a:r>
            <a:r>
              <a:rPr lang="fr-FR" sz="2800" spc="-45" dirty="0">
                <a:latin typeface="Lucida Sans"/>
                <a:cs typeface="Lucida Sans"/>
              </a:rPr>
              <a:t>(root)</a:t>
            </a:r>
            <a:endParaRPr lang="fr-FR" sz="2800" dirty="0">
              <a:latin typeface="Lucida Sans"/>
              <a:cs typeface="Lucida Sans"/>
            </a:endParaRPr>
          </a:p>
          <a:p>
            <a:pPr marL="12700">
              <a:lnSpc>
                <a:spcPct val="100000"/>
              </a:lnSpc>
              <a:spcBef>
                <a:spcPts val="1510"/>
              </a:spcBef>
            </a:pPr>
            <a:r>
              <a:rPr lang="fr-FR" sz="2800" spc="-20" dirty="0">
                <a:latin typeface="Lucida Sans"/>
                <a:cs typeface="Lucida Sans"/>
              </a:rPr>
              <a:t>Démarrer </a:t>
            </a:r>
            <a:r>
              <a:rPr lang="fr-FR" sz="2800" spc="30" dirty="0">
                <a:latin typeface="Lucida Sans"/>
                <a:cs typeface="Lucida Sans"/>
              </a:rPr>
              <a:t>le</a:t>
            </a:r>
            <a:r>
              <a:rPr lang="fr-FR" sz="2800" spc="-620" dirty="0">
                <a:latin typeface="Lucida Sans"/>
                <a:cs typeface="Lucida Sans"/>
              </a:rPr>
              <a:t> </a:t>
            </a:r>
            <a:r>
              <a:rPr lang="fr-FR" sz="2800" spc="-25" dirty="0">
                <a:latin typeface="Lucida Sans"/>
                <a:cs typeface="Lucida Sans"/>
              </a:rPr>
              <a:t>service </a:t>
            </a:r>
            <a:r>
              <a:rPr lang="fr-FR" sz="2800" spc="-85" dirty="0">
                <a:latin typeface="Lucida Sans"/>
                <a:cs typeface="Lucida Sans"/>
              </a:rPr>
              <a:t>DHCP</a:t>
            </a:r>
            <a:endParaRPr lang="fr-FR" sz="2800" dirty="0">
              <a:latin typeface="Lucida Sans"/>
              <a:cs typeface="Lucida Sans"/>
            </a:endParaRPr>
          </a:p>
          <a:p>
            <a:pPr marL="12700" marR="1067435" indent="0">
              <a:lnSpc>
                <a:spcPct val="148100"/>
              </a:lnSpc>
              <a:buNone/>
            </a:pPr>
            <a:r>
              <a:rPr lang="fr-FR" sz="2800" spc="150" dirty="0">
                <a:latin typeface="Lucida Sans"/>
                <a:cs typeface="Lucida Sans"/>
              </a:rPr>
              <a:t>		# </a:t>
            </a:r>
            <a:r>
              <a:rPr lang="fr-FR" sz="2800" spc="-60" dirty="0">
                <a:latin typeface="Lucida Sans"/>
                <a:cs typeface="Lucida Sans"/>
              </a:rPr>
              <a:t>/</a:t>
            </a:r>
            <a:r>
              <a:rPr lang="fr-FR" sz="2800" spc="-60" dirty="0" err="1">
                <a:latin typeface="Lucida Sans"/>
                <a:cs typeface="Lucida Sans"/>
              </a:rPr>
              <a:t>etc</a:t>
            </a:r>
            <a:r>
              <a:rPr lang="fr-FR" sz="2800" spc="-60" dirty="0">
                <a:latin typeface="Lucida Sans"/>
                <a:cs typeface="Lucida Sans"/>
              </a:rPr>
              <a:t>/</a:t>
            </a:r>
            <a:r>
              <a:rPr lang="fr-FR" sz="2800" spc="-60" dirty="0" err="1">
                <a:latin typeface="Lucida Sans"/>
                <a:cs typeface="Lucida Sans"/>
              </a:rPr>
              <a:t>init.d</a:t>
            </a:r>
            <a:r>
              <a:rPr lang="fr-FR" sz="2800" spc="-60" dirty="0">
                <a:latin typeface="Lucida Sans"/>
                <a:cs typeface="Lucida Sans"/>
              </a:rPr>
              <a:t>/</a:t>
            </a:r>
            <a:r>
              <a:rPr lang="fr-FR" sz="2800" spc="-60" dirty="0" err="1">
                <a:latin typeface="Lucida Sans"/>
                <a:cs typeface="Lucida Sans"/>
              </a:rPr>
              <a:t>isc</a:t>
            </a:r>
            <a:r>
              <a:rPr lang="fr-FR" sz="2800" spc="-60" dirty="0">
                <a:latin typeface="Lucida Sans"/>
                <a:cs typeface="Lucida Sans"/>
              </a:rPr>
              <a:t>-</a:t>
            </a:r>
            <a:r>
              <a:rPr lang="fr-FR" sz="2800" spc="-60" dirty="0" err="1">
                <a:latin typeface="Lucida Sans"/>
                <a:cs typeface="Lucida Sans"/>
              </a:rPr>
              <a:t>dhcp</a:t>
            </a:r>
            <a:r>
              <a:rPr lang="fr-FR" sz="2800" spc="-60" dirty="0">
                <a:latin typeface="Lucida Sans"/>
                <a:cs typeface="Lucida Sans"/>
              </a:rPr>
              <a:t>-server</a:t>
            </a:r>
            <a:r>
              <a:rPr lang="fr-FR" sz="2800" spc="-590" dirty="0">
                <a:latin typeface="Lucida Sans"/>
                <a:cs typeface="Lucida Sans"/>
              </a:rPr>
              <a:t> </a:t>
            </a:r>
            <a:r>
              <a:rPr lang="fr-FR" sz="2800" spc="-15" dirty="0">
                <a:latin typeface="Lucida Sans"/>
                <a:cs typeface="Lucida Sans"/>
              </a:rPr>
              <a:t>start  </a:t>
            </a:r>
            <a:r>
              <a:rPr lang="fr-FR" sz="2800" spc="15" dirty="0">
                <a:latin typeface="Lucida Sans"/>
                <a:cs typeface="Lucida Sans"/>
              </a:rPr>
              <a:t>Arrêter</a:t>
            </a:r>
            <a:r>
              <a:rPr lang="fr-FR" sz="2800" spc="-225" dirty="0">
                <a:latin typeface="Lucida Sans"/>
                <a:cs typeface="Lucida Sans"/>
              </a:rPr>
              <a:t> </a:t>
            </a:r>
            <a:r>
              <a:rPr lang="fr-FR" sz="2800" spc="30" dirty="0">
                <a:latin typeface="Lucida Sans"/>
                <a:cs typeface="Lucida Sans"/>
              </a:rPr>
              <a:t>le</a:t>
            </a:r>
            <a:r>
              <a:rPr lang="fr-FR" sz="2800" spc="-220" dirty="0">
                <a:latin typeface="Lucida Sans"/>
                <a:cs typeface="Lucida Sans"/>
              </a:rPr>
              <a:t> </a:t>
            </a:r>
            <a:r>
              <a:rPr lang="fr-FR" sz="2800" spc="-25" dirty="0">
                <a:latin typeface="Lucida Sans"/>
                <a:cs typeface="Lucida Sans"/>
              </a:rPr>
              <a:t>service</a:t>
            </a:r>
            <a:r>
              <a:rPr lang="fr-FR" sz="2800" spc="-220" dirty="0">
                <a:latin typeface="Lucida Sans"/>
                <a:cs typeface="Lucida Sans"/>
              </a:rPr>
              <a:t> </a:t>
            </a:r>
            <a:r>
              <a:rPr lang="fr-FR" sz="2800" spc="-85" dirty="0">
                <a:latin typeface="Lucida Sans"/>
                <a:cs typeface="Lucida Sans"/>
              </a:rPr>
              <a:t>DHCP</a:t>
            </a:r>
            <a:endParaRPr lang="fr-FR" sz="2800" dirty="0">
              <a:latin typeface="Lucida Sans"/>
              <a:cs typeface="Lucida Sans"/>
            </a:endParaRPr>
          </a:p>
          <a:p>
            <a:pPr marL="456565" indent="0">
              <a:lnSpc>
                <a:spcPct val="100000"/>
              </a:lnSpc>
              <a:spcBef>
                <a:spcPts val="1510"/>
              </a:spcBef>
              <a:buNone/>
            </a:pPr>
            <a:r>
              <a:rPr lang="fr-FR" sz="2800" spc="150" dirty="0">
                <a:latin typeface="Lucida Sans"/>
                <a:cs typeface="Lucida Sans"/>
              </a:rPr>
              <a:t>		# </a:t>
            </a:r>
            <a:r>
              <a:rPr lang="fr-FR" sz="2800" spc="-60" dirty="0">
                <a:latin typeface="Lucida Sans"/>
                <a:cs typeface="Lucida Sans"/>
              </a:rPr>
              <a:t>/</a:t>
            </a:r>
            <a:r>
              <a:rPr lang="fr-FR" sz="2800" spc="-60" dirty="0" err="1">
                <a:latin typeface="Lucida Sans"/>
                <a:cs typeface="Lucida Sans"/>
              </a:rPr>
              <a:t>etc</a:t>
            </a:r>
            <a:r>
              <a:rPr lang="fr-FR" sz="2800" spc="-60" dirty="0">
                <a:latin typeface="Lucida Sans"/>
                <a:cs typeface="Lucida Sans"/>
              </a:rPr>
              <a:t>/</a:t>
            </a:r>
            <a:r>
              <a:rPr lang="fr-FR" sz="2800" spc="-60" dirty="0" err="1">
                <a:latin typeface="Lucida Sans"/>
                <a:cs typeface="Lucida Sans"/>
              </a:rPr>
              <a:t>init.d</a:t>
            </a:r>
            <a:r>
              <a:rPr lang="fr-FR" sz="2800" spc="-60" dirty="0">
                <a:latin typeface="Lucida Sans"/>
                <a:cs typeface="Lucida Sans"/>
              </a:rPr>
              <a:t>/</a:t>
            </a:r>
            <a:r>
              <a:rPr lang="fr-FR" sz="2800" spc="-60" dirty="0" err="1">
                <a:latin typeface="Lucida Sans"/>
                <a:cs typeface="Lucida Sans"/>
              </a:rPr>
              <a:t>isc</a:t>
            </a:r>
            <a:r>
              <a:rPr lang="fr-FR" sz="2800" spc="-60" dirty="0">
                <a:latin typeface="Lucida Sans"/>
                <a:cs typeface="Lucida Sans"/>
              </a:rPr>
              <a:t>-</a:t>
            </a:r>
            <a:r>
              <a:rPr lang="fr-FR" sz="2800" spc="-60" dirty="0" err="1">
                <a:latin typeface="Lucida Sans"/>
                <a:cs typeface="Lucida Sans"/>
              </a:rPr>
              <a:t>dhcp</a:t>
            </a:r>
            <a:r>
              <a:rPr lang="fr-FR" sz="2800" spc="-60" dirty="0">
                <a:latin typeface="Lucida Sans"/>
                <a:cs typeface="Lucida Sans"/>
              </a:rPr>
              <a:t>-server</a:t>
            </a:r>
            <a:r>
              <a:rPr lang="fr-FR" sz="2800" spc="-595" dirty="0">
                <a:latin typeface="Lucida Sans"/>
                <a:cs typeface="Lucida Sans"/>
              </a:rPr>
              <a:t> </a:t>
            </a:r>
            <a:r>
              <a:rPr lang="fr-FR" sz="2800" spc="-114" dirty="0">
                <a:latin typeface="Lucida Sans"/>
                <a:cs typeface="Lucida Sans"/>
              </a:rPr>
              <a:t>stop</a:t>
            </a:r>
            <a:endParaRPr lang="fr-FR" sz="2800" dirty="0">
              <a:latin typeface="Lucida Sans"/>
              <a:cs typeface="Lucida Sans"/>
            </a:endParaRPr>
          </a:p>
          <a:p>
            <a:pPr marL="0" indent="0">
              <a:buNone/>
            </a:pPr>
            <a:endParaRPr lang="fr-FR" sz="2800" dirty="0"/>
          </a:p>
        </p:txBody>
      </p:sp>
      <p:sp>
        <p:nvSpPr>
          <p:cNvPr id="6" name="Espace réservé du numéro de diapositive 5">
            <a:extLst>
              <a:ext uri="{FF2B5EF4-FFF2-40B4-BE49-F238E27FC236}">
                <a16:creationId xmlns:a16="http://schemas.microsoft.com/office/drawing/2014/main" id="{A7AAB475-411C-4DF0-8196-15B0BB3D0739}"/>
              </a:ext>
            </a:extLst>
          </p:cNvPr>
          <p:cNvSpPr>
            <a:spLocks noGrp="1"/>
          </p:cNvSpPr>
          <p:nvPr>
            <p:ph type="sldNum" sz="quarter" idx="12"/>
          </p:nvPr>
        </p:nvSpPr>
        <p:spPr/>
        <p:txBody>
          <a:bodyPr/>
          <a:lstStyle/>
          <a:p>
            <a:fld id="{8D345701-DC38-8F4A-99F0-4AA428B173F6}" type="slidenum">
              <a:rPr lang="fr-FR" smtClean="0"/>
              <a:t>16</a:t>
            </a:fld>
            <a:endParaRPr lang="fr-FR"/>
          </a:p>
        </p:txBody>
      </p:sp>
      <p:sp>
        <p:nvSpPr>
          <p:cNvPr id="7" name="object 2">
            <a:extLst>
              <a:ext uri="{FF2B5EF4-FFF2-40B4-BE49-F238E27FC236}">
                <a16:creationId xmlns:a16="http://schemas.microsoft.com/office/drawing/2014/main" id="{0ECA261F-9EFE-4B26-8906-DD82DA05A268}"/>
              </a:ext>
            </a:extLst>
          </p:cNvPr>
          <p:cNvSpPr txBox="1">
            <a:spLocks/>
          </p:cNvSpPr>
          <p:nvPr/>
        </p:nvSpPr>
        <p:spPr>
          <a:xfrm>
            <a:off x="650092" y="1540227"/>
            <a:ext cx="7482527"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45" dirty="0"/>
              <a:t>Sous</a:t>
            </a:r>
            <a:r>
              <a:rPr lang="fr-FR" sz="3200" spc="-285" dirty="0"/>
              <a:t> </a:t>
            </a:r>
            <a:r>
              <a:rPr lang="fr-FR" sz="3200" spc="-105" dirty="0"/>
              <a:t>Unix/Linux</a:t>
            </a:r>
            <a:endParaRPr lang="fr-FR" sz="3200" spc="-35" dirty="0"/>
          </a:p>
        </p:txBody>
      </p:sp>
      <p:sp>
        <p:nvSpPr>
          <p:cNvPr id="8" name="Espace réservé du pied de page 4">
            <a:extLst>
              <a:ext uri="{FF2B5EF4-FFF2-40B4-BE49-F238E27FC236}">
                <a16:creationId xmlns:a16="http://schemas.microsoft.com/office/drawing/2014/main" id="{A005FCBD-728F-4BA2-B1E7-C4C1C83E7ED1}"/>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9" name="Espace réservé de la date 3">
            <a:extLst>
              <a:ext uri="{FF2B5EF4-FFF2-40B4-BE49-F238E27FC236}">
                <a16:creationId xmlns:a16="http://schemas.microsoft.com/office/drawing/2014/main" id="{B00AB72F-9F3E-45B8-BD2A-287F41588F0E}"/>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332242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F487612F-892E-4F58-94E5-9B426DA0FF87}"/>
              </a:ext>
            </a:extLst>
          </p:cNvPr>
          <p:cNvSpPr>
            <a:spLocks noGrp="1"/>
          </p:cNvSpPr>
          <p:nvPr>
            <p:ph type="sldNum" sz="quarter" idx="12"/>
          </p:nvPr>
        </p:nvSpPr>
        <p:spPr/>
        <p:txBody>
          <a:bodyPr/>
          <a:lstStyle/>
          <a:p>
            <a:fld id="{8D345701-DC38-8F4A-99F0-4AA428B173F6}" type="slidenum">
              <a:rPr lang="fr-FR" smtClean="0"/>
              <a:t>17</a:t>
            </a:fld>
            <a:endParaRPr lang="fr-FR"/>
          </a:p>
        </p:txBody>
      </p:sp>
      <p:sp>
        <p:nvSpPr>
          <p:cNvPr id="8" name="Rectangle 7"/>
          <p:cNvSpPr/>
          <p:nvPr/>
        </p:nvSpPr>
        <p:spPr>
          <a:xfrm>
            <a:off x="-76200" y="2052219"/>
            <a:ext cx="9518073" cy="3543855"/>
          </a:xfrm>
          <a:prstGeom prst="rect">
            <a:avLst/>
          </a:prstGeom>
        </p:spPr>
        <p:txBody>
          <a:bodyPr wrap="square">
            <a:spAutoFit/>
          </a:bodyPr>
          <a:lstStyle/>
          <a:p>
            <a:pPr marL="715009" lvl="0" indent="-285750" defTabSz="914400">
              <a:lnSpc>
                <a:spcPct val="150000"/>
              </a:lnSpc>
              <a:spcBef>
                <a:spcPts val="1610"/>
              </a:spcBef>
              <a:buFont typeface="Arial" panose="020B0604020202020204" pitchFamily="34" charset="0"/>
              <a:buChar char="•"/>
            </a:pPr>
            <a:r>
              <a:rPr lang="fr-FR" sz="2000" kern="0" spc="-150" dirty="0">
                <a:solidFill>
                  <a:prstClr val="black"/>
                </a:solidFill>
                <a:latin typeface="Verdana"/>
              </a:rPr>
              <a:t>Une</a:t>
            </a:r>
            <a:r>
              <a:rPr lang="fr-FR" sz="2000" kern="0" spc="-320" dirty="0">
                <a:solidFill>
                  <a:prstClr val="black"/>
                </a:solidFill>
                <a:latin typeface="Verdana"/>
              </a:rPr>
              <a:t> </a:t>
            </a:r>
            <a:r>
              <a:rPr lang="fr-FR" sz="2000" kern="0" spc="-145" dirty="0">
                <a:solidFill>
                  <a:prstClr val="black"/>
                </a:solidFill>
                <a:latin typeface="Verdana"/>
              </a:rPr>
              <a:t>machine</a:t>
            </a:r>
            <a:r>
              <a:rPr lang="fr-FR" sz="2000" kern="0" spc="-315" dirty="0">
                <a:solidFill>
                  <a:prstClr val="black"/>
                </a:solidFill>
                <a:latin typeface="Verdana"/>
              </a:rPr>
              <a:t> </a:t>
            </a:r>
            <a:r>
              <a:rPr lang="fr-FR" sz="2000" kern="0" spc="-720" dirty="0">
                <a:solidFill>
                  <a:prstClr val="black"/>
                </a:solidFill>
                <a:latin typeface="Verdana"/>
              </a:rPr>
              <a:t>=</a:t>
            </a:r>
            <a:r>
              <a:rPr lang="fr-FR" sz="2000" kern="0" spc="-705" dirty="0">
                <a:solidFill>
                  <a:prstClr val="black"/>
                </a:solidFill>
                <a:latin typeface="Verdana"/>
              </a:rPr>
              <a:t> </a:t>
            </a:r>
            <a:r>
              <a:rPr lang="fr-FR" sz="2000" kern="0" spc="-145" dirty="0">
                <a:solidFill>
                  <a:prstClr val="black"/>
                </a:solidFill>
                <a:latin typeface="Verdana"/>
              </a:rPr>
              <a:t>une</a:t>
            </a:r>
            <a:r>
              <a:rPr lang="fr-FR" sz="2000" kern="0" spc="-315" dirty="0">
                <a:solidFill>
                  <a:prstClr val="black"/>
                </a:solidFill>
                <a:latin typeface="Verdana"/>
              </a:rPr>
              <a:t> </a:t>
            </a:r>
            <a:r>
              <a:rPr lang="fr-FR" sz="2000" kern="0" spc="-90" dirty="0">
                <a:solidFill>
                  <a:prstClr val="black"/>
                </a:solidFill>
                <a:latin typeface="Verdana"/>
              </a:rPr>
              <a:t>adresse</a:t>
            </a:r>
            <a:r>
              <a:rPr lang="fr-FR" sz="2000" kern="0" spc="-325" dirty="0">
                <a:solidFill>
                  <a:prstClr val="black"/>
                </a:solidFill>
                <a:latin typeface="Verdana"/>
              </a:rPr>
              <a:t> </a:t>
            </a:r>
            <a:r>
              <a:rPr lang="fr-FR" sz="2000" kern="0" spc="-120" dirty="0">
                <a:solidFill>
                  <a:prstClr val="black"/>
                </a:solidFill>
                <a:latin typeface="Verdana"/>
              </a:rPr>
              <a:t>IP</a:t>
            </a:r>
          </a:p>
          <a:p>
            <a:pPr marL="715009" lvl="0" indent="-285750" defTabSz="914400">
              <a:lnSpc>
                <a:spcPct val="150000"/>
              </a:lnSpc>
              <a:spcBef>
                <a:spcPts val="1510"/>
              </a:spcBef>
              <a:buFont typeface="Arial" panose="020B0604020202020204" pitchFamily="34" charset="0"/>
              <a:buChar char="•"/>
            </a:pPr>
            <a:r>
              <a:rPr lang="fr-FR" sz="2000" kern="0" spc="-145" dirty="0">
                <a:solidFill>
                  <a:prstClr val="black"/>
                </a:solidFill>
                <a:latin typeface="Verdana"/>
              </a:rPr>
              <a:t>Beaucoup</a:t>
            </a:r>
            <a:r>
              <a:rPr lang="fr-FR" sz="2000" kern="0" spc="-320" dirty="0">
                <a:solidFill>
                  <a:prstClr val="black"/>
                </a:solidFill>
                <a:latin typeface="Verdana"/>
              </a:rPr>
              <a:t> </a:t>
            </a:r>
            <a:r>
              <a:rPr lang="fr-FR" sz="2000" kern="0" spc="-145" dirty="0">
                <a:solidFill>
                  <a:prstClr val="black"/>
                </a:solidFill>
                <a:latin typeface="Verdana"/>
              </a:rPr>
              <a:t>de</a:t>
            </a:r>
            <a:r>
              <a:rPr lang="fr-FR" sz="2000" kern="0" spc="-315" dirty="0">
                <a:solidFill>
                  <a:prstClr val="black"/>
                </a:solidFill>
                <a:latin typeface="Verdana"/>
              </a:rPr>
              <a:t> </a:t>
            </a:r>
            <a:r>
              <a:rPr lang="fr-FR" sz="2000" kern="0" spc="-130" dirty="0">
                <a:solidFill>
                  <a:prstClr val="black"/>
                </a:solidFill>
                <a:latin typeface="Verdana"/>
              </a:rPr>
              <a:t>machines</a:t>
            </a:r>
            <a:r>
              <a:rPr lang="fr-FR" sz="2000" kern="0" spc="-310" dirty="0">
                <a:solidFill>
                  <a:prstClr val="black"/>
                </a:solidFill>
                <a:latin typeface="Verdana"/>
              </a:rPr>
              <a:t> </a:t>
            </a:r>
            <a:r>
              <a:rPr lang="fr-FR" sz="2000" kern="0" spc="-720" dirty="0">
                <a:solidFill>
                  <a:prstClr val="black"/>
                </a:solidFill>
                <a:latin typeface="Verdana"/>
              </a:rPr>
              <a:t>=</a:t>
            </a:r>
            <a:r>
              <a:rPr lang="fr-FR" sz="2000" kern="0" spc="-700" dirty="0">
                <a:solidFill>
                  <a:prstClr val="black"/>
                </a:solidFill>
                <a:latin typeface="Verdana"/>
              </a:rPr>
              <a:t> </a:t>
            </a:r>
            <a:r>
              <a:rPr lang="fr-FR" sz="2000" kern="0" spc="-155" dirty="0">
                <a:solidFill>
                  <a:prstClr val="black"/>
                </a:solidFill>
                <a:latin typeface="Verdana"/>
              </a:rPr>
              <a:t>beaucoup</a:t>
            </a:r>
            <a:r>
              <a:rPr lang="fr-FR" sz="2000" kern="0" spc="-305" dirty="0">
                <a:solidFill>
                  <a:prstClr val="black"/>
                </a:solidFill>
                <a:latin typeface="Verdana"/>
              </a:rPr>
              <a:t> </a:t>
            </a:r>
            <a:r>
              <a:rPr lang="fr-FR" sz="2000" kern="0" spc="-85" dirty="0">
                <a:solidFill>
                  <a:prstClr val="black"/>
                </a:solidFill>
                <a:latin typeface="Verdana"/>
              </a:rPr>
              <a:t>d'adresses</a:t>
            </a:r>
            <a:r>
              <a:rPr lang="fr-FR" sz="2000" kern="0" spc="-310" dirty="0">
                <a:solidFill>
                  <a:prstClr val="black"/>
                </a:solidFill>
                <a:latin typeface="Verdana"/>
              </a:rPr>
              <a:t> </a:t>
            </a:r>
            <a:r>
              <a:rPr lang="fr-FR" sz="2000" kern="0" spc="-125" dirty="0">
                <a:solidFill>
                  <a:prstClr val="black"/>
                </a:solidFill>
                <a:latin typeface="Verdana"/>
              </a:rPr>
              <a:t>IP</a:t>
            </a:r>
          </a:p>
          <a:p>
            <a:pPr marL="715009" marR="5080" lvl="0" indent="-285750" defTabSz="914400">
              <a:lnSpc>
                <a:spcPct val="150000"/>
              </a:lnSpc>
              <a:spcBef>
                <a:spcPts val="1410"/>
              </a:spcBef>
              <a:buFont typeface="Arial" panose="020B0604020202020204" pitchFamily="34" charset="0"/>
              <a:buChar char="•"/>
            </a:pPr>
            <a:r>
              <a:rPr lang="fr-FR" sz="2000" kern="0" spc="-95" dirty="0">
                <a:solidFill>
                  <a:prstClr val="black"/>
                </a:solidFill>
                <a:latin typeface="Verdana"/>
              </a:rPr>
              <a:t>Cela </a:t>
            </a:r>
            <a:r>
              <a:rPr lang="fr-FR" sz="2000" kern="0" spc="-80" dirty="0">
                <a:solidFill>
                  <a:prstClr val="black"/>
                </a:solidFill>
                <a:latin typeface="Verdana"/>
              </a:rPr>
              <a:t>fait </a:t>
            </a:r>
            <a:r>
              <a:rPr lang="fr-FR" sz="2000" kern="0" spc="-155" dirty="0">
                <a:solidFill>
                  <a:prstClr val="black"/>
                </a:solidFill>
                <a:latin typeface="Verdana"/>
              </a:rPr>
              <a:t>beaucoup </a:t>
            </a:r>
            <a:r>
              <a:rPr lang="fr-FR" sz="2000" kern="0" spc="-145" dirty="0">
                <a:solidFill>
                  <a:prstClr val="black"/>
                </a:solidFill>
                <a:latin typeface="Verdana"/>
              </a:rPr>
              <a:t>de </a:t>
            </a:r>
            <a:r>
              <a:rPr lang="fr-FR" sz="2000" kern="0" spc="-55" dirty="0">
                <a:solidFill>
                  <a:prstClr val="black"/>
                </a:solidFill>
                <a:latin typeface="Verdana"/>
              </a:rPr>
              <a:t>chiffres </a:t>
            </a:r>
            <a:r>
              <a:rPr lang="fr-FR" sz="2000" kern="0" spc="-175" dirty="0">
                <a:solidFill>
                  <a:prstClr val="black"/>
                </a:solidFill>
                <a:latin typeface="Verdana"/>
              </a:rPr>
              <a:t>à </a:t>
            </a:r>
            <a:r>
              <a:rPr lang="fr-FR" sz="2000" kern="0" spc="-55" dirty="0">
                <a:solidFill>
                  <a:prstClr val="black"/>
                </a:solidFill>
                <a:latin typeface="Verdana"/>
              </a:rPr>
              <a:t>retenir </a:t>
            </a:r>
            <a:r>
              <a:rPr lang="fr-FR" sz="2000" kern="0" spc="-105" dirty="0">
                <a:solidFill>
                  <a:prstClr val="black"/>
                </a:solidFill>
                <a:latin typeface="Verdana"/>
              </a:rPr>
              <a:t>pour </a:t>
            </a:r>
            <a:r>
              <a:rPr lang="fr-FR" sz="2000" kern="0" spc="-160" dirty="0">
                <a:solidFill>
                  <a:prstClr val="black"/>
                </a:solidFill>
                <a:latin typeface="Verdana"/>
              </a:rPr>
              <a:t>un </a:t>
            </a:r>
            <a:r>
              <a:rPr lang="fr-FR" sz="2000" kern="0" spc="-105" dirty="0">
                <a:solidFill>
                  <a:prstClr val="black"/>
                </a:solidFill>
                <a:latin typeface="Verdana"/>
              </a:rPr>
              <a:t>petit  </a:t>
            </a:r>
            <a:r>
              <a:rPr lang="fr-FR" sz="2000" kern="0" spc="-125" dirty="0">
                <a:solidFill>
                  <a:prstClr val="black"/>
                </a:solidFill>
                <a:latin typeface="Verdana"/>
              </a:rPr>
              <a:t>cerveau</a:t>
            </a:r>
            <a:r>
              <a:rPr lang="fr-FR" sz="2000" kern="0" spc="-320" dirty="0">
                <a:solidFill>
                  <a:prstClr val="black"/>
                </a:solidFill>
                <a:latin typeface="Verdana"/>
              </a:rPr>
              <a:t> </a:t>
            </a:r>
            <a:r>
              <a:rPr lang="fr-FR" sz="2000" kern="0" spc="-150" dirty="0">
                <a:solidFill>
                  <a:prstClr val="black"/>
                </a:solidFill>
                <a:latin typeface="Verdana"/>
              </a:rPr>
              <a:t>humain!</a:t>
            </a:r>
          </a:p>
          <a:p>
            <a:pPr marL="715009" lvl="0" indent="-285750" defTabSz="914400">
              <a:lnSpc>
                <a:spcPct val="150000"/>
              </a:lnSpc>
              <a:spcBef>
                <a:spcPts val="1500"/>
              </a:spcBef>
              <a:buFont typeface="Arial" panose="020B0604020202020204" pitchFamily="34" charset="0"/>
              <a:buChar char="•"/>
            </a:pPr>
            <a:r>
              <a:rPr lang="fr-FR" sz="2000" kern="0" spc="-90" dirty="0">
                <a:solidFill>
                  <a:prstClr val="black"/>
                </a:solidFill>
                <a:latin typeface="Verdana"/>
              </a:rPr>
              <a:t>Notre</a:t>
            </a:r>
            <a:r>
              <a:rPr lang="fr-FR" sz="2000" kern="0" spc="-315" dirty="0">
                <a:solidFill>
                  <a:prstClr val="black"/>
                </a:solidFill>
                <a:latin typeface="Verdana"/>
              </a:rPr>
              <a:t> </a:t>
            </a:r>
            <a:r>
              <a:rPr lang="fr-FR" sz="2000" kern="0" spc="-125" dirty="0">
                <a:solidFill>
                  <a:prstClr val="black"/>
                </a:solidFill>
                <a:latin typeface="Verdana"/>
              </a:rPr>
              <a:t>cerveau</a:t>
            </a:r>
            <a:r>
              <a:rPr lang="fr-FR" sz="2000" kern="0" spc="-315" dirty="0">
                <a:solidFill>
                  <a:prstClr val="black"/>
                </a:solidFill>
                <a:latin typeface="Verdana"/>
              </a:rPr>
              <a:t> </a:t>
            </a:r>
            <a:r>
              <a:rPr lang="fr-FR" sz="2000" kern="0" spc="-85" dirty="0">
                <a:solidFill>
                  <a:prstClr val="black"/>
                </a:solidFill>
                <a:latin typeface="Verdana"/>
              </a:rPr>
              <a:t>retient</a:t>
            </a:r>
            <a:r>
              <a:rPr lang="fr-FR" sz="2000" kern="0" spc="-320" dirty="0">
                <a:solidFill>
                  <a:prstClr val="black"/>
                </a:solidFill>
                <a:latin typeface="Verdana"/>
              </a:rPr>
              <a:t> </a:t>
            </a:r>
            <a:r>
              <a:rPr lang="fr-FR" sz="2000" kern="0" spc="-60" dirty="0">
                <a:solidFill>
                  <a:prstClr val="black"/>
                </a:solidFill>
                <a:latin typeface="Verdana"/>
              </a:rPr>
              <a:t>plus</a:t>
            </a:r>
            <a:r>
              <a:rPr lang="fr-FR" sz="2000" kern="0" spc="-310" dirty="0">
                <a:solidFill>
                  <a:prstClr val="black"/>
                </a:solidFill>
                <a:latin typeface="Verdana"/>
              </a:rPr>
              <a:t> </a:t>
            </a:r>
            <a:r>
              <a:rPr lang="fr-FR" sz="2000" kern="0" spc="-100" dirty="0">
                <a:solidFill>
                  <a:prstClr val="black"/>
                </a:solidFill>
                <a:latin typeface="Verdana"/>
              </a:rPr>
              <a:t>facilement</a:t>
            </a:r>
            <a:r>
              <a:rPr lang="fr-FR" sz="2000" kern="0" spc="-315" dirty="0">
                <a:solidFill>
                  <a:prstClr val="black"/>
                </a:solidFill>
                <a:latin typeface="Verdana"/>
              </a:rPr>
              <a:t> </a:t>
            </a:r>
            <a:r>
              <a:rPr lang="fr-FR" sz="2000" kern="0" spc="-114" dirty="0">
                <a:solidFill>
                  <a:prstClr val="black"/>
                </a:solidFill>
                <a:latin typeface="Verdana"/>
              </a:rPr>
              <a:t>des</a:t>
            </a:r>
            <a:r>
              <a:rPr lang="fr-FR" sz="2000" kern="0" spc="-320" dirty="0">
                <a:solidFill>
                  <a:prstClr val="black"/>
                </a:solidFill>
                <a:latin typeface="Verdana"/>
              </a:rPr>
              <a:t> </a:t>
            </a:r>
            <a:r>
              <a:rPr lang="fr-FR" sz="2000" kern="0" spc="-155" dirty="0">
                <a:solidFill>
                  <a:prstClr val="black"/>
                </a:solidFill>
                <a:latin typeface="Verdana"/>
              </a:rPr>
              <a:t>noms</a:t>
            </a:r>
            <a:r>
              <a:rPr lang="fr-FR" sz="2000" kern="0" spc="-310" dirty="0">
                <a:solidFill>
                  <a:prstClr val="black"/>
                </a:solidFill>
                <a:latin typeface="Verdana"/>
              </a:rPr>
              <a:t> </a:t>
            </a:r>
            <a:r>
              <a:rPr lang="fr-FR" sz="2000" kern="0" spc="-125" dirty="0">
                <a:solidFill>
                  <a:prstClr val="black"/>
                </a:solidFill>
                <a:latin typeface="Verdana"/>
              </a:rPr>
              <a:t>!</a:t>
            </a:r>
          </a:p>
          <a:p>
            <a:pPr marL="715009" marR="5715" lvl="0" indent="-285750" defTabSz="914400">
              <a:lnSpc>
                <a:spcPct val="150000"/>
              </a:lnSpc>
              <a:spcBef>
                <a:spcPts val="1410"/>
              </a:spcBef>
              <a:buFont typeface="Arial" panose="020B0604020202020204" pitchFamily="34" charset="0"/>
              <a:buChar char="•"/>
              <a:tabLst>
                <a:tab pos="986155" algn="l"/>
                <a:tab pos="1817370" algn="l"/>
                <a:tab pos="3437890" algn="l"/>
                <a:tab pos="4504690" algn="l"/>
                <a:tab pos="6183630" algn="l"/>
                <a:tab pos="6981825" algn="l"/>
                <a:tab pos="8525510" algn="l"/>
              </a:tabLst>
            </a:pPr>
            <a:r>
              <a:rPr lang="fr-FR" sz="2000" kern="0" spc="45" dirty="0">
                <a:solidFill>
                  <a:prstClr val="black"/>
                </a:solidFill>
                <a:latin typeface="Verdana"/>
              </a:rPr>
              <a:t>L</a:t>
            </a:r>
            <a:r>
              <a:rPr lang="fr-FR" sz="2000" kern="0" spc="-125" dirty="0">
                <a:solidFill>
                  <a:prstClr val="black"/>
                </a:solidFill>
                <a:latin typeface="Verdana"/>
              </a:rPr>
              <a:t>e </a:t>
            </a:r>
            <a:r>
              <a:rPr lang="fr-FR" sz="2000" kern="0" spc="-295" dirty="0">
                <a:solidFill>
                  <a:prstClr val="black"/>
                </a:solidFill>
                <a:latin typeface="Verdana"/>
              </a:rPr>
              <a:t>D</a:t>
            </a:r>
            <a:r>
              <a:rPr lang="fr-FR" sz="2000" kern="0" spc="-170" dirty="0">
                <a:solidFill>
                  <a:prstClr val="black"/>
                </a:solidFill>
                <a:latin typeface="Verdana"/>
              </a:rPr>
              <a:t>NS</a:t>
            </a:r>
            <a:r>
              <a:rPr lang="fr-FR" sz="2000" kern="0" dirty="0">
                <a:solidFill>
                  <a:prstClr val="black"/>
                </a:solidFill>
                <a:latin typeface="Verdana"/>
              </a:rPr>
              <a:t> </a:t>
            </a:r>
            <a:r>
              <a:rPr lang="fr-FR" sz="2000" kern="0" spc="-310" dirty="0">
                <a:solidFill>
                  <a:prstClr val="black"/>
                </a:solidFill>
                <a:latin typeface="Verdana"/>
              </a:rPr>
              <a:t>(</a:t>
            </a:r>
            <a:r>
              <a:rPr lang="fr-FR" sz="2000" kern="0" spc="-285" dirty="0">
                <a:solidFill>
                  <a:prstClr val="black"/>
                </a:solidFill>
                <a:latin typeface="Verdana"/>
              </a:rPr>
              <a:t>D</a:t>
            </a:r>
            <a:r>
              <a:rPr lang="fr-FR" sz="2000" kern="0" spc="-175" dirty="0">
                <a:solidFill>
                  <a:prstClr val="black"/>
                </a:solidFill>
                <a:latin typeface="Verdana"/>
              </a:rPr>
              <a:t>o</a:t>
            </a:r>
            <a:r>
              <a:rPr lang="fr-FR" sz="2000" kern="0" spc="-265" dirty="0">
                <a:solidFill>
                  <a:prstClr val="black"/>
                </a:solidFill>
                <a:latin typeface="Verdana"/>
              </a:rPr>
              <a:t>m</a:t>
            </a:r>
            <a:r>
              <a:rPr lang="fr-FR" sz="2000" kern="0" spc="-160" dirty="0">
                <a:solidFill>
                  <a:prstClr val="black"/>
                </a:solidFill>
                <a:latin typeface="Verdana"/>
              </a:rPr>
              <a:t>a</a:t>
            </a:r>
            <a:r>
              <a:rPr lang="fr-FR" sz="2000" kern="0" dirty="0">
                <a:solidFill>
                  <a:prstClr val="black"/>
                </a:solidFill>
                <a:latin typeface="Verdana"/>
              </a:rPr>
              <a:t>i</a:t>
            </a:r>
            <a:r>
              <a:rPr lang="fr-FR" sz="2000" kern="0" spc="-175" dirty="0">
                <a:solidFill>
                  <a:prstClr val="black"/>
                </a:solidFill>
                <a:latin typeface="Verdana"/>
              </a:rPr>
              <a:t>n</a:t>
            </a:r>
            <a:r>
              <a:rPr lang="fr-FR" sz="2000" kern="0" spc="-125" dirty="0">
                <a:solidFill>
                  <a:prstClr val="black"/>
                </a:solidFill>
                <a:latin typeface="Verdana"/>
              </a:rPr>
              <a:t>e</a:t>
            </a:r>
            <a:r>
              <a:rPr lang="fr-FR" sz="2000" kern="0" dirty="0">
                <a:solidFill>
                  <a:prstClr val="black"/>
                </a:solidFill>
                <a:latin typeface="Verdana"/>
              </a:rPr>
              <a:t> </a:t>
            </a:r>
            <a:r>
              <a:rPr lang="fr-FR" sz="2000" kern="0" spc="-165" dirty="0">
                <a:solidFill>
                  <a:prstClr val="black"/>
                </a:solidFill>
                <a:latin typeface="Verdana"/>
              </a:rPr>
              <a:t>Name</a:t>
            </a:r>
            <a:r>
              <a:rPr lang="fr-FR" sz="2000" kern="0" dirty="0">
                <a:solidFill>
                  <a:prstClr val="black"/>
                </a:solidFill>
                <a:latin typeface="Verdana"/>
              </a:rPr>
              <a:t> </a:t>
            </a:r>
            <a:r>
              <a:rPr lang="fr-FR" sz="2000" kern="0" spc="-254" dirty="0">
                <a:solidFill>
                  <a:prstClr val="black"/>
                </a:solidFill>
                <a:latin typeface="Verdana"/>
              </a:rPr>
              <a:t>Système</a:t>
            </a:r>
            <a:r>
              <a:rPr lang="fr-FR" sz="2000" kern="0" spc="-310" dirty="0">
                <a:solidFill>
                  <a:prstClr val="black"/>
                </a:solidFill>
                <a:latin typeface="Verdana"/>
              </a:rPr>
              <a:t>)</a:t>
            </a:r>
            <a:r>
              <a:rPr lang="fr-FR" sz="2000" kern="0" dirty="0">
                <a:solidFill>
                  <a:prstClr val="black"/>
                </a:solidFill>
                <a:latin typeface="Verdana"/>
              </a:rPr>
              <a:t> </a:t>
            </a:r>
            <a:r>
              <a:rPr lang="fr-FR" sz="2000" kern="0" spc="-50" dirty="0">
                <a:solidFill>
                  <a:prstClr val="black"/>
                </a:solidFill>
                <a:latin typeface="Verdana"/>
              </a:rPr>
              <a:t>s</a:t>
            </a:r>
            <a:r>
              <a:rPr lang="fr-FR" sz="2000" kern="0" spc="-135" dirty="0">
                <a:solidFill>
                  <a:prstClr val="black"/>
                </a:solidFill>
                <a:latin typeface="Verdana"/>
              </a:rPr>
              <a:t>e</a:t>
            </a:r>
            <a:r>
              <a:rPr lang="fr-FR" sz="2000" kern="0" spc="75" dirty="0">
                <a:solidFill>
                  <a:prstClr val="black"/>
                </a:solidFill>
                <a:latin typeface="Verdana"/>
              </a:rPr>
              <a:t>r</a:t>
            </a:r>
            <a:r>
              <a:rPr lang="fr-FR" sz="2000" kern="0" spc="-110" dirty="0">
                <a:solidFill>
                  <a:prstClr val="black"/>
                </a:solidFill>
                <a:latin typeface="Verdana"/>
              </a:rPr>
              <a:t>t</a:t>
            </a:r>
            <a:r>
              <a:rPr lang="fr-FR" sz="2000" kern="0" dirty="0">
                <a:solidFill>
                  <a:prstClr val="black"/>
                </a:solidFill>
                <a:latin typeface="Verdana"/>
              </a:rPr>
              <a:t> </a:t>
            </a:r>
            <a:r>
              <a:rPr lang="fr-FR" sz="2000" kern="0" spc="-90" dirty="0">
                <a:solidFill>
                  <a:prstClr val="black"/>
                </a:solidFill>
                <a:latin typeface="Verdana"/>
              </a:rPr>
              <a:t>"at</a:t>
            </a:r>
            <a:r>
              <a:rPr lang="fr-FR" sz="2000" kern="0" spc="-120" dirty="0">
                <a:solidFill>
                  <a:prstClr val="black"/>
                </a:solidFill>
                <a:latin typeface="Verdana"/>
              </a:rPr>
              <a:t>t</a:t>
            </a:r>
            <a:r>
              <a:rPr lang="fr-FR" sz="2000" kern="0" spc="75" dirty="0">
                <a:solidFill>
                  <a:prstClr val="black"/>
                </a:solidFill>
                <a:latin typeface="Verdana"/>
              </a:rPr>
              <a:t>r</a:t>
            </a:r>
            <a:r>
              <a:rPr lang="fr-FR" sz="2000" kern="0" dirty="0">
                <a:solidFill>
                  <a:prstClr val="black"/>
                </a:solidFill>
                <a:latin typeface="Verdana"/>
              </a:rPr>
              <a:t>i</a:t>
            </a:r>
            <a:r>
              <a:rPr lang="fr-FR" sz="2000" kern="0" spc="-165" dirty="0">
                <a:solidFill>
                  <a:prstClr val="black"/>
                </a:solidFill>
                <a:latin typeface="Verdana"/>
              </a:rPr>
              <a:t>b</a:t>
            </a:r>
            <a:r>
              <a:rPr lang="fr-FR" sz="2000" kern="0" spc="-140" dirty="0">
                <a:solidFill>
                  <a:prstClr val="black"/>
                </a:solidFill>
                <a:latin typeface="Verdana"/>
              </a:rPr>
              <a:t>ué</a:t>
            </a:r>
            <a:r>
              <a:rPr lang="fr-FR" sz="2000" kern="0" dirty="0">
                <a:solidFill>
                  <a:prstClr val="black"/>
                </a:solidFill>
                <a:latin typeface="Verdana"/>
              </a:rPr>
              <a:t> </a:t>
            </a:r>
            <a:r>
              <a:rPr lang="fr-FR" sz="2000" kern="0" spc="-160" dirty="0">
                <a:solidFill>
                  <a:prstClr val="black"/>
                </a:solidFill>
                <a:latin typeface="Verdana"/>
              </a:rPr>
              <a:t>d</a:t>
            </a:r>
            <a:r>
              <a:rPr lang="fr-FR" sz="2000" kern="0" spc="-135" dirty="0">
                <a:solidFill>
                  <a:prstClr val="black"/>
                </a:solidFill>
                <a:latin typeface="Verdana"/>
              </a:rPr>
              <a:t>e</a:t>
            </a:r>
            <a:r>
              <a:rPr lang="fr-FR" sz="2000" kern="0" spc="-45" dirty="0">
                <a:solidFill>
                  <a:prstClr val="black"/>
                </a:solidFill>
                <a:latin typeface="Verdana"/>
              </a:rPr>
              <a:t>s  </a:t>
            </a:r>
            <a:r>
              <a:rPr lang="fr-FR" sz="2000" kern="0" spc="-85" dirty="0">
                <a:solidFill>
                  <a:prstClr val="black"/>
                </a:solidFill>
                <a:latin typeface="Verdana"/>
              </a:rPr>
              <a:t>caractères</a:t>
            </a:r>
            <a:r>
              <a:rPr lang="fr-FR" sz="2000" kern="0" spc="-315" dirty="0">
                <a:solidFill>
                  <a:prstClr val="black"/>
                </a:solidFill>
                <a:latin typeface="Verdana"/>
              </a:rPr>
              <a:t> </a:t>
            </a:r>
            <a:r>
              <a:rPr lang="fr-FR" sz="2000" kern="0" spc="-175" dirty="0">
                <a:solidFill>
                  <a:prstClr val="black"/>
                </a:solidFill>
                <a:latin typeface="Verdana"/>
              </a:rPr>
              <a:t>à</a:t>
            </a:r>
            <a:r>
              <a:rPr lang="fr-FR" sz="2000" kern="0" spc="-315" dirty="0">
                <a:solidFill>
                  <a:prstClr val="black"/>
                </a:solidFill>
                <a:latin typeface="Verdana"/>
              </a:rPr>
              <a:t> </a:t>
            </a:r>
            <a:r>
              <a:rPr lang="fr-FR" sz="2000" kern="0" spc="-145" dirty="0">
                <a:solidFill>
                  <a:prstClr val="black"/>
                </a:solidFill>
                <a:latin typeface="Verdana"/>
              </a:rPr>
              <a:t>une</a:t>
            </a:r>
            <a:r>
              <a:rPr lang="fr-FR" sz="2000" kern="0" spc="-315" dirty="0">
                <a:solidFill>
                  <a:prstClr val="black"/>
                </a:solidFill>
                <a:latin typeface="Verdana"/>
              </a:rPr>
              <a:t> </a:t>
            </a:r>
            <a:r>
              <a:rPr lang="fr-FR" sz="2000" kern="0" spc="-90" dirty="0">
                <a:solidFill>
                  <a:prstClr val="black"/>
                </a:solidFill>
                <a:latin typeface="Verdana"/>
              </a:rPr>
              <a:t>adresse</a:t>
            </a:r>
            <a:r>
              <a:rPr lang="fr-FR" sz="2000" kern="0" spc="-320" dirty="0">
                <a:solidFill>
                  <a:prstClr val="black"/>
                </a:solidFill>
                <a:latin typeface="Verdana"/>
              </a:rPr>
              <a:t> </a:t>
            </a:r>
            <a:r>
              <a:rPr lang="fr-FR" sz="2000" kern="0" spc="-75" dirty="0">
                <a:solidFill>
                  <a:prstClr val="black"/>
                </a:solidFill>
                <a:latin typeface="Verdana"/>
              </a:rPr>
              <a:t>IP"</a:t>
            </a:r>
            <a:r>
              <a:rPr lang="fr-FR" sz="2000" kern="0" spc="-315" dirty="0">
                <a:solidFill>
                  <a:prstClr val="black"/>
                </a:solidFill>
                <a:latin typeface="Verdana"/>
              </a:rPr>
              <a:t> </a:t>
            </a:r>
            <a:r>
              <a:rPr lang="fr-FR" sz="2000" kern="0" spc="-125" dirty="0">
                <a:solidFill>
                  <a:prstClr val="black"/>
                </a:solidFill>
                <a:latin typeface="Verdana"/>
              </a:rPr>
              <a:t>!</a:t>
            </a:r>
          </a:p>
        </p:txBody>
      </p:sp>
      <p:sp>
        <p:nvSpPr>
          <p:cNvPr id="9" name="Rectangle 8"/>
          <p:cNvSpPr/>
          <p:nvPr/>
        </p:nvSpPr>
        <p:spPr>
          <a:xfrm>
            <a:off x="1184563" y="1503984"/>
            <a:ext cx="7119177" cy="584775"/>
          </a:xfrm>
          <a:prstGeom prst="rect">
            <a:avLst/>
          </a:prstGeom>
        </p:spPr>
        <p:txBody>
          <a:bodyPr wrap="square">
            <a:spAutoFit/>
          </a:bodyPr>
          <a:lstStyle/>
          <a:p>
            <a:pPr marR="62865" algn="ctr">
              <a:lnSpc>
                <a:spcPct val="100000"/>
              </a:lnSpc>
              <a:spcBef>
                <a:spcPts val="1600"/>
              </a:spcBef>
            </a:pPr>
            <a:r>
              <a:rPr lang="fr-FR" sz="3200" spc="-105" dirty="0">
                <a:solidFill>
                  <a:schemeClr val="tx2"/>
                </a:solidFill>
                <a:latin typeface="Chalkboard"/>
                <a:ea typeface="+mj-ea"/>
              </a:rPr>
              <a:t>Domain</a:t>
            </a:r>
            <a:r>
              <a:rPr lang="fr-FR" sz="2400" spc="-190" dirty="0">
                <a:solidFill>
                  <a:srgbClr val="0070C0"/>
                </a:solidFill>
                <a:latin typeface="Verdana"/>
                <a:cs typeface="Verdana"/>
              </a:rPr>
              <a:t> </a:t>
            </a:r>
            <a:r>
              <a:rPr lang="fr-FR" sz="3200" spc="-105" dirty="0">
                <a:solidFill>
                  <a:schemeClr val="tx2"/>
                </a:solidFill>
                <a:latin typeface="Chalkboard"/>
                <a:ea typeface="+mj-ea"/>
              </a:rPr>
              <a:t>Name</a:t>
            </a:r>
            <a:r>
              <a:rPr lang="fr-FR" sz="2400" spc="-190" dirty="0">
                <a:solidFill>
                  <a:srgbClr val="0070C0"/>
                </a:solidFill>
                <a:latin typeface="Verdana"/>
                <a:cs typeface="Verdana"/>
              </a:rPr>
              <a:t> </a:t>
            </a:r>
            <a:r>
              <a:rPr lang="fr-FR" sz="3200" spc="-105" dirty="0">
                <a:solidFill>
                  <a:schemeClr val="tx2"/>
                </a:solidFill>
                <a:latin typeface="Chalkboard"/>
                <a:ea typeface="+mj-ea"/>
              </a:rPr>
              <a:t>System</a:t>
            </a:r>
          </a:p>
        </p:txBody>
      </p:sp>
      <p:sp>
        <p:nvSpPr>
          <p:cNvPr id="10" name="ZoneTexte 9">
            <a:extLst>
              <a:ext uri="{FF2B5EF4-FFF2-40B4-BE49-F238E27FC236}">
                <a16:creationId xmlns:a16="http://schemas.microsoft.com/office/drawing/2014/main" id="{DE1F2219-41C6-47C7-A082-0684D190AA08}"/>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11" name="Espace réservé du pied de page 4">
            <a:extLst>
              <a:ext uri="{FF2B5EF4-FFF2-40B4-BE49-F238E27FC236}">
                <a16:creationId xmlns:a16="http://schemas.microsoft.com/office/drawing/2014/main" id="{EFA40931-3B40-481C-8B28-C88C1155EE67}"/>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2" name="Espace réservé de la date 3">
            <a:extLst>
              <a:ext uri="{FF2B5EF4-FFF2-40B4-BE49-F238E27FC236}">
                <a16:creationId xmlns:a16="http://schemas.microsoft.com/office/drawing/2014/main" id="{4938B081-5612-44F1-9432-3C66D5C0D780}"/>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980562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D345701-DC38-8F4A-99F0-4AA428B173F6}" type="slidenum">
              <a:rPr lang="fr-FR" smtClean="0"/>
              <a:t>18</a:t>
            </a:fld>
            <a:endParaRPr lang="fr-FR"/>
          </a:p>
        </p:txBody>
      </p:sp>
      <p:sp>
        <p:nvSpPr>
          <p:cNvPr id="10" name="object 3"/>
          <p:cNvSpPr txBox="1"/>
          <p:nvPr/>
        </p:nvSpPr>
        <p:spPr>
          <a:xfrm>
            <a:off x="85090" y="1764029"/>
            <a:ext cx="8973820" cy="421640"/>
          </a:xfrm>
          <a:prstGeom prst="rect">
            <a:avLst/>
          </a:prstGeom>
        </p:spPr>
        <p:txBody>
          <a:bodyPr vert="horz" wrap="square" lIns="0" tIns="12700" rIns="0" bIns="0" rtlCol="0">
            <a:spAutoFit/>
          </a:bodyPr>
          <a:lstStyle/>
          <a:p>
            <a:pPr marL="12700">
              <a:lnSpc>
                <a:spcPct val="100000"/>
              </a:lnSpc>
              <a:spcBef>
                <a:spcPts val="100"/>
              </a:spcBef>
            </a:pPr>
            <a:r>
              <a:rPr sz="2600" spc="-120" dirty="0">
                <a:latin typeface="Verdana"/>
                <a:cs typeface="Verdana"/>
              </a:rPr>
              <a:t>Historiquement,</a:t>
            </a:r>
            <a:r>
              <a:rPr sz="2600" spc="-310" dirty="0">
                <a:latin typeface="Verdana"/>
                <a:cs typeface="Verdana"/>
              </a:rPr>
              <a:t> </a:t>
            </a:r>
            <a:r>
              <a:rPr sz="2600" spc="-25" dirty="0">
                <a:latin typeface="Verdana"/>
                <a:cs typeface="Verdana"/>
              </a:rPr>
              <a:t>la</a:t>
            </a:r>
            <a:r>
              <a:rPr sz="2600" spc="-305" dirty="0">
                <a:latin typeface="Verdana"/>
                <a:cs typeface="Verdana"/>
              </a:rPr>
              <a:t> </a:t>
            </a:r>
            <a:r>
              <a:rPr sz="2600" spc="-80" dirty="0">
                <a:latin typeface="Verdana"/>
                <a:cs typeface="Verdana"/>
              </a:rPr>
              <a:t>première</a:t>
            </a:r>
            <a:r>
              <a:rPr sz="2600" spc="-310" dirty="0">
                <a:latin typeface="Verdana"/>
                <a:cs typeface="Verdana"/>
              </a:rPr>
              <a:t> </a:t>
            </a:r>
            <a:r>
              <a:rPr sz="2600" spc="-110" dirty="0">
                <a:latin typeface="Verdana"/>
                <a:cs typeface="Verdana"/>
              </a:rPr>
              <a:t>correspondance</a:t>
            </a:r>
            <a:r>
              <a:rPr sz="2600" spc="-310" dirty="0">
                <a:latin typeface="Verdana"/>
                <a:cs typeface="Verdana"/>
              </a:rPr>
              <a:t> </a:t>
            </a:r>
            <a:r>
              <a:rPr sz="2600" spc="-95" dirty="0">
                <a:latin typeface="Verdana"/>
                <a:cs typeface="Verdana"/>
              </a:rPr>
              <a:t>est</a:t>
            </a:r>
            <a:r>
              <a:rPr sz="2600" spc="-315" dirty="0">
                <a:latin typeface="Verdana"/>
                <a:cs typeface="Verdana"/>
              </a:rPr>
              <a:t> </a:t>
            </a:r>
            <a:r>
              <a:rPr sz="2600" spc="-120" dirty="0">
                <a:latin typeface="Verdana"/>
                <a:cs typeface="Verdana"/>
              </a:rPr>
              <a:t>/etc/hosts</a:t>
            </a:r>
            <a:endParaRPr sz="2600" dirty="0">
              <a:latin typeface="Verdana"/>
              <a:cs typeface="Verdana"/>
            </a:endParaRPr>
          </a:p>
        </p:txBody>
      </p:sp>
      <p:graphicFrame>
        <p:nvGraphicFramePr>
          <p:cNvPr id="11" name="object 4"/>
          <p:cNvGraphicFramePr>
            <a:graphicFrameLocks noGrp="1"/>
          </p:cNvGraphicFramePr>
          <p:nvPr/>
        </p:nvGraphicFramePr>
        <p:xfrm>
          <a:off x="1551939" y="2358644"/>
          <a:ext cx="2958464" cy="752499"/>
        </p:xfrm>
        <a:graphic>
          <a:graphicData uri="http://schemas.openxmlformats.org/drawingml/2006/table">
            <a:tbl>
              <a:tblPr firstRow="1" bandRow="1">
                <a:tableStyleId>{2D5ABB26-0587-4C30-8999-92F81FD0307C}</a:tableStyleId>
              </a:tblPr>
              <a:tblGrid>
                <a:gridCol w="928369">
                  <a:extLst>
                    <a:ext uri="{9D8B030D-6E8A-4147-A177-3AD203B41FA5}">
                      <a16:colId xmlns:a16="http://schemas.microsoft.com/office/drawing/2014/main" val="20000"/>
                    </a:ext>
                  </a:extLst>
                </a:gridCol>
                <a:gridCol w="2030095">
                  <a:extLst>
                    <a:ext uri="{9D8B030D-6E8A-4147-A177-3AD203B41FA5}">
                      <a16:colId xmlns:a16="http://schemas.microsoft.com/office/drawing/2014/main" val="20001"/>
                    </a:ext>
                  </a:extLst>
                </a:gridCol>
              </a:tblGrid>
              <a:tr h="187655">
                <a:tc>
                  <a:txBody>
                    <a:bodyPr/>
                    <a:lstStyle/>
                    <a:p>
                      <a:pPr marL="31750">
                        <a:lnSpc>
                          <a:spcPts val="1360"/>
                        </a:lnSpc>
                        <a:spcBef>
                          <a:spcPts val="15"/>
                        </a:spcBef>
                      </a:pPr>
                      <a:r>
                        <a:rPr sz="1200" spc="-110" dirty="0">
                          <a:latin typeface="Verdana"/>
                          <a:cs typeface="Verdana"/>
                        </a:rPr>
                        <a:t>127.0.0.1</a:t>
                      </a:r>
                      <a:endParaRPr sz="1200">
                        <a:latin typeface="Verdana"/>
                        <a:cs typeface="Verdana"/>
                      </a:endParaRPr>
                    </a:p>
                  </a:txBody>
                  <a:tcPr marL="0" marR="0" marT="1905" marB="0"/>
                </a:tc>
                <a:tc>
                  <a:txBody>
                    <a:bodyPr/>
                    <a:lstStyle/>
                    <a:p>
                      <a:pPr marL="178435">
                        <a:lnSpc>
                          <a:spcPts val="1360"/>
                        </a:lnSpc>
                        <a:spcBef>
                          <a:spcPts val="15"/>
                        </a:spcBef>
                      </a:pPr>
                      <a:r>
                        <a:rPr sz="1200" spc="-40" dirty="0">
                          <a:latin typeface="Verdana"/>
                          <a:cs typeface="Verdana"/>
                        </a:rPr>
                        <a:t>localhost</a:t>
                      </a:r>
                      <a:endParaRPr sz="1200">
                        <a:latin typeface="Verdana"/>
                        <a:cs typeface="Verdana"/>
                      </a:endParaRPr>
                    </a:p>
                  </a:txBody>
                  <a:tcPr marL="0" marR="0" marT="1905" marB="0"/>
                </a:tc>
                <a:extLst>
                  <a:ext uri="{0D108BD9-81ED-4DB2-BD59-A6C34878D82A}">
                    <a16:rowId xmlns:a16="http://schemas.microsoft.com/office/drawing/2014/main" val="10000"/>
                  </a:ext>
                </a:extLst>
              </a:tr>
              <a:tr h="189229">
                <a:tc>
                  <a:txBody>
                    <a:bodyPr/>
                    <a:lstStyle/>
                    <a:p>
                      <a:pPr marL="31750">
                        <a:lnSpc>
                          <a:spcPts val="1360"/>
                        </a:lnSpc>
                        <a:spcBef>
                          <a:spcPts val="30"/>
                        </a:spcBef>
                      </a:pPr>
                      <a:r>
                        <a:rPr sz="1200" spc="-110" dirty="0">
                          <a:latin typeface="Verdana"/>
                          <a:cs typeface="Verdana"/>
                        </a:rPr>
                        <a:t>127.0.1.1</a:t>
                      </a:r>
                      <a:endParaRPr sz="1200">
                        <a:latin typeface="Verdana"/>
                        <a:cs typeface="Verdana"/>
                      </a:endParaRPr>
                    </a:p>
                  </a:txBody>
                  <a:tcPr marL="0" marR="0" marT="3810" marB="0"/>
                </a:tc>
                <a:tc>
                  <a:txBody>
                    <a:bodyPr/>
                    <a:lstStyle/>
                    <a:p>
                      <a:pPr marL="178435">
                        <a:lnSpc>
                          <a:spcPts val="1360"/>
                        </a:lnSpc>
                        <a:spcBef>
                          <a:spcPts val="30"/>
                        </a:spcBef>
                      </a:pPr>
                      <a:r>
                        <a:rPr sz="1200" spc="-75" dirty="0">
                          <a:latin typeface="Verdana"/>
                          <a:cs typeface="Verdana"/>
                        </a:rPr>
                        <a:t>ma_machine</a:t>
                      </a:r>
                      <a:endParaRPr sz="1200">
                        <a:latin typeface="Verdana"/>
                        <a:cs typeface="Verdana"/>
                      </a:endParaRPr>
                    </a:p>
                  </a:txBody>
                  <a:tcPr marL="0" marR="0" marT="3810" marB="0"/>
                </a:tc>
                <a:extLst>
                  <a:ext uri="{0D108BD9-81ED-4DB2-BD59-A6C34878D82A}">
                    <a16:rowId xmlns:a16="http://schemas.microsoft.com/office/drawing/2014/main" val="10001"/>
                  </a:ext>
                </a:extLst>
              </a:tr>
              <a:tr h="188595">
                <a:tc>
                  <a:txBody>
                    <a:bodyPr/>
                    <a:lstStyle/>
                    <a:p>
                      <a:pPr marL="31750">
                        <a:lnSpc>
                          <a:spcPts val="1355"/>
                        </a:lnSpc>
                        <a:spcBef>
                          <a:spcPts val="30"/>
                        </a:spcBef>
                      </a:pPr>
                      <a:r>
                        <a:rPr sz="1200" spc="-114" dirty="0">
                          <a:latin typeface="Verdana"/>
                          <a:cs typeface="Verdana"/>
                        </a:rPr>
                        <a:t>192.168.0.1</a:t>
                      </a:r>
                      <a:endParaRPr sz="1200">
                        <a:latin typeface="Verdana"/>
                        <a:cs typeface="Verdana"/>
                      </a:endParaRPr>
                    </a:p>
                  </a:txBody>
                  <a:tcPr marL="0" marR="0" marT="3810" marB="0"/>
                </a:tc>
                <a:tc>
                  <a:txBody>
                    <a:bodyPr/>
                    <a:lstStyle/>
                    <a:p>
                      <a:pPr marL="104775">
                        <a:lnSpc>
                          <a:spcPts val="1355"/>
                        </a:lnSpc>
                        <a:spcBef>
                          <a:spcPts val="30"/>
                        </a:spcBef>
                      </a:pPr>
                      <a:r>
                        <a:rPr sz="1200" spc="-85" dirty="0">
                          <a:latin typeface="Verdana"/>
                          <a:cs typeface="Verdana"/>
                        </a:rPr>
                        <a:t>ma_box</a:t>
                      </a:r>
                      <a:endParaRPr sz="1200">
                        <a:latin typeface="Verdana"/>
                        <a:cs typeface="Verdana"/>
                      </a:endParaRPr>
                    </a:p>
                  </a:txBody>
                  <a:tcPr marL="0" marR="0" marT="3810" marB="0"/>
                </a:tc>
                <a:extLst>
                  <a:ext uri="{0D108BD9-81ED-4DB2-BD59-A6C34878D82A}">
                    <a16:rowId xmlns:a16="http://schemas.microsoft.com/office/drawing/2014/main" val="10002"/>
                  </a:ext>
                </a:extLst>
              </a:tr>
              <a:tr h="187020">
                <a:tc>
                  <a:txBody>
                    <a:bodyPr/>
                    <a:lstStyle/>
                    <a:p>
                      <a:pPr marL="31750">
                        <a:lnSpc>
                          <a:spcPts val="1345"/>
                        </a:lnSpc>
                        <a:spcBef>
                          <a:spcPts val="25"/>
                        </a:spcBef>
                      </a:pPr>
                      <a:r>
                        <a:rPr sz="1200" spc="-114" dirty="0">
                          <a:latin typeface="Verdana"/>
                          <a:cs typeface="Verdana"/>
                        </a:rPr>
                        <a:t>192.168.0.3</a:t>
                      </a:r>
                      <a:endParaRPr sz="1200">
                        <a:latin typeface="Verdana"/>
                        <a:cs typeface="Verdana"/>
                      </a:endParaRPr>
                    </a:p>
                  </a:txBody>
                  <a:tcPr marL="0" marR="0" marT="3175" marB="0"/>
                </a:tc>
                <a:tc>
                  <a:txBody>
                    <a:bodyPr/>
                    <a:lstStyle/>
                    <a:p>
                      <a:pPr marL="178435">
                        <a:lnSpc>
                          <a:spcPts val="1345"/>
                        </a:lnSpc>
                        <a:spcBef>
                          <a:spcPts val="25"/>
                        </a:spcBef>
                      </a:pPr>
                      <a:r>
                        <a:rPr sz="1200" spc="-65" dirty="0">
                          <a:latin typeface="Verdana"/>
                          <a:cs typeface="Verdana"/>
                        </a:rPr>
                        <a:t>ume_machine_du_reseau</a:t>
                      </a:r>
                      <a:endParaRPr sz="1200" dirty="0">
                        <a:latin typeface="Verdana"/>
                        <a:cs typeface="Verdana"/>
                      </a:endParaRPr>
                    </a:p>
                  </a:txBody>
                  <a:tcPr marL="0" marR="0" marT="3175" marB="0"/>
                </a:tc>
                <a:extLst>
                  <a:ext uri="{0D108BD9-81ED-4DB2-BD59-A6C34878D82A}">
                    <a16:rowId xmlns:a16="http://schemas.microsoft.com/office/drawing/2014/main" val="10003"/>
                  </a:ext>
                </a:extLst>
              </a:tr>
            </a:tbl>
          </a:graphicData>
        </a:graphic>
      </p:graphicFrame>
      <p:sp>
        <p:nvSpPr>
          <p:cNvPr id="12" name="object 5"/>
          <p:cNvSpPr txBox="1"/>
          <p:nvPr/>
        </p:nvSpPr>
        <p:spPr>
          <a:xfrm>
            <a:off x="1570989" y="3103879"/>
            <a:ext cx="3999229" cy="1153160"/>
          </a:xfrm>
          <a:prstGeom prst="rect">
            <a:avLst/>
          </a:prstGeom>
        </p:spPr>
        <p:txBody>
          <a:bodyPr vert="horz" wrap="square" lIns="0" tIns="12700" rIns="0" bIns="0" rtlCol="0">
            <a:spAutoFit/>
          </a:bodyPr>
          <a:lstStyle/>
          <a:p>
            <a:pPr marL="12700">
              <a:lnSpc>
                <a:spcPct val="100000"/>
              </a:lnSpc>
              <a:spcBef>
                <a:spcPts val="100"/>
              </a:spcBef>
            </a:pPr>
            <a:r>
              <a:rPr sz="1200" spc="-155" dirty="0">
                <a:latin typeface="Verdana"/>
                <a:cs typeface="Verdana"/>
              </a:rPr>
              <a:t>#</a:t>
            </a:r>
            <a:r>
              <a:rPr sz="1200" spc="-145" dirty="0">
                <a:latin typeface="Verdana"/>
                <a:cs typeface="Verdana"/>
              </a:rPr>
              <a:t> </a:t>
            </a:r>
            <a:r>
              <a:rPr sz="1200" spc="-70" dirty="0">
                <a:latin typeface="Verdana"/>
                <a:cs typeface="Verdana"/>
              </a:rPr>
              <a:t>The</a:t>
            </a:r>
            <a:r>
              <a:rPr sz="1200" spc="-140" dirty="0">
                <a:latin typeface="Verdana"/>
                <a:cs typeface="Verdana"/>
              </a:rPr>
              <a:t> </a:t>
            </a:r>
            <a:r>
              <a:rPr sz="1200" spc="-35" dirty="0">
                <a:latin typeface="Verdana"/>
                <a:cs typeface="Verdana"/>
              </a:rPr>
              <a:t>following</a:t>
            </a:r>
            <a:r>
              <a:rPr sz="1200" spc="-140" dirty="0">
                <a:latin typeface="Verdana"/>
                <a:cs typeface="Verdana"/>
              </a:rPr>
              <a:t> </a:t>
            </a:r>
            <a:r>
              <a:rPr sz="1200" spc="-20" dirty="0">
                <a:latin typeface="Verdana"/>
                <a:cs typeface="Verdana"/>
              </a:rPr>
              <a:t>lines</a:t>
            </a:r>
            <a:r>
              <a:rPr sz="1200" spc="-140" dirty="0">
                <a:latin typeface="Verdana"/>
                <a:cs typeface="Verdana"/>
              </a:rPr>
              <a:t> </a:t>
            </a:r>
            <a:r>
              <a:rPr sz="1200" spc="-40" dirty="0">
                <a:latin typeface="Verdana"/>
                <a:cs typeface="Verdana"/>
              </a:rPr>
              <a:t>are</a:t>
            </a:r>
            <a:r>
              <a:rPr sz="1200" spc="-150" dirty="0">
                <a:latin typeface="Verdana"/>
                <a:cs typeface="Verdana"/>
              </a:rPr>
              <a:t> </a:t>
            </a:r>
            <a:r>
              <a:rPr sz="1200" spc="-35" dirty="0">
                <a:latin typeface="Verdana"/>
                <a:cs typeface="Verdana"/>
              </a:rPr>
              <a:t>desirable</a:t>
            </a:r>
            <a:r>
              <a:rPr sz="1200" spc="-150" dirty="0">
                <a:latin typeface="Verdana"/>
                <a:cs typeface="Verdana"/>
              </a:rPr>
              <a:t> </a:t>
            </a:r>
            <a:r>
              <a:rPr sz="1200" spc="-20" dirty="0">
                <a:latin typeface="Verdana"/>
                <a:cs typeface="Verdana"/>
              </a:rPr>
              <a:t>for</a:t>
            </a:r>
            <a:r>
              <a:rPr sz="1200" spc="-140" dirty="0">
                <a:latin typeface="Verdana"/>
                <a:cs typeface="Verdana"/>
              </a:rPr>
              <a:t> </a:t>
            </a:r>
            <a:r>
              <a:rPr sz="1200" spc="-90" dirty="0">
                <a:latin typeface="Verdana"/>
                <a:cs typeface="Verdana"/>
              </a:rPr>
              <a:t>IPv6</a:t>
            </a:r>
            <a:r>
              <a:rPr sz="1200" spc="-140" dirty="0">
                <a:latin typeface="Verdana"/>
                <a:cs typeface="Verdana"/>
              </a:rPr>
              <a:t> </a:t>
            </a:r>
            <a:r>
              <a:rPr sz="1200" spc="-60" dirty="0">
                <a:latin typeface="Verdana"/>
                <a:cs typeface="Verdana"/>
              </a:rPr>
              <a:t>capable</a:t>
            </a:r>
            <a:r>
              <a:rPr sz="1200" spc="-140" dirty="0">
                <a:latin typeface="Verdana"/>
                <a:cs typeface="Verdana"/>
              </a:rPr>
              <a:t> </a:t>
            </a:r>
            <a:r>
              <a:rPr sz="1200" spc="-55" dirty="0">
                <a:latin typeface="Verdana"/>
                <a:cs typeface="Verdana"/>
              </a:rPr>
              <a:t>hosts</a:t>
            </a:r>
            <a:endParaRPr sz="1200" dirty="0">
              <a:latin typeface="Verdana"/>
              <a:cs typeface="Verdana"/>
            </a:endParaRPr>
          </a:p>
          <a:p>
            <a:pPr marL="12700" marR="1781175">
              <a:lnSpc>
                <a:spcPct val="103499"/>
              </a:lnSpc>
              <a:tabLst>
                <a:tab pos="363220" algn="l"/>
              </a:tabLst>
            </a:pPr>
            <a:r>
              <a:rPr sz="1200" spc="-155" dirty="0">
                <a:latin typeface="Verdana"/>
                <a:cs typeface="Verdana"/>
              </a:rPr>
              <a:t>::1	</a:t>
            </a:r>
            <a:r>
              <a:rPr sz="1200" spc="-45" dirty="0">
                <a:latin typeface="Verdana"/>
                <a:cs typeface="Verdana"/>
              </a:rPr>
              <a:t>ip6-localhost</a:t>
            </a:r>
            <a:r>
              <a:rPr sz="1200" spc="-170" dirty="0">
                <a:latin typeface="Verdana"/>
                <a:cs typeface="Verdana"/>
              </a:rPr>
              <a:t> </a:t>
            </a:r>
            <a:r>
              <a:rPr sz="1200" spc="-60" dirty="0">
                <a:latin typeface="Verdana"/>
                <a:cs typeface="Verdana"/>
              </a:rPr>
              <a:t>ip6-loopback  </a:t>
            </a:r>
            <a:r>
              <a:rPr sz="1200" spc="-114" dirty="0">
                <a:latin typeface="Verdana"/>
                <a:cs typeface="Verdana"/>
              </a:rPr>
              <a:t>fe00::0</a:t>
            </a:r>
            <a:r>
              <a:rPr sz="1200" spc="-160" dirty="0">
                <a:latin typeface="Verdana"/>
                <a:cs typeface="Verdana"/>
              </a:rPr>
              <a:t> </a:t>
            </a:r>
            <a:r>
              <a:rPr sz="1200" spc="-45" dirty="0">
                <a:latin typeface="Verdana"/>
                <a:cs typeface="Verdana"/>
              </a:rPr>
              <a:t>ip6-localnet</a:t>
            </a:r>
            <a:endParaRPr sz="1200" dirty="0">
              <a:latin typeface="Verdana"/>
              <a:cs typeface="Verdana"/>
            </a:endParaRPr>
          </a:p>
          <a:p>
            <a:pPr marL="12700" marR="2392045">
              <a:lnSpc>
                <a:spcPct val="103099"/>
              </a:lnSpc>
              <a:spcBef>
                <a:spcPts val="5"/>
              </a:spcBef>
            </a:pPr>
            <a:r>
              <a:rPr sz="1200" spc="-105" dirty="0">
                <a:latin typeface="Verdana"/>
                <a:cs typeface="Verdana"/>
              </a:rPr>
              <a:t>ff00::0</a:t>
            </a:r>
            <a:r>
              <a:rPr sz="1200" spc="-180" dirty="0">
                <a:latin typeface="Verdana"/>
                <a:cs typeface="Verdana"/>
              </a:rPr>
              <a:t> </a:t>
            </a:r>
            <a:r>
              <a:rPr sz="1200" spc="-55" dirty="0">
                <a:latin typeface="Verdana"/>
                <a:cs typeface="Verdana"/>
              </a:rPr>
              <a:t>ip6-mcastprefix  </a:t>
            </a:r>
            <a:r>
              <a:rPr sz="1200" spc="-105" dirty="0">
                <a:latin typeface="Verdana"/>
                <a:cs typeface="Verdana"/>
              </a:rPr>
              <a:t>ff02::1 </a:t>
            </a:r>
            <a:r>
              <a:rPr sz="1200" spc="-45" dirty="0">
                <a:latin typeface="Verdana"/>
                <a:cs typeface="Verdana"/>
              </a:rPr>
              <a:t>ip6-allnodes  </a:t>
            </a:r>
            <a:r>
              <a:rPr sz="1200" spc="-105" dirty="0">
                <a:latin typeface="Verdana"/>
                <a:cs typeface="Verdana"/>
              </a:rPr>
              <a:t>ff02::2</a:t>
            </a:r>
            <a:r>
              <a:rPr sz="1200" spc="-175" dirty="0">
                <a:latin typeface="Verdana"/>
                <a:cs typeface="Verdana"/>
              </a:rPr>
              <a:t> </a:t>
            </a:r>
            <a:r>
              <a:rPr sz="1200" spc="-30" dirty="0">
                <a:latin typeface="Verdana"/>
                <a:cs typeface="Verdana"/>
              </a:rPr>
              <a:t>ip6-allrouters</a:t>
            </a:r>
            <a:endParaRPr sz="1200" dirty="0">
              <a:latin typeface="Verdana"/>
              <a:cs typeface="Verdana"/>
            </a:endParaRPr>
          </a:p>
        </p:txBody>
      </p:sp>
      <p:sp>
        <p:nvSpPr>
          <p:cNvPr id="13" name="object 6"/>
          <p:cNvSpPr txBox="1"/>
          <p:nvPr/>
        </p:nvSpPr>
        <p:spPr>
          <a:xfrm>
            <a:off x="491490" y="4256790"/>
            <a:ext cx="7736205" cy="421640"/>
          </a:xfrm>
          <a:prstGeom prst="rect">
            <a:avLst/>
          </a:prstGeom>
        </p:spPr>
        <p:txBody>
          <a:bodyPr vert="horz" wrap="square" lIns="0" tIns="12700" rIns="0" bIns="0" rtlCol="0">
            <a:spAutoFit/>
          </a:bodyPr>
          <a:lstStyle/>
          <a:p>
            <a:pPr marL="12700">
              <a:lnSpc>
                <a:spcPct val="100000"/>
              </a:lnSpc>
              <a:spcBef>
                <a:spcPts val="100"/>
              </a:spcBef>
            </a:pPr>
            <a:r>
              <a:rPr sz="2600" spc="-125" dirty="0">
                <a:latin typeface="Verdana"/>
                <a:cs typeface="Verdana"/>
              </a:rPr>
              <a:t>Maintenant</a:t>
            </a:r>
            <a:r>
              <a:rPr sz="2600" spc="-320" dirty="0">
                <a:latin typeface="Verdana"/>
                <a:cs typeface="Verdana"/>
              </a:rPr>
              <a:t> </a:t>
            </a:r>
            <a:r>
              <a:rPr sz="2600" spc="-25" dirty="0">
                <a:latin typeface="Verdana"/>
                <a:cs typeface="Verdana"/>
              </a:rPr>
              <a:t>la</a:t>
            </a:r>
            <a:r>
              <a:rPr sz="2600" spc="-320" dirty="0">
                <a:latin typeface="Verdana"/>
                <a:cs typeface="Verdana"/>
              </a:rPr>
              <a:t> </a:t>
            </a:r>
            <a:r>
              <a:rPr sz="2600" spc="-110" dirty="0">
                <a:latin typeface="Verdana"/>
                <a:cs typeface="Verdana"/>
              </a:rPr>
              <a:t>correspondance</a:t>
            </a:r>
            <a:r>
              <a:rPr sz="2600" spc="-310" dirty="0">
                <a:latin typeface="Verdana"/>
                <a:cs typeface="Verdana"/>
              </a:rPr>
              <a:t> </a:t>
            </a:r>
            <a:r>
              <a:rPr sz="2600" spc="-95" dirty="0">
                <a:latin typeface="Verdana"/>
                <a:cs typeface="Verdana"/>
              </a:rPr>
              <a:t>est</a:t>
            </a:r>
            <a:r>
              <a:rPr sz="2600" spc="-320" dirty="0">
                <a:latin typeface="Verdana"/>
                <a:cs typeface="Verdana"/>
              </a:rPr>
              <a:t> </a:t>
            </a:r>
            <a:r>
              <a:rPr sz="2600" spc="-165" dirty="0">
                <a:latin typeface="Verdana"/>
                <a:cs typeface="Verdana"/>
              </a:rPr>
              <a:t>un</a:t>
            </a:r>
            <a:r>
              <a:rPr sz="2600" spc="-315" dirty="0">
                <a:latin typeface="Verdana"/>
                <a:cs typeface="Verdana"/>
              </a:rPr>
              <a:t> </a:t>
            </a:r>
            <a:r>
              <a:rPr sz="2600" spc="-85" dirty="0">
                <a:latin typeface="Verdana"/>
                <a:cs typeface="Verdana"/>
              </a:rPr>
              <a:t>serveur</a:t>
            </a:r>
            <a:r>
              <a:rPr sz="2600" spc="-315" dirty="0">
                <a:latin typeface="Verdana"/>
                <a:cs typeface="Verdana"/>
              </a:rPr>
              <a:t> </a:t>
            </a:r>
            <a:r>
              <a:rPr sz="2600" spc="-210" dirty="0">
                <a:latin typeface="Verdana"/>
                <a:cs typeface="Verdana"/>
              </a:rPr>
              <a:t>DNS</a:t>
            </a:r>
            <a:r>
              <a:rPr sz="2600" spc="-325" dirty="0">
                <a:latin typeface="Verdana"/>
                <a:cs typeface="Verdana"/>
              </a:rPr>
              <a:t> </a:t>
            </a:r>
            <a:r>
              <a:rPr sz="2600" spc="-380" dirty="0">
                <a:latin typeface="Verdana"/>
                <a:cs typeface="Verdana"/>
              </a:rPr>
              <a:t>:</a:t>
            </a:r>
            <a:endParaRPr sz="2600" dirty="0">
              <a:latin typeface="Verdana"/>
              <a:cs typeface="Verdana"/>
            </a:endParaRPr>
          </a:p>
        </p:txBody>
      </p:sp>
      <p:sp>
        <p:nvSpPr>
          <p:cNvPr id="14" name="object 7"/>
          <p:cNvSpPr txBox="1"/>
          <p:nvPr/>
        </p:nvSpPr>
        <p:spPr>
          <a:xfrm>
            <a:off x="599440" y="4776470"/>
            <a:ext cx="144145" cy="203835"/>
          </a:xfrm>
          <a:prstGeom prst="rect">
            <a:avLst/>
          </a:prstGeom>
        </p:spPr>
        <p:txBody>
          <a:bodyPr vert="horz" wrap="square" lIns="0" tIns="15240" rIns="0" bIns="0" rtlCol="0">
            <a:spAutoFit/>
          </a:bodyPr>
          <a:lstStyle/>
          <a:p>
            <a:pPr marL="12700">
              <a:lnSpc>
                <a:spcPct val="100000"/>
              </a:lnSpc>
              <a:spcBef>
                <a:spcPts val="120"/>
              </a:spcBef>
            </a:pPr>
            <a:r>
              <a:rPr sz="1150" spc="235" dirty="0">
                <a:latin typeface="Calibri"/>
                <a:cs typeface="Calibri"/>
              </a:rPr>
              <a:t>●</a:t>
            </a:r>
            <a:endParaRPr sz="1150">
              <a:latin typeface="Calibri"/>
              <a:cs typeface="Calibri"/>
            </a:endParaRPr>
          </a:p>
        </p:txBody>
      </p:sp>
      <p:sp>
        <p:nvSpPr>
          <p:cNvPr id="15" name="object 8"/>
          <p:cNvSpPr txBox="1"/>
          <p:nvPr/>
        </p:nvSpPr>
        <p:spPr>
          <a:xfrm>
            <a:off x="599440" y="5219700"/>
            <a:ext cx="144145" cy="203835"/>
          </a:xfrm>
          <a:prstGeom prst="rect">
            <a:avLst/>
          </a:prstGeom>
        </p:spPr>
        <p:txBody>
          <a:bodyPr vert="horz" wrap="square" lIns="0" tIns="15240" rIns="0" bIns="0" rtlCol="0">
            <a:spAutoFit/>
          </a:bodyPr>
          <a:lstStyle/>
          <a:p>
            <a:pPr marL="12700">
              <a:lnSpc>
                <a:spcPct val="100000"/>
              </a:lnSpc>
              <a:spcBef>
                <a:spcPts val="120"/>
              </a:spcBef>
            </a:pPr>
            <a:r>
              <a:rPr sz="1150" spc="235" dirty="0">
                <a:latin typeface="Calibri"/>
                <a:cs typeface="Calibri"/>
              </a:rPr>
              <a:t>●</a:t>
            </a:r>
            <a:endParaRPr sz="1150">
              <a:latin typeface="Calibri"/>
              <a:cs typeface="Calibri"/>
            </a:endParaRPr>
          </a:p>
        </p:txBody>
      </p:sp>
      <p:sp>
        <p:nvSpPr>
          <p:cNvPr id="16" name="object 9"/>
          <p:cNvSpPr txBox="1"/>
          <p:nvPr/>
        </p:nvSpPr>
        <p:spPr>
          <a:xfrm>
            <a:off x="599440" y="5662929"/>
            <a:ext cx="144145" cy="203835"/>
          </a:xfrm>
          <a:prstGeom prst="rect">
            <a:avLst/>
          </a:prstGeom>
        </p:spPr>
        <p:txBody>
          <a:bodyPr vert="horz" wrap="square" lIns="0" tIns="15240" rIns="0" bIns="0" rtlCol="0">
            <a:spAutoFit/>
          </a:bodyPr>
          <a:lstStyle/>
          <a:p>
            <a:pPr marL="12700">
              <a:lnSpc>
                <a:spcPct val="100000"/>
              </a:lnSpc>
              <a:spcBef>
                <a:spcPts val="120"/>
              </a:spcBef>
            </a:pPr>
            <a:r>
              <a:rPr sz="1150" spc="235" dirty="0">
                <a:latin typeface="Calibri"/>
                <a:cs typeface="Calibri"/>
              </a:rPr>
              <a:t>●</a:t>
            </a:r>
            <a:endParaRPr sz="1150">
              <a:latin typeface="Calibri"/>
              <a:cs typeface="Calibri"/>
            </a:endParaRPr>
          </a:p>
        </p:txBody>
      </p:sp>
      <p:sp>
        <p:nvSpPr>
          <p:cNvPr id="17" name="object 10"/>
          <p:cNvSpPr txBox="1"/>
          <p:nvPr/>
        </p:nvSpPr>
        <p:spPr>
          <a:xfrm>
            <a:off x="923289" y="4638039"/>
            <a:ext cx="3323590" cy="1355090"/>
          </a:xfrm>
          <a:prstGeom prst="rect">
            <a:avLst/>
          </a:prstGeom>
        </p:spPr>
        <p:txBody>
          <a:bodyPr vert="horz" wrap="square" lIns="0" tIns="12065" rIns="0" bIns="0" rtlCol="0">
            <a:spAutoFit/>
          </a:bodyPr>
          <a:lstStyle/>
          <a:p>
            <a:pPr marL="12700" marR="5080">
              <a:lnSpc>
                <a:spcPct val="111900"/>
              </a:lnSpc>
              <a:spcBef>
                <a:spcPts val="95"/>
              </a:spcBef>
            </a:pPr>
            <a:r>
              <a:rPr sz="2600" spc="-45" dirty="0">
                <a:latin typeface="Verdana"/>
                <a:cs typeface="Verdana"/>
              </a:rPr>
              <a:t>sur</a:t>
            </a:r>
            <a:r>
              <a:rPr sz="2600" spc="-340" dirty="0">
                <a:latin typeface="Verdana"/>
                <a:cs typeface="Verdana"/>
              </a:rPr>
              <a:t> </a:t>
            </a:r>
            <a:r>
              <a:rPr sz="2600" spc="-120" dirty="0">
                <a:latin typeface="Verdana"/>
                <a:cs typeface="Verdana"/>
              </a:rPr>
              <a:t>votre</a:t>
            </a:r>
            <a:r>
              <a:rPr sz="2600" spc="-330" dirty="0">
                <a:latin typeface="Verdana"/>
                <a:cs typeface="Verdana"/>
              </a:rPr>
              <a:t> </a:t>
            </a:r>
            <a:r>
              <a:rPr sz="2600" spc="-95" dirty="0">
                <a:latin typeface="Verdana"/>
                <a:cs typeface="Verdana"/>
              </a:rPr>
              <a:t>réseau</a:t>
            </a:r>
            <a:r>
              <a:rPr sz="2600" spc="-335" dirty="0">
                <a:latin typeface="Verdana"/>
                <a:cs typeface="Verdana"/>
              </a:rPr>
              <a:t> </a:t>
            </a:r>
            <a:r>
              <a:rPr sz="2600" spc="-40" dirty="0">
                <a:latin typeface="Verdana"/>
                <a:cs typeface="Verdana"/>
              </a:rPr>
              <a:t>local  </a:t>
            </a:r>
            <a:r>
              <a:rPr sz="2600" spc="-135" dirty="0">
                <a:latin typeface="Verdana"/>
                <a:cs typeface="Verdana"/>
              </a:rPr>
              <a:t>chez </a:t>
            </a:r>
            <a:r>
              <a:rPr sz="2600" spc="-120" dirty="0">
                <a:latin typeface="Verdana"/>
                <a:cs typeface="Verdana"/>
              </a:rPr>
              <a:t>votre</a:t>
            </a:r>
            <a:r>
              <a:rPr sz="2600" spc="-500" dirty="0">
                <a:latin typeface="Verdana"/>
                <a:cs typeface="Verdana"/>
              </a:rPr>
              <a:t> </a:t>
            </a:r>
            <a:r>
              <a:rPr sz="2600" spc="-130" dirty="0">
                <a:latin typeface="Verdana"/>
                <a:cs typeface="Verdana"/>
              </a:rPr>
              <a:t>FAI</a:t>
            </a:r>
            <a:endParaRPr sz="2600" dirty="0">
              <a:latin typeface="Verdana"/>
              <a:cs typeface="Verdana"/>
            </a:endParaRPr>
          </a:p>
          <a:p>
            <a:pPr marL="12700">
              <a:lnSpc>
                <a:spcPct val="100000"/>
              </a:lnSpc>
              <a:spcBef>
                <a:spcPts val="370"/>
              </a:spcBef>
            </a:pPr>
            <a:r>
              <a:rPr sz="2600" spc="-45" dirty="0">
                <a:latin typeface="Verdana"/>
                <a:cs typeface="Verdana"/>
              </a:rPr>
              <a:t>sur</a:t>
            </a:r>
            <a:r>
              <a:rPr sz="2600" spc="-330" dirty="0">
                <a:latin typeface="Verdana"/>
                <a:cs typeface="Verdana"/>
              </a:rPr>
              <a:t> </a:t>
            </a:r>
            <a:r>
              <a:rPr sz="2600" spc="5" dirty="0">
                <a:latin typeface="Verdana"/>
                <a:cs typeface="Verdana"/>
              </a:rPr>
              <a:t>le</a:t>
            </a:r>
            <a:r>
              <a:rPr sz="2600" spc="-325" dirty="0">
                <a:latin typeface="Verdana"/>
                <a:cs typeface="Verdana"/>
              </a:rPr>
              <a:t> </a:t>
            </a:r>
            <a:r>
              <a:rPr sz="2600" spc="-95" dirty="0">
                <a:latin typeface="Verdana"/>
                <a:cs typeface="Verdana"/>
              </a:rPr>
              <a:t>réseau</a:t>
            </a:r>
            <a:r>
              <a:rPr sz="2600" spc="-325" dirty="0">
                <a:latin typeface="Verdana"/>
                <a:cs typeface="Verdana"/>
              </a:rPr>
              <a:t> </a:t>
            </a:r>
            <a:r>
              <a:rPr sz="2600" spc="-95" dirty="0">
                <a:latin typeface="Verdana"/>
                <a:cs typeface="Verdana"/>
              </a:rPr>
              <a:t>internet</a:t>
            </a:r>
            <a:endParaRPr sz="2600" dirty="0">
              <a:latin typeface="Verdana"/>
              <a:cs typeface="Verdana"/>
            </a:endParaRPr>
          </a:p>
        </p:txBody>
      </p:sp>
      <p:sp>
        <p:nvSpPr>
          <p:cNvPr id="19" name="ZoneTexte 18">
            <a:extLst>
              <a:ext uri="{FF2B5EF4-FFF2-40B4-BE49-F238E27FC236}">
                <a16:creationId xmlns:a16="http://schemas.microsoft.com/office/drawing/2014/main" id="{81D203CA-A332-467E-B82E-A0B5EECAE258}"/>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20" name="Espace réservé du pied de page 4">
            <a:extLst>
              <a:ext uri="{FF2B5EF4-FFF2-40B4-BE49-F238E27FC236}">
                <a16:creationId xmlns:a16="http://schemas.microsoft.com/office/drawing/2014/main" id="{AC8B67D1-E9CB-40B9-B040-65EA6418B686}"/>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21" name="Espace réservé de la date 3">
            <a:extLst>
              <a:ext uri="{FF2B5EF4-FFF2-40B4-BE49-F238E27FC236}">
                <a16:creationId xmlns:a16="http://schemas.microsoft.com/office/drawing/2014/main" id="{F4FE9E12-56F1-428A-AAAD-BAF09FE30A53}"/>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133448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D345701-DC38-8F4A-99F0-4AA428B173F6}" type="slidenum">
              <a:rPr lang="fr-FR" smtClean="0"/>
              <a:t>19</a:t>
            </a:fld>
            <a:endParaRPr lang="fr-FR"/>
          </a:p>
        </p:txBody>
      </p:sp>
      <p:pic>
        <p:nvPicPr>
          <p:cNvPr id="7" name="Image 6"/>
          <p:cNvPicPr>
            <a:picLocks noChangeAspect="1"/>
          </p:cNvPicPr>
          <p:nvPr/>
        </p:nvPicPr>
        <p:blipFill>
          <a:blip r:embed="rId3"/>
          <a:stretch>
            <a:fillRect/>
          </a:stretch>
        </p:blipFill>
        <p:spPr>
          <a:xfrm>
            <a:off x="1352222" y="1631247"/>
            <a:ext cx="6439555" cy="4515240"/>
          </a:xfrm>
          <a:prstGeom prst="rect">
            <a:avLst/>
          </a:prstGeom>
        </p:spPr>
      </p:pic>
      <p:sp>
        <p:nvSpPr>
          <p:cNvPr id="9" name="ZoneTexte 8">
            <a:extLst>
              <a:ext uri="{FF2B5EF4-FFF2-40B4-BE49-F238E27FC236}">
                <a16:creationId xmlns:a16="http://schemas.microsoft.com/office/drawing/2014/main" id="{D1FCBF5B-D613-4B1B-BA81-0354120BAFCD}"/>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10" name="Espace réservé du pied de page 4">
            <a:extLst>
              <a:ext uri="{FF2B5EF4-FFF2-40B4-BE49-F238E27FC236}">
                <a16:creationId xmlns:a16="http://schemas.microsoft.com/office/drawing/2014/main" id="{49222F24-2EBA-4E32-BA3D-D897CA1E1D93}"/>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1" name="Espace réservé de la date 3">
            <a:extLst>
              <a:ext uri="{FF2B5EF4-FFF2-40B4-BE49-F238E27FC236}">
                <a16:creationId xmlns:a16="http://schemas.microsoft.com/office/drawing/2014/main" id="{F5F091CB-156D-49AF-A4E3-6DB0EA808640}"/>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143083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1095375"/>
          </a:xfrm>
        </p:spPr>
        <p:txBody>
          <a:bodyPr/>
          <a:lstStyle/>
          <a:p>
            <a:r>
              <a:rPr lang="fr-FR" dirty="0"/>
              <a:t>Programme du cours		</a:t>
            </a:r>
          </a:p>
        </p:txBody>
      </p:sp>
      <p:sp>
        <p:nvSpPr>
          <p:cNvPr id="5" name="Espace réservé du contenu 4"/>
          <p:cNvSpPr>
            <a:spLocks noGrp="1"/>
          </p:cNvSpPr>
          <p:nvPr>
            <p:ph idx="1"/>
          </p:nvPr>
        </p:nvSpPr>
        <p:spPr/>
        <p:txBody>
          <a:bodyPr/>
          <a:lstStyle/>
          <a:p>
            <a:r>
              <a:rPr lang="fr-FR" dirty="0"/>
              <a:t>Présentation du service NFS</a:t>
            </a:r>
          </a:p>
          <a:p>
            <a:pPr lvl="1">
              <a:buFont typeface="Wingdings" panose="05000000000000000000" pitchFamily="2" charset="2"/>
              <a:buChar char="Ø"/>
            </a:pPr>
            <a:endParaRPr lang="fr-FR" dirty="0"/>
          </a:p>
          <a:p>
            <a:r>
              <a:rPr lang="fr-FR" dirty="0"/>
              <a:t>Le service d’acquisition d’IP : DHCP</a:t>
            </a:r>
          </a:p>
          <a:p>
            <a:endParaRPr lang="fr-FR" dirty="0"/>
          </a:p>
          <a:p>
            <a:r>
              <a:rPr lang="fr-FR" dirty="0"/>
              <a:t>Service DNS sur Linux</a:t>
            </a:r>
          </a:p>
          <a:p>
            <a:endParaRPr lang="fr-FR" dirty="0"/>
          </a:p>
        </p:txBody>
      </p:sp>
      <p:sp>
        <p:nvSpPr>
          <p:cNvPr id="8" name="Espace réservé du numéro de diapositive 7"/>
          <p:cNvSpPr>
            <a:spLocks noGrp="1"/>
          </p:cNvSpPr>
          <p:nvPr>
            <p:ph type="sldNum" sz="quarter" idx="12"/>
          </p:nvPr>
        </p:nvSpPr>
        <p:spPr/>
        <p:txBody>
          <a:bodyPr/>
          <a:lstStyle/>
          <a:p>
            <a:fld id="{8D345701-DC38-8F4A-99F0-4AA428B173F6}" type="slidenum">
              <a:rPr lang="fr-FR" smtClean="0"/>
              <a:t>2</a:t>
            </a:fld>
            <a:endParaRPr lang="fr-FR" dirty="0"/>
          </a:p>
        </p:txBody>
      </p:sp>
      <p:sp>
        <p:nvSpPr>
          <p:cNvPr id="7" name="Espace réservé du pied de page 4">
            <a:extLst>
              <a:ext uri="{FF2B5EF4-FFF2-40B4-BE49-F238E27FC236}">
                <a16:creationId xmlns:a16="http://schemas.microsoft.com/office/drawing/2014/main" id="{5733C31D-861E-4229-8C0C-2454B073116F}"/>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1" name="Espace réservé de la date 3">
            <a:extLst>
              <a:ext uri="{FF2B5EF4-FFF2-40B4-BE49-F238E27FC236}">
                <a16:creationId xmlns:a16="http://schemas.microsoft.com/office/drawing/2014/main" id="{BC00D9D7-9884-463D-BC28-139697CA6A10}"/>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4070892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D345701-DC38-8F4A-99F0-4AA428B173F6}" type="slidenum">
              <a:rPr lang="fr-FR" smtClean="0"/>
              <a:t>20</a:t>
            </a:fld>
            <a:endParaRPr lang="fr-FR"/>
          </a:p>
        </p:txBody>
      </p:sp>
      <p:pic>
        <p:nvPicPr>
          <p:cNvPr id="7" name="Image 6"/>
          <p:cNvPicPr>
            <a:picLocks noChangeAspect="1"/>
          </p:cNvPicPr>
          <p:nvPr/>
        </p:nvPicPr>
        <p:blipFill>
          <a:blip r:embed="rId2"/>
          <a:stretch>
            <a:fillRect/>
          </a:stretch>
        </p:blipFill>
        <p:spPr>
          <a:xfrm>
            <a:off x="1379095" y="2150918"/>
            <a:ext cx="6783049" cy="4205432"/>
          </a:xfrm>
          <a:prstGeom prst="rect">
            <a:avLst/>
          </a:prstGeom>
        </p:spPr>
      </p:pic>
      <p:sp>
        <p:nvSpPr>
          <p:cNvPr id="8" name="Rectangle 7"/>
          <p:cNvSpPr/>
          <p:nvPr/>
        </p:nvSpPr>
        <p:spPr>
          <a:xfrm>
            <a:off x="1588957" y="1535010"/>
            <a:ext cx="5966085" cy="584775"/>
          </a:xfrm>
          <a:prstGeom prst="rect">
            <a:avLst/>
          </a:prstGeom>
        </p:spPr>
        <p:txBody>
          <a:bodyPr wrap="square">
            <a:spAutoFit/>
          </a:bodyPr>
          <a:lstStyle/>
          <a:p>
            <a:pPr algn="ctr"/>
            <a:r>
              <a:rPr lang="fr-FR" sz="3200" spc="-105" dirty="0">
                <a:solidFill>
                  <a:schemeClr val="tx2"/>
                </a:solidFill>
                <a:latin typeface="Chalkboard"/>
                <a:ea typeface="+mj-ea"/>
              </a:rPr>
              <a:t>Modes</a:t>
            </a:r>
            <a:r>
              <a:rPr lang="fr-FR" sz="2800" spc="-215" dirty="0">
                <a:solidFill>
                  <a:srgbClr val="0070C0"/>
                </a:solidFill>
                <a:latin typeface="Verdana"/>
                <a:cs typeface="Verdana"/>
              </a:rPr>
              <a:t> </a:t>
            </a:r>
            <a:r>
              <a:rPr lang="fr-FR" sz="3200" spc="-105" dirty="0">
                <a:solidFill>
                  <a:schemeClr val="tx2"/>
                </a:solidFill>
                <a:latin typeface="Chalkboard"/>
                <a:ea typeface="+mj-ea"/>
              </a:rPr>
              <a:t>d'interrogation</a:t>
            </a:r>
            <a:r>
              <a:rPr lang="fr-FR" sz="2800" spc="-215" dirty="0">
                <a:solidFill>
                  <a:srgbClr val="0070C0"/>
                </a:solidFill>
                <a:latin typeface="Verdana"/>
                <a:cs typeface="Verdana"/>
              </a:rPr>
              <a:t> </a:t>
            </a:r>
            <a:r>
              <a:rPr lang="fr-FR" sz="3200" spc="-105" dirty="0">
                <a:solidFill>
                  <a:schemeClr val="tx2"/>
                </a:solidFill>
                <a:latin typeface="Chalkboard"/>
                <a:ea typeface="+mj-ea"/>
              </a:rPr>
              <a:t>récursif</a:t>
            </a:r>
          </a:p>
        </p:txBody>
      </p:sp>
      <p:sp>
        <p:nvSpPr>
          <p:cNvPr id="9" name="ZoneTexte 8">
            <a:extLst>
              <a:ext uri="{FF2B5EF4-FFF2-40B4-BE49-F238E27FC236}">
                <a16:creationId xmlns:a16="http://schemas.microsoft.com/office/drawing/2014/main" id="{AD151AE0-75F2-4953-BA53-0CB7132E6E00}"/>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10" name="Espace réservé du pied de page 4">
            <a:extLst>
              <a:ext uri="{FF2B5EF4-FFF2-40B4-BE49-F238E27FC236}">
                <a16:creationId xmlns:a16="http://schemas.microsoft.com/office/drawing/2014/main" id="{9E566DF7-DFF1-49CC-9031-502EA3980C8B}"/>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1" name="Espace réservé de la date 3">
            <a:extLst>
              <a:ext uri="{FF2B5EF4-FFF2-40B4-BE49-F238E27FC236}">
                <a16:creationId xmlns:a16="http://schemas.microsoft.com/office/drawing/2014/main" id="{F2564AF0-BB84-4B2F-89BA-227DEF356929}"/>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803849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D345701-DC38-8F4A-99F0-4AA428B173F6}" type="slidenum">
              <a:rPr lang="fr-FR" smtClean="0"/>
              <a:t>21</a:t>
            </a:fld>
            <a:endParaRPr lang="fr-FR"/>
          </a:p>
        </p:txBody>
      </p:sp>
      <p:sp>
        <p:nvSpPr>
          <p:cNvPr id="7" name="Rectangle 6"/>
          <p:cNvSpPr/>
          <p:nvPr/>
        </p:nvSpPr>
        <p:spPr>
          <a:xfrm>
            <a:off x="1645341" y="1592700"/>
            <a:ext cx="6041035" cy="584775"/>
          </a:xfrm>
          <a:prstGeom prst="rect">
            <a:avLst/>
          </a:prstGeom>
        </p:spPr>
        <p:txBody>
          <a:bodyPr wrap="square">
            <a:spAutoFit/>
          </a:bodyPr>
          <a:lstStyle/>
          <a:p>
            <a:pPr algn="ctr"/>
            <a:r>
              <a:rPr lang="fr-FR" sz="3200" spc="-105" dirty="0">
                <a:solidFill>
                  <a:schemeClr val="tx2"/>
                </a:solidFill>
                <a:latin typeface="Chalkboard"/>
                <a:ea typeface="+mj-ea"/>
              </a:rPr>
              <a:t>Modes</a:t>
            </a:r>
            <a:r>
              <a:rPr lang="fr-FR" sz="3200" spc="-215" dirty="0">
                <a:solidFill>
                  <a:srgbClr val="0070C0"/>
                </a:solidFill>
                <a:latin typeface="Verdana"/>
                <a:cs typeface="Verdana"/>
              </a:rPr>
              <a:t> </a:t>
            </a:r>
            <a:r>
              <a:rPr lang="fr-FR" sz="3200" spc="-105" dirty="0">
                <a:solidFill>
                  <a:schemeClr val="tx2"/>
                </a:solidFill>
                <a:latin typeface="Chalkboard"/>
                <a:ea typeface="+mj-ea"/>
              </a:rPr>
              <a:t>d'interrogation</a:t>
            </a:r>
            <a:r>
              <a:rPr lang="fr-FR" sz="3200" spc="-215" dirty="0">
                <a:solidFill>
                  <a:srgbClr val="0070C0"/>
                </a:solidFill>
                <a:latin typeface="Verdana"/>
                <a:cs typeface="Verdana"/>
              </a:rPr>
              <a:t> </a:t>
            </a:r>
            <a:r>
              <a:rPr lang="fr-FR" sz="3200" spc="-105" dirty="0">
                <a:solidFill>
                  <a:schemeClr val="tx2"/>
                </a:solidFill>
                <a:latin typeface="Chalkboard"/>
                <a:ea typeface="+mj-ea"/>
              </a:rPr>
              <a:t>Itératif</a:t>
            </a:r>
          </a:p>
        </p:txBody>
      </p:sp>
      <p:pic>
        <p:nvPicPr>
          <p:cNvPr id="8" name="Image 7"/>
          <p:cNvPicPr>
            <a:picLocks noChangeAspect="1"/>
          </p:cNvPicPr>
          <p:nvPr/>
        </p:nvPicPr>
        <p:blipFill>
          <a:blip r:embed="rId2"/>
          <a:stretch>
            <a:fillRect/>
          </a:stretch>
        </p:blipFill>
        <p:spPr>
          <a:xfrm>
            <a:off x="1349114" y="2202872"/>
            <a:ext cx="6430780" cy="4153477"/>
          </a:xfrm>
          <a:prstGeom prst="rect">
            <a:avLst/>
          </a:prstGeom>
        </p:spPr>
      </p:pic>
      <p:sp>
        <p:nvSpPr>
          <p:cNvPr id="9" name="ZoneTexte 8">
            <a:extLst>
              <a:ext uri="{FF2B5EF4-FFF2-40B4-BE49-F238E27FC236}">
                <a16:creationId xmlns:a16="http://schemas.microsoft.com/office/drawing/2014/main" id="{0A40EFCA-C392-4F30-BC87-A5FC8178581E}"/>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10" name="Espace réservé du pied de page 4">
            <a:extLst>
              <a:ext uri="{FF2B5EF4-FFF2-40B4-BE49-F238E27FC236}">
                <a16:creationId xmlns:a16="http://schemas.microsoft.com/office/drawing/2014/main" id="{8005E331-3F0F-4DC9-A684-000D28E33FD7}"/>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1" name="Espace réservé de la date 3">
            <a:extLst>
              <a:ext uri="{FF2B5EF4-FFF2-40B4-BE49-F238E27FC236}">
                <a16:creationId xmlns:a16="http://schemas.microsoft.com/office/drawing/2014/main" id="{7FEFFC05-4F2C-4473-8289-3FDCBA872AB4}"/>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49271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D345701-DC38-8F4A-99F0-4AA428B173F6}" type="slidenum">
              <a:rPr lang="fr-FR" smtClean="0"/>
              <a:t>22</a:t>
            </a:fld>
            <a:endParaRPr lang="fr-FR"/>
          </a:p>
        </p:txBody>
      </p:sp>
      <p:sp>
        <p:nvSpPr>
          <p:cNvPr id="21" name="object 3"/>
          <p:cNvSpPr txBox="1"/>
          <p:nvPr/>
        </p:nvSpPr>
        <p:spPr>
          <a:xfrm>
            <a:off x="671512" y="2344274"/>
            <a:ext cx="144145" cy="203835"/>
          </a:xfrm>
          <a:prstGeom prst="rect">
            <a:avLst/>
          </a:prstGeom>
        </p:spPr>
        <p:txBody>
          <a:bodyPr vert="horz" wrap="square" lIns="0" tIns="15240" rIns="0" bIns="0" rtlCol="0">
            <a:spAutoFit/>
          </a:bodyPr>
          <a:lstStyle/>
          <a:p>
            <a:pPr marL="12700">
              <a:lnSpc>
                <a:spcPct val="100000"/>
              </a:lnSpc>
              <a:spcBef>
                <a:spcPts val="120"/>
              </a:spcBef>
            </a:pPr>
            <a:r>
              <a:rPr sz="1150" spc="235" dirty="0">
                <a:latin typeface="Calibri"/>
                <a:cs typeface="Calibri"/>
              </a:rPr>
              <a:t>●</a:t>
            </a:r>
            <a:endParaRPr sz="1150" dirty="0">
              <a:latin typeface="Calibri"/>
              <a:cs typeface="Calibri"/>
            </a:endParaRPr>
          </a:p>
        </p:txBody>
      </p:sp>
      <p:sp>
        <p:nvSpPr>
          <p:cNvPr id="22" name="object 4"/>
          <p:cNvSpPr txBox="1"/>
          <p:nvPr/>
        </p:nvSpPr>
        <p:spPr>
          <a:xfrm>
            <a:off x="599440" y="2896434"/>
            <a:ext cx="144145" cy="203835"/>
          </a:xfrm>
          <a:prstGeom prst="rect">
            <a:avLst/>
          </a:prstGeom>
        </p:spPr>
        <p:txBody>
          <a:bodyPr vert="horz" wrap="square" lIns="0" tIns="15240" rIns="0" bIns="0" rtlCol="0">
            <a:spAutoFit/>
          </a:bodyPr>
          <a:lstStyle/>
          <a:p>
            <a:pPr marL="12700">
              <a:lnSpc>
                <a:spcPct val="100000"/>
              </a:lnSpc>
              <a:spcBef>
                <a:spcPts val="120"/>
              </a:spcBef>
            </a:pPr>
            <a:r>
              <a:rPr sz="1150" spc="235" dirty="0">
                <a:latin typeface="Calibri"/>
                <a:cs typeface="Calibri"/>
              </a:rPr>
              <a:t>●</a:t>
            </a:r>
            <a:endParaRPr sz="1150" dirty="0">
              <a:latin typeface="Calibri"/>
              <a:cs typeface="Calibri"/>
            </a:endParaRPr>
          </a:p>
        </p:txBody>
      </p:sp>
      <p:sp>
        <p:nvSpPr>
          <p:cNvPr id="23" name="object 5"/>
          <p:cNvSpPr txBox="1"/>
          <p:nvPr/>
        </p:nvSpPr>
        <p:spPr>
          <a:xfrm>
            <a:off x="599440" y="3327082"/>
            <a:ext cx="144145" cy="203835"/>
          </a:xfrm>
          <a:prstGeom prst="rect">
            <a:avLst/>
          </a:prstGeom>
        </p:spPr>
        <p:txBody>
          <a:bodyPr vert="horz" wrap="square" lIns="0" tIns="15240" rIns="0" bIns="0" rtlCol="0">
            <a:spAutoFit/>
          </a:bodyPr>
          <a:lstStyle/>
          <a:p>
            <a:pPr marL="12700">
              <a:lnSpc>
                <a:spcPct val="100000"/>
              </a:lnSpc>
              <a:spcBef>
                <a:spcPts val="120"/>
              </a:spcBef>
            </a:pPr>
            <a:r>
              <a:rPr sz="1150" spc="235" dirty="0">
                <a:latin typeface="Calibri"/>
                <a:cs typeface="Calibri"/>
              </a:rPr>
              <a:t>●</a:t>
            </a:r>
            <a:endParaRPr sz="1150" dirty="0">
              <a:latin typeface="Calibri"/>
              <a:cs typeface="Calibri"/>
            </a:endParaRPr>
          </a:p>
        </p:txBody>
      </p:sp>
      <p:sp>
        <p:nvSpPr>
          <p:cNvPr id="24" name="object 6"/>
          <p:cNvSpPr txBox="1"/>
          <p:nvPr/>
        </p:nvSpPr>
        <p:spPr>
          <a:xfrm>
            <a:off x="599440" y="3879242"/>
            <a:ext cx="144145" cy="203835"/>
          </a:xfrm>
          <a:prstGeom prst="rect">
            <a:avLst/>
          </a:prstGeom>
        </p:spPr>
        <p:txBody>
          <a:bodyPr vert="horz" wrap="square" lIns="0" tIns="15240" rIns="0" bIns="0" rtlCol="0">
            <a:spAutoFit/>
          </a:bodyPr>
          <a:lstStyle/>
          <a:p>
            <a:pPr marL="12700">
              <a:lnSpc>
                <a:spcPct val="100000"/>
              </a:lnSpc>
              <a:spcBef>
                <a:spcPts val="120"/>
              </a:spcBef>
            </a:pPr>
            <a:r>
              <a:rPr sz="1150" spc="235" dirty="0">
                <a:latin typeface="Calibri"/>
                <a:cs typeface="Calibri"/>
              </a:rPr>
              <a:t>●</a:t>
            </a:r>
            <a:endParaRPr sz="1150" dirty="0">
              <a:latin typeface="Calibri"/>
              <a:cs typeface="Calibri"/>
            </a:endParaRPr>
          </a:p>
        </p:txBody>
      </p:sp>
      <p:sp>
        <p:nvSpPr>
          <p:cNvPr id="26" name="object 8"/>
          <p:cNvSpPr txBox="1"/>
          <p:nvPr/>
        </p:nvSpPr>
        <p:spPr>
          <a:xfrm>
            <a:off x="1132608" y="2109495"/>
            <a:ext cx="7117773" cy="3322704"/>
          </a:xfrm>
          <a:prstGeom prst="rect">
            <a:avLst/>
          </a:prstGeom>
        </p:spPr>
        <p:txBody>
          <a:bodyPr vert="horz" wrap="square" lIns="0" tIns="204470" rIns="0" bIns="0" rtlCol="0">
            <a:spAutoFit/>
          </a:bodyPr>
          <a:lstStyle/>
          <a:p>
            <a:pPr marL="12700">
              <a:lnSpc>
                <a:spcPct val="100000"/>
              </a:lnSpc>
              <a:spcBef>
                <a:spcPts val="1610"/>
              </a:spcBef>
            </a:pPr>
            <a:r>
              <a:rPr sz="2000" b="1" spc="-145" dirty="0">
                <a:solidFill>
                  <a:schemeClr val="tx2"/>
                </a:solidFill>
                <a:latin typeface="Verdana"/>
                <a:cs typeface="Verdana"/>
              </a:rPr>
              <a:t>/etc/hostname</a:t>
            </a:r>
            <a:r>
              <a:rPr lang="fr-FR" sz="2000" b="1" spc="-145" dirty="0">
                <a:solidFill>
                  <a:schemeClr val="tx2"/>
                </a:solidFill>
                <a:latin typeface="Verdana"/>
                <a:cs typeface="Verdana"/>
              </a:rPr>
              <a:t> </a:t>
            </a:r>
            <a:r>
              <a:rPr lang="fr-FR" sz="2000" spc="-145" dirty="0">
                <a:latin typeface="Verdana"/>
                <a:cs typeface="Verdana"/>
              </a:rPr>
              <a:t>: Fichier de définition du nom d’hôte </a:t>
            </a:r>
            <a:endParaRPr sz="2000" dirty="0">
              <a:latin typeface="Verdana"/>
              <a:cs typeface="Verdana"/>
            </a:endParaRPr>
          </a:p>
          <a:p>
            <a:pPr marL="12700">
              <a:lnSpc>
                <a:spcPct val="100000"/>
              </a:lnSpc>
              <a:spcBef>
                <a:spcPts val="1510"/>
              </a:spcBef>
            </a:pPr>
            <a:r>
              <a:rPr sz="2000" b="1" spc="-120" dirty="0">
                <a:solidFill>
                  <a:schemeClr val="tx2"/>
                </a:solidFill>
                <a:latin typeface="Verdana"/>
                <a:cs typeface="Verdana"/>
              </a:rPr>
              <a:t>/etc/hosts</a:t>
            </a:r>
            <a:r>
              <a:rPr lang="fr-FR" sz="2000" b="1" spc="-120" dirty="0">
                <a:solidFill>
                  <a:schemeClr val="tx2"/>
                </a:solidFill>
                <a:latin typeface="Verdana"/>
                <a:cs typeface="Verdana"/>
              </a:rPr>
              <a:t> </a:t>
            </a:r>
            <a:r>
              <a:rPr lang="fr-FR" sz="2000" spc="-120" dirty="0">
                <a:latin typeface="Verdana"/>
                <a:cs typeface="Verdana"/>
              </a:rPr>
              <a:t>: 1</a:t>
            </a:r>
            <a:r>
              <a:rPr lang="fr-FR" sz="2000" spc="-120" baseline="30000" dirty="0">
                <a:latin typeface="Verdana"/>
                <a:cs typeface="Verdana"/>
              </a:rPr>
              <a:t>er</a:t>
            </a:r>
            <a:r>
              <a:rPr lang="fr-FR" sz="2000" spc="-120" dirty="0">
                <a:latin typeface="Verdana"/>
                <a:cs typeface="Verdana"/>
              </a:rPr>
              <a:t> fichier de correspondance DNS</a:t>
            </a:r>
            <a:endParaRPr sz="2000" dirty="0">
              <a:latin typeface="Verdana"/>
              <a:cs typeface="Verdana"/>
            </a:endParaRPr>
          </a:p>
          <a:p>
            <a:pPr marL="12700">
              <a:lnSpc>
                <a:spcPct val="100000"/>
              </a:lnSpc>
              <a:spcBef>
                <a:spcPts val="1500"/>
              </a:spcBef>
            </a:pPr>
            <a:r>
              <a:rPr sz="2000" b="1" spc="-110" dirty="0">
                <a:solidFill>
                  <a:schemeClr val="tx2"/>
                </a:solidFill>
                <a:latin typeface="Verdana"/>
                <a:cs typeface="Verdana"/>
              </a:rPr>
              <a:t>/etc/</a:t>
            </a:r>
            <a:r>
              <a:rPr sz="2000" b="1" spc="-110" dirty="0" err="1">
                <a:solidFill>
                  <a:schemeClr val="tx2"/>
                </a:solidFill>
                <a:latin typeface="Verdana"/>
                <a:cs typeface="Verdana"/>
              </a:rPr>
              <a:t>nsswitch</a:t>
            </a:r>
            <a:r>
              <a:rPr lang="fr-FR" sz="2000" b="1" spc="-110" dirty="0">
                <a:solidFill>
                  <a:schemeClr val="tx2"/>
                </a:solidFill>
                <a:latin typeface="Verdana"/>
                <a:cs typeface="Verdana"/>
              </a:rPr>
              <a:t> </a:t>
            </a:r>
            <a:r>
              <a:rPr lang="fr-FR" sz="2000" spc="-110" dirty="0">
                <a:latin typeface="Verdana"/>
                <a:cs typeface="Verdana"/>
              </a:rPr>
              <a:t>: Fichier de configuration du service de nom</a:t>
            </a:r>
            <a:endParaRPr sz="2000" dirty="0">
              <a:latin typeface="Verdana"/>
              <a:cs typeface="Verdana"/>
            </a:endParaRPr>
          </a:p>
          <a:p>
            <a:pPr marL="12700">
              <a:lnSpc>
                <a:spcPct val="100000"/>
              </a:lnSpc>
              <a:spcBef>
                <a:spcPts val="1500"/>
              </a:spcBef>
            </a:pPr>
            <a:r>
              <a:rPr sz="2000" b="1" spc="-105" dirty="0">
                <a:solidFill>
                  <a:schemeClr val="tx2"/>
                </a:solidFill>
                <a:latin typeface="Verdana"/>
                <a:cs typeface="Verdana"/>
              </a:rPr>
              <a:t>/</a:t>
            </a:r>
            <a:r>
              <a:rPr sz="2000" b="1" spc="-105" dirty="0" err="1">
                <a:solidFill>
                  <a:schemeClr val="tx2"/>
                </a:solidFill>
                <a:latin typeface="Verdana"/>
                <a:cs typeface="Verdana"/>
              </a:rPr>
              <a:t>etc</a:t>
            </a:r>
            <a:r>
              <a:rPr sz="2000" b="1" spc="-105" dirty="0">
                <a:solidFill>
                  <a:schemeClr val="tx2"/>
                </a:solidFill>
                <a:latin typeface="Verdana"/>
                <a:cs typeface="Verdana"/>
              </a:rPr>
              <a:t>/</a:t>
            </a:r>
            <a:r>
              <a:rPr sz="2000" b="1" spc="-105" dirty="0" err="1">
                <a:solidFill>
                  <a:schemeClr val="tx2"/>
                </a:solidFill>
                <a:latin typeface="Verdana"/>
                <a:cs typeface="Verdana"/>
              </a:rPr>
              <a:t>resolv.conf</a:t>
            </a:r>
            <a:r>
              <a:rPr lang="fr-FR" sz="2000" b="1" spc="-105" dirty="0">
                <a:solidFill>
                  <a:schemeClr val="tx2"/>
                </a:solidFill>
                <a:latin typeface="Verdana"/>
                <a:cs typeface="Verdana"/>
              </a:rPr>
              <a:t> </a:t>
            </a:r>
            <a:r>
              <a:rPr lang="fr-FR" sz="2000" spc="-105" dirty="0">
                <a:latin typeface="Verdana"/>
                <a:cs typeface="Verdana"/>
              </a:rPr>
              <a:t>: Fichier de configuration de la résolution DNS</a:t>
            </a:r>
          </a:p>
          <a:p>
            <a:pPr marL="12700">
              <a:lnSpc>
                <a:spcPct val="100000"/>
              </a:lnSpc>
              <a:spcBef>
                <a:spcPts val="1500"/>
              </a:spcBef>
            </a:pPr>
            <a:endParaRPr sz="2000" dirty="0">
              <a:latin typeface="Verdana"/>
              <a:cs typeface="Verdana"/>
            </a:endParaRPr>
          </a:p>
          <a:p>
            <a:pPr marL="12700">
              <a:lnSpc>
                <a:spcPct val="100000"/>
              </a:lnSpc>
              <a:spcBef>
                <a:spcPts val="1510"/>
              </a:spcBef>
            </a:pPr>
            <a:r>
              <a:rPr sz="2000" spc="-35" dirty="0">
                <a:latin typeface="Verdana"/>
                <a:cs typeface="Verdana"/>
              </a:rPr>
              <a:t>Plusieurs</a:t>
            </a:r>
            <a:r>
              <a:rPr sz="2000" spc="-305" dirty="0">
                <a:latin typeface="Verdana"/>
                <a:cs typeface="Verdana"/>
              </a:rPr>
              <a:t> </a:t>
            </a:r>
            <a:r>
              <a:rPr sz="2000" spc="-85" dirty="0">
                <a:latin typeface="Verdana"/>
                <a:cs typeface="Verdana"/>
              </a:rPr>
              <a:t>serveur</a:t>
            </a:r>
            <a:r>
              <a:rPr sz="2000" spc="-315" dirty="0">
                <a:latin typeface="Verdana"/>
                <a:cs typeface="Verdana"/>
              </a:rPr>
              <a:t> </a:t>
            </a:r>
            <a:r>
              <a:rPr sz="2000" spc="-210" dirty="0">
                <a:latin typeface="Verdana"/>
                <a:cs typeface="Verdana"/>
              </a:rPr>
              <a:t>DNS</a:t>
            </a:r>
            <a:r>
              <a:rPr sz="2000" spc="-320" dirty="0">
                <a:latin typeface="Verdana"/>
                <a:cs typeface="Verdana"/>
              </a:rPr>
              <a:t> </a:t>
            </a:r>
            <a:r>
              <a:rPr sz="2000" spc="-110" dirty="0">
                <a:latin typeface="Verdana"/>
                <a:cs typeface="Verdana"/>
              </a:rPr>
              <a:t>existent</a:t>
            </a:r>
            <a:r>
              <a:rPr sz="2000" spc="-315" dirty="0">
                <a:latin typeface="Verdana"/>
                <a:cs typeface="Verdana"/>
              </a:rPr>
              <a:t> </a:t>
            </a:r>
            <a:r>
              <a:rPr sz="2000" spc="-380" dirty="0">
                <a:latin typeface="Verdana"/>
                <a:cs typeface="Verdana"/>
              </a:rPr>
              <a:t>:</a:t>
            </a:r>
            <a:endParaRPr sz="2000" dirty="0">
              <a:latin typeface="Verdana"/>
              <a:cs typeface="Verdana"/>
            </a:endParaRPr>
          </a:p>
        </p:txBody>
      </p:sp>
      <p:sp>
        <p:nvSpPr>
          <p:cNvPr id="29" name="object 11"/>
          <p:cNvSpPr txBox="1"/>
          <p:nvPr/>
        </p:nvSpPr>
        <p:spPr>
          <a:xfrm>
            <a:off x="1380030" y="5346723"/>
            <a:ext cx="1636395" cy="1360757"/>
          </a:xfrm>
          <a:prstGeom prst="rect">
            <a:avLst/>
          </a:prstGeom>
        </p:spPr>
        <p:txBody>
          <a:bodyPr vert="horz" wrap="square" lIns="0" tIns="12065" rIns="0" bIns="0" rtlCol="0">
            <a:spAutoFit/>
          </a:bodyPr>
          <a:lstStyle/>
          <a:p>
            <a:pPr marL="361950" marR="30480" indent="-323850">
              <a:lnSpc>
                <a:spcPct val="142400"/>
              </a:lnSpc>
              <a:spcBef>
                <a:spcPts val="95"/>
              </a:spcBef>
              <a:tabLst>
                <a:tab pos="361315" algn="l"/>
              </a:tabLst>
            </a:pPr>
            <a:r>
              <a:rPr lang="fr-FR" sz="2000" spc="-90" dirty="0">
                <a:latin typeface="Verdana"/>
                <a:cs typeface="Verdana"/>
              </a:rPr>
              <a:t>- B</a:t>
            </a:r>
            <a:r>
              <a:rPr sz="2000" spc="-90" dirty="0" err="1">
                <a:latin typeface="Verdana"/>
                <a:cs typeface="Verdana"/>
              </a:rPr>
              <a:t>ind</a:t>
            </a:r>
            <a:endParaRPr lang="fr-FR" sz="2000" spc="-90" dirty="0">
              <a:latin typeface="Verdana"/>
              <a:cs typeface="Verdana"/>
            </a:endParaRPr>
          </a:p>
          <a:p>
            <a:pPr marL="361950" marR="30480" indent="-323850">
              <a:lnSpc>
                <a:spcPct val="142400"/>
              </a:lnSpc>
              <a:spcBef>
                <a:spcPts val="95"/>
              </a:spcBef>
              <a:tabLst>
                <a:tab pos="361315" algn="l"/>
              </a:tabLst>
            </a:pPr>
            <a:r>
              <a:rPr lang="fr-FR" sz="2000" spc="-90" dirty="0">
                <a:latin typeface="Verdana"/>
                <a:cs typeface="Verdana"/>
              </a:rPr>
              <a:t>- </a:t>
            </a:r>
            <a:r>
              <a:rPr sz="2000" spc="-155" dirty="0">
                <a:latin typeface="Verdana"/>
                <a:cs typeface="Verdana"/>
              </a:rPr>
              <a:t>U</a:t>
            </a:r>
            <a:r>
              <a:rPr sz="2000" spc="-145" dirty="0">
                <a:latin typeface="Verdana"/>
                <a:cs typeface="Verdana"/>
              </a:rPr>
              <a:t>n</a:t>
            </a:r>
            <a:r>
              <a:rPr sz="2000" spc="-160" dirty="0">
                <a:latin typeface="Verdana"/>
                <a:cs typeface="Verdana"/>
              </a:rPr>
              <a:t>b</a:t>
            </a:r>
            <a:r>
              <a:rPr sz="2000" spc="-155" dirty="0">
                <a:latin typeface="Verdana"/>
                <a:cs typeface="Verdana"/>
              </a:rPr>
              <a:t>o</a:t>
            </a:r>
            <a:r>
              <a:rPr sz="2000" spc="-145" dirty="0">
                <a:latin typeface="Verdana"/>
                <a:cs typeface="Verdana"/>
              </a:rPr>
              <a:t>un</a:t>
            </a:r>
            <a:r>
              <a:rPr sz="2000" spc="-150" dirty="0">
                <a:latin typeface="Verdana"/>
                <a:cs typeface="Verdana"/>
              </a:rPr>
              <a:t>d</a:t>
            </a:r>
            <a:endParaRPr sz="2000" dirty="0">
              <a:latin typeface="Verdana"/>
              <a:cs typeface="Verdana"/>
            </a:endParaRPr>
          </a:p>
          <a:p>
            <a:pPr marL="361950">
              <a:lnSpc>
                <a:spcPct val="100000"/>
              </a:lnSpc>
              <a:spcBef>
                <a:spcPts val="1210"/>
              </a:spcBef>
            </a:pPr>
            <a:r>
              <a:rPr sz="2000" spc="-110" dirty="0">
                <a:latin typeface="Verdana"/>
                <a:cs typeface="Verdana"/>
              </a:rPr>
              <a:t>…..</a:t>
            </a:r>
            <a:endParaRPr sz="2000" dirty="0">
              <a:latin typeface="Verdana"/>
              <a:cs typeface="Verdana"/>
            </a:endParaRPr>
          </a:p>
        </p:txBody>
      </p:sp>
      <p:sp>
        <p:nvSpPr>
          <p:cNvPr id="30" name="Rectangle 29"/>
          <p:cNvSpPr/>
          <p:nvPr/>
        </p:nvSpPr>
        <p:spPr>
          <a:xfrm>
            <a:off x="1231238" y="1553853"/>
            <a:ext cx="6071016" cy="584775"/>
          </a:xfrm>
          <a:prstGeom prst="rect">
            <a:avLst/>
          </a:prstGeom>
        </p:spPr>
        <p:txBody>
          <a:bodyPr wrap="square">
            <a:spAutoFit/>
          </a:bodyPr>
          <a:lstStyle/>
          <a:p>
            <a:pPr algn="ctr"/>
            <a:r>
              <a:rPr lang="fr-FR" sz="3200" spc="-105" dirty="0">
                <a:solidFill>
                  <a:schemeClr val="tx2"/>
                </a:solidFill>
                <a:latin typeface="Chalkboard"/>
                <a:ea typeface="+mj-ea"/>
              </a:rPr>
              <a:t>Configuration des clients DNS</a:t>
            </a:r>
          </a:p>
        </p:txBody>
      </p:sp>
      <p:sp>
        <p:nvSpPr>
          <p:cNvPr id="15" name="ZoneTexte 14">
            <a:extLst>
              <a:ext uri="{FF2B5EF4-FFF2-40B4-BE49-F238E27FC236}">
                <a16:creationId xmlns:a16="http://schemas.microsoft.com/office/drawing/2014/main" id="{8DC4E0F7-98B2-4CF8-893E-2A6B8777DCE6}"/>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16" name="Espace réservé du pied de page 4">
            <a:extLst>
              <a:ext uri="{FF2B5EF4-FFF2-40B4-BE49-F238E27FC236}">
                <a16:creationId xmlns:a16="http://schemas.microsoft.com/office/drawing/2014/main" id="{1FF5B527-0598-4342-B2CC-986065CB528D}"/>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7" name="Espace réservé de la date 3">
            <a:extLst>
              <a:ext uri="{FF2B5EF4-FFF2-40B4-BE49-F238E27FC236}">
                <a16:creationId xmlns:a16="http://schemas.microsoft.com/office/drawing/2014/main" id="{DB4822B2-4D29-4DA7-9E4C-9C1D9221A382}"/>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310253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D345701-DC38-8F4A-99F0-4AA428B173F6}" type="slidenum">
              <a:rPr lang="fr-FR" smtClean="0"/>
              <a:t>23</a:t>
            </a:fld>
            <a:endParaRPr lang="fr-FR"/>
          </a:p>
        </p:txBody>
      </p:sp>
      <p:sp>
        <p:nvSpPr>
          <p:cNvPr id="9" name="Rectangle 8"/>
          <p:cNvSpPr/>
          <p:nvPr/>
        </p:nvSpPr>
        <p:spPr>
          <a:xfrm>
            <a:off x="1245432" y="2904935"/>
            <a:ext cx="6653135" cy="2344231"/>
          </a:xfrm>
          <a:prstGeom prst="rect">
            <a:avLst/>
          </a:prstGeom>
        </p:spPr>
        <p:txBody>
          <a:bodyPr wrap="square">
            <a:spAutoFit/>
          </a:bodyPr>
          <a:lstStyle/>
          <a:p>
            <a:pPr marL="298450" indent="-285750">
              <a:lnSpc>
                <a:spcPct val="100000"/>
              </a:lnSpc>
              <a:spcBef>
                <a:spcPts val="1610"/>
              </a:spcBef>
              <a:buFont typeface="Arial" panose="020B0604020202020204" pitchFamily="34" charset="0"/>
              <a:buChar char="•"/>
            </a:pPr>
            <a:r>
              <a:rPr lang="fr-FR" b="1" spc="-145" dirty="0">
                <a:solidFill>
                  <a:schemeClr val="tx2"/>
                </a:solidFill>
                <a:latin typeface="Verdana"/>
                <a:cs typeface="Verdana"/>
              </a:rPr>
              <a:t>/</a:t>
            </a:r>
            <a:r>
              <a:rPr lang="fr-FR" b="1" spc="-145" dirty="0" err="1">
                <a:solidFill>
                  <a:schemeClr val="tx2"/>
                </a:solidFill>
                <a:latin typeface="Verdana"/>
                <a:cs typeface="Verdana"/>
              </a:rPr>
              <a:t>etc</a:t>
            </a:r>
            <a:r>
              <a:rPr lang="fr-FR" b="1" spc="-145" dirty="0">
                <a:solidFill>
                  <a:schemeClr val="tx2"/>
                </a:solidFill>
                <a:latin typeface="Verdana"/>
                <a:cs typeface="Verdana"/>
              </a:rPr>
              <a:t>/</a:t>
            </a:r>
            <a:r>
              <a:rPr lang="fr-FR" b="1" spc="-145" dirty="0" err="1">
                <a:solidFill>
                  <a:schemeClr val="tx2"/>
                </a:solidFill>
                <a:latin typeface="Verdana"/>
                <a:cs typeface="Verdana"/>
              </a:rPr>
              <a:t>bind</a:t>
            </a:r>
            <a:r>
              <a:rPr lang="fr-FR" b="1" spc="-145" dirty="0">
                <a:solidFill>
                  <a:schemeClr val="tx2"/>
                </a:solidFill>
                <a:latin typeface="Verdana"/>
                <a:cs typeface="Verdana"/>
              </a:rPr>
              <a:t>/</a:t>
            </a:r>
            <a:r>
              <a:rPr lang="fr-FR" b="1" spc="-145" dirty="0" err="1">
                <a:solidFill>
                  <a:schemeClr val="tx2"/>
                </a:solidFill>
                <a:latin typeface="Verdana"/>
                <a:cs typeface="Verdana"/>
              </a:rPr>
              <a:t>named.conf</a:t>
            </a:r>
            <a:r>
              <a:rPr lang="fr-FR" spc="-145" dirty="0">
                <a:latin typeface="Verdana"/>
                <a:cs typeface="Verdana"/>
              </a:rPr>
              <a:t> : fichier de configuration primaire du DNS</a:t>
            </a:r>
          </a:p>
          <a:p>
            <a:pPr marL="298450" indent="-285750">
              <a:lnSpc>
                <a:spcPct val="100000"/>
              </a:lnSpc>
              <a:spcBef>
                <a:spcPts val="1610"/>
              </a:spcBef>
              <a:buFont typeface="Arial" panose="020B0604020202020204" pitchFamily="34" charset="0"/>
              <a:buChar char="•"/>
            </a:pPr>
            <a:endParaRPr lang="fr-FR" spc="-145" dirty="0">
              <a:latin typeface="Verdana"/>
              <a:cs typeface="Verdana"/>
            </a:endParaRPr>
          </a:p>
          <a:p>
            <a:pPr marL="298450" indent="-285750">
              <a:lnSpc>
                <a:spcPct val="100000"/>
              </a:lnSpc>
              <a:spcBef>
                <a:spcPts val="1510"/>
              </a:spcBef>
              <a:buFont typeface="Arial" panose="020B0604020202020204" pitchFamily="34" charset="0"/>
              <a:buChar char="•"/>
            </a:pPr>
            <a:r>
              <a:rPr lang="fr-FR" b="1" spc="-120" dirty="0">
                <a:solidFill>
                  <a:schemeClr val="tx2"/>
                </a:solidFill>
                <a:latin typeface="Verdana"/>
                <a:cs typeface="Verdana"/>
              </a:rPr>
              <a:t>/</a:t>
            </a:r>
            <a:r>
              <a:rPr lang="fr-FR" b="1" spc="-120" dirty="0" err="1">
                <a:solidFill>
                  <a:schemeClr val="tx2"/>
                </a:solidFill>
                <a:latin typeface="Verdana"/>
                <a:cs typeface="Verdana"/>
              </a:rPr>
              <a:t>etc</a:t>
            </a:r>
            <a:r>
              <a:rPr lang="fr-FR" b="1" spc="-120" dirty="0">
                <a:solidFill>
                  <a:schemeClr val="tx2"/>
                </a:solidFill>
                <a:latin typeface="Verdana"/>
                <a:cs typeface="Verdana"/>
              </a:rPr>
              <a:t>/</a:t>
            </a:r>
            <a:r>
              <a:rPr lang="fr-FR" b="1" spc="-120" dirty="0" err="1">
                <a:solidFill>
                  <a:schemeClr val="tx2"/>
                </a:solidFill>
                <a:latin typeface="Verdana"/>
                <a:cs typeface="Verdana"/>
              </a:rPr>
              <a:t>bind</a:t>
            </a:r>
            <a:r>
              <a:rPr lang="fr-FR" b="1" spc="-120" dirty="0">
                <a:solidFill>
                  <a:schemeClr val="tx2"/>
                </a:solidFill>
                <a:latin typeface="Verdana"/>
                <a:cs typeface="Verdana"/>
              </a:rPr>
              <a:t>/</a:t>
            </a:r>
            <a:r>
              <a:rPr lang="fr-FR" b="1" spc="-120" dirty="0" err="1">
                <a:solidFill>
                  <a:schemeClr val="tx2"/>
                </a:solidFill>
                <a:latin typeface="Verdana"/>
                <a:cs typeface="Verdana"/>
              </a:rPr>
              <a:t>db</a:t>
            </a:r>
            <a:r>
              <a:rPr lang="fr-FR" b="1" spc="-120" dirty="0">
                <a:solidFill>
                  <a:schemeClr val="tx2"/>
                </a:solidFill>
                <a:latin typeface="Verdana"/>
                <a:cs typeface="Verdana"/>
              </a:rPr>
              <a:t>.&lt;</a:t>
            </a:r>
            <a:r>
              <a:rPr lang="fr-FR" b="1" spc="-120" dirty="0" err="1">
                <a:solidFill>
                  <a:schemeClr val="tx2"/>
                </a:solidFill>
                <a:latin typeface="Verdana"/>
                <a:cs typeface="Verdana"/>
              </a:rPr>
              <a:t>domain_name</a:t>
            </a:r>
            <a:r>
              <a:rPr lang="fr-FR" b="1" spc="-120" dirty="0">
                <a:solidFill>
                  <a:schemeClr val="tx2"/>
                </a:solidFill>
                <a:latin typeface="Verdana"/>
                <a:cs typeface="Verdana"/>
              </a:rPr>
              <a:t>&gt; </a:t>
            </a:r>
            <a:r>
              <a:rPr lang="fr-FR" spc="-120" dirty="0">
                <a:latin typeface="Verdana"/>
                <a:cs typeface="Verdana"/>
              </a:rPr>
              <a:t>: fichier de zone du DNS &lt;</a:t>
            </a:r>
            <a:r>
              <a:rPr lang="fr-FR" spc="-120" dirty="0" err="1">
                <a:latin typeface="Verdana"/>
                <a:cs typeface="Verdana"/>
              </a:rPr>
              <a:t>domain_name</a:t>
            </a:r>
            <a:r>
              <a:rPr lang="fr-FR" spc="-120" dirty="0">
                <a:latin typeface="Verdana"/>
                <a:cs typeface="Verdana"/>
              </a:rPr>
              <a:t>&gt;</a:t>
            </a:r>
          </a:p>
          <a:p>
            <a:pPr marL="12700">
              <a:lnSpc>
                <a:spcPct val="100000"/>
              </a:lnSpc>
              <a:spcBef>
                <a:spcPts val="1500"/>
              </a:spcBef>
            </a:pPr>
            <a:endParaRPr lang="fr-FR" dirty="0">
              <a:latin typeface="Verdana"/>
              <a:cs typeface="Verdana"/>
            </a:endParaRPr>
          </a:p>
        </p:txBody>
      </p:sp>
      <p:sp>
        <p:nvSpPr>
          <p:cNvPr id="7" name="ZoneTexte 6">
            <a:extLst>
              <a:ext uri="{FF2B5EF4-FFF2-40B4-BE49-F238E27FC236}">
                <a16:creationId xmlns:a16="http://schemas.microsoft.com/office/drawing/2014/main" id="{CC31FDDB-DCB1-4115-92AF-E2FA7F4E39FB}"/>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10" name="Rectangle 9">
            <a:extLst>
              <a:ext uri="{FF2B5EF4-FFF2-40B4-BE49-F238E27FC236}">
                <a16:creationId xmlns:a16="http://schemas.microsoft.com/office/drawing/2014/main" id="{15D8693C-A95F-40CF-962D-93BA71A5B295}"/>
              </a:ext>
            </a:extLst>
          </p:cNvPr>
          <p:cNvSpPr/>
          <p:nvPr/>
        </p:nvSpPr>
        <p:spPr>
          <a:xfrm>
            <a:off x="1231238" y="1553853"/>
            <a:ext cx="6071016" cy="584775"/>
          </a:xfrm>
          <a:prstGeom prst="rect">
            <a:avLst/>
          </a:prstGeom>
        </p:spPr>
        <p:txBody>
          <a:bodyPr wrap="square">
            <a:spAutoFit/>
          </a:bodyPr>
          <a:lstStyle/>
          <a:p>
            <a:pPr algn="ctr"/>
            <a:r>
              <a:rPr lang="fr-FR" sz="3200" spc="-105" dirty="0">
                <a:solidFill>
                  <a:schemeClr val="tx2"/>
                </a:solidFill>
                <a:latin typeface="Chalkboard"/>
                <a:ea typeface="+mj-ea"/>
              </a:rPr>
              <a:t>Configuration du serveur DNS</a:t>
            </a:r>
          </a:p>
        </p:txBody>
      </p:sp>
      <p:sp>
        <p:nvSpPr>
          <p:cNvPr id="11" name="Espace réservé du pied de page 4">
            <a:extLst>
              <a:ext uri="{FF2B5EF4-FFF2-40B4-BE49-F238E27FC236}">
                <a16:creationId xmlns:a16="http://schemas.microsoft.com/office/drawing/2014/main" id="{DD1B35F2-0137-4A0B-926F-D0471BE7936A}"/>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2" name="Espace réservé de la date 3">
            <a:extLst>
              <a:ext uri="{FF2B5EF4-FFF2-40B4-BE49-F238E27FC236}">
                <a16:creationId xmlns:a16="http://schemas.microsoft.com/office/drawing/2014/main" id="{969AE171-C98C-4F7F-AD2D-575D87217AD8}"/>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1108796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D345701-DC38-8F4A-99F0-4AA428B173F6}" type="slidenum">
              <a:rPr lang="fr-FR" smtClean="0"/>
              <a:t>24</a:t>
            </a:fld>
            <a:endParaRPr lang="fr-FR"/>
          </a:p>
        </p:txBody>
      </p:sp>
      <p:pic>
        <p:nvPicPr>
          <p:cNvPr id="7" name="Image 6" descr="Capture%20d’écran%202016-02-04%20à%2017.57.34.png"/>
          <p:cNvPicPr/>
          <p:nvPr/>
        </p:nvPicPr>
        <p:blipFill>
          <a:blip r:embed="rId3">
            <a:extLst>
              <a:ext uri="{28A0092B-C50C-407E-A947-70E740481C1C}">
                <a14:useLocalDpi xmlns:a14="http://schemas.microsoft.com/office/drawing/2010/main" val="0"/>
              </a:ext>
            </a:extLst>
          </a:blip>
          <a:srcRect/>
          <a:stretch>
            <a:fillRect/>
          </a:stretch>
        </p:blipFill>
        <p:spPr bwMode="auto">
          <a:xfrm>
            <a:off x="1055600" y="2177303"/>
            <a:ext cx="7145728" cy="3986379"/>
          </a:xfrm>
          <a:prstGeom prst="rect">
            <a:avLst/>
          </a:prstGeom>
          <a:noFill/>
          <a:ln>
            <a:noFill/>
          </a:ln>
        </p:spPr>
      </p:pic>
      <p:sp>
        <p:nvSpPr>
          <p:cNvPr id="8" name="Rectangle 7"/>
          <p:cNvSpPr/>
          <p:nvPr/>
        </p:nvSpPr>
        <p:spPr>
          <a:xfrm>
            <a:off x="2109625" y="1496194"/>
            <a:ext cx="4431791" cy="584775"/>
          </a:xfrm>
          <a:prstGeom prst="rect">
            <a:avLst/>
          </a:prstGeom>
        </p:spPr>
        <p:txBody>
          <a:bodyPr wrap="none">
            <a:spAutoFit/>
          </a:bodyPr>
          <a:lstStyle/>
          <a:p>
            <a:pPr marL="12700">
              <a:lnSpc>
                <a:spcPct val="100000"/>
              </a:lnSpc>
              <a:spcBef>
                <a:spcPts val="1610"/>
              </a:spcBef>
            </a:pPr>
            <a:r>
              <a:rPr lang="fr-FR" sz="3200" spc="-105" dirty="0">
                <a:solidFill>
                  <a:schemeClr val="tx2"/>
                </a:solidFill>
                <a:latin typeface="Chalkboard"/>
                <a:ea typeface="+mj-ea"/>
              </a:rPr>
              <a:t>Fichier </a:t>
            </a:r>
            <a:r>
              <a:rPr lang="fr-FR" sz="3200" spc="-105" dirty="0" err="1">
                <a:solidFill>
                  <a:schemeClr val="tx2"/>
                </a:solidFill>
                <a:latin typeface="Chalkboard"/>
                <a:ea typeface="+mj-ea"/>
              </a:rPr>
              <a:t>etc</a:t>
            </a:r>
            <a:r>
              <a:rPr lang="fr-FR" sz="3200" spc="-215" dirty="0">
                <a:solidFill>
                  <a:schemeClr val="tx2"/>
                </a:solidFill>
                <a:latin typeface="Chalkboard"/>
                <a:cs typeface="Verdana"/>
              </a:rPr>
              <a:t>/</a:t>
            </a:r>
            <a:r>
              <a:rPr lang="fr-FR" sz="3200" spc="-105" dirty="0" err="1">
                <a:solidFill>
                  <a:schemeClr val="tx2"/>
                </a:solidFill>
                <a:latin typeface="Chalkboard"/>
                <a:ea typeface="+mj-ea"/>
              </a:rPr>
              <a:t>bind</a:t>
            </a:r>
            <a:r>
              <a:rPr lang="fr-FR" sz="3200" spc="-215" dirty="0">
                <a:solidFill>
                  <a:schemeClr val="tx2"/>
                </a:solidFill>
                <a:latin typeface="Chalkboard"/>
                <a:cs typeface="Verdana"/>
              </a:rPr>
              <a:t>/</a:t>
            </a:r>
            <a:r>
              <a:rPr lang="fr-FR" sz="3200" spc="-215" dirty="0" err="1">
                <a:solidFill>
                  <a:schemeClr val="tx2"/>
                </a:solidFill>
                <a:latin typeface="Chalkboard"/>
                <a:cs typeface="Verdana"/>
              </a:rPr>
              <a:t>named.conf</a:t>
            </a:r>
            <a:endParaRPr lang="fr-FR" sz="3200" spc="-215" dirty="0">
              <a:solidFill>
                <a:schemeClr val="tx2"/>
              </a:solidFill>
              <a:latin typeface="Chalkboard"/>
              <a:cs typeface="Verdana"/>
            </a:endParaRPr>
          </a:p>
        </p:txBody>
      </p:sp>
      <p:sp>
        <p:nvSpPr>
          <p:cNvPr id="9" name="ZoneTexte 8">
            <a:extLst>
              <a:ext uri="{FF2B5EF4-FFF2-40B4-BE49-F238E27FC236}">
                <a16:creationId xmlns:a16="http://schemas.microsoft.com/office/drawing/2014/main" id="{F8D91061-D87C-4069-BC1B-4A9932BD795D}"/>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10" name="Espace réservé du pied de page 4">
            <a:extLst>
              <a:ext uri="{FF2B5EF4-FFF2-40B4-BE49-F238E27FC236}">
                <a16:creationId xmlns:a16="http://schemas.microsoft.com/office/drawing/2014/main" id="{EF32C81F-CF42-4556-B79B-1A55542E44A9}"/>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1" name="Espace réservé de la date 3">
            <a:extLst>
              <a:ext uri="{FF2B5EF4-FFF2-40B4-BE49-F238E27FC236}">
                <a16:creationId xmlns:a16="http://schemas.microsoft.com/office/drawing/2014/main" id="{63E679C6-29EE-4682-B4A5-8D9486E8DD1B}"/>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44677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D345701-DC38-8F4A-99F0-4AA428B173F6}" type="slidenum">
              <a:rPr lang="fr-FR" smtClean="0"/>
              <a:t>25</a:t>
            </a:fld>
            <a:endParaRPr lang="fr-FR"/>
          </a:p>
        </p:txBody>
      </p:sp>
      <p:sp>
        <p:nvSpPr>
          <p:cNvPr id="7" name="Rectangle 6"/>
          <p:cNvSpPr/>
          <p:nvPr/>
        </p:nvSpPr>
        <p:spPr>
          <a:xfrm>
            <a:off x="1612912" y="1470464"/>
            <a:ext cx="5637634" cy="584775"/>
          </a:xfrm>
          <a:prstGeom prst="rect">
            <a:avLst/>
          </a:prstGeom>
        </p:spPr>
        <p:txBody>
          <a:bodyPr wrap="none">
            <a:spAutoFit/>
          </a:bodyPr>
          <a:lstStyle/>
          <a:p>
            <a:pPr marL="12700">
              <a:lnSpc>
                <a:spcPct val="100000"/>
              </a:lnSpc>
              <a:spcBef>
                <a:spcPts val="1610"/>
              </a:spcBef>
            </a:pPr>
            <a:r>
              <a:rPr lang="fr-FR" sz="3200" spc="-215" dirty="0">
                <a:solidFill>
                  <a:schemeClr val="tx2"/>
                </a:solidFill>
                <a:latin typeface="Chalkboard"/>
                <a:cs typeface="Verdana"/>
              </a:rPr>
              <a:t>Fichier </a:t>
            </a:r>
            <a:r>
              <a:rPr lang="fr-FR" sz="3200" spc="-215" dirty="0" err="1">
                <a:solidFill>
                  <a:schemeClr val="tx2"/>
                </a:solidFill>
                <a:latin typeface="Chalkboard"/>
                <a:cs typeface="Verdana"/>
              </a:rPr>
              <a:t>etc</a:t>
            </a:r>
            <a:r>
              <a:rPr lang="fr-FR" sz="3200" spc="-215" dirty="0">
                <a:solidFill>
                  <a:schemeClr val="tx2"/>
                </a:solidFill>
                <a:latin typeface="Chalkboard"/>
                <a:cs typeface="Verdana"/>
              </a:rPr>
              <a:t>/</a:t>
            </a:r>
            <a:r>
              <a:rPr lang="fr-FR" sz="3200" spc="-215" dirty="0" err="1">
                <a:solidFill>
                  <a:schemeClr val="tx2"/>
                </a:solidFill>
                <a:latin typeface="Chalkboard"/>
                <a:cs typeface="Verdana"/>
              </a:rPr>
              <a:t>bind</a:t>
            </a:r>
            <a:r>
              <a:rPr lang="fr-FR" sz="3200" spc="-215" dirty="0">
                <a:solidFill>
                  <a:schemeClr val="tx2"/>
                </a:solidFill>
                <a:latin typeface="Chalkboard"/>
                <a:cs typeface="Verdana"/>
              </a:rPr>
              <a:t>/</a:t>
            </a:r>
            <a:r>
              <a:rPr lang="fr-FR" sz="3200" spc="-215" dirty="0" err="1">
                <a:solidFill>
                  <a:schemeClr val="tx2"/>
                </a:solidFill>
                <a:latin typeface="Chalkboard"/>
                <a:cs typeface="Verdana"/>
              </a:rPr>
              <a:t>db.nom_de_domaine</a:t>
            </a:r>
            <a:endParaRPr lang="fr-FR" sz="3200" spc="-215" dirty="0">
              <a:solidFill>
                <a:schemeClr val="tx2"/>
              </a:solidFill>
              <a:latin typeface="Chalkboard"/>
              <a:cs typeface="Verdana"/>
            </a:endParaRPr>
          </a:p>
        </p:txBody>
      </p:sp>
      <p:pic>
        <p:nvPicPr>
          <p:cNvPr id="8" name="Image 7" descr="../../../../../../../Desktop/Capture%20d’écran%202016-02-15%2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874" y="2119746"/>
            <a:ext cx="7240249" cy="4236604"/>
          </a:xfrm>
          <a:prstGeom prst="rect">
            <a:avLst/>
          </a:prstGeom>
          <a:noFill/>
          <a:ln>
            <a:noFill/>
          </a:ln>
        </p:spPr>
      </p:pic>
      <p:sp>
        <p:nvSpPr>
          <p:cNvPr id="9" name="ZoneTexte 8">
            <a:extLst>
              <a:ext uri="{FF2B5EF4-FFF2-40B4-BE49-F238E27FC236}">
                <a16:creationId xmlns:a16="http://schemas.microsoft.com/office/drawing/2014/main" id="{4208FF3C-11E7-48EB-9A33-6DDCA15C01CB}"/>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10" name="Espace réservé du pied de page 4">
            <a:extLst>
              <a:ext uri="{FF2B5EF4-FFF2-40B4-BE49-F238E27FC236}">
                <a16:creationId xmlns:a16="http://schemas.microsoft.com/office/drawing/2014/main" id="{4FF0C4F8-7680-4D04-96F2-3274FAA6942F}"/>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1" name="Espace réservé de la date 3">
            <a:extLst>
              <a:ext uri="{FF2B5EF4-FFF2-40B4-BE49-F238E27FC236}">
                <a16:creationId xmlns:a16="http://schemas.microsoft.com/office/drawing/2014/main" id="{E8EB2781-E29F-4FD2-9DB2-D13DA422DDAB}"/>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3921450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D345701-DC38-8F4A-99F0-4AA428B173F6}" type="slidenum">
              <a:rPr lang="fr-FR" smtClean="0"/>
              <a:t>26</a:t>
            </a:fld>
            <a:endParaRPr lang="fr-FR"/>
          </a:p>
        </p:txBody>
      </p:sp>
      <p:sp>
        <p:nvSpPr>
          <p:cNvPr id="7" name="Rectangle 6"/>
          <p:cNvSpPr/>
          <p:nvPr/>
        </p:nvSpPr>
        <p:spPr>
          <a:xfrm>
            <a:off x="2231632" y="1946930"/>
            <a:ext cx="3994876" cy="584775"/>
          </a:xfrm>
          <a:prstGeom prst="rect">
            <a:avLst/>
          </a:prstGeom>
        </p:spPr>
        <p:txBody>
          <a:bodyPr wrap="none">
            <a:spAutoFit/>
          </a:bodyPr>
          <a:lstStyle/>
          <a:p>
            <a:pPr marL="12700">
              <a:lnSpc>
                <a:spcPct val="100000"/>
              </a:lnSpc>
              <a:spcBef>
                <a:spcPts val="1610"/>
              </a:spcBef>
            </a:pPr>
            <a:r>
              <a:rPr lang="fr-FR" sz="3200" spc="-215" dirty="0">
                <a:solidFill>
                  <a:schemeClr val="tx2"/>
                </a:solidFill>
                <a:latin typeface="Chalkboard"/>
                <a:cs typeface="Verdana"/>
              </a:rPr>
              <a:t>Fichier </a:t>
            </a:r>
            <a:r>
              <a:rPr lang="fr-FR" sz="3200" spc="-215" dirty="0" err="1">
                <a:solidFill>
                  <a:schemeClr val="tx2"/>
                </a:solidFill>
                <a:latin typeface="Chalkboard"/>
                <a:cs typeface="Verdana"/>
              </a:rPr>
              <a:t>etc</a:t>
            </a:r>
            <a:r>
              <a:rPr lang="fr-FR" sz="3200" spc="-215" dirty="0">
                <a:solidFill>
                  <a:schemeClr val="tx2"/>
                </a:solidFill>
                <a:latin typeface="Chalkboard"/>
                <a:cs typeface="Verdana"/>
              </a:rPr>
              <a:t>/</a:t>
            </a:r>
            <a:r>
              <a:rPr lang="fr-FR" sz="3200" spc="-215" dirty="0" err="1">
                <a:solidFill>
                  <a:schemeClr val="tx2"/>
                </a:solidFill>
                <a:latin typeface="Chalkboard"/>
                <a:cs typeface="Verdana"/>
              </a:rPr>
              <a:t>bind</a:t>
            </a:r>
            <a:r>
              <a:rPr lang="fr-FR" sz="3200" spc="-215" dirty="0">
                <a:solidFill>
                  <a:schemeClr val="tx2"/>
                </a:solidFill>
                <a:latin typeface="Chalkboard"/>
                <a:cs typeface="Verdana"/>
              </a:rPr>
              <a:t>/</a:t>
            </a:r>
            <a:r>
              <a:rPr lang="fr-FR" sz="3200" spc="-215" dirty="0" err="1">
                <a:solidFill>
                  <a:schemeClr val="tx2"/>
                </a:solidFill>
                <a:latin typeface="Chalkboard"/>
                <a:cs typeface="Verdana"/>
              </a:rPr>
              <a:t>resolv.conf</a:t>
            </a:r>
            <a:endParaRPr lang="fr-FR" sz="3200" spc="-215" dirty="0">
              <a:solidFill>
                <a:schemeClr val="tx2"/>
              </a:solidFill>
              <a:latin typeface="Chalkboard"/>
              <a:cs typeface="Verdana"/>
            </a:endParaRPr>
          </a:p>
        </p:txBody>
      </p:sp>
      <p:pic>
        <p:nvPicPr>
          <p:cNvPr id="8" name="Image 7" descr="Capture%20d’écran%202016-02-04%20à%2017.52.58.png"/>
          <p:cNvPicPr/>
          <p:nvPr/>
        </p:nvPicPr>
        <p:blipFill>
          <a:blip r:embed="rId2">
            <a:extLst>
              <a:ext uri="{28A0092B-C50C-407E-A947-70E740481C1C}">
                <a14:useLocalDpi xmlns:a14="http://schemas.microsoft.com/office/drawing/2010/main" val="0"/>
              </a:ext>
            </a:extLst>
          </a:blip>
          <a:srcRect/>
          <a:stretch>
            <a:fillRect/>
          </a:stretch>
        </p:blipFill>
        <p:spPr bwMode="auto">
          <a:xfrm>
            <a:off x="1788232" y="3098800"/>
            <a:ext cx="5584706" cy="1473200"/>
          </a:xfrm>
          <a:prstGeom prst="rect">
            <a:avLst/>
          </a:prstGeom>
          <a:noFill/>
          <a:ln>
            <a:noFill/>
          </a:ln>
        </p:spPr>
      </p:pic>
      <p:sp>
        <p:nvSpPr>
          <p:cNvPr id="9" name="ZoneTexte 8">
            <a:extLst>
              <a:ext uri="{FF2B5EF4-FFF2-40B4-BE49-F238E27FC236}">
                <a16:creationId xmlns:a16="http://schemas.microsoft.com/office/drawing/2014/main" id="{46B650E4-F523-4574-992A-0B240EE470EF}"/>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10" name="Espace réservé du pied de page 4">
            <a:extLst>
              <a:ext uri="{FF2B5EF4-FFF2-40B4-BE49-F238E27FC236}">
                <a16:creationId xmlns:a16="http://schemas.microsoft.com/office/drawing/2014/main" id="{34C2015A-7058-45A1-85DE-E0C2C7991503}"/>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1" name="Espace réservé de la date 3">
            <a:extLst>
              <a:ext uri="{FF2B5EF4-FFF2-40B4-BE49-F238E27FC236}">
                <a16:creationId xmlns:a16="http://schemas.microsoft.com/office/drawing/2014/main" id="{658F28E2-1730-4F31-BA8D-BA6BF8819C5D}"/>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3857344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0C1E636-778A-4D1C-AC97-7E72F4F4EE2E}"/>
              </a:ext>
            </a:extLst>
          </p:cNvPr>
          <p:cNvSpPr>
            <a:spLocks noGrp="1"/>
          </p:cNvSpPr>
          <p:nvPr>
            <p:ph idx="1"/>
          </p:nvPr>
        </p:nvSpPr>
        <p:spPr>
          <a:xfrm>
            <a:off x="457199" y="2187202"/>
            <a:ext cx="8229601" cy="3956798"/>
          </a:xfrm>
        </p:spPr>
        <p:txBody>
          <a:bodyPr>
            <a:normAutofit/>
          </a:bodyPr>
          <a:lstStyle/>
          <a:p>
            <a:pPr marL="12700">
              <a:lnSpc>
                <a:spcPct val="100000"/>
              </a:lnSpc>
              <a:spcBef>
                <a:spcPts val="1610"/>
              </a:spcBef>
            </a:pPr>
            <a:r>
              <a:rPr lang="fr-FR" sz="2800" spc="65" dirty="0">
                <a:latin typeface="Lucida Sans"/>
                <a:cs typeface="Lucida Sans"/>
              </a:rPr>
              <a:t>Il</a:t>
            </a:r>
            <a:r>
              <a:rPr lang="fr-FR" sz="2800" spc="-215" dirty="0">
                <a:latin typeface="Lucida Sans"/>
                <a:cs typeface="Lucida Sans"/>
              </a:rPr>
              <a:t> </a:t>
            </a:r>
            <a:r>
              <a:rPr lang="fr-FR" sz="2800" spc="-80" dirty="0">
                <a:latin typeface="Lucida Sans"/>
                <a:cs typeface="Lucida Sans"/>
              </a:rPr>
              <a:t>faut</a:t>
            </a:r>
            <a:r>
              <a:rPr lang="fr-FR" sz="2800" spc="-229" dirty="0">
                <a:latin typeface="Lucida Sans"/>
                <a:cs typeface="Lucida Sans"/>
              </a:rPr>
              <a:t> </a:t>
            </a:r>
            <a:r>
              <a:rPr lang="fr-FR" sz="2800" dirty="0">
                <a:latin typeface="Lucida Sans"/>
                <a:cs typeface="Lucida Sans"/>
              </a:rPr>
              <a:t>être</a:t>
            </a:r>
            <a:r>
              <a:rPr lang="fr-FR" sz="2800" spc="-220" dirty="0">
                <a:latin typeface="Lucida Sans"/>
                <a:cs typeface="Lucida Sans"/>
              </a:rPr>
              <a:t> </a:t>
            </a:r>
            <a:r>
              <a:rPr lang="fr-FR" sz="2800" spc="-90" dirty="0">
                <a:latin typeface="Lucida Sans"/>
                <a:cs typeface="Lucida Sans"/>
              </a:rPr>
              <a:t>connecté</a:t>
            </a:r>
            <a:r>
              <a:rPr lang="fr-FR" sz="2800" spc="-220" dirty="0">
                <a:latin typeface="Lucida Sans"/>
                <a:cs typeface="Lucida Sans"/>
              </a:rPr>
              <a:t> </a:t>
            </a:r>
            <a:r>
              <a:rPr lang="fr-FR" sz="2800" spc="-80" dirty="0">
                <a:latin typeface="Lucida Sans"/>
                <a:cs typeface="Lucida Sans"/>
              </a:rPr>
              <a:t>en</a:t>
            </a:r>
            <a:r>
              <a:rPr lang="fr-FR" sz="2800" spc="-220" dirty="0">
                <a:latin typeface="Lucida Sans"/>
                <a:cs typeface="Lucida Sans"/>
              </a:rPr>
              <a:t> </a:t>
            </a:r>
            <a:r>
              <a:rPr lang="fr-FR" sz="2800" spc="-50" dirty="0">
                <a:latin typeface="Lucida Sans"/>
                <a:cs typeface="Lucida Sans"/>
              </a:rPr>
              <a:t>super</a:t>
            </a:r>
            <a:r>
              <a:rPr lang="fr-FR" sz="2800" spc="-220" dirty="0">
                <a:latin typeface="Lucida Sans"/>
                <a:cs typeface="Lucida Sans"/>
              </a:rPr>
              <a:t> </a:t>
            </a:r>
            <a:r>
              <a:rPr lang="fr-FR" sz="2800" spc="-35" dirty="0">
                <a:latin typeface="Lucida Sans"/>
                <a:cs typeface="Lucida Sans"/>
              </a:rPr>
              <a:t>utilisateur</a:t>
            </a:r>
            <a:r>
              <a:rPr lang="fr-FR" sz="2800" spc="-220" dirty="0">
                <a:latin typeface="Lucida Sans"/>
                <a:cs typeface="Lucida Sans"/>
              </a:rPr>
              <a:t> </a:t>
            </a:r>
            <a:r>
              <a:rPr lang="fr-FR" sz="2800" spc="-45" dirty="0">
                <a:latin typeface="Lucida Sans"/>
                <a:cs typeface="Lucida Sans"/>
              </a:rPr>
              <a:t>(root)</a:t>
            </a:r>
            <a:endParaRPr lang="fr-FR" sz="2800" dirty="0">
              <a:latin typeface="Lucida Sans"/>
              <a:cs typeface="Lucida Sans"/>
            </a:endParaRPr>
          </a:p>
          <a:p>
            <a:pPr marL="12700">
              <a:lnSpc>
                <a:spcPct val="100000"/>
              </a:lnSpc>
              <a:spcBef>
                <a:spcPts val="1510"/>
              </a:spcBef>
            </a:pPr>
            <a:r>
              <a:rPr lang="fr-FR" sz="2800" spc="-20" dirty="0">
                <a:latin typeface="Lucida Sans"/>
                <a:cs typeface="Lucida Sans"/>
              </a:rPr>
              <a:t>Démarrer </a:t>
            </a:r>
            <a:r>
              <a:rPr lang="fr-FR" sz="2800" spc="30" dirty="0">
                <a:latin typeface="Lucida Sans"/>
                <a:cs typeface="Lucida Sans"/>
              </a:rPr>
              <a:t>le</a:t>
            </a:r>
            <a:r>
              <a:rPr lang="fr-FR" sz="2800" spc="-620" dirty="0">
                <a:latin typeface="Lucida Sans"/>
                <a:cs typeface="Lucida Sans"/>
              </a:rPr>
              <a:t> </a:t>
            </a:r>
            <a:r>
              <a:rPr lang="fr-FR" sz="2800" spc="-25" dirty="0">
                <a:latin typeface="Lucida Sans"/>
                <a:cs typeface="Lucida Sans"/>
              </a:rPr>
              <a:t>service </a:t>
            </a:r>
            <a:r>
              <a:rPr lang="fr-FR" sz="2800" spc="-85" dirty="0">
                <a:latin typeface="Lucida Sans"/>
                <a:cs typeface="Lucida Sans"/>
              </a:rPr>
              <a:t>DHCP</a:t>
            </a:r>
            <a:endParaRPr lang="fr-FR" sz="2800" dirty="0">
              <a:latin typeface="Lucida Sans"/>
              <a:cs typeface="Lucida Sans"/>
            </a:endParaRPr>
          </a:p>
          <a:p>
            <a:pPr marL="12700" marR="1067435" indent="0">
              <a:lnSpc>
                <a:spcPct val="148100"/>
              </a:lnSpc>
              <a:buNone/>
            </a:pPr>
            <a:r>
              <a:rPr lang="fr-FR" sz="2800" spc="150" dirty="0">
                <a:latin typeface="Lucida Sans"/>
                <a:cs typeface="Lucida Sans"/>
              </a:rPr>
              <a:t>		# </a:t>
            </a:r>
            <a:r>
              <a:rPr lang="fr-FR" sz="2800" b="1" spc="-60" dirty="0">
                <a:solidFill>
                  <a:schemeClr val="tx2"/>
                </a:solidFill>
                <a:latin typeface="Lucida Sans"/>
                <a:cs typeface="Lucida Sans"/>
              </a:rPr>
              <a:t>/</a:t>
            </a:r>
            <a:r>
              <a:rPr lang="fr-FR" sz="2800" b="1" spc="-60" dirty="0" err="1">
                <a:solidFill>
                  <a:schemeClr val="tx2"/>
                </a:solidFill>
                <a:latin typeface="Lucida Sans"/>
                <a:cs typeface="Lucida Sans"/>
              </a:rPr>
              <a:t>etc</a:t>
            </a:r>
            <a:r>
              <a:rPr lang="fr-FR" sz="2800" b="1" spc="-60" dirty="0">
                <a:solidFill>
                  <a:schemeClr val="tx2"/>
                </a:solidFill>
                <a:latin typeface="Lucida Sans"/>
                <a:cs typeface="Lucida Sans"/>
              </a:rPr>
              <a:t>/</a:t>
            </a:r>
            <a:r>
              <a:rPr lang="fr-FR" sz="2800" b="1" spc="-60" dirty="0" err="1">
                <a:solidFill>
                  <a:schemeClr val="tx2"/>
                </a:solidFill>
                <a:latin typeface="Lucida Sans"/>
                <a:cs typeface="Lucida Sans"/>
              </a:rPr>
              <a:t>init.d</a:t>
            </a:r>
            <a:r>
              <a:rPr lang="fr-FR" sz="2800" b="1" spc="-60" dirty="0">
                <a:solidFill>
                  <a:schemeClr val="tx2"/>
                </a:solidFill>
                <a:latin typeface="Lucida Sans"/>
                <a:cs typeface="Lucida Sans"/>
              </a:rPr>
              <a:t>/bind9</a:t>
            </a:r>
            <a:r>
              <a:rPr lang="fr-FR" sz="2800" b="1" spc="-590" dirty="0">
                <a:solidFill>
                  <a:schemeClr val="tx2"/>
                </a:solidFill>
                <a:latin typeface="Lucida Sans"/>
                <a:cs typeface="Lucida Sans"/>
              </a:rPr>
              <a:t> </a:t>
            </a:r>
            <a:r>
              <a:rPr lang="fr-FR" sz="2800" b="1" spc="-15" dirty="0" err="1">
                <a:solidFill>
                  <a:schemeClr val="tx2"/>
                </a:solidFill>
                <a:latin typeface="Lucida Sans"/>
                <a:cs typeface="Lucida Sans"/>
              </a:rPr>
              <a:t>start</a:t>
            </a:r>
            <a:r>
              <a:rPr lang="fr-FR" sz="2800" b="1" spc="-15" dirty="0">
                <a:solidFill>
                  <a:schemeClr val="tx2"/>
                </a:solidFill>
                <a:latin typeface="Lucida Sans"/>
                <a:cs typeface="Lucida Sans"/>
              </a:rPr>
              <a:t> </a:t>
            </a:r>
          </a:p>
          <a:p>
            <a:pPr marL="12700" marR="1067435" indent="0">
              <a:lnSpc>
                <a:spcPct val="148100"/>
              </a:lnSpc>
              <a:buNone/>
            </a:pPr>
            <a:r>
              <a:rPr lang="fr-FR" sz="2800" spc="15" dirty="0">
                <a:latin typeface="Lucida Sans"/>
                <a:cs typeface="Lucida Sans"/>
              </a:rPr>
              <a:t>Arrêter</a:t>
            </a:r>
            <a:r>
              <a:rPr lang="fr-FR" sz="2800" spc="-225" dirty="0">
                <a:latin typeface="Lucida Sans"/>
                <a:cs typeface="Lucida Sans"/>
              </a:rPr>
              <a:t> </a:t>
            </a:r>
            <a:r>
              <a:rPr lang="fr-FR" sz="2800" spc="30" dirty="0">
                <a:latin typeface="Lucida Sans"/>
                <a:cs typeface="Lucida Sans"/>
              </a:rPr>
              <a:t>le</a:t>
            </a:r>
            <a:r>
              <a:rPr lang="fr-FR" sz="2800" spc="-220" dirty="0">
                <a:latin typeface="Lucida Sans"/>
                <a:cs typeface="Lucida Sans"/>
              </a:rPr>
              <a:t> </a:t>
            </a:r>
            <a:r>
              <a:rPr lang="fr-FR" sz="2800" spc="-25" dirty="0">
                <a:latin typeface="Lucida Sans"/>
                <a:cs typeface="Lucida Sans"/>
              </a:rPr>
              <a:t>service</a:t>
            </a:r>
            <a:r>
              <a:rPr lang="fr-FR" sz="2800" spc="-220" dirty="0">
                <a:latin typeface="Lucida Sans"/>
                <a:cs typeface="Lucida Sans"/>
              </a:rPr>
              <a:t> </a:t>
            </a:r>
            <a:r>
              <a:rPr lang="fr-FR" sz="2800" spc="-85" dirty="0">
                <a:latin typeface="Lucida Sans"/>
                <a:cs typeface="Lucida Sans"/>
              </a:rPr>
              <a:t>DHCP</a:t>
            </a:r>
            <a:endParaRPr lang="fr-FR" sz="2800" dirty="0">
              <a:latin typeface="Lucida Sans"/>
              <a:cs typeface="Lucida Sans"/>
            </a:endParaRPr>
          </a:p>
          <a:p>
            <a:pPr marL="456565" indent="0">
              <a:spcBef>
                <a:spcPts val="1510"/>
              </a:spcBef>
              <a:buNone/>
            </a:pPr>
            <a:r>
              <a:rPr lang="fr-FR" sz="2800" spc="150" dirty="0">
                <a:latin typeface="Lucida Sans"/>
                <a:cs typeface="Lucida Sans"/>
              </a:rPr>
              <a:t>		# </a:t>
            </a:r>
            <a:r>
              <a:rPr lang="fr-FR" sz="2800" b="1" spc="-60" dirty="0">
                <a:solidFill>
                  <a:schemeClr val="tx2"/>
                </a:solidFill>
                <a:latin typeface="Lucida Sans"/>
                <a:cs typeface="Lucida Sans"/>
              </a:rPr>
              <a:t>/</a:t>
            </a:r>
            <a:r>
              <a:rPr lang="fr-FR" sz="2800" b="1" spc="-60" dirty="0" err="1">
                <a:solidFill>
                  <a:schemeClr val="tx2"/>
                </a:solidFill>
                <a:latin typeface="Lucida Sans"/>
                <a:cs typeface="Lucida Sans"/>
              </a:rPr>
              <a:t>etc</a:t>
            </a:r>
            <a:r>
              <a:rPr lang="fr-FR" sz="2800" b="1" spc="-60" dirty="0">
                <a:solidFill>
                  <a:schemeClr val="tx2"/>
                </a:solidFill>
                <a:latin typeface="Lucida Sans"/>
                <a:cs typeface="Lucida Sans"/>
              </a:rPr>
              <a:t>/</a:t>
            </a:r>
            <a:r>
              <a:rPr lang="fr-FR" sz="2800" b="1" spc="-60" dirty="0" err="1">
                <a:solidFill>
                  <a:schemeClr val="tx2"/>
                </a:solidFill>
                <a:latin typeface="Lucida Sans"/>
                <a:cs typeface="Lucida Sans"/>
              </a:rPr>
              <a:t>init.d</a:t>
            </a:r>
            <a:r>
              <a:rPr lang="fr-FR" sz="2800" b="1" spc="-60" dirty="0">
                <a:solidFill>
                  <a:schemeClr val="tx2"/>
                </a:solidFill>
                <a:latin typeface="Lucida Sans"/>
                <a:cs typeface="Lucida Sans"/>
              </a:rPr>
              <a:t>/bind9</a:t>
            </a:r>
            <a:r>
              <a:rPr lang="fr-FR" sz="2800" b="1" spc="-590" dirty="0">
                <a:solidFill>
                  <a:schemeClr val="tx2"/>
                </a:solidFill>
                <a:latin typeface="Lucida Sans"/>
                <a:cs typeface="Lucida Sans"/>
              </a:rPr>
              <a:t>  </a:t>
            </a:r>
            <a:r>
              <a:rPr lang="fr-FR" sz="2800" b="1" spc="-15" dirty="0">
                <a:solidFill>
                  <a:schemeClr val="tx2"/>
                </a:solidFill>
                <a:latin typeface="Lucida Sans"/>
                <a:cs typeface="Lucida Sans"/>
              </a:rPr>
              <a:t>stop</a:t>
            </a:r>
          </a:p>
        </p:txBody>
      </p:sp>
      <p:sp>
        <p:nvSpPr>
          <p:cNvPr id="6" name="Espace réservé du numéro de diapositive 5">
            <a:extLst>
              <a:ext uri="{FF2B5EF4-FFF2-40B4-BE49-F238E27FC236}">
                <a16:creationId xmlns:a16="http://schemas.microsoft.com/office/drawing/2014/main" id="{A7AAB475-411C-4DF0-8196-15B0BB3D0739}"/>
              </a:ext>
            </a:extLst>
          </p:cNvPr>
          <p:cNvSpPr>
            <a:spLocks noGrp="1"/>
          </p:cNvSpPr>
          <p:nvPr>
            <p:ph type="sldNum" sz="quarter" idx="12"/>
          </p:nvPr>
        </p:nvSpPr>
        <p:spPr/>
        <p:txBody>
          <a:bodyPr/>
          <a:lstStyle/>
          <a:p>
            <a:fld id="{8D345701-DC38-8F4A-99F0-4AA428B173F6}" type="slidenum">
              <a:rPr lang="fr-FR" smtClean="0"/>
              <a:t>27</a:t>
            </a:fld>
            <a:endParaRPr lang="fr-FR"/>
          </a:p>
        </p:txBody>
      </p:sp>
      <p:sp>
        <p:nvSpPr>
          <p:cNvPr id="9" name="Rectangle 8"/>
          <p:cNvSpPr/>
          <p:nvPr/>
        </p:nvSpPr>
        <p:spPr>
          <a:xfrm>
            <a:off x="1536491" y="1557807"/>
            <a:ext cx="6071016" cy="584775"/>
          </a:xfrm>
          <a:prstGeom prst="rect">
            <a:avLst/>
          </a:prstGeom>
        </p:spPr>
        <p:txBody>
          <a:bodyPr wrap="square">
            <a:spAutoFit/>
          </a:bodyPr>
          <a:lstStyle/>
          <a:p>
            <a:pPr algn="ctr"/>
            <a:r>
              <a:rPr lang="fr-FR" sz="3200" spc="-215" dirty="0">
                <a:solidFill>
                  <a:schemeClr val="tx2"/>
                </a:solidFill>
                <a:latin typeface="Chalkboard"/>
                <a:cs typeface="Verdana"/>
              </a:rPr>
              <a:t>Démarrage/Arrêt du service DNS</a:t>
            </a:r>
          </a:p>
        </p:txBody>
      </p:sp>
      <p:sp>
        <p:nvSpPr>
          <p:cNvPr id="8" name="ZoneTexte 7">
            <a:extLst>
              <a:ext uri="{FF2B5EF4-FFF2-40B4-BE49-F238E27FC236}">
                <a16:creationId xmlns:a16="http://schemas.microsoft.com/office/drawing/2014/main" id="{22240207-6563-4D10-A01F-E4FE9C611D12}"/>
              </a:ext>
            </a:extLst>
          </p:cNvPr>
          <p:cNvSpPr txBox="1"/>
          <p:nvPr/>
        </p:nvSpPr>
        <p:spPr>
          <a:xfrm>
            <a:off x="1917357" y="489478"/>
            <a:ext cx="5702643" cy="769441"/>
          </a:xfrm>
          <a:prstGeom prst="rect">
            <a:avLst/>
          </a:prstGeom>
          <a:noFill/>
        </p:spPr>
        <p:txBody>
          <a:bodyPr wrap="square">
            <a:spAutoFit/>
          </a:bodyPr>
          <a:lstStyle/>
          <a:p>
            <a:r>
              <a:rPr lang="fr-FR" sz="4400" dirty="0">
                <a:solidFill>
                  <a:schemeClr val="tx2"/>
                </a:solidFill>
                <a:latin typeface="Chalkboard"/>
                <a:ea typeface="+mj-ea"/>
              </a:rPr>
              <a:t>Service</a:t>
            </a:r>
            <a:r>
              <a:rPr lang="fr-FR" dirty="0"/>
              <a:t> </a:t>
            </a:r>
            <a:r>
              <a:rPr lang="fr-FR" sz="4400" dirty="0">
                <a:solidFill>
                  <a:schemeClr val="tx2"/>
                </a:solidFill>
                <a:latin typeface="Chalkboard"/>
                <a:ea typeface="+mj-ea"/>
              </a:rPr>
              <a:t>DNS</a:t>
            </a:r>
            <a:r>
              <a:rPr lang="fr-FR" dirty="0"/>
              <a:t> </a:t>
            </a:r>
            <a:r>
              <a:rPr lang="fr-FR" sz="4400" dirty="0">
                <a:solidFill>
                  <a:schemeClr val="tx2"/>
                </a:solidFill>
                <a:latin typeface="Chalkboard"/>
                <a:ea typeface="+mj-ea"/>
              </a:rPr>
              <a:t>sur</a:t>
            </a:r>
            <a:r>
              <a:rPr lang="fr-FR" dirty="0"/>
              <a:t> </a:t>
            </a:r>
            <a:r>
              <a:rPr lang="fr-FR" sz="4400" dirty="0">
                <a:solidFill>
                  <a:schemeClr val="tx2"/>
                </a:solidFill>
                <a:latin typeface="Chalkboard"/>
                <a:ea typeface="+mj-ea"/>
              </a:rPr>
              <a:t>Linux</a:t>
            </a:r>
          </a:p>
        </p:txBody>
      </p:sp>
      <p:sp>
        <p:nvSpPr>
          <p:cNvPr id="10" name="Espace réservé du pied de page 4">
            <a:extLst>
              <a:ext uri="{FF2B5EF4-FFF2-40B4-BE49-F238E27FC236}">
                <a16:creationId xmlns:a16="http://schemas.microsoft.com/office/drawing/2014/main" id="{EBDF2B33-FFC5-44B6-A9C7-0E7D4F0A0643}"/>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1" name="Espace réservé de la date 3">
            <a:extLst>
              <a:ext uri="{FF2B5EF4-FFF2-40B4-BE49-F238E27FC236}">
                <a16:creationId xmlns:a16="http://schemas.microsoft.com/office/drawing/2014/main" id="{D345E19C-6680-418A-90BF-737BBC9EF472}"/>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217304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5DF245-12B7-4B66-A185-4FFE82580E2C}"/>
              </a:ext>
            </a:extLst>
          </p:cNvPr>
          <p:cNvSpPr>
            <a:spLocks noGrp="1"/>
          </p:cNvSpPr>
          <p:nvPr>
            <p:ph type="title"/>
          </p:nvPr>
        </p:nvSpPr>
        <p:spPr/>
        <p:txBody>
          <a:bodyPr>
            <a:normAutofit/>
          </a:bodyPr>
          <a:lstStyle/>
          <a:p>
            <a:r>
              <a:rPr lang="fr-FR" dirty="0"/>
              <a:t>Présentation du service NFS</a:t>
            </a:r>
          </a:p>
        </p:txBody>
      </p:sp>
      <p:sp>
        <p:nvSpPr>
          <p:cNvPr id="3" name="Espace réservé du contenu 2">
            <a:extLst>
              <a:ext uri="{FF2B5EF4-FFF2-40B4-BE49-F238E27FC236}">
                <a16:creationId xmlns:a16="http://schemas.microsoft.com/office/drawing/2014/main" id="{F6F05BC9-1BFE-4E1F-BC23-598D8F0AF7B1}"/>
              </a:ext>
            </a:extLst>
          </p:cNvPr>
          <p:cNvSpPr>
            <a:spLocks noGrp="1"/>
          </p:cNvSpPr>
          <p:nvPr>
            <p:ph idx="1"/>
          </p:nvPr>
        </p:nvSpPr>
        <p:spPr>
          <a:xfrm>
            <a:off x="457200" y="2199223"/>
            <a:ext cx="8229600" cy="4157127"/>
          </a:xfrm>
        </p:spPr>
        <p:txBody>
          <a:bodyPr>
            <a:normAutofit lnSpcReduction="10000"/>
          </a:bodyPr>
          <a:lstStyle/>
          <a:p>
            <a:pPr algn="l"/>
            <a:endParaRPr lang="fr-FR" sz="1800" b="0" i="0" u="none" strike="noStrike" baseline="0" dirty="0">
              <a:solidFill>
                <a:srgbClr val="000000"/>
              </a:solidFill>
              <a:latin typeface="Times New Roman" panose="02020603050405020304" pitchFamily="18" charset="0"/>
            </a:endParaRPr>
          </a:p>
          <a:p>
            <a:r>
              <a:rPr lang="fr-FR" b="0" i="0" u="none" strike="noStrike" baseline="0" dirty="0" err="1">
                <a:solidFill>
                  <a:srgbClr val="000000"/>
                </a:solidFill>
                <a:latin typeface="Times New Roman" panose="02020603050405020304" pitchFamily="18" charset="0"/>
              </a:rPr>
              <a:t>portmap</a:t>
            </a:r>
            <a:r>
              <a:rPr lang="fr-FR" b="0" i="0" u="none" strike="noStrike" baseline="0" dirty="0">
                <a:solidFill>
                  <a:srgbClr val="000000"/>
                </a:solidFill>
                <a:latin typeface="Times New Roman" panose="02020603050405020304" pitchFamily="18" charset="0"/>
              </a:rPr>
              <a:t> : gère les appels de procédures distantes ou </a:t>
            </a:r>
            <a:r>
              <a:rPr lang="fr-FR" b="0" i="0" u="none" strike="noStrike" baseline="0" dirty="0" err="1">
                <a:solidFill>
                  <a:srgbClr val="000000"/>
                </a:solidFill>
                <a:latin typeface="Times New Roman" panose="02020603050405020304" pitchFamily="18" charset="0"/>
              </a:rPr>
              <a:t>Remote</a:t>
            </a:r>
            <a:r>
              <a:rPr lang="fr-FR" b="0" i="0" u="none" strike="noStrike" baseline="0" dirty="0">
                <a:solidFill>
                  <a:srgbClr val="000000"/>
                </a:solidFill>
                <a:latin typeface="Times New Roman" panose="02020603050405020304" pitchFamily="18" charset="0"/>
              </a:rPr>
              <a:t> </a:t>
            </a:r>
            <a:r>
              <a:rPr lang="fr-FR" b="0" i="0" u="none" strike="noStrike" baseline="0" dirty="0" err="1">
                <a:solidFill>
                  <a:srgbClr val="000000"/>
                </a:solidFill>
                <a:latin typeface="Times New Roman" panose="02020603050405020304" pitchFamily="18" charset="0"/>
              </a:rPr>
              <a:t>Procedure</a:t>
            </a:r>
            <a:r>
              <a:rPr lang="fr-FR" b="0" i="0" u="none" strike="noStrike" baseline="0" dirty="0">
                <a:solidFill>
                  <a:srgbClr val="000000"/>
                </a:solidFill>
                <a:latin typeface="Times New Roman" panose="02020603050405020304" pitchFamily="18" charset="0"/>
              </a:rPr>
              <a:t> Call (RPC)</a:t>
            </a:r>
          </a:p>
          <a:p>
            <a:endParaRPr lang="fr-FR" b="0" i="0" u="none" strike="noStrike" baseline="0" dirty="0">
              <a:solidFill>
                <a:srgbClr val="000000"/>
              </a:solidFill>
              <a:latin typeface="Times New Roman" panose="02020603050405020304" pitchFamily="18" charset="0"/>
            </a:endParaRPr>
          </a:p>
          <a:p>
            <a:r>
              <a:rPr lang="fr-FR" b="0" i="0" u="none" strike="noStrike" baseline="0" dirty="0" err="1">
                <a:solidFill>
                  <a:srgbClr val="000000"/>
                </a:solidFill>
                <a:latin typeface="Calibri" panose="020F0502020204030204" pitchFamily="34" charset="0"/>
              </a:rPr>
              <a:t>nfs-common</a:t>
            </a:r>
            <a:r>
              <a:rPr lang="fr-FR" b="0" i="0" u="none" strike="noStrike" baseline="0" dirty="0">
                <a:solidFill>
                  <a:srgbClr val="000000"/>
                </a:solidFill>
                <a:latin typeface="Calibri" panose="020F0502020204030204" pitchFamily="34" charset="0"/>
              </a:rPr>
              <a:t> : gère les états des transactions NFS. </a:t>
            </a:r>
          </a:p>
          <a:p>
            <a:endParaRPr lang="fr-FR" b="0" i="0" u="none" strike="noStrike" baseline="0" dirty="0">
              <a:solidFill>
                <a:srgbClr val="000000"/>
              </a:solidFill>
              <a:latin typeface="Calibri" panose="020F0502020204030204" pitchFamily="34" charset="0"/>
            </a:endParaRPr>
          </a:p>
          <a:p>
            <a:r>
              <a:rPr lang="fr-FR" b="0" i="0" u="none" strike="noStrike" baseline="0" dirty="0" err="1">
                <a:solidFill>
                  <a:srgbClr val="000000"/>
                </a:solidFill>
                <a:latin typeface="Times New Roman" panose="02020603050405020304" pitchFamily="18" charset="0"/>
              </a:rPr>
              <a:t>nfs</a:t>
            </a:r>
            <a:r>
              <a:rPr lang="fr-FR" b="0" i="0" u="none" strike="noStrike" baseline="0" dirty="0">
                <a:solidFill>
                  <a:srgbClr val="000000"/>
                </a:solidFill>
                <a:latin typeface="Times New Roman" panose="02020603050405020304" pitchFamily="18" charset="0"/>
              </a:rPr>
              <a:t>-kernel-server : serveur NFS. </a:t>
            </a:r>
          </a:p>
          <a:p>
            <a:endParaRPr lang="fr-FR" dirty="0"/>
          </a:p>
        </p:txBody>
      </p:sp>
      <p:sp>
        <p:nvSpPr>
          <p:cNvPr id="6" name="Espace réservé du numéro de diapositive 5">
            <a:extLst>
              <a:ext uri="{FF2B5EF4-FFF2-40B4-BE49-F238E27FC236}">
                <a16:creationId xmlns:a16="http://schemas.microsoft.com/office/drawing/2014/main" id="{914E9DE8-F050-4D08-81D4-8C02AC136BF2}"/>
              </a:ext>
            </a:extLst>
          </p:cNvPr>
          <p:cNvSpPr>
            <a:spLocks noGrp="1"/>
          </p:cNvSpPr>
          <p:nvPr>
            <p:ph type="sldNum" sz="quarter" idx="12"/>
          </p:nvPr>
        </p:nvSpPr>
        <p:spPr/>
        <p:txBody>
          <a:bodyPr/>
          <a:lstStyle/>
          <a:p>
            <a:fld id="{8D345701-DC38-8F4A-99F0-4AA428B173F6}" type="slidenum">
              <a:rPr lang="fr-FR" smtClean="0"/>
              <a:t>3</a:t>
            </a:fld>
            <a:endParaRPr lang="fr-FR"/>
          </a:p>
        </p:txBody>
      </p:sp>
      <p:sp>
        <p:nvSpPr>
          <p:cNvPr id="7" name="object 2">
            <a:extLst>
              <a:ext uri="{FF2B5EF4-FFF2-40B4-BE49-F238E27FC236}">
                <a16:creationId xmlns:a16="http://schemas.microsoft.com/office/drawing/2014/main" id="{DA73259B-7F45-498F-B5AA-411558546AA3}"/>
              </a:ext>
            </a:extLst>
          </p:cNvPr>
          <p:cNvSpPr txBox="1">
            <a:spLocks/>
          </p:cNvSpPr>
          <p:nvPr/>
        </p:nvSpPr>
        <p:spPr>
          <a:xfrm>
            <a:off x="1341587" y="1692674"/>
            <a:ext cx="6460826"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105" dirty="0"/>
              <a:t>Network File System</a:t>
            </a:r>
            <a:endParaRPr lang="fr-FR" sz="3200" spc="-35" dirty="0"/>
          </a:p>
        </p:txBody>
      </p:sp>
      <p:sp>
        <p:nvSpPr>
          <p:cNvPr id="8" name="Espace réservé du pied de page 4">
            <a:extLst>
              <a:ext uri="{FF2B5EF4-FFF2-40B4-BE49-F238E27FC236}">
                <a16:creationId xmlns:a16="http://schemas.microsoft.com/office/drawing/2014/main" id="{AF711D9B-1647-4F7D-BD37-ABA1CBB65105}"/>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9" name="Espace réservé de la date 3">
            <a:extLst>
              <a:ext uri="{FF2B5EF4-FFF2-40B4-BE49-F238E27FC236}">
                <a16:creationId xmlns:a16="http://schemas.microsoft.com/office/drawing/2014/main" id="{D3623935-6E6D-4D29-8914-6545CC9065ED}"/>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357184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1773FB1-37BA-44B1-9D7C-D684C4D23479}"/>
              </a:ext>
            </a:extLst>
          </p:cNvPr>
          <p:cNvSpPr>
            <a:spLocks noGrp="1"/>
          </p:cNvSpPr>
          <p:nvPr>
            <p:ph idx="1"/>
          </p:nvPr>
        </p:nvSpPr>
        <p:spPr>
          <a:xfrm>
            <a:off x="540657" y="1892740"/>
            <a:ext cx="8229600" cy="4525963"/>
          </a:xfrm>
        </p:spPr>
        <p:txBody>
          <a:bodyPr/>
          <a:lstStyle/>
          <a:p>
            <a:pPr marL="0" indent="0">
              <a:buNone/>
            </a:pPr>
            <a:r>
              <a:rPr lang="fr-FR" sz="2400" dirty="0"/>
              <a:t>Fichier de config : /</a:t>
            </a:r>
            <a:r>
              <a:rPr lang="fr-FR" sz="2400" dirty="0" err="1"/>
              <a:t>etc</a:t>
            </a:r>
            <a:r>
              <a:rPr lang="fr-FR" sz="2400" dirty="0"/>
              <a:t>/exports</a:t>
            </a:r>
          </a:p>
          <a:p>
            <a:pPr marL="0" indent="0">
              <a:buNone/>
            </a:pPr>
            <a:r>
              <a:rPr lang="fr-FR" sz="2400" dirty="0"/>
              <a:t>Format de config : </a:t>
            </a:r>
          </a:p>
          <a:p>
            <a:pPr marL="0" indent="0">
              <a:buNone/>
            </a:pPr>
            <a:r>
              <a:rPr lang="fr-FR" sz="2400" dirty="0"/>
              <a:t>&lt;</a:t>
            </a:r>
            <a:r>
              <a:rPr lang="fr-FR" sz="2400" dirty="0" err="1"/>
              <a:t>Flesystem</a:t>
            </a:r>
            <a:r>
              <a:rPr lang="fr-FR" sz="2400" dirty="0"/>
              <a:t>&gt;    &lt;host&gt;(&lt;Options&gt;)</a:t>
            </a:r>
          </a:p>
          <a:p>
            <a:pPr marL="0" indent="0">
              <a:buNone/>
            </a:pPr>
            <a:endParaRPr lang="fr-FR" dirty="0"/>
          </a:p>
        </p:txBody>
      </p:sp>
      <p:sp>
        <p:nvSpPr>
          <p:cNvPr id="6" name="Espace réservé du numéro de diapositive 5">
            <a:extLst>
              <a:ext uri="{FF2B5EF4-FFF2-40B4-BE49-F238E27FC236}">
                <a16:creationId xmlns:a16="http://schemas.microsoft.com/office/drawing/2014/main" id="{262FAB79-544E-403A-84B7-E606BA5B534A}"/>
              </a:ext>
            </a:extLst>
          </p:cNvPr>
          <p:cNvSpPr>
            <a:spLocks noGrp="1"/>
          </p:cNvSpPr>
          <p:nvPr>
            <p:ph type="sldNum" sz="quarter" idx="12"/>
          </p:nvPr>
        </p:nvSpPr>
        <p:spPr/>
        <p:txBody>
          <a:bodyPr/>
          <a:lstStyle/>
          <a:p>
            <a:fld id="{8D345701-DC38-8F4A-99F0-4AA428B173F6}" type="slidenum">
              <a:rPr lang="fr-FR" smtClean="0"/>
              <a:t>4</a:t>
            </a:fld>
            <a:endParaRPr lang="fr-FR"/>
          </a:p>
        </p:txBody>
      </p:sp>
      <p:sp>
        <p:nvSpPr>
          <p:cNvPr id="7" name="Titre 1">
            <a:extLst>
              <a:ext uri="{FF2B5EF4-FFF2-40B4-BE49-F238E27FC236}">
                <a16:creationId xmlns:a16="http://schemas.microsoft.com/office/drawing/2014/main" id="{986007DF-B69B-4E68-95AD-A1DFA94601D8}"/>
              </a:ext>
            </a:extLst>
          </p:cNvPr>
          <p:cNvSpPr>
            <a:spLocks noGrp="1"/>
          </p:cNvSpPr>
          <p:nvPr>
            <p:ph type="title"/>
          </p:nvPr>
        </p:nvSpPr>
        <p:spPr>
          <a:xfrm>
            <a:off x="457200" y="274638"/>
            <a:ext cx="8229600" cy="1143000"/>
          </a:xfrm>
        </p:spPr>
        <p:txBody>
          <a:bodyPr>
            <a:normAutofit/>
          </a:bodyPr>
          <a:lstStyle/>
          <a:p>
            <a:r>
              <a:rPr lang="fr-FR" dirty="0"/>
              <a:t>Présentation du service NFS</a:t>
            </a:r>
          </a:p>
        </p:txBody>
      </p:sp>
      <p:sp>
        <p:nvSpPr>
          <p:cNvPr id="8" name="object 2">
            <a:extLst>
              <a:ext uri="{FF2B5EF4-FFF2-40B4-BE49-F238E27FC236}">
                <a16:creationId xmlns:a16="http://schemas.microsoft.com/office/drawing/2014/main" id="{9804F7F4-DFB6-463C-B9F3-ECB6F1E39637}"/>
              </a:ext>
            </a:extLst>
          </p:cNvPr>
          <p:cNvSpPr txBox="1">
            <a:spLocks/>
          </p:cNvSpPr>
          <p:nvPr/>
        </p:nvSpPr>
        <p:spPr>
          <a:xfrm>
            <a:off x="1341587" y="1417638"/>
            <a:ext cx="6460826"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105" dirty="0"/>
              <a:t>Configuration serveur NFS</a:t>
            </a:r>
            <a:endParaRPr lang="fr-FR" sz="3200" spc="-35" dirty="0"/>
          </a:p>
        </p:txBody>
      </p:sp>
      <p:pic>
        <p:nvPicPr>
          <p:cNvPr id="10" name="Image 9">
            <a:extLst>
              <a:ext uri="{FF2B5EF4-FFF2-40B4-BE49-F238E27FC236}">
                <a16:creationId xmlns:a16="http://schemas.microsoft.com/office/drawing/2014/main" id="{A5E2603C-EB90-4965-95DE-550770B50A5A}"/>
              </a:ext>
            </a:extLst>
          </p:cNvPr>
          <p:cNvPicPr>
            <a:picLocks noChangeAspect="1"/>
          </p:cNvPicPr>
          <p:nvPr/>
        </p:nvPicPr>
        <p:blipFill>
          <a:blip r:embed="rId2"/>
          <a:stretch>
            <a:fillRect/>
          </a:stretch>
        </p:blipFill>
        <p:spPr>
          <a:xfrm>
            <a:off x="373743" y="3200386"/>
            <a:ext cx="7638143" cy="3155964"/>
          </a:xfrm>
          <a:prstGeom prst="rect">
            <a:avLst/>
          </a:prstGeom>
        </p:spPr>
      </p:pic>
      <p:sp>
        <p:nvSpPr>
          <p:cNvPr id="9" name="Espace réservé du pied de page 4">
            <a:extLst>
              <a:ext uri="{FF2B5EF4-FFF2-40B4-BE49-F238E27FC236}">
                <a16:creationId xmlns:a16="http://schemas.microsoft.com/office/drawing/2014/main" id="{FDD54107-0C11-4EB3-A05A-A7C356E0B379}"/>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1" name="Espace réservé de la date 3">
            <a:extLst>
              <a:ext uri="{FF2B5EF4-FFF2-40B4-BE49-F238E27FC236}">
                <a16:creationId xmlns:a16="http://schemas.microsoft.com/office/drawing/2014/main" id="{989E2E43-B232-4DC0-BF88-96F0B634A7A4}"/>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280286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5155260-0259-4F42-97F5-6FD2876F7C31}"/>
              </a:ext>
            </a:extLst>
          </p:cNvPr>
          <p:cNvSpPr>
            <a:spLocks noGrp="1"/>
          </p:cNvSpPr>
          <p:nvPr>
            <p:ph idx="1"/>
          </p:nvPr>
        </p:nvSpPr>
        <p:spPr>
          <a:xfrm>
            <a:off x="457200" y="2379208"/>
            <a:ext cx="8229600" cy="4525963"/>
          </a:xfrm>
        </p:spPr>
        <p:txBody>
          <a:bodyPr>
            <a:normAutofit/>
          </a:bodyPr>
          <a:lstStyle/>
          <a:p>
            <a:r>
              <a:rPr lang="fr-FR" sz="2800" dirty="0"/>
              <a:t>Montage éphémère du Filesystem : </a:t>
            </a:r>
          </a:p>
          <a:p>
            <a:pPr marL="0" indent="0">
              <a:buNone/>
            </a:pPr>
            <a:r>
              <a:rPr lang="en-US" sz="2000" b="1" dirty="0">
                <a:solidFill>
                  <a:schemeClr val="tx2"/>
                </a:solidFill>
              </a:rPr>
              <a:t>mount -t &lt;type&gt; -o &lt;options&gt; &lt;</a:t>
            </a:r>
            <a:r>
              <a:rPr lang="en-US" sz="2000" b="1" dirty="0" err="1">
                <a:solidFill>
                  <a:schemeClr val="tx2"/>
                </a:solidFill>
              </a:rPr>
              <a:t>remote_host</a:t>
            </a:r>
            <a:r>
              <a:rPr lang="en-US" sz="2000" b="1" dirty="0">
                <a:solidFill>
                  <a:schemeClr val="tx2"/>
                </a:solidFill>
              </a:rPr>
              <a:t>&gt;:&lt;</a:t>
            </a:r>
            <a:r>
              <a:rPr lang="en-US" sz="2000" b="1" dirty="0" err="1">
                <a:solidFill>
                  <a:schemeClr val="tx2"/>
                </a:solidFill>
              </a:rPr>
              <a:t>remote_FS</a:t>
            </a:r>
            <a:r>
              <a:rPr lang="en-US" sz="2000" b="1" dirty="0">
                <a:solidFill>
                  <a:schemeClr val="tx2"/>
                </a:solidFill>
              </a:rPr>
              <a:t>&gt; 	&lt;</a:t>
            </a:r>
            <a:r>
              <a:rPr lang="en-US" sz="2000" b="1" dirty="0" err="1">
                <a:solidFill>
                  <a:schemeClr val="tx2"/>
                </a:solidFill>
              </a:rPr>
              <a:t>local_FS</a:t>
            </a:r>
            <a:r>
              <a:rPr lang="en-US" sz="2000" b="1" dirty="0">
                <a:solidFill>
                  <a:schemeClr val="tx2"/>
                </a:solidFill>
              </a:rPr>
              <a:t>&gt;</a:t>
            </a:r>
          </a:p>
          <a:p>
            <a:pPr marL="0" indent="0">
              <a:buNone/>
            </a:pPr>
            <a:endParaRPr lang="en-US" sz="2000" b="1" dirty="0">
              <a:solidFill>
                <a:schemeClr val="tx2"/>
              </a:solidFill>
            </a:endParaRPr>
          </a:p>
          <a:p>
            <a:pPr marL="0" indent="0">
              <a:buNone/>
            </a:pPr>
            <a:r>
              <a:rPr lang="fr-FR" sz="2800" dirty="0"/>
              <a:t>Montage persistante du Filesystem :</a:t>
            </a:r>
          </a:p>
          <a:p>
            <a:pPr marL="0" indent="0">
              <a:buNone/>
            </a:pPr>
            <a:r>
              <a:rPr lang="fr-FR" sz="2800" dirty="0"/>
              <a:t> </a:t>
            </a:r>
          </a:p>
          <a:p>
            <a:pPr marL="0" indent="0">
              <a:buNone/>
            </a:pPr>
            <a:r>
              <a:rPr lang="fr-FR" sz="2400" b="1" dirty="0">
                <a:solidFill>
                  <a:schemeClr val="tx2"/>
                </a:solidFill>
              </a:rPr>
              <a:t>/</a:t>
            </a:r>
            <a:r>
              <a:rPr lang="fr-FR" sz="2400" b="1" dirty="0" err="1">
                <a:solidFill>
                  <a:schemeClr val="tx2"/>
                </a:solidFill>
              </a:rPr>
              <a:t>etc</a:t>
            </a:r>
            <a:r>
              <a:rPr lang="fr-FR" sz="2400" b="1" dirty="0">
                <a:solidFill>
                  <a:schemeClr val="tx2"/>
                </a:solidFill>
              </a:rPr>
              <a:t>/</a:t>
            </a:r>
            <a:r>
              <a:rPr lang="fr-FR" sz="2400" b="1" dirty="0" err="1">
                <a:solidFill>
                  <a:schemeClr val="tx2"/>
                </a:solidFill>
              </a:rPr>
              <a:t>mtab</a:t>
            </a:r>
            <a:r>
              <a:rPr lang="fr-FR" sz="2400" dirty="0">
                <a:solidFill>
                  <a:schemeClr val="tx2"/>
                </a:solidFill>
              </a:rPr>
              <a:t> </a:t>
            </a:r>
            <a:r>
              <a:rPr lang="fr-FR" sz="2400" dirty="0"/>
              <a:t>: Liste à jour des filesystem montés</a:t>
            </a:r>
          </a:p>
          <a:p>
            <a:pPr marL="0" indent="0">
              <a:buNone/>
            </a:pPr>
            <a:r>
              <a:rPr lang="fr-FR" sz="2400" b="1" dirty="0">
                <a:solidFill>
                  <a:schemeClr val="tx2"/>
                </a:solidFill>
              </a:rPr>
              <a:t>/</a:t>
            </a:r>
            <a:r>
              <a:rPr lang="fr-FR" sz="2400" b="1" dirty="0" err="1">
                <a:solidFill>
                  <a:schemeClr val="tx2"/>
                </a:solidFill>
              </a:rPr>
              <a:t>etc</a:t>
            </a:r>
            <a:r>
              <a:rPr lang="fr-FR" sz="2400" b="1" dirty="0">
                <a:solidFill>
                  <a:schemeClr val="tx2"/>
                </a:solidFill>
              </a:rPr>
              <a:t>/</a:t>
            </a:r>
            <a:r>
              <a:rPr lang="fr-FR" sz="2400" b="1" dirty="0" err="1">
                <a:solidFill>
                  <a:schemeClr val="tx2"/>
                </a:solidFill>
              </a:rPr>
              <a:t>fstab</a:t>
            </a:r>
            <a:r>
              <a:rPr lang="fr-FR" sz="2400" b="1" dirty="0">
                <a:solidFill>
                  <a:schemeClr val="tx2"/>
                </a:solidFill>
              </a:rPr>
              <a:t> </a:t>
            </a:r>
            <a:r>
              <a:rPr lang="fr-FR" sz="2400" dirty="0"/>
              <a:t>: pour rendre le montage persistante</a:t>
            </a:r>
          </a:p>
          <a:p>
            <a:pPr marL="0" indent="0">
              <a:buNone/>
            </a:pPr>
            <a:endParaRPr lang="fr-FR" sz="2800" dirty="0"/>
          </a:p>
          <a:p>
            <a:pPr marL="0" indent="0">
              <a:buNone/>
            </a:pPr>
            <a:endParaRPr lang="fr-FR" sz="2000" dirty="0"/>
          </a:p>
        </p:txBody>
      </p:sp>
      <p:sp>
        <p:nvSpPr>
          <p:cNvPr id="6" name="Espace réservé du numéro de diapositive 5">
            <a:extLst>
              <a:ext uri="{FF2B5EF4-FFF2-40B4-BE49-F238E27FC236}">
                <a16:creationId xmlns:a16="http://schemas.microsoft.com/office/drawing/2014/main" id="{0EEE9158-A8D0-4D92-B27E-CA96FC048040}"/>
              </a:ext>
            </a:extLst>
          </p:cNvPr>
          <p:cNvSpPr>
            <a:spLocks noGrp="1"/>
          </p:cNvSpPr>
          <p:nvPr>
            <p:ph type="sldNum" sz="quarter" idx="12"/>
          </p:nvPr>
        </p:nvSpPr>
        <p:spPr/>
        <p:txBody>
          <a:bodyPr/>
          <a:lstStyle/>
          <a:p>
            <a:fld id="{8D345701-DC38-8F4A-99F0-4AA428B173F6}" type="slidenum">
              <a:rPr lang="fr-FR" smtClean="0"/>
              <a:t>5</a:t>
            </a:fld>
            <a:endParaRPr lang="fr-FR"/>
          </a:p>
        </p:txBody>
      </p:sp>
      <p:sp>
        <p:nvSpPr>
          <p:cNvPr id="7" name="Titre 1">
            <a:extLst>
              <a:ext uri="{FF2B5EF4-FFF2-40B4-BE49-F238E27FC236}">
                <a16:creationId xmlns:a16="http://schemas.microsoft.com/office/drawing/2014/main" id="{8DE20044-46C5-4667-B273-380472FA3AA1}"/>
              </a:ext>
            </a:extLst>
          </p:cNvPr>
          <p:cNvSpPr>
            <a:spLocks noGrp="1"/>
          </p:cNvSpPr>
          <p:nvPr>
            <p:ph type="title"/>
          </p:nvPr>
        </p:nvSpPr>
        <p:spPr>
          <a:xfrm>
            <a:off x="457200" y="274638"/>
            <a:ext cx="8229600" cy="1143000"/>
          </a:xfrm>
        </p:spPr>
        <p:txBody>
          <a:bodyPr>
            <a:normAutofit/>
          </a:bodyPr>
          <a:lstStyle/>
          <a:p>
            <a:r>
              <a:rPr lang="fr-FR" dirty="0"/>
              <a:t>Présentation du service NFS</a:t>
            </a:r>
          </a:p>
        </p:txBody>
      </p:sp>
      <p:sp>
        <p:nvSpPr>
          <p:cNvPr id="8" name="object 2">
            <a:extLst>
              <a:ext uri="{FF2B5EF4-FFF2-40B4-BE49-F238E27FC236}">
                <a16:creationId xmlns:a16="http://schemas.microsoft.com/office/drawing/2014/main" id="{3649D0B1-D7BD-4AE2-93EB-0D68A2B2F570}"/>
              </a:ext>
            </a:extLst>
          </p:cNvPr>
          <p:cNvSpPr txBox="1">
            <a:spLocks/>
          </p:cNvSpPr>
          <p:nvPr/>
        </p:nvSpPr>
        <p:spPr>
          <a:xfrm>
            <a:off x="1341587" y="1417638"/>
            <a:ext cx="6460826"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105" dirty="0"/>
              <a:t>Configuration client NFS</a:t>
            </a:r>
            <a:endParaRPr lang="fr-FR" sz="3200" spc="-35" dirty="0"/>
          </a:p>
        </p:txBody>
      </p:sp>
      <p:sp>
        <p:nvSpPr>
          <p:cNvPr id="9" name="Espace réservé du pied de page 4">
            <a:extLst>
              <a:ext uri="{FF2B5EF4-FFF2-40B4-BE49-F238E27FC236}">
                <a16:creationId xmlns:a16="http://schemas.microsoft.com/office/drawing/2014/main" id="{95B75F39-87AF-4202-A752-B13CE03B235F}"/>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0" name="Espace réservé de la date 3">
            <a:extLst>
              <a:ext uri="{FF2B5EF4-FFF2-40B4-BE49-F238E27FC236}">
                <a16:creationId xmlns:a16="http://schemas.microsoft.com/office/drawing/2014/main" id="{B8E507D6-CFB0-48A1-A0F3-97329F90F3D7}"/>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217086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E78DE-4BD4-474F-9D23-E39F6B3B1568}"/>
              </a:ext>
            </a:extLst>
          </p:cNvPr>
          <p:cNvSpPr>
            <a:spLocks noGrp="1"/>
          </p:cNvSpPr>
          <p:nvPr>
            <p:ph type="title"/>
          </p:nvPr>
        </p:nvSpPr>
        <p:spPr/>
        <p:txBody>
          <a:bodyPr>
            <a:normAutofit/>
          </a:bodyPr>
          <a:lstStyle/>
          <a:p>
            <a:r>
              <a:rPr lang="fr-FR" dirty="0"/>
              <a:t>Le service d’acquisition d’IP : DHCP</a:t>
            </a:r>
          </a:p>
        </p:txBody>
      </p:sp>
      <p:sp>
        <p:nvSpPr>
          <p:cNvPr id="6" name="Espace réservé du numéro de diapositive 5">
            <a:extLst>
              <a:ext uri="{FF2B5EF4-FFF2-40B4-BE49-F238E27FC236}">
                <a16:creationId xmlns:a16="http://schemas.microsoft.com/office/drawing/2014/main" id="{E0E4454A-7F38-4FED-B03E-873A64218C80}"/>
              </a:ext>
            </a:extLst>
          </p:cNvPr>
          <p:cNvSpPr>
            <a:spLocks noGrp="1"/>
          </p:cNvSpPr>
          <p:nvPr>
            <p:ph type="sldNum" sz="quarter" idx="12"/>
          </p:nvPr>
        </p:nvSpPr>
        <p:spPr/>
        <p:txBody>
          <a:bodyPr/>
          <a:lstStyle/>
          <a:p>
            <a:fld id="{8D345701-DC38-8F4A-99F0-4AA428B173F6}" type="slidenum">
              <a:rPr lang="fr-FR" smtClean="0"/>
              <a:t>6</a:t>
            </a:fld>
            <a:endParaRPr lang="fr-FR"/>
          </a:p>
        </p:txBody>
      </p:sp>
      <p:sp>
        <p:nvSpPr>
          <p:cNvPr id="8" name="object 2">
            <a:extLst>
              <a:ext uri="{FF2B5EF4-FFF2-40B4-BE49-F238E27FC236}">
                <a16:creationId xmlns:a16="http://schemas.microsoft.com/office/drawing/2014/main" id="{C9D07032-D377-4B93-960F-B3B20EE23052}"/>
              </a:ext>
            </a:extLst>
          </p:cNvPr>
          <p:cNvSpPr txBox="1">
            <a:spLocks/>
          </p:cNvSpPr>
          <p:nvPr/>
        </p:nvSpPr>
        <p:spPr>
          <a:xfrm>
            <a:off x="1341587" y="1692674"/>
            <a:ext cx="6460826"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105" dirty="0"/>
              <a:t>Dynamic </a:t>
            </a:r>
            <a:r>
              <a:rPr lang="fr-FR" sz="3200" spc="-100" dirty="0"/>
              <a:t>Host </a:t>
            </a:r>
            <a:r>
              <a:rPr lang="fr-FR" sz="3200" spc="-95" dirty="0"/>
              <a:t>Configuration</a:t>
            </a:r>
            <a:r>
              <a:rPr lang="fr-FR" sz="3200" spc="-405" dirty="0"/>
              <a:t> </a:t>
            </a:r>
            <a:r>
              <a:rPr lang="fr-FR" sz="3200" spc="-35" dirty="0"/>
              <a:t>Protocol</a:t>
            </a:r>
          </a:p>
        </p:txBody>
      </p:sp>
      <p:sp>
        <p:nvSpPr>
          <p:cNvPr id="9" name="object 3">
            <a:extLst>
              <a:ext uri="{FF2B5EF4-FFF2-40B4-BE49-F238E27FC236}">
                <a16:creationId xmlns:a16="http://schemas.microsoft.com/office/drawing/2014/main" id="{8D50C19C-E779-4BE3-8342-A747D8E021C3}"/>
              </a:ext>
            </a:extLst>
          </p:cNvPr>
          <p:cNvSpPr txBox="1"/>
          <p:nvPr/>
        </p:nvSpPr>
        <p:spPr>
          <a:xfrm>
            <a:off x="1083160" y="2669096"/>
            <a:ext cx="9086850" cy="551946"/>
          </a:xfrm>
          <a:prstGeom prst="rect">
            <a:avLst/>
          </a:prstGeom>
        </p:spPr>
        <p:txBody>
          <a:bodyPr vert="horz" wrap="square" lIns="0" tIns="1270" rIns="0" bIns="0" rtlCol="0">
            <a:spAutoFit/>
          </a:bodyPr>
          <a:lstStyle/>
          <a:p>
            <a:pPr marL="12700" marR="5080">
              <a:lnSpc>
                <a:spcPct val="102899"/>
              </a:lnSpc>
              <a:spcBef>
                <a:spcPts val="10"/>
              </a:spcBef>
            </a:pPr>
            <a:r>
              <a:rPr dirty="0">
                <a:latin typeface="Lucida Sans"/>
                <a:cs typeface="Lucida Sans"/>
              </a:rPr>
              <a:t>But: </a:t>
            </a:r>
            <a:r>
              <a:rPr spc="-55" dirty="0">
                <a:latin typeface="Lucida Sans"/>
                <a:cs typeface="Lucida Sans"/>
              </a:rPr>
              <a:t>permet </a:t>
            </a:r>
            <a:r>
              <a:rPr spc="-50" dirty="0">
                <a:latin typeface="Lucida Sans"/>
                <a:cs typeface="Lucida Sans"/>
              </a:rPr>
              <a:t>à </a:t>
            </a:r>
            <a:r>
              <a:rPr spc="-125" dirty="0">
                <a:latin typeface="Lucida Sans"/>
                <a:cs typeface="Lucida Sans"/>
              </a:rPr>
              <a:t>un </a:t>
            </a:r>
            <a:r>
              <a:rPr spc="-55" dirty="0">
                <a:latin typeface="Lucida Sans"/>
                <a:cs typeface="Lucida Sans"/>
              </a:rPr>
              <a:t>ordinateur </a:t>
            </a:r>
            <a:r>
              <a:rPr spc="-114" dirty="0">
                <a:latin typeface="Lucida Sans"/>
                <a:cs typeface="Lucida Sans"/>
              </a:rPr>
              <a:t>qui </a:t>
            </a:r>
            <a:r>
              <a:rPr spc="-25" dirty="0">
                <a:latin typeface="Lucida Sans"/>
                <a:cs typeface="Lucida Sans"/>
              </a:rPr>
              <a:t>se </a:t>
            </a:r>
            <a:r>
              <a:rPr spc="-95" dirty="0">
                <a:latin typeface="Lucida Sans"/>
                <a:cs typeface="Lucida Sans"/>
              </a:rPr>
              <a:t>connecte </a:t>
            </a:r>
            <a:r>
              <a:rPr spc="-10" dirty="0">
                <a:latin typeface="Lucida Sans"/>
                <a:cs typeface="Lucida Sans"/>
              </a:rPr>
              <a:t>sur </a:t>
            </a:r>
            <a:r>
              <a:rPr spc="-135" dirty="0">
                <a:latin typeface="Lucida Sans"/>
                <a:cs typeface="Lucida Sans"/>
              </a:rPr>
              <a:t>un </a:t>
            </a:r>
            <a:r>
              <a:rPr spc="-25" dirty="0">
                <a:latin typeface="Lucida Sans"/>
                <a:cs typeface="Lucida Sans"/>
              </a:rPr>
              <a:t>réseau  </a:t>
            </a:r>
            <a:r>
              <a:rPr spc="-30" dirty="0">
                <a:latin typeface="Lucida Sans"/>
                <a:cs typeface="Lucida Sans"/>
              </a:rPr>
              <a:t>local </a:t>
            </a:r>
            <a:r>
              <a:rPr spc="-70" dirty="0">
                <a:latin typeface="Lucida Sans"/>
                <a:cs typeface="Lucida Sans"/>
              </a:rPr>
              <a:t>d'obtenir</a:t>
            </a:r>
            <a:r>
              <a:rPr spc="-415" dirty="0">
                <a:latin typeface="Lucida Sans"/>
                <a:cs typeface="Lucida Sans"/>
              </a:rPr>
              <a:t> </a:t>
            </a:r>
            <a:r>
              <a:rPr spc="-95" dirty="0">
                <a:latin typeface="Lucida Sans"/>
                <a:cs typeface="Lucida Sans"/>
              </a:rPr>
              <a:t>dynamiquement:</a:t>
            </a:r>
            <a:endParaRPr dirty="0">
              <a:latin typeface="Lucida Sans"/>
              <a:cs typeface="Lucida Sans"/>
            </a:endParaRPr>
          </a:p>
        </p:txBody>
      </p:sp>
      <p:sp>
        <p:nvSpPr>
          <p:cNvPr id="10" name="object 4">
            <a:extLst>
              <a:ext uri="{FF2B5EF4-FFF2-40B4-BE49-F238E27FC236}">
                <a16:creationId xmlns:a16="http://schemas.microsoft.com/office/drawing/2014/main" id="{021DFD55-3AE8-41F6-9586-4813C139C066}"/>
              </a:ext>
            </a:extLst>
          </p:cNvPr>
          <p:cNvSpPr txBox="1"/>
          <p:nvPr/>
        </p:nvSpPr>
        <p:spPr>
          <a:xfrm>
            <a:off x="1191110" y="3754947"/>
            <a:ext cx="144145" cy="169277"/>
          </a:xfrm>
          <a:prstGeom prst="rect">
            <a:avLst/>
          </a:prstGeom>
        </p:spPr>
        <p:txBody>
          <a:bodyPr vert="horz" wrap="square" lIns="0" tIns="15240" rIns="0" bIns="0" rtlCol="0">
            <a:spAutoFit/>
          </a:bodyPr>
          <a:lstStyle/>
          <a:p>
            <a:pPr marL="12700">
              <a:lnSpc>
                <a:spcPct val="100000"/>
              </a:lnSpc>
              <a:spcBef>
                <a:spcPts val="120"/>
              </a:spcBef>
            </a:pPr>
            <a:r>
              <a:rPr sz="1000" spc="235" dirty="0">
                <a:latin typeface="Calibri"/>
                <a:cs typeface="Calibri"/>
              </a:rPr>
              <a:t>●</a:t>
            </a:r>
            <a:endParaRPr sz="1000" dirty="0">
              <a:latin typeface="Calibri"/>
              <a:cs typeface="Calibri"/>
            </a:endParaRPr>
          </a:p>
        </p:txBody>
      </p:sp>
      <p:sp>
        <p:nvSpPr>
          <p:cNvPr id="11" name="object 5">
            <a:extLst>
              <a:ext uri="{FF2B5EF4-FFF2-40B4-BE49-F238E27FC236}">
                <a16:creationId xmlns:a16="http://schemas.microsoft.com/office/drawing/2014/main" id="{F779D008-461F-456E-A4A5-FAAC72E65033}"/>
              </a:ext>
            </a:extLst>
          </p:cNvPr>
          <p:cNvSpPr txBox="1"/>
          <p:nvPr/>
        </p:nvSpPr>
        <p:spPr>
          <a:xfrm>
            <a:off x="1191110" y="4342956"/>
            <a:ext cx="144145" cy="169277"/>
          </a:xfrm>
          <a:prstGeom prst="rect">
            <a:avLst/>
          </a:prstGeom>
        </p:spPr>
        <p:txBody>
          <a:bodyPr vert="horz" wrap="square" lIns="0" tIns="15240" rIns="0" bIns="0" rtlCol="0">
            <a:spAutoFit/>
          </a:bodyPr>
          <a:lstStyle/>
          <a:p>
            <a:pPr marL="12700">
              <a:lnSpc>
                <a:spcPct val="100000"/>
              </a:lnSpc>
              <a:spcBef>
                <a:spcPts val="120"/>
              </a:spcBef>
            </a:pPr>
            <a:r>
              <a:rPr sz="1000" spc="235" dirty="0">
                <a:latin typeface="Calibri"/>
                <a:cs typeface="Calibri"/>
              </a:rPr>
              <a:t>●</a:t>
            </a:r>
            <a:endParaRPr sz="1000">
              <a:latin typeface="Calibri"/>
              <a:cs typeface="Calibri"/>
            </a:endParaRPr>
          </a:p>
        </p:txBody>
      </p:sp>
      <p:sp>
        <p:nvSpPr>
          <p:cNvPr id="12" name="object 6">
            <a:extLst>
              <a:ext uri="{FF2B5EF4-FFF2-40B4-BE49-F238E27FC236}">
                <a16:creationId xmlns:a16="http://schemas.microsoft.com/office/drawing/2014/main" id="{DB4F9096-A3FD-41D3-B633-40F2E609CA29}"/>
              </a:ext>
            </a:extLst>
          </p:cNvPr>
          <p:cNvSpPr txBox="1"/>
          <p:nvPr/>
        </p:nvSpPr>
        <p:spPr>
          <a:xfrm>
            <a:off x="1191110" y="4929696"/>
            <a:ext cx="144145" cy="169277"/>
          </a:xfrm>
          <a:prstGeom prst="rect">
            <a:avLst/>
          </a:prstGeom>
        </p:spPr>
        <p:txBody>
          <a:bodyPr vert="horz" wrap="square" lIns="0" tIns="15240" rIns="0" bIns="0" rtlCol="0">
            <a:spAutoFit/>
          </a:bodyPr>
          <a:lstStyle/>
          <a:p>
            <a:pPr marL="12700">
              <a:lnSpc>
                <a:spcPct val="100000"/>
              </a:lnSpc>
              <a:spcBef>
                <a:spcPts val="120"/>
              </a:spcBef>
            </a:pPr>
            <a:r>
              <a:rPr sz="1000" spc="235" dirty="0">
                <a:latin typeface="Calibri"/>
                <a:cs typeface="Calibri"/>
              </a:rPr>
              <a:t>●</a:t>
            </a:r>
            <a:endParaRPr sz="1000">
              <a:latin typeface="Calibri"/>
              <a:cs typeface="Calibri"/>
            </a:endParaRPr>
          </a:p>
        </p:txBody>
      </p:sp>
      <p:sp>
        <p:nvSpPr>
          <p:cNvPr id="13" name="object 7">
            <a:extLst>
              <a:ext uri="{FF2B5EF4-FFF2-40B4-BE49-F238E27FC236}">
                <a16:creationId xmlns:a16="http://schemas.microsoft.com/office/drawing/2014/main" id="{F35E0E57-3268-4BD8-BAB0-2D4895A20284}"/>
              </a:ext>
            </a:extLst>
          </p:cNvPr>
          <p:cNvSpPr txBox="1"/>
          <p:nvPr/>
        </p:nvSpPr>
        <p:spPr>
          <a:xfrm>
            <a:off x="1191110" y="5516437"/>
            <a:ext cx="144145" cy="169277"/>
          </a:xfrm>
          <a:prstGeom prst="rect">
            <a:avLst/>
          </a:prstGeom>
        </p:spPr>
        <p:txBody>
          <a:bodyPr vert="horz" wrap="square" lIns="0" tIns="15240" rIns="0" bIns="0" rtlCol="0">
            <a:spAutoFit/>
          </a:bodyPr>
          <a:lstStyle/>
          <a:p>
            <a:pPr marL="12700">
              <a:lnSpc>
                <a:spcPct val="100000"/>
              </a:lnSpc>
              <a:spcBef>
                <a:spcPts val="120"/>
              </a:spcBef>
            </a:pPr>
            <a:r>
              <a:rPr sz="1000" spc="235" dirty="0">
                <a:latin typeface="Calibri"/>
                <a:cs typeface="Calibri"/>
              </a:rPr>
              <a:t>●</a:t>
            </a:r>
            <a:endParaRPr sz="1000">
              <a:latin typeface="Calibri"/>
              <a:cs typeface="Calibri"/>
            </a:endParaRPr>
          </a:p>
        </p:txBody>
      </p:sp>
      <p:sp>
        <p:nvSpPr>
          <p:cNvPr id="16" name="object 10">
            <a:extLst>
              <a:ext uri="{FF2B5EF4-FFF2-40B4-BE49-F238E27FC236}">
                <a16:creationId xmlns:a16="http://schemas.microsoft.com/office/drawing/2014/main" id="{43962F3E-A05A-4C43-872D-B1E6ACB1103C}"/>
              </a:ext>
            </a:extLst>
          </p:cNvPr>
          <p:cNvSpPr txBox="1"/>
          <p:nvPr/>
        </p:nvSpPr>
        <p:spPr>
          <a:xfrm>
            <a:off x="1514959" y="3471737"/>
            <a:ext cx="4333875" cy="2482218"/>
          </a:xfrm>
          <a:prstGeom prst="rect">
            <a:avLst/>
          </a:prstGeom>
        </p:spPr>
        <p:txBody>
          <a:bodyPr vert="horz" wrap="square" lIns="0" tIns="204470" rIns="0" bIns="0" rtlCol="0">
            <a:spAutoFit/>
          </a:bodyPr>
          <a:lstStyle/>
          <a:p>
            <a:pPr marL="12700">
              <a:lnSpc>
                <a:spcPct val="100000"/>
              </a:lnSpc>
              <a:spcBef>
                <a:spcPts val="1610"/>
              </a:spcBef>
            </a:pPr>
            <a:r>
              <a:rPr spc="-5" dirty="0">
                <a:latin typeface="Lucida Sans"/>
                <a:cs typeface="Lucida Sans"/>
              </a:rPr>
              <a:t>l'adresse</a:t>
            </a:r>
            <a:r>
              <a:rPr spc="-225" dirty="0">
                <a:latin typeface="Lucida Sans"/>
                <a:cs typeface="Lucida Sans"/>
              </a:rPr>
              <a:t> </a:t>
            </a:r>
            <a:r>
              <a:rPr spc="40" dirty="0">
                <a:latin typeface="Lucida Sans"/>
                <a:cs typeface="Lucida Sans"/>
              </a:rPr>
              <a:t>IP,</a:t>
            </a:r>
            <a:endParaRPr dirty="0">
              <a:latin typeface="Lucida Sans"/>
              <a:cs typeface="Lucida Sans"/>
            </a:endParaRPr>
          </a:p>
          <a:p>
            <a:pPr marL="12700" marR="264795">
              <a:lnSpc>
                <a:spcPct val="148100"/>
              </a:lnSpc>
              <a:spcBef>
                <a:spcPts val="10"/>
              </a:spcBef>
            </a:pPr>
            <a:r>
              <a:rPr spc="30" dirty="0">
                <a:latin typeface="Lucida Sans"/>
                <a:cs typeface="Lucida Sans"/>
              </a:rPr>
              <a:t>le </a:t>
            </a:r>
            <a:r>
              <a:rPr spc="-95" dirty="0">
                <a:latin typeface="Lucida Sans"/>
                <a:cs typeface="Lucida Sans"/>
              </a:rPr>
              <a:t>masque </a:t>
            </a:r>
            <a:r>
              <a:rPr spc="-105" dirty="0">
                <a:latin typeface="Lucida Sans"/>
                <a:cs typeface="Lucida Sans"/>
              </a:rPr>
              <a:t>de</a:t>
            </a:r>
            <a:r>
              <a:rPr spc="-600" dirty="0">
                <a:latin typeface="Lucida Sans"/>
                <a:cs typeface="Lucida Sans"/>
              </a:rPr>
              <a:t> </a:t>
            </a:r>
            <a:r>
              <a:rPr spc="-30" dirty="0">
                <a:latin typeface="Lucida Sans"/>
                <a:cs typeface="Lucida Sans"/>
              </a:rPr>
              <a:t>sous-réseau,  </a:t>
            </a:r>
            <a:r>
              <a:rPr spc="20" dirty="0">
                <a:latin typeface="Lucida Sans"/>
                <a:cs typeface="Lucida Sans"/>
              </a:rPr>
              <a:t>la </a:t>
            </a:r>
            <a:r>
              <a:rPr spc="-5" dirty="0">
                <a:latin typeface="Lucida Sans"/>
                <a:cs typeface="Lucida Sans"/>
              </a:rPr>
              <a:t>passerelle </a:t>
            </a:r>
            <a:r>
              <a:rPr spc="-35" dirty="0">
                <a:latin typeface="Lucida Sans"/>
                <a:cs typeface="Lucida Sans"/>
              </a:rPr>
              <a:t>par </a:t>
            </a:r>
            <a:r>
              <a:rPr spc="-90" dirty="0">
                <a:latin typeface="Lucida Sans"/>
                <a:cs typeface="Lucida Sans"/>
              </a:rPr>
              <a:t>défaut,  </a:t>
            </a:r>
            <a:r>
              <a:rPr spc="15" dirty="0">
                <a:latin typeface="Lucida Sans"/>
                <a:cs typeface="Lucida Sans"/>
              </a:rPr>
              <a:t>les </a:t>
            </a:r>
            <a:r>
              <a:rPr spc="-55" dirty="0">
                <a:latin typeface="Lucida Sans"/>
                <a:cs typeface="Lucida Sans"/>
              </a:rPr>
              <a:t>routes</a:t>
            </a:r>
            <a:r>
              <a:rPr spc="-465" dirty="0">
                <a:latin typeface="Lucida Sans"/>
                <a:cs typeface="Lucida Sans"/>
              </a:rPr>
              <a:t> </a:t>
            </a:r>
            <a:r>
              <a:rPr spc="-70" dirty="0">
                <a:latin typeface="Lucida Sans"/>
                <a:cs typeface="Lucida Sans"/>
              </a:rPr>
              <a:t>statiques,</a:t>
            </a:r>
            <a:endParaRPr dirty="0">
              <a:latin typeface="Lucida Sans"/>
              <a:cs typeface="Lucida Sans"/>
            </a:endParaRPr>
          </a:p>
          <a:p>
            <a:pPr marL="12700" marR="5080">
              <a:lnSpc>
                <a:spcPct val="148100"/>
              </a:lnSpc>
              <a:spcBef>
                <a:spcPts val="5"/>
              </a:spcBef>
            </a:pPr>
            <a:r>
              <a:rPr spc="-5" dirty="0">
                <a:latin typeface="Lucida Sans"/>
                <a:cs typeface="Lucida Sans"/>
              </a:rPr>
              <a:t>l'adresse</a:t>
            </a:r>
            <a:r>
              <a:rPr spc="-235" dirty="0">
                <a:latin typeface="Lucida Sans"/>
                <a:cs typeface="Lucida Sans"/>
              </a:rPr>
              <a:t> </a:t>
            </a:r>
            <a:r>
              <a:rPr spc="114" dirty="0">
                <a:latin typeface="Lucida Sans"/>
                <a:cs typeface="Lucida Sans"/>
              </a:rPr>
              <a:t>IP</a:t>
            </a:r>
            <a:r>
              <a:rPr spc="-235" dirty="0">
                <a:latin typeface="Lucida Sans"/>
                <a:cs typeface="Lucida Sans"/>
              </a:rPr>
              <a:t> </a:t>
            </a:r>
            <a:r>
              <a:rPr spc="-150" dirty="0">
                <a:latin typeface="Lucida Sans"/>
                <a:cs typeface="Lucida Sans"/>
              </a:rPr>
              <a:t>du</a:t>
            </a:r>
            <a:r>
              <a:rPr spc="-235" dirty="0">
                <a:latin typeface="Lucida Sans"/>
                <a:cs typeface="Lucida Sans"/>
              </a:rPr>
              <a:t> </a:t>
            </a:r>
            <a:r>
              <a:rPr spc="-5" dirty="0">
                <a:latin typeface="Lucida Sans"/>
                <a:cs typeface="Lucida Sans"/>
              </a:rPr>
              <a:t>serveur</a:t>
            </a:r>
            <a:r>
              <a:rPr spc="-235" dirty="0">
                <a:latin typeface="Lucida Sans"/>
                <a:cs typeface="Lucida Sans"/>
              </a:rPr>
              <a:t> </a:t>
            </a:r>
            <a:r>
              <a:rPr spc="-70" dirty="0">
                <a:latin typeface="Lucida Sans"/>
                <a:cs typeface="Lucida Sans"/>
              </a:rPr>
              <a:t>DNS,  </a:t>
            </a:r>
            <a:r>
              <a:rPr spc="30" dirty="0">
                <a:latin typeface="Lucida Sans"/>
                <a:cs typeface="Lucida Sans"/>
              </a:rPr>
              <a:t>le </a:t>
            </a:r>
            <a:r>
              <a:rPr spc="-155" dirty="0">
                <a:latin typeface="Lucida Sans"/>
                <a:cs typeface="Lucida Sans"/>
              </a:rPr>
              <a:t>nom </a:t>
            </a:r>
            <a:r>
              <a:rPr spc="-100" dirty="0">
                <a:latin typeface="Lucida Sans"/>
                <a:cs typeface="Lucida Sans"/>
              </a:rPr>
              <a:t>de </a:t>
            </a:r>
            <a:r>
              <a:rPr spc="-114" dirty="0">
                <a:latin typeface="Lucida Sans"/>
                <a:cs typeface="Lucida Sans"/>
              </a:rPr>
              <a:t>son</a:t>
            </a:r>
            <a:r>
              <a:rPr spc="-85" dirty="0">
                <a:latin typeface="Lucida Sans"/>
                <a:cs typeface="Lucida Sans"/>
              </a:rPr>
              <a:t> </a:t>
            </a:r>
            <a:r>
              <a:rPr spc="-105" dirty="0">
                <a:latin typeface="Lucida Sans"/>
                <a:cs typeface="Lucida Sans"/>
              </a:rPr>
              <a:t>domaine.</a:t>
            </a:r>
            <a:endParaRPr dirty="0">
              <a:latin typeface="Lucida Sans"/>
              <a:cs typeface="Lucida Sans"/>
            </a:endParaRPr>
          </a:p>
        </p:txBody>
      </p:sp>
      <p:sp>
        <p:nvSpPr>
          <p:cNvPr id="14" name="Espace réservé du pied de page 4">
            <a:extLst>
              <a:ext uri="{FF2B5EF4-FFF2-40B4-BE49-F238E27FC236}">
                <a16:creationId xmlns:a16="http://schemas.microsoft.com/office/drawing/2014/main" id="{607B28A5-8E05-4C3D-9BC7-923C56D5AD2A}"/>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5" name="Espace réservé de la date 3">
            <a:extLst>
              <a:ext uri="{FF2B5EF4-FFF2-40B4-BE49-F238E27FC236}">
                <a16:creationId xmlns:a16="http://schemas.microsoft.com/office/drawing/2014/main" id="{3439D43B-E72D-4309-B86F-17606074C85A}"/>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231082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E78DE-4BD4-474F-9D23-E39F6B3B1568}"/>
              </a:ext>
            </a:extLst>
          </p:cNvPr>
          <p:cNvSpPr>
            <a:spLocks noGrp="1"/>
          </p:cNvSpPr>
          <p:nvPr>
            <p:ph type="title"/>
          </p:nvPr>
        </p:nvSpPr>
        <p:spPr/>
        <p:txBody>
          <a:bodyPr>
            <a:normAutofit/>
          </a:bodyPr>
          <a:lstStyle/>
          <a:p>
            <a:r>
              <a:rPr lang="fr-FR" dirty="0"/>
              <a:t>Le service d’acquisition d’IP : DHCP</a:t>
            </a:r>
          </a:p>
        </p:txBody>
      </p:sp>
      <p:sp>
        <p:nvSpPr>
          <p:cNvPr id="6" name="Espace réservé du numéro de diapositive 5">
            <a:extLst>
              <a:ext uri="{FF2B5EF4-FFF2-40B4-BE49-F238E27FC236}">
                <a16:creationId xmlns:a16="http://schemas.microsoft.com/office/drawing/2014/main" id="{E0E4454A-7F38-4FED-B03E-873A64218C80}"/>
              </a:ext>
            </a:extLst>
          </p:cNvPr>
          <p:cNvSpPr>
            <a:spLocks noGrp="1"/>
          </p:cNvSpPr>
          <p:nvPr>
            <p:ph type="sldNum" sz="quarter" idx="12"/>
          </p:nvPr>
        </p:nvSpPr>
        <p:spPr/>
        <p:txBody>
          <a:bodyPr/>
          <a:lstStyle/>
          <a:p>
            <a:fld id="{8D345701-DC38-8F4A-99F0-4AA428B173F6}" type="slidenum">
              <a:rPr lang="fr-FR" smtClean="0"/>
              <a:t>7</a:t>
            </a:fld>
            <a:endParaRPr lang="fr-FR"/>
          </a:p>
        </p:txBody>
      </p:sp>
      <p:sp>
        <p:nvSpPr>
          <p:cNvPr id="8" name="object 2">
            <a:extLst>
              <a:ext uri="{FF2B5EF4-FFF2-40B4-BE49-F238E27FC236}">
                <a16:creationId xmlns:a16="http://schemas.microsoft.com/office/drawing/2014/main" id="{C9D07032-D377-4B93-960F-B3B20EE23052}"/>
              </a:ext>
            </a:extLst>
          </p:cNvPr>
          <p:cNvSpPr txBox="1">
            <a:spLocks/>
          </p:cNvSpPr>
          <p:nvPr/>
        </p:nvSpPr>
        <p:spPr>
          <a:xfrm>
            <a:off x="1341587" y="1692674"/>
            <a:ext cx="6460826"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105" dirty="0"/>
              <a:t>Dynamic </a:t>
            </a:r>
            <a:r>
              <a:rPr lang="fr-FR" sz="3200" spc="-100" dirty="0"/>
              <a:t>Host </a:t>
            </a:r>
            <a:r>
              <a:rPr lang="fr-FR" sz="3200" spc="-95" dirty="0"/>
              <a:t>Configuration</a:t>
            </a:r>
            <a:r>
              <a:rPr lang="fr-FR" sz="3200" spc="-405" dirty="0"/>
              <a:t> </a:t>
            </a:r>
            <a:r>
              <a:rPr lang="fr-FR" sz="3200" spc="-35" dirty="0"/>
              <a:t>Protocol</a:t>
            </a:r>
          </a:p>
        </p:txBody>
      </p:sp>
      <p:sp>
        <p:nvSpPr>
          <p:cNvPr id="9" name="object 3">
            <a:extLst>
              <a:ext uri="{FF2B5EF4-FFF2-40B4-BE49-F238E27FC236}">
                <a16:creationId xmlns:a16="http://schemas.microsoft.com/office/drawing/2014/main" id="{8D50C19C-E779-4BE3-8342-A747D8E021C3}"/>
              </a:ext>
            </a:extLst>
          </p:cNvPr>
          <p:cNvSpPr txBox="1"/>
          <p:nvPr/>
        </p:nvSpPr>
        <p:spPr>
          <a:xfrm>
            <a:off x="1083160" y="2669096"/>
            <a:ext cx="9086850" cy="551946"/>
          </a:xfrm>
          <a:prstGeom prst="rect">
            <a:avLst/>
          </a:prstGeom>
        </p:spPr>
        <p:txBody>
          <a:bodyPr vert="horz" wrap="square" lIns="0" tIns="1270" rIns="0" bIns="0" rtlCol="0">
            <a:spAutoFit/>
          </a:bodyPr>
          <a:lstStyle/>
          <a:p>
            <a:pPr marL="12700" marR="5080">
              <a:lnSpc>
                <a:spcPct val="102899"/>
              </a:lnSpc>
              <a:spcBef>
                <a:spcPts val="10"/>
              </a:spcBef>
            </a:pPr>
            <a:r>
              <a:rPr dirty="0">
                <a:latin typeface="Lucida Sans"/>
                <a:cs typeface="Lucida Sans"/>
              </a:rPr>
              <a:t>But: </a:t>
            </a:r>
            <a:r>
              <a:rPr spc="-55" dirty="0">
                <a:latin typeface="Lucida Sans"/>
                <a:cs typeface="Lucida Sans"/>
              </a:rPr>
              <a:t>permet </a:t>
            </a:r>
            <a:r>
              <a:rPr spc="-50" dirty="0">
                <a:latin typeface="Lucida Sans"/>
                <a:cs typeface="Lucida Sans"/>
              </a:rPr>
              <a:t>à </a:t>
            </a:r>
            <a:r>
              <a:rPr spc="-125" dirty="0">
                <a:latin typeface="Lucida Sans"/>
                <a:cs typeface="Lucida Sans"/>
              </a:rPr>
              <a:t>un </a:t>
            </a:r>
            <a:r>
              <a:rPr spc="-55" dirty="0">
                <a:latin typeface="Lucida Sans"/>
                <a:cs typeface="Lucida Sans"/>
              </a:rPr>
              <a:t>ordinateur </a:t>
            </a:r>
            <a:r>
              <a:rPr spc="-114" dirty="0">
                <a:latin typeface="Lucida Sans"/>
                <a:cs typeface="Lucida Sans"/>
              </a:rPr>
              <a:t>qui </a:t>
            </a:r>
            <a:r>
              <a:rPr spc="-25" dirty="0">
                <a:latin typeface="Lucida Sans"/>
                <a:cs typeface="Lucida Sans"/>
              </a:rPr>
              <a:t>se </a:t>
            </a:r>
            <a:r>
              <a:rPr spc="-95" dirty="0">
                <a:latin typeface="Lucida Sans"/>
                <a:cs typeface="Lucida Sans"/>
              </a:rPr>
              <a:t>connecte </a:t>
            </a:r>
            <a:r>
              <a:rPr spc="-10" dirty="0">
                <a:latin typeface="Lucida Sans"/>
                <a:cs typeface="Lucida Sans"/>
              </a:rPr>
              <a:t>sur </a:t>
            </a:r>
            <a:r>
              <a:rPr spc="-135" dirty="0">
                <a:latin typeface="Lucida Sans"/>
                <a:cs typeface="Lucida Sans"/>
              </a:rPr>
              <a:t>un </a:t>
            </a:r>
            <a:r>
              <a:rPr spc="-25" dirty="0">
                <a:latin typeface="Lucida Sans"/>
                <a:cs typeface="Lucida Sans"/>
              </a:rPr>
              <a:t>réseau  </a:t>
            </a:r>
            <a:r>
              <a:rPr spc="-30" dirty="0">
                <a:latin typeface="Lucida Sans"/>
                <a:cs typeface="Lucida Sans"/>
              </a:rPr>
              <a:t>local </a:t>
            </a:r>
            <a:r>
              <a:rPr spc="-70" dirty="0">
                <a:latin typeface="Lucida Sans"/>
                <a:cs typeface="Lucida Sans"/>
              </a:rPr>
              <a:t>d'obtenir</a:t>
            </a:r>
            <a:r>
              <a:rPr spc="-415" dirty="0">
                <a:latin typeface="Lucida Sans"/>
                <a:cs typeface="Lucida Sans"/>
              </a:rPr>
              <a:t> </a:t>
            </a:r>
            <a:r>
              <a:rPr spc="-95" dirty="0">
                <a:latin typeface="Lucida Sans"/>
                <a:cs typeface="Lucida Sans"/>
              </a:rPr>
              <a:t>dynamiquement:</a:t>
            </a:r>
            <a:endParaRPr dirty="0">
              <a:latin typeface="Lucida Sans"/>
              <a:cs typeface="Lucida Sans"/>
            </a:endParaRPr>
          </a:p>
        </p:txBody>
      </p:sp>
      <p:sp>
        <p:nvSpPr>
          <p:cNvPr id="10" name="object 4">
            <a:extLst>
              <a:ext uri="{FF2B5EF4-FFF2-40B4-BE49-F238E27FC236}">
                <a16:creationId xmlns:a16="http://schemas.microsoft.com/office/drawing/2014/main" id="{021DFD55-3AE8-41F6-9586-4813C139C066}"/>
              </a:ext>
            </a:extLst>
          </p:cNvPr>
          <p:cNvSpPr txBox="1"/>
          <p:nvPr/>
        </p:nvSpPr>
        <p:spPr>
          <a:xfrm>
            <a:off x="1191110" y="3754947"/>
            <a:ext cx="144145" cy="169277"/>
          </a:xfrm>
          <a:prstGeom prst="rect">
            <a:avLst/>
          </a:prstGeom>
        </p:spPr>
        <p:txBody>
          <a:bodyPr vert="horz" wrap="square" lIns="0" tIns="15240" rIns="0" bIns="0" rtlCol="0">
            <a:spAutoFit/>
          </a:bodyPr>
          <a:lstStyle/>
          <a:p>
            <a:pPr marL="12700">
              <a:lnSpc>
                <a:spcPct val="100000"/>
              </a:lnSpc>
              <a:spcBef>
                <a:spcPts val="120"/>
              </a:spcBef>
            </a:pPr>
            <a:r>
              <a:rPr sz="1000" spc="235" dirty="0">
                <a:latin typeface="Calibri"/>
                <a:cs typeface="Calibri"/>
              </a:rPr>
              <a:t>●</a:t>
            </a:r>
            <a:endParaRPr sz="1000" dirty="0">
              <a:latin typeface="Calibri"/>
              <a:cs typeface="Calibri"/>
            </a:endParaRPr>
          </a:p>
        </p:txBody>
      </p:sp>
      <p:sp>
        <p:nvSpPr>
          <p:cNvPr id="11" name="object 5">
            <a:extLst>
              <a:ext uri="{FF2B5EF4-FFF2-40B4-BE49-F238E27FC236}">
                <a16:creationId xmlns:a16="http://schemas.microsoft.com/office/drawing/2014/main" id="{F779D008-461F-456E-A4A5-FAAC72E65033}"/>
              </a:ext>
            </a:extLst>
          </p:cNvPr>
          <p:cNvSpPr txBox="1"/>
          <p:nvPr/>
        </p:nvSpPr>
        <p:spPr>
          <a:xfrm>
            <a:off x="1191110" y="4342956"/>
            <a:ext cx="144145" cy="169277"/>
          </a:xfrm>
          <a:prstGeom prst="rect">
            <a:avLst/>
          </a:prstGeom>
        </p:spPr>
        <p:txBody>
          <a:bodyPr vert="horz" wrap="square" lIns="0" tIns="15240" rIns="0" bIns="0" rtlCol="0">
            <a:spAutoFit/>
          </a:bodyPr>
          <a:lstStyle/>
          <a:p>
            <a:pPr marL="12700">
              <a:lnSpc>
                <a:spcPct val="100000"/>
              </a:lnSpc>
              <a:spcBef>
                <a:spcPts val="120"/>
              </a:spcBef>
            </a:pPr>
            <a:r>
              <a:rPr sz="1000" spc="235" dirty="0">
                <a:latin typeface="Calibri"/>
                <a:cs typeface="Calibri"/>
              </a:rPr>
              <a:t>●</a:t>
            </a:r>
            <a:endParaRPr sz="1000">
              <a:latin typeface="Calibri"/>
              <a:cs typeface="Calibri"/>
            </a:endParaRPr>
          </a:p>
        </p:txBody>
      </p:sp>
      <p:sp>
        <p:nvSpPr>
          <p:cNvPr id="12" name="object 6">
            <a:extLst>
              <a:ext uri="{FF2B5EF4-FFF2-40B4-BE49-F238E27FC236}">
                <a16:creationId xmlns:a16="http://schemas.microsoft.com/office/drawing/2014/main" id="{DB4F9096-A3FD-41D3-B633-40F2E609CA29}"/>
              </a:ext>
            </a:extLst>
          </p:cNvPr>
          <p:cNvSpPr txBox="1"/>
          <p:nvPr/>
        </p:nvSpPr>
        <p:spPr>
          <a:xfrm>
            <a:off x="1191110" y="4929696"/>
            <a:ext cx="144145" cy="169277"/>
          </a:xfrm>
          <a:prstGeom prst="rect">
            <a:avLst/>
          </a:prstGeom>
        </p:spPr>
        <p:txBody>
          <a:bodyPr vert="horz" wrap="square" lIns="0" tIns="15240" rIns="0" bIns="0" rtlCol="0">
            <a:spAutoFit/>
          </a:bodyPr>
          <a:lstStyle/>
          <a:p>
            <a:pPr marL="12700">
              <a:lnSpc>
                <a:spcPct val="100000"/>
              </a:lnSpc>
              <a:spcBef>
                <a:spcPts val="120"/>
              </a:spcBef>
            </a:pPr>
            <a:r>
              <a:rPr sz="1000" spc="235" dirty="0">
                <a:latin typeface="Calibri"/>
                <a:cs typeface="Calibri"/>
              </a:rPr>
              <a:t>●</a:t>
            </a:r>
            <a:endParaRPr sz="1000">
              <a:latin typeface="Calibri"/>
              <a:cs typeface="Calibri"/>
            </a:endParaRPr>
          </a:p>
        </p:txBody>
      </p:sp>
      <p:sp>
        <p:nvSpPr>
          <p:cNvPr id="13" name="object 7">
            <a:extLst>
              <a:ext uri="{FF2B5EF4-FFF2-40B4-BE49-F238E27FC236}">
                <a16:creationId xmlns:a16="http://schemas.microsoft.com/office/drawing/2014/main" id="{F35E0E57-3268-4BD8-BAB0-2D4895A20284}"/>
              </a:ext>
            </a:extLst>
          </p:cNvPr>
          <p:cNvSpPr txBox="1"/>
          <p:nvPr/>
        </p:nvSpPr>
        <p:spPr>
          <a:xfrm>
            <a:off x="1191110" y="5516437"/>
            <a:ext cx="144145" cy="169277"/>
          </a:xfrm>
          <a:prstGeom prst="rect">
            <a:avLst/>
          </a:prstGeom>
        </p:spPr>
        <p:txBody>
          <a:bodyPr vert="horz" wrap="square" lIns="0" tIns="15240" rIns="0" bIns="0" rtlCol="0">
            <a:spAutoFit/>
          </a:bodyPr>
          <a:lstStyle/>
          <a:p>
            <a:pPr marL="12700">
              <a:lnSpc>
                <a:spcPct val="100000"/>
              </a:lnSpc>
              <a:spcBef>
                <a:spcPts val="120"/>
              </a:spcBef>
            </a:pPr>
            <a:r>
              <a:rPr sz="1000" spc="235" dirty="0">
                <a:latin typeface="Calibri"/>
                <a:cs typeface="Calibri"/>
              </a:rPr>
              <a:t>●</a:t>
            </a:r>
            <a:endParaRPr sz="1000">
              <a:latin typeface="Calibri"/>
              <a:cs typeface="Calibri"/>
            </a:endParaRPr>
          </a:p>
        </p:txBody>
      </p:sp>
      <p:sp>
        <p:nvSpPr>
          <p:cNvPr id="16" name="object 10">
            <a:extLst>
              <a:ext uri="{FF2B5EF4-FFF2-40B4-BE49-F238E27FC236}">
                <a16:creationId xmlns:a16="http://schemas.microsoft.com/office/drawing/2014/main" id="{43962F3E-A05A-4C43-872D-B1E6ACB1103C}"/>
              </a:ext>
            </a:extLst>
          </p:cNvPr>
          <p:cNvSpPr txBox="1"/>
          <p:nvPr/>
        </p:nvSpPr>
        <p:spPr>
          <a:xfrm>
            <a:off x="1514959" y="3471737"/>
            <a:ext cx="4333875" cy="2482218"/>
          </a:xfrm>
          <a:prstGeom prst="rect">
            <a:avLst/>
          </a:prstGeom>
        </p:spPr>
        <p:txBody>
          <a:bodyPr vert="horz" wrap="square" lIns="0" tIns="204470" rIns="0" bIns="0" rtlCol="0">
            <a:spAutoFit/>
          </a:bodyPr>
          <a:lstStyle/>
          <a:p>
            <a:pPr marL="12700">
              <a:lnSpc>
                <a:spcPct val="100000"/>
              </a:lnSpc>
              <a:spcBef>
                <a:spcPts val="1610"/>
              </a:spcBef>
            </a:pPr>
            <a:r>
              <a:rPr spc="-5" dirty="0">
                <a:latin typeface="Lucida Sans"/>
                <a:cs typeface="Lucida Sans"/>
              </a:rPr>
              <a:t>l'adresse</a:t>
            </a:r>
            <a:r>
              <a:rPr spc="-225" dirty="0">
                <a:latin typeface="Lucida Sans"/>
                <a:cs typeface="Lucida Sans"/>
              </a:rPr>
              <a:t> </a:t>
            </a:r>
            <a:r>
              <a:rPr spc="40" dirty="0">
                <a:latin typeface="Lucida Sans"/>
                <a:cs typeface="Lucida Sans"/>
              </a:rPr>
              <a:t>IP,</a:t>
            </a:r>
            <a:endParaRPr dirty="0">
              <a:latin typeface="Lucida Sans"/>
              <a:cs typeface="Lucida Sans"/>
            </a:endParaRPr>
          </a:p>
          <a:p>
            <a:pPr marL="12700" marR="264795">
              <a:lnSpc>
                <a:spcPct val="148100"/>
              </a:lnSpc>
              <a:spcBef>
                <a:spcPts val="10"/>
              </a:spcBef>
            </a:pPr>
            <a:r>
              <a:rPr spc="30" dirty="0">
                <a:latin typeface="Lucida Sans"/>
                <a:cs typeface="Lucida Sans"/>
              </a:rPr>
              <a:t>le </a:t>
            </a:r>
            <a:r>
              <a:rPr spc="-95" dirty="0">
                <a:latin typeface="Lucida Sans"/>
                <a:cs typeface="Lucida Sans"/>
              </a:rPr>
              <a:t>masque </a:t>
            </a:r>
            <a:r>
              <a:rPr spc="-105" dirty="0">
                <a:latin typeface="Lucida Sans"/>
                <a:cs typeface="Lucida Sans"/>
              </a:rPr>
              <a:t>de</a:t>
            </a:r>
            <a:r>
              <a:rPr spc="-600" dirty="0">
                <a:latin typeface="Lucida Sans"/>
                <a:cs typeface="Lucida Sans"/>
              </a:rPr>
              <a:t> </a:t>
            </a:r>
            <a:r>
              <a:rPr spc="-30" dirty="0">
                <a:latin typeface="Lucida Sans"/>
                <a:cs typeface="Lucida Sans"/>
              </a:rPr>
              <a:t>sous-réseau,  </a:t>
            </a:r>
            <a:r>
              <a:rPr spc="20" dirty="0">
                <a:latin typeface="Lucida Sans"/>
                <a:cs typeface="Lucida Sans"/>
              </a:rPr>
              <a:t>la </a:t>
            </a:r>
            <a:r>
              <a:rPr spc="-5" dirty="0">
                <a:latin typeface="Lucida Sans"/>
                <a:cs typeface="Lucida Sans"/>
              </a:rPr>
              <a:t>passerelle </a:t>
            </a:r>
            <a:r>
              <a:rPr spc="-35" dirty="0">
                <a:latin typeface="Lucida Sans"/>
                <a:cs typeface="Lucida Sans"/>
              </a:rPr>
              <a:t>par </a:t>
            </a:r>
            <a:r>
              <a:rPr spc="-90" dirty="0">
                <a:latin typeface="Lucida Sans"/>
                <a:cs typeface="Lucida Sans"/>
              </a:rPr>
              <a:t>défaut,  </a:t>
            </a:r>
            <a:r>
              <a:rPr spc="15" dirty="0">
                <a:latin typeface="Lucida Sans"/>
                <a:cs typeface="Lucida Sans"/>
              </a:rPr>
              <a:t>les </a:t>
            </a:r>
            <a:r>
              <a:rPr spc="-55" dirty="0">
                <a:latin typeface="Lucida Sans"/>
                <a:cs typeface="Lucida Sans"/>
              </a:rPr>
              <a:t>routes</a:t>
            </a:r>
            <a:r>
              <a:rPr spc="-465" dirty="0">
                <a:latin typeface="Lucida Sans"/>
                <a:cs typeface="Lucida Sans"/>
              </a:rPr>
              <a:t> </a:t>
            </a:r>
            <a:r>
              <a:rPr spc="-70" dirty="0">
                <a:latin typeface="Lucida Sans"/>
                <a:cs typeface="Lucida Sans"/>
              </a:rPr>
              <a:t>statiques,</a:t>
            </a:r>
            <a:endParaRPr dirty="0">
              <a:latin typeface="Lucida Sans"/>
              <a:cs typeface="Lucida Sans"/>
            </a:endParaRPr>
          </a:p>
          <a:p>
            <a:pPr marL="12700" marR="5080">
              <a:lnSpc>
                <a:spcPct val="148100"/>
              </a:lnSpc>
              <a:spcBef>
                <a:spcPts val="5"/>
              </a:spcBef>
            </a:pPr>
            <a:r>
              <a:rPr spc="-5" dirty="0">
                <a:latin typeface="Lucida Sans"/>
                <a:cs typeface="Lucida Sans"/>
              </a:rPr>
              <a:t>l'adresse</a:t>
            </a:r>
            <a:r>
              <a:rPr spc="-235" dirty="0">
                <a:latin typeface="Lucida Sans"/>
                <a:cs typeface="Lucida Sans"/>
              </a:rPr>
              <a:t> </a:t>
            </a:r>
            <a:r>
              <a:rPr spc="114" dirty="0">
                <a:latin typeface="Lucida Sans"/>
                <a:cs typeface="Lucida Sans"/>
              </a:rPr>
              <a:t>IP</a:t>
            </a:r>
            <a:r>
              <a:rPr spc="-235" dirty="0">
                <a:latin typeface="Lucida Sans"/>
                <a:cs typeface="Lucida Sans"/>
              </a:rPr>
              <a:t> </a:t>
            </a:r>
            <a:r>
              <a:rPr spc="-150" dirty="0">
                <a:latin typeface="Lucida Sans"/>
                <a:cs typeface="Lucida Sans"/>
              </a:rPr>
              <a:t>du</a:t>
            </a:r>
            <a:r>
              <a:rPr spc="-235" dirty="0">
                <a:latin typeface="Lucida Sans"/>
                <a:cs typeface="Lucida Sans"/>
              </a:rPr>
              <a:t> </a:t>
            </a:r>
            <a:r>
              <a:rPr spc="-5" dirty="0">
                <a:latin typeface="Lucida Sans"/>
                <a:cs typeface="Lucida Sans"/>
              </a:rPr>
              <a:t>serveur</a:t>
            </a:r>
            <a:r>
              <a:rPr spc="-235" dirty="0">
                <a:latin typeface="Lucida Sans"/>
                <a:cs typeface="Lucida Sans"/>
              </a:rPr>
              <a:t> </a:t>
            </a:r>
            <a:r>
              <a:rPr spc="-70" dirty="0">
                <a:latin typeface="Lucida Sans"/>
                <a:cs typeface="Lucida Sans"/>
              </a:rPr>
              <a:t>DNS,  </a:t>
            </a:r>
            <a:r>
              <a:rPr spc="30" dirty="0">
                <a:latin typeface="Lucida Sans"/>
                <a:cs typeface="Lucida Sans"/>
              </a:rPr>
              <a:t>le </a:t>
            </a:r>
            <a:r>
              <a:rPr spc="-155" dirty="0">
                <a:latin typeface="Lucida Sans"/>
                <a:cs typeface="Lucida Sans"/>
              </a:rPr>
              <a:t>nom </a:t>
            </a:r>
            <a:r>
              <a:rPr spc="-100" dirty="0">
                <a:latin typeface="Lucida Sans"/>
                <a:cs typeface="Lucida Sans"/>
              </a:rPr>
              <a:t>de </a:t>
            </a:r>
            <a:r>
              <a:rPr spc="-114" dirty="0">
                <a:latin typeface="Lucida Sans"/>
                <a:cs typeface="Lucida Sans"/>
              </a:rPr>
              <a:t>son</a:t>
            </a:r>
            <a:r>
              <a:rPr spc="-85" dirty="0">
                <a:latin typeface="Lucida Sans"/>
                <a:cs typeface="Lucida Sans"/>
              </a:rPr>
              <a:t> </a:t>
            </a:r>
            <a:r>
              <a:rPr spc="-105" dirty="0">
                <a:latin typeface="Lucida Sans"/>
                <a:cs typeface="Lucida Sans"/>
              </a:rPr>
              <a:t>domaine.</a:t>
            </a:r>
            <a:endParaRPr dirty="0">
              <a:latin typeface="Lucida Sans"/>
              <a:cs typeface="Lucida Sans"/>
            </a:endParaRPr>
          </a:p>
        </p:txBody>
      </p:sp>
      <p:sp>
        <p:nvSpPr>
          <p:cNvPr id="15" name="Espace réservé du pied de page 4">
            <a:extLst>
              <a:ext uri="{FF2B5EF4-FFF2-40B4-BE49-F238E27FC236}">
                <a16:creationId xmlns:a16="http://schemas.microsoft.com/office/drawing/2014/main" id="{BF5D8AEF-6975-4170-98F0-1828FA729F2E}"/>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7" name="Espace réservé de la date 3">
            <a:extLst>
              <a:ext uri="{FF2B5EF4-FFF2-40B4-BE49-F238E27FC236}">
                <a16:creationId xmlns:a16="http://schemas.microsoft.com/office/drawing/2014/main" id="{ECE1C620-30E4-4ABE-A13C-9A16A30E9279}"/>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412885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575FF2-DAD8-44D7-9A39-55E865ADB880}"/>
              </a:ext>
            </a:extLst>
          </p:cNvPr>
          <p:cNvSpPr>
            <a:spLocks noGrp="1"/>
          </p:cNvSpPr>
          <p:nvPr>
            <p:ph type="title"/>
          </p:nvPr>
        </p:nvSpPr>
        <p:spPr/>
        <p:txBody>
          <a:bodyPr>
            <a:normAutofit/>
          </a:bodyPr>
          <a:lstStyle/>
          <a:p>
            <a:r>
              <a:rPr lang="fr-FR" dirty="0"/>
              <a:t>Le service d’acquisition d’IP : DHCP</a:t>
            </a:r>
          </a:p>
        </p:txBody>
      </p:sp>
      <p:sp>
        <p:nvSpPr>
          <p:cNvPr id="6" name="Espace réservé du numéro de diapositive 5">
            <a:extLst>
              <a:ext uri="{FF2B5EF4-FFF2-40B4-BE49-F238E27FC236}">
                <a16:creationId xmlns:a16="http://schemas.microsoft.com/office/drawing/2014/main" id="{513D93F0-662E-4A36-9704-F296A55DAA27}"/>
              </a:ext>
            </a:extLst>
          </p:cNvPr>
          <p:cNvSpPr>
            <a:spLocks noGrp="1"/>
          </p:cNvSpPr>
          <p:nvPr>
            <p:ph type="sldNum" sz="quarter" idx="12"/>
          </p:nvPr>
        </p:nvSpPr>
        <p:spPr/>
        <p:txBody>
          <a:bodyPr/>
          <a:lstStyle/>
          <a:p>
            <a:fld id="{8D345701-DC38-8F4A-99F0-4AA428B173F6}" type="slidenum">
              <a:rPr lang="fr-FR" smtClean="0"/>
              <a:t>8</a:t>
            </a:fld>
            <a:endParaRPr lang="fr-FR"/>
          </a:p>
        </p:txBody>
      </p:sp>
      <p:grpSp>
        <p:nvGrpSpPr>
          <p:cNvPr id="7" name="object 3">
            <a:extLst>
              <a:ext uri="{FF2B5EF4-FFF2-40B4-BE49-F238E27FC236}">
                <a16:creationId xmlns:a16="http://schemas.microsoft.com/office/drawing/2014/main" id="{A60EC0F9-2491-4D86-83FC-CC5795DCF4BC}"/>
              </a:ext>
            </a:extLst>
          </p:cNvPr>
          <p:cNvGrpSpPr/>
          <p:nvPr/>
        </p:nvGrpSpPr>
        <p:grpSpPr>
          <a:xfrm>
            <a:off x="3275330" y="1661160"/>
            <a:ext cx="4860290" cy="4262745"/>
            <a:chOff x="3401695" y="1715135"/>
            <a:chExt cx="4860290" cy="4491990"/>
          </a:xfrm>
        </p:grpSpPr>
        <p:sp>
          <p:nvSpPr>
            <p:cNvPr id="8" name="object 4">
              <a:extLst>
                <a:ext uri="{FF2B5EF4-FFF2-40B4-BE49-F238E27FC236}">
                  <a16:creationId xmlns:a16="http://schemas.microsoft.com/office/drawing/2014/main" id="{EF56BADA-1EA9-469F-8995-00BDB1D932B7}"/>
                </a:ext>
              </a:extLst>
            </p:cNvPr>
            <p:cNvSpPr/>
            <p:nvPr/>
          </p:nvSpPr>
          <p:spPr>
            <a:xfrm>
              <a:off x="3455670" y="1769110"/>
              <a:ext cx="4752340" cy="4384040"/>
            </a:xfrm>
            <a:custGeom>
              <a:avLst/>
              <a:gdLst/>
              <a:ahLst/>
              <a:cxnLst/>
              <a:rect l="l" t="t" r="r" b="b"/>
              <a:pathLst>
                <a:path w="4752340" h="4384040">
                  <a:moveTo>
                    <a:pt x="4752339" y="0"/>
                  </a:moveTo>
                  <a:lnTo>
                    <a:pt x="4752339" y="4384040"/>
                  </a:lnTo>
                </a:path>
                <a:path w="4752340" h="4384040">
                  <a:moveTo>
                    <a:pt x="0" y="0"/>
                  </a:moveTo>
                  <a:lnTo>
                    <a:pt x="0" y="4384040"/>
                  </a:lnTo>
                </a:path>
              </a:pathLst>
            </a:custGeom>
            <a:ln w="107823">
              <a:solidFill>
                <a:srgbClr val="000000"/>
              </a:solidFill>
            </a:ln>
          </p:spPr>
          <p:txBody>
            <a:bodyPr wrap="square" lIns="0" tIns="0" rIns="0" bIns="0" rtlCol="0"/>
            <a:lstStyle/>
            <a:p>
              <a:endParaRPr sz="1400"/>
            </a:p>
          </p:txBody>
        </p:sp>
        <p:sp>
          <p:nvSpPr>
            <p:cNvPr id="9" name="object 5">
              <a:extLst>
                <a:ext uri="{FF2B5EF4-FFF2-40B4-BE49-F238E27FC236}">
                  <a16:creationId xmlns:a16="http://schemas.microsoft.com/office/drawing/2014/main" id="{683E5AAB-3B95-43A3-B766-9DEF39D3C441}"/>
                </a:ext>
              </a:extLst>
            </p:cNvPr>
            <p:cNvSpPr/>
            <p:nvPr/>
          </p:nvSpPr>
          <p:spPr>
            <a:xfrm>
              <a:off x="3455670" y="2376170"/>
              <a:ext cx="4521200" cy="411480"/>
            </a:xfrm>
            <a:custGeom>
              <a:avLst/>
              <a:gdLst/>
              <a:ahLst/>
              <a:cxnLst/>
              <a:rect l="l" t="t" r="r" b="b"/>
              <a:pathLst>
                <a:path w="4521200" h="411480">
                  <a:moveTo>
                    <a:pt x="0" y="0"/>
                  </a:moveTo>
                  <a:lnTo>
                    <a:pt x="4521200" y="411479"/>
                  </a:lnTo>
                </a:path>
              </a:pathLst>
            </a:custGeom>
            <a:ln w="35941">
              <a:solidFill>
                <a:srgbClr val="0000FF"/>
              </a:solidFill>
            </a:ln>
          </p:spPr>
          <p:txBody>
            <a:bodyPr wrap="square" lIns="0" tIns="0" rIns="0" bIns="0" rtlCol="0"/>
            <a:lstStyle/>
            <a:p>
              <a:endParaRPr sz="1400"/>
            </a:p>
          </p:txBody>
        </p:sp>
        <p:sp>
          <p:nvSpPr>
            <p:cNvPr id="10" name="object 6">
              <a:extLst>
                <a:ext uri="{FF2B5EF4-FFF2-40B4-BE49-F238E27FC236}">
                  <a16:creationId xmlns:a16="http://schemas.microsoft.com/office/drawing/2014/main" id="{F5D4F0F7-4E4F-4B67-AC29-8E3F62F0BDB3}"/>
                </a:ext>
              </a:extLst>
            </p:cNvPr>
            <p:cNvSpPr/>
            <p:nvPr/>
          </p:nvSpPr>
          <p:spPr>
            <a:xfrm>
              <a:off x="7959090" y="2705100"/>
              <a:ext cx="248920" cy="161290"/>
            </a:xfrm>
            <a:custGeom>
              <a:avLst/>
              <a:gdLst/>
              <a:ahLst/>
              <a:cxnLst/>
              <a:rect l="l" t="t" r="r" b="b"/>
              <a:pathLst>
                <a:path w="248920" h="161289">
                  <a:moveTo>
                    <a:pt x="13969" y="0"/>
                  </a:moveTo>
                  <a:lnTo>
                    <a:pt x="0" y="161289"/>
                  </a:lnTo>
                  <a:lnTo>
                    <a:pt x="248919" y="102870"/>
                  </a:lnTo>
                  <a:lnTo>
                    <a:pt x="13969" y="0"/>
                  </a:lnTo>
                  <a:close/>
                </a:path>
              </a:pathLst>
            </a:custGeom>
            <a:solidFill>
              <a:srgbClr val="0000FF"/>
            </a:solidFill>
          </p:spPr>
          <p:txBody>
            <a:bodyPr wrap="square" lIns="0" tIns="0" rIns="0" bIns="0" rtlCol="0"/>
            <a:lstStyle/>
            <a:p>
              <a:endParaRPr sz="1400"/>
            </a:p>
          </p:txBody>
        </p:sp>
      </p:grpSp>
      <p:sp>
        <p:nvSpPr>
          <p:cNvPr id="11" name="object 8">
            <a:extLst>
              <a:ext uri="{FF2B5EF4-FFF2-40B4-BE49-F238E27FC236}">
                <a16:creationId xmlns:a16="http://schemas.microsoft.com/office/drawing/2014/main" id="{20E14500-BC61-48E2-B671-39B62A301795}"/>
              </a:ext>
            </a:extLst>
          </p:cNvPr>
          <p:cNvSpPr txBox="1"/>
          <p:nvPr/>
        </p:nvSpPr>
        <p:spPr>
          <a:xfrm rot="180000">
            <a:off x="5066233" y="2233954"/>
            <a:ext cx="1566801" cy="213072"/>
          </a:xfrm>
          <a:prstGeom prst="rect">
            <a:avLst/>
          </a:prstGeom>
        </p:spPr>
        <p:txBody>
          <a:bodyPr vert="horz" wrap="square" lIns="0" tIns="0" rIns="0" bIns="0" rtlCol="0">
            <a:spAutoFit/>
          </a:bodyPr>
          <a:lstStyle/>
          <a:p>
            <a:pPr>
              <a:lnSpc>
                <a:spcPts val="1800"/>
              </a:lnSpc>
            </a:pPr>
            <a:r>
              <a:rPr sz="2000" spc="-127" baseline="3086" dirty="0">
                <a:latin typeface="Lucida Sans"/>
                <a:cs typeface="Lucida Sans"/>
              </a:rPr>
              <a:t>DHCP</a:t>
            </a:r>
            <a:r>
              <a:rPr sz="2000" spc="-315" baseline="3086" dirty="0">
                <a:latin typeface="Lucida Sans"/>
                <a:cs typeface="Lucida Sans"/>
              </a:rPr>
              <a:t> </a:t>
            </a:r>
            <a:r>
              <a:rPr sz="2000" spc="-112" baseline="1543" dirty="0">
                <a:latin typeface="Lucida Sans"/>
                <a:cs typeface="Lucida Sans"/>
              </a:rPr>
              <a:t>Disco</a:t>
            </a:r>
            <a:r>
              <a:rPr sz="1400" spc="-75" dirty="0">
                <a:latin typeface="Lucida Sans"/>
                <a:cs typeface="Lucida Sans"/>
              </a:rPr>
              <a:t>ver</a:t>
            </a:r>
            <a:endParaRPr sz="1400">
              <a:latin typeface="Lucida Sans"/>
              <a:cs typeface="Lucida Sans"/>
            </a:endParaRPr>
          </a:p>
        </p:txBody>
      </p:sp>
      <p:grpSp>
        <p:nvGrpSpPr>
          <p:cNvPr id="12" name="object 9">
            <a:extLst>
              <a:ext uri="{FF2B5EF4-FFF2-40B4-BE49-F238E27FC236}">
                <a16:creationId xmlns:a16="http://schemas.microsoft.com/office/drawing/2014/main" id="{F1EF3E16-BDC1-4299-BB69-FC8EFCE40269}"/>
              </a:ext>
            </a:extLst>
          </p:cNvPr>
          <p:cNvGrpSpPr/>
          <p:nvPr/>
        </p:nvGrpSpPr>
        <p:grpSpPr>
          <a:xfrm>
            <a:off x="3329305" y="3024187"/>
            <a:ext cx="4770755" cy="702945"/>
            <a:chOff x="3455670" y="3078162"/>
            <a:chExt cx="4770755" cy="702945"/>
          </a:xfrm>
        </p:grpSpPr>
        <p:sp>
          <p:nvSpPr>
            <p:cNvPr id="13" name="object 10">
              <a:extLst>
                <a:ext uri="{FF2B5EF4-FFF2-40B4-BE49-F238E27FC236}">
                  <a16:creationId xmlns:a16="http://schemas.microsoft.com/office/drawing/2014/main" id="{01A1697D-765E-4E5F-95BC-1087002004B1}"/>
                </a:ext>
              </a:extLst>
            </p:cNvPr>
            <p:cNvSpPr/>
            <p:nvPr/>
          </p:nvSpPr>
          <p:spPr>
            <a:xfrm>
              <a:off x="3634740" y="3096259"/>
              <a:ext cx="4573270" cy="623570"/>
            </a:xfrm>
            <a:custGeom>
              <a:avLst/>
              <a:gdLst/>
              <a:ahLst/>
              <a:cxnLst/>
              <a:rect l="l" t="t" r="r" b="b"/>
              <a:pathLst>
                <a:path w="4573270" h="623570">
                  <a:moveTo>
                    <a:pt x="4573270" y="0"/>
                  </a:moveTo>
                  <a:lnTo>
                    <a:pt x="0" y="623569"/>
                  </a:lnTo>
                </a:path>
              </a:pathLst>
            </a:custGeom>
            <a:ln w="35941">
              <a:solidFill>
                <a:srgbClr val="33CC66"/>
              </a:solidFill>
            </a:ln>
          </p:spPr>
          <p:txBody>
            <a:bodyPr wrap="square" lIns="0" tIns="0" rIns="0" bIns="0" rtlCol="0"/>
            <a:lstStyle/>
            <a:p>
              <a:endParaRPr sz="1400"/>
            </a:p>
          </p:txBody>
        </p:sp>
        <p:sp>
          <p:nvSpPr>
            <p:cNvPr id="14" name="object 11">
              <a:extLst>
                <a:ext uri="{FF2B5EF4-FFF2-40B4-BE49-F238E27FC236}">
                  <a16:creationId xmlns:a16="http://schemas.microsoft.com/office/drawing/2014/main" id="{78DAA8F2-6C29-441A-B7F4-5A2971DF7CEB}"/>
                </a:ext>
              </a:extLst>
            </p:cNvPr>
            <p:cNvSpPr/>
            <p:nvPr/>
          </p:nvSpPr>
          <p:spPr>
            <a:xfrm>
              <a:off x="3455670" y="3656330"/>
              <a:ext cx="195580" cy="124460"/>
            </a:xfrm>
            <a:custGeom>
              <a:avLst/>
              <a:gdLst/>
              <a:ahLst/>
              <a:cxnLst/>
              <a:rect l="l" t="t" r="r" b="b"/>
              <a:pathLst>
                <a:path w="195579" h="124460">
                  <a:moveTo>
                    <a:pt x="179069" y="0"/>
                  </a:moveTo>
                  <a:lnTo>
                    <a:pt x="0" y="87630"/>
                  </a:lnTo>
                  <a:lnTo>
                    <a:pt x="195579" y="124460"/>
                  </a:lnTo>
                  <a:lnTo>
                    <a:pt x="179069" y="0"/>
                  </a:lnTo>
                  <a:close/>
                </a:path>
              </a:pathLst>
            </a:custGeom>
            <a:solidFill>
              <a:srgbClr val="33CC66"/>
            </a:solidFill>
          </p:spPr>
          <p:txBody>
            <a:bodyPr wrap="square" lIns="0" tIns="0" rIns="0" bIns="0" rtlCol="0"/>
            <a:lstStyle/>
            <a:p>
              <a:endParaRPr sz="1400"/>
            </a:p>
          </p:txBody>
        </p:sp>
      </p:grpSp>
      <p:sp>
        <p:nvSpPr>
          <p:cNvPr id="15" name="object 12">
            <a:extLst>
              <a:ext uri="{FF2B5EF4-FFF2-40B4-BE49-F238E27FC236}">
                <a16:creationId xmlns:a16="http://schemas.microsoft.com/office/drawing/2014/main" id="{13910E16-9FB9-45DD-99C0-34003BF3F594}"/>
              </a:ext>
            </a:extLst>
          </p:cNvPr>
          <p:cNvSpPr txBox="1"/>
          <p:nvPr/>
        </p:nvSpPr>
        <p:spPr>
          <a:xfrm rot="21180000">
            <a:off x="4689045" y="3105786"/>
            <a:ext cx="1200525" cy="213072"/>
          </a:xfrm>
          <a:prstGeom prst="rect">
            <a:avLst/>
          </a:prstGeom>
        </p:spPr>
        <p:txBody>
          <a:bodyPr vert="horz" wrap="square" lIns="0" tIns="0" rIns="0" bIns="0" rtlCol="0">
            <a:spAutoFit/>
          </a:bodyPr>
          <a:lstStyle/>
          <a:p>
            <a:pPr>
              <a:lnSpc>
                <a:spcPts val="1800"/>
              </a:lnSpc>
            </a:pPr>
            <a:r>
              <a:rPr sz="1400" spc="-70" dirty="0">
                <a:latin typeface="Lucida Sans"/>
                <a:cs typeface="Lucida Sans"/>
              </a:rPr>
              <a:t>DHCP</a:t>
            </a:r>
            <a:r>
              <a:rPr sz="1400" spc="-235" dirty="0">
                <a:latin typeface="Lucida Sans"/>
                <a:cs typeface="Lucida Sans"/>
              </a:rPr>
              <a:t> </a:t>
            </a:r>
            <a:r>
              <a:rPr sz="1400" spc="-60" dirty="0">
                <a:latin typeface="Lucida Sans"/>
                <a:cs typeface="Lucida Sans"/>
              </a:rPr>
              <a:t>Offer</a:t>
            </a:r>
            <a:endParaRPr sz="1400">
              <a:latin typeface="Lucida Sans"/>
              <a:cs typeface="Lucida Sans"/>
            </a:endParaRPr>
          </a:p>
        </p:txBody>
      </p:sp>
      <p:grpSp>
        <p:nvGrpSpPr>
          <p:cNvPr id="16" name="object 13">
            <a:extLst>
              <a:ext uri="{FF2B5EF4-FFF2-40B4-BE49-F238E27FC236}">
                <a16:creationId xmlns:a16="http://schemas.microsoft.com/office/drawing/2014/main" id="{31F0A421-9431-421E-900E-775B81169F84}"/>
              </a:ext>
            </a:extLst>
          </p:cNvPr>
          <p:cNvGrpSpPr/>
          <p:nvPr/>
        </p:nvGrpSpPr>
        <p:grpSpPr>
          <a:xfrm>
            <a:off x="3311207" y="4103687"/>
            <a:ext cx="4770755" cy="509905"/>
            <a:chOff x="3437572" y="4157662"/>
            <a:chExt cx="4770755" cy="509905"/>
          </a:xfrm>
        </p:grpSpPr>
        <p:sp>
          <p:nvSpPr>
            <p:cNvPr id="17" name="object 14">
              <a:extLst>
                <a:ext uri="{FF2B5EF4-FFF2-40B4-BE49-F238E27FC236}">
                  <a16:creationId xmlns:a16="http://schemas.microsoft.com/office/drawing/2014/main" id="{0DD3AA6F-EBE5-4796-A394-09526FF9E06C}"/>
                </a:ext>
              </a:extLst>
            </p:cNvPr>
            <p:cNvSpPr/>
            <p:nvPr/>
          </p:nvSpPr>
          <p:spPr>
            <a:xfrm>
              <a:off x="3455669" y="4175759"/>
              <a:ext cx="4521200" cy="411480"/>
            </a:xfrm>
            <a:custGeom>
              <a:avLst/>
              <a:gdLst/>
              <a:ahLst/>
              <a:cxnLst/>
              <a:rect l="l" t="t" r="r" b="b"/>
              <a:pathLst>
                <a:path w="4521200" h="411479">
                  <a:moveTo>
                    <a:pt x="0" y="0"/>
                  </a:moveTo>
                  <a:lnTo>
                    <a:pt x="4521200" y="411479"/>
                  </a:lnTo>
                </a:path>
              </a:pathLst>
            </a:custGeom>
            <a:ln w="35941">
              <a:solidFill>
                <a:srgbClr val="0000FF"/>
              </a:solidFill>
            </a:ln>
          </p:spPr>
          <p:txBody>
            <a:bodyPr wrap="square" lIns="0" tIns="0" rIns="0" bIns="0" rtlCol="0"/>
            <a:lstStyle/>
            <a:p>
              <a:endParaRPr sz="1400"/>
            </a:p>
          </p:txBody>
        </p:sp>
        <p:sp>
          <p:nvSpPr>
            <p:cNvPr id="18" name="object 15">
              <a:extLst>
                <a:ext uri="{FF2B5EF4-FFF2-40B4-BE49-F238E27FC236}">
                  <a16:creationId xmlns:a16="http://schemas.microsoft.com/office/drawing/2014/main" id="{019D7793-6978-4EBB-9D76-E3E0778851DD}"/>
                </a:ext>
              </a:extLst>
            </p:cNvPr>
            <p:cNvSpPr/>
            <p:nvPr/>
          </p:nvSpPr>
          <p:spPr>
            <a:xfrm>
              <a:off x="7959089" y="4505959"/>
              <a:ext cx="248920" cy="161290"/>
            </a:xfrm>
            <a:custGeom>
              <a:avLst/>
              <a:gdLst/>
              <a:ahLst/>
              <a:cxnLst/>
              <a:rect l="l" t="t" r="r" b="b"/>
              <a:pathLst>
                <a:path w="248920" h="161289">
                  <a:moveTo>
                    <a:pt x="13969" y="0"/>
                  </a:moveTo>
                  <a:lnTo>
                    <a:pt x="0" y="161289"/>
                  </a:lnTo>
                  <a:lnTo>
                    <a:pt x="248919" y="101600"/>
                  </a:lnTo>
                  <a:lnTo>
                    <a:pt x="13969" y="0"/>
                  </a:lnTo>
                  <a:close/>
                </a:path>
              </a:pathLst>
            </a:custGeom>
            <a:solidFill>
              <a:srgbClr val="0000FF"/>
            </a:solidFill>
          </p:spPr>
          <p:txBody>
            <a:bodyPr wrap="square" lIns="0" tIns="0" rIns="0" bIns="0" rtlCol="0"/>
            <a:lstStyle/>
            <a:p>
              <a:endParaRPr sz="1400"/>
            </a:p>
          </p:txBody>
        </p:sp>
      </p:grpSp>
      <p:sp>
        <p:nvSpPr>
          <p:cNvPr id="19" name="object 16">
            <a:extLst>
              <a:ext uri="{FF2B5EF4-FFF2-40B4-BE49-F238E27FC236}">
                <a16:creationId xmlns:a16="http://schemas.microsoft.com/office/drawing/2014/main" id="{E80198B2-2261-4BCB-897D-2C85851A5B36}"/>
              </a:ext>
            </a:extLst>
          </p:cNvPr>
          <p:cNvSpPr txBox="1"/>
          <p:nvPr/>
        </p:nvSpPr>
        <p:spPr>
          <a:xfrm rot="180000">
            <a:off x="5066002" y="4033440"/>
            <a:ext cx="1518446" cy="213072"/>
          </a:xfrm>
          <a:prstGeom prst="rect">
            <a:avLst/>
          </a:prstGeom>
        </p:spPr>
        <p:txBody>
          <a:bodyPr vert="horz" wrap="square" lIns="0" tIns="0" rIns="0" bIns="0" rtlCol="0">
            <a:spAutoFit/>
          </a:bodyPr>
          <a:lstStyle/>
          <a:p>
            <a:pPr>
              <a:lnSpc>
                <a:spcPts val="1800"/>
              </a:lnSpc>
            </a:pPr>
            <a:r>
              <a:rPr sz="2000" spc="-127" baseline="3086" dirty="0">
                <a:latin typeface="Lucida Sans"/>
                <a:cs typeface="Lucida Sans"/>
              </a:rPr>
              <a:t>DHCP</a:t>
            </a:r>
            <a:r>
              <a:rPr sz="2000" spc="-322" baseline="3086" dirty="0">
                <a:latin typeface="Lucida Sans"/>
                <a:cs typeface="Lucida Sans"/>
              </a:rPr>
              <a:t> </a:t>
            </a:r>
            <a:r>
              <a:rPr sz="2000" spc="-97" baseline="1543" dirty="0">
                <a:latin typeface="Lucida Sans"/>
                <a:cs typeface="Lucida Sans"/>
              </a:rPr>
              <a:t>Requ</a:t>
            </a:r>
            <a:r>
              <a:rPr sz="1400" spc="-65" dirty="0">
                <a:latin typeface="Lucida Sans"/>
                <a:cs typeface="Lucida Sans"/>
              </a:rPr>
              <a:t>est</a:t>
            </a:r>
            <a:endParaRPr sz="1400">
              <a:latin typeface="Lucida Sans"/>
              <a:cs typeface="Lucida Sans"/>
            </a:endParaRPr>
          </a:p>
        </p:txBody>
      </p:sp>
      <p:grpSp>
        <p:nvGrpSpPr>
          <p:cNvPr id="20" name="object 17">
            <a:extLst>
              <a:ext uri="{FF2B5EF4-FFF2-40B4-BE49-F238E27FC236}">
                <a16:creationId xmlns:a16="http://schemas.microsoft.com/office/drawing/2014/main" id="{B711A29F-6259-465F-B895-B7BC432FD50E}"/>
              </a:ext>
            </a:extLst>
          </p:cNvPr>
          <p:cNvGrpSpPr/>
          <p:nvPr/>
        </p:nvGrpSpPr>
        <p:grpSpPr>
          <a:xfrm>
            <a:off x="3258185" y="4896167"/>
            <a:ext cx="4769485" cy="702945"/>
            <a:chOff x="3384550" y="4950142"/>
            <a:chExt cx="4769485" cy="702945"/>
          </a:xfrm>
        </p:grpSpPr>
        <p:sp>
          <p:nvSpPr>
            <p:cNvPr id="21" name="object 18">
              <a:extLst>
                <a:ext uri="{FF2B5EF4-FFF2-40B4-BE49-F238E27FC236}">
                  <a16:creationId xmlns:a16="http://schemas.microsoft.com/office/drawing/2014/main" id="{1AC9D195-3C9C-4554-B536-14557A4BB7C9}"/>
                </a:ext>
              </a:extLst>
            </p:cNvPr>
            <p:cNvSpPr/>
            <p:nvPr/>
          </p:nvSpPr>
          <p:spPr>
            <a:xfrm>
              <a:off x="3562350" y="4968239"/>
              <a:ext cx="4573270" cy="623570"/>
            </a:xfrm>
            <a:custGeom>
              <a:avLst/>
              <a:gdLst/>
              <a:ahLst/>
              <a:cxnLst/>
              <a:rect l="l" t="t" r="r" b="b"/>
              <a:pathLst>
                <a:path w="4573270" h="623570">
                  <a:moveTo>
                    <a:pt x="4573270" y="0"/>
                  </a:moveTo>
                  <a:lnTo>
                    <a:pt x="0" y="623570"/>
                  </a:lnTo>
                </a:path>
              </a:pathLst>
            </a:custGeom>
            <a:ln w="35941">
              <a:solidFill>
                <a:srgbClr val="33CC66"/>
              </a:solidFill>
            </a:ln>
          </p:spPr>
          <p:txBody>
            <a:bodyPr wrap="square" lIns="0" tIns="0" rIns="0" bIns="0" rtlCol="0"/>
            <a:lstStyle/>
            <a:p>
              <a:endParaRPr sz="1400"/>
            </a:p>
          </p:txBody>
        </p:sp>
        <p:sp>
          <p:nvSpPr>
            <p:cNvPr id="22" name="object 19">
              <a:extLst>
                <a:ext uri="{FF2B5EF4-FFF2-40B4-BE49-F238E27FC236}">
                  <a16:creationId xmlns:a16="http://schemas.microsoft.com/office/drawing/2014/main" id="{22BC6C5A-2009-46EA-9D5B-F21AB91A765B}"/>
                </a:ext>
              </a:extLst>
            </p:cNvPr>
            <p:cNvSpPr/>
            <p:nvPr/>
          </p:nvSpPr>
          <p:spPr>
            <a:xfrm>
              <a:off x="3384550" y="5528309"/>
              <a:ext cx="195580" cy="124460"/>
            </a:xfrm>
            <a:custGeom>
              <a:avLst/>
              <a:gdLst/>
              <a:ahLst/>
              <a:cxnLst/>
              <a:rect l="l" t="t" r="r" b="b"/>
              <a:pathLst>
                <a:path w="195579" h="124460">
                  <a:moveTo>
                    <a:pt x="177800" y="0"/>
                  </a:moveTo>
                  <a:lnTo>
                    <a:pt x="0" y="87629"/>
                  </a:lnTo>
                  <a:lnTo>
                    <a:pt x="195579" y="124459"/>
                  </a:lnTo>
                  <a:lnTo>
                    <a:pt x="177800" y="0"/>
                  </a:lnTo>
                  <a:close/>
                </a:path>
              </a:pathLst>
            </a:custGeom>
            <a:solidFill>
              <a:srgbClr val="33CC66"/>
            </a:solidFill>
          </p:spPr>
          <p:txBody>
            <a:bodyPr wrap="square" lIns="0" tIns="0" rIns="0" bIns="0" rtlCol="0"/>
            <a:lstStyle/>
            <a:p>
              <a:endParaRPr sz="1400"/>
            </a:p>
          </p:txBody>
        </p:sp>
      </p:grpSp>
      <p:sp>
        <p:nvSpPr>
          <p:cNvPr id="23" name="object 20">
            <a:extLst>
              <a:ext uri="{FF2B5EF4-FFF2-40B4-BE49-F238E27FC236}">
                <a16:creationId xmlns:a16="http://schemas.microsoft.com/office/drawing/2014/main" id="{7B98D396-1A62-49C5-8574-862AA3F93BC9}"/>
              </a:ext>
            </a:extLst>
          </p:cNvPr>
          <p:cNvSpPr txBox="1"/>
          <p:nvPr/>
        </p:nvSpPr>
        <p:spPr>
          <a:xfrm rot="21180000">
            <a:off x="4615658" y="4986886"/>
            <a:ext cx="1054413" cy="213072"/>
          </a:xfrm>
          <a:prstGeom prst="rect">
            <a:avLst/>
          </a:prstGeom>
        </p:spPr>
        <p:txBody>
          <a:bodyPr vert="horz" wrap="square" lIns="0" tIns="0" rIns="0" bIns="0" rtlCol="0">
            <a:spAutoFit/>
          </a:bodyPr>
          <a:lstStyle/>
          <a:p>
            <a:pPr>
              <a:lnSpc>
                <a:spcPts val="1800"/>
              </a:lnSpc>
            </a:pPr>
            <a:r>
              <a:rPr sz="1400" spc="-70" dirty="0">
                <a:latin typeface="Lucida Sans"/>
                <a:cs typeface="Lucida Sans"/>
              </a:rPr>
              <a:t>DHCP</a:t>
            </a:r>
            <a:r>
              <a:rPr sz="1400" spc="-229" dirty="0">
                <a:latin typeface="Lucida Sans"/>
                <a:cs typeface="Lucida Sans"/>
              </a:rPr>
              <a:t> </a:t>
            </a:r>
            <a:r>
              <a:rPr sz="1400" spc="-75" dirty="0">
                <a:latin typeface="Lucida Sans"/>
                <a:cs typeface="Lucida Sans"/>
              </a:rPr>
              <a:t>Ack</a:t>
            </a:r>
            <a:endParaRPr sz="1400">
              <a:latin typeface="Lucida Sans"/>
              <a:cs typeface="Lucida Sans"/>
            </a:endParaRPr>
          </a:p>
        </p:txBody>
      </p:sp>
      <p:grpSp>
        <p:nvGrpSpPr>
          <p:cNvPr id="24" name="object 21">
            <a:extLst>
              <a:ext uri="{FF2B5EF4-FFF2-40B4-BE49-F238E27FC236}">
                <a16:creationId xmlns:a16="http://schemas.microsoft.com/office/drawing/2014/main" id="{CED7EC10-9B74-4486-B480-83CB7C857821}"/>
              </a:ext>
            </a:extLst>
          </p:cNvPr>
          <p:cNvGrpSpPr/>
          <p:nvPr/>
        </p:nvGrpSpPr>
        <p:grpSpPr>
          <a:xfrm>
            <a:off x="1043304" y="1818004"/>
            <a:ext cx="62551" cy="4105900"/>
            <a:chOff x="1169669" y="1871979"/>
            <a:chExt cx="107950" cy="4391660"/>
          </a:xfrm>
        </p:grpSpPr>
        <p:sp>
          <p:nvSpPr>
            <p:cNvPr id="25" name="object 22">
              <a:extLst>
                <a:ext uri="{FF2B5EF4-FFF2-40B4-BE49-F238E27FC236}">
                  <a16:creationId xmlns:a16="http://schemas.microsoft.com/office/drawing/2014/main" id="{ED9DC23D-0650-4016-83F5-DF425FBED062}"/>
                </a:ext>
              </a:extLst>
            </p:cNvPr>
            <p:cNvSpPr/>
            <p:nvPr/>
          </p:nvSpPr>
          <p:spPr>
            <a:xfrm>
              <a:off x="1224279" y="1871979"/>
              <a:ext cx="0" cy="4236720"/>
            </a:xfrm>
            <a:custGeom>
              <a:avLst/>
              <a:gdLst/>
              <a:ahLst/>
              <a:cxnLst/>
              <a:rect l="l" t="t" r="r" b="b"/>
              <a:pathLst>
                <a:path h="4236720">
                  <a:moveTo>
                    <a:pt x="0" y="0"/>
                  </a:moveTo>
                  <a:lnTo>
                    <a:pt x="0" y="4236720"/>
                  </a:lnTo>
                </a:path>
              </a:pathLst>
            </a:custGeom>
            <a:ln w="3175">
              <a:solidFill>
                <a:srgbClr val="FF0000"/>
              </a:solidFill>
            </a:ln>
          </p:spPr>
          <p:txBody>
            <a:bodyPr wrap="square" lIns="0" tIns="0" rIns="0" bIns="0" rtlCol="0"/>
            <a:lstStyle/>
            <a:p>
              <a:endParaRPr sz="1400"/>
            </a:p>
          </p:txBody>
        </p:sp>
        <p:sp>
          <p:nvSpPr>
            <p:cNvPr id="26" name="object 23">
              <a:extLst>
                <a:ext uri="{FF2B5EF4-FFF2-40B4-BE49-F238E27FC236}">
                  <a16:creationId xmlns:a16="http://schemas.microsoft.com/office/drawing/2014/main" id="{2A4DFB0D-E8DB-4A67-8597-0326F7EEEB9F}"/>
                </a:ext>
              </a:extLst>
            </p:cNvPr>
            <p:cNvSpPr/>
            <p:nvPr/>
          </p:nvSpPr>
          <p:spPr>
            <a:xfrm>
              <a:off x="1169669" y="6102350"/>
              <a:ext cx="107950" cy="161290"/>
            </a:xfrm>
            <a:custGeom>
              <a:avLst/>
              <a:gdLst/>
              <a:ahLst/>
              <a:cxnLst/>
              <a:rect l="l" t="t" r="r" b="b"/>
              <a:pathLst>
                <a:path w="107950" h="161289">
                  <a:moveTo>
                    <a:pt x="107950" y="0"/>
                  </a:moveTo>
                  <a:lnTo>
                    <a:pt x="0" y="0"/>
                  </a:lnTo>
                  <a:lnTo>
                    <a:pt x="54610" y="161290"/>
                  </a:lnTo>
                  <a:lnTo>
                    <a:pt x="107950" y="0"/>
                  </a:lnTo>
                  <a:close/>
                </a:path>
              </a:pathLst>
            </a:custGeom>
            <a:solidFill>
              <a:srgbClr val="FF0000"/>
            </a:solidFill>
          </p:spPr>
          <p:txBody>
            <a:bodyPr wrap="square" lIns="0" tIns="0" rIns="0" bIns="0" rtlCol="0"/>
            <a:lstStyle/>
            <a:p>
              <a:endParaRPr sz="1400"/>
            </a:p>
          </p:txBody>
        </p:sp>
      </p:grpSp>
      <p:sp>
        <p:nvSpPr>
          <p:cNvPr id="27" name="object 24">
            <a:extLst>
              <a:ext uri="{FF2B5EF4-FFF2-40B4-BE49-F238E27FC236}">
                <a16:creationId xmlns:a16="http://schemas.microsoft.com/office/drawing/2014/main" id="{3180158B-3530-400C-A50A-19355D7EE26E}"/>
              </a:ext>
            </a:extLst>
          </p:cNvPr>
          <p:cNvSpPr txBox="1"/>
          <p:nvPr/>
        </p:nvSpPr>
        <p:spPr>
          <a:xfrm>
            <a:off x="742315" y="1566545"/>
            <a:ext cx="2264410" cy="913070"/>
          </a:xfrm>
          <a:prstGeom prst="rect">
            <a:avLst/>
          </a:prstGeom>
        </p:spPr>
        <p:txBody>
          <a:bodyPr vert="horz" wrap="square" lIns="0" tIns="12700" rIns="0" bIns="0" rtlCol="0">
            <a:spAutoFit/>
          </a:bodyPr>
          <a:lstStyle/>
          <a:p>
            <a:pPr marL="12700">
              <a:lnSpc>
                <a:spcPct val="100000"/>
              </a:lnSpc>
              <a:spcBef>
                <a:spcPts val="100"/>
              </a:spcBef>
            </a:pPr>
            <a:r>
              <a:rPr sz="1400" spc="-65" dirty="0">
                <a:latin typeface="Lucida Sans"/>
                <a:cs typeface="Lucida Sans"/>
              </a:rPr>
              <a:t>temps</a:t>
            </a:r>
            <a:endParaRPr sz="1400">
              <a:latin typeface="Lucida Sans"/>
              <a:cs typeface="Lucida Sans"/>
            </a:endParaRPr>
          </a:p>
          <a:p>
            <a:pPr>
              <a:lnSpc>
                <a:spcPct val="100000"/>
              </a:lnSpc>
            </a:pPr>
            <a:endParaRPr>
              <a:latin typeface="Lucida Sans"/>
              <a:cs typeface="Lucida Sans"/>
            </a:endParaRPr>
          </a:p>
          <a:p>
            <a:pPr marR="5080" algn="r">
              <a:lnSpc>
                <a:spcPct val="100000"/>
              </a:lnSpc>
              <a:spcBef>
                <a:spcPts val="1485"/>
              </a:spcBef>
            </a:pPr>
            <a:r>
              <a:rPr sz="1400" spc="-60" dirty="0">
                <a:latin typeface="Lucida Sans"/>
                <a:cs typeface="Lucida Sans"/>
              </a:rPr>
              <a:t>c</a:t>
            </a:r>
            <a:r>
              <a:rPr sz="1400" spc="60" dirty="0">
                <a:latin typeface="Lucida Sans"/>
                <a:cs typeface="Lucida Sans"/>
              </a:rPr>
              <a:t>l</a:t>
            </a:r>
            <a:r>
              <a:rPr sz="1400" spc="-40" dirty="0">
                <a:latin typeface="Lucida Sans"/>
                <a:cs typeface="Lucida Sans"/>
              </a:rPr>
              <a:t>i</a:t>
            </a:r>
            <a:r>
              <a:rPr sz="1400" spc="-30" dirty="0">
                <a:latin typeface="Lucida Sans"/>
                <a:cs typeface="Lucida Sans"/>
              </a:rPr>
              <a:t>e</a:t>
            </a:r>
            <a:r>
              <a:rPr sz="1400" spc="-95" dirty="0">
                <a:latin typeface="Lucida Sans"/>
                <a:cs typeface="Lucida Sans"/>
              </a:rPr>
              <a:t>n</a:t>
            </a:r>
            <a:r>
              <a:rPr sz="1400" spc="-40" dirty="0">
                <a:latin typeface="Lucida Sans"/>
                <a:cs typeface="Lucida Sans"/>
              </a:rPr>
              <a:t>t</a:t>
            </a:r>
            <a:endParaRPr sz="1400">
              <a:latin typeface="Lucida Sans"/>
              <a:cs typeface="Lucida Sans"/>
            </a:endParaRPr>
          </a:p>
        </p:txBody>
      </p:sp>
      <p:sp>
        <p:nvSpPr>
          <p:cNvPr id="28" name="object 25">
            <a:extLst>
              <a:ext uri="{FF2B5EF4-FFF2-40B4-BE49-F238E27FC236}">
                <a16:creationId xmlns:a16="http://schemas.microsoft.com/office/drawing/2014/main" id="{7060264D-7C5D-4F19-8990-FFD559AC4F29}"/>
              </a:ext>
            </a:extLst>
          </p:cNvPr>
          <p:cNvSpPr/>
          <p:nvPr/>
        </p:nvSpPr>
        <p:spPr>
          <a:xfrm>
            <a:off x="1241424" y="5561965"/>
            <a:ext cx="2016760" cy="0"/>
          </a:xfrm>
          <a:custGeom>
            <a:avLst/>
            <a:gdLst/>
            <a:ahLst/>
            <a:cxnLst/>
            <a:rect l="l" t="t" r="r" b="b"/>
            <a:pathLst>
              <a:path w="2016760">
                <a:moveTo>
                  <a:pt x="2016760" y="0"/>
                </a:moveTo>
                <a:lnTo>
                  <a:pt x="0" y="0"/>
                </a:lnTo>
              </a:path>
            </a:pathLst>
          </a:custGeom>
          <a:ln w="3175">
            <a:solidFill>
              <a:srgbClr val="000000"/>
            </a:solidFill>
            <a:prstDash val="lgDash"/>
          </a:ln>
        </p:spPr>
        <p:txBody>
          <a:bodyPr wrap="square" lIns="0" tIns="0" rIns="0" bIns="0" rtlCol="0"/>
          <a:lstStyle/>
          <a:p>
            <a:endParaRPr sz="1400"/>
          </a:p>
        </p:txBody>
      </p:sp>
      <p:sp>
        <p:nvSpPr>
          <p:cNvPr id="29" name="object 26">
            <a:extLst>
              <a:ext uri="{FF2B5EF4-FFF2-40B4-BE49-F238E27FC236}">
                <a16:creationId xmlns:a16="http://schemas.microsoft.com/office/drawing/2014/main" id="{78510747-49BC-48DF-BDE4-507040FC4C0B}"/>
              </a:ext>
            </a:extLst>
          </p:cNvPr>
          <p:cNvSpPr txBox="1"/>
          <p:nvPr/>
        </p:nvSpPr>
        <p:spPr>
          <a:xfrm>
            <a:off x="671194" y="5382895"/>
            <a:ext cx="8274684" cy="1109343"/>
          </a:xfrm>
          <a:prstGeom prst="rect">
            <a:avLst/>
          </a:prstGeom>
        </p:spPr>
        <p:txBody>
          <a:bodyPr vert="horz" wrap="square" lIns="0" tIns="12700" rIns="0" bIns="0" rtlCol="0">
            <a:spAutoFit/>
          </a:bodyPr>
          <a:lstStyle/>
          <a:p>
            <a:pPr marL="155575">
              <a:lnSpc>
                <a:spcPct val="100000"/>
              </a:lnSpc>
              <a:spcBef>
                <a:spcPts val="100"/>
              </a:spcBef>
            </a:pPr>
            <a:r>
              <a:rPr sz="1400" spc="-100" dirty="0">
                <a:latin typeface="Lucida Sans"/>
                <a:cs typeface="Lucida Sans"/>
              </a:rPr>
              <a:t>t0</a:t>
            </a:r>
            <a:endParaRPr sz="1400" dirty="0">
              <a:latin typeface="Lucida Sans"/>
              <a:cs typeface="Lucida Sans"/>
            </a:endParaRPr>
          </a:p>
          <a:p>
            <a:pPr>
              <a:lnSpc>
                <a:spcPct val="100000"/>
              </a:lnSpc>
            </a:pPr>
            <a:endParaRPr dirty="0">
              <a:latin typeface="Lucida Sans"/>
              <a:cs typeface="Lucida Sans"/>
            </a:endParaRPr>
          </a:p>
          <a:p>
            <a:pPr marL="12700" marR="5080">
              <a:lnSpc>
                <a:spcPct val="102299"/>
              </a:lnSpc>
              <a:spcBef>
                <a:spcPts val="1440"/>
              </a:spcBef>
            </a:pPr>
            <a:r>
              <a:rPr sz="1400" spc="-60" dirty="0">
                <a:latin typeface="Lucida Sans"/>
                <a:cs typeface="Lucida Sans"/>
              </a:rPr>
              <a:t>C’est</a:t>
            </a:r>
            <a:r>
              <a:rPr sz="1400" spc="-145" dirty="0">
                <a:latin typeface="Lucida Sans"/>
                <a:cs typeface="Lucida Sans"/>
              </a:rPr>
              <a:t> </a:t>
            </a:r>
            <a:r>
              <a:rPr sz="1400" spc="20" dirty="0">
                <a:latin typeface="Lucida Sans"/>
                <a:cs typeface="Lucida Sans"/>
              </a:rPr>
              <a:t>SEULEMENT</a:t>
            </a:r>
            <a:r>
              <a:rPr sz="1400" spc="-145" dirty="0">
                <a:latin typeface="Lucida Sans"/>
                <a:cs typeface="Lucida Sans"/>
              </a:rPr>
              <a:t> </a:t>
            </a:r>
            <a:r>
              <a:rPr sz="1400" spc="-25" dirty="0">
                <a:latin typeface="Lucida Sans"/>
                <a:cs typeface="Lucida Sans"/>
              </a:rPr>
              <a:t>après</a:t>
            </a:r>
            <a:r>
              <a:rPr sz="1400" spc="-140" dirty="0">
                <a:latin typeface="Lucida Sans"/>
                <a:cs typeface="Lucida Sans"/>
              </a:rPr>
              <a:t> </a:t>
            </a:r>
            <a:r>
              <a:rPr sz="1400" spc="-100" dirty="0">
                <a:latin typeface="Lucida Sans"/>
                <a:cs typeface="Lucida Sans"/>
              </a:rPr>
              <a:t>t0</a:t>
            </a:r>
            <a:r>
              <a:rPr sz="1400" spc="-150" dirty="0">
                <a:latin typeface="Lucida Sans"/>
                <a:cs typeface="Lucida Sans"/>
              </a:rPr>
              <a:t> </a:t>
            </a:r>
            <a:r>
              <a:rPr sz="1400" spc="-80" dirty="0">
                <a:latin typeface="Lucida Sans"/>
                <a:cs typeface="Lucida Sans"/>
              </a:rPr>
              <a:t>que</a:t>
            </a:r>
            <a:r>
              <a:rPr sz="1400" spc="-150" dirty="0">
                <a:latin typeface="Lucida Sans"/>
                <a:cs typeface="Lucida Sans"/>
              </a:rPr>
              <a:t> </a:t>
            </a:r>
            <a:r>
              <a:rPr sz="1400" spc="20" dirty="0">
                <a:latin typeface="Lucida Sans"/>
                <a:cs typeface="Lucida Sans"/>
              </a:rPr>
              <a:t>le</a:t>
            </a:r>
            <a:r>
              <a:rPr sz="1400" spc="-145" dirty="0">
                <a:latin typeface="Lucida Sans"/>
                <a:cs typeface="Lucida Sans"/>
              </a:rPr>
              <a:t> </a:t>
            </a:r>
            <a:r>
              <a:rPr sz="1400" spc="-35" dirty="0">
                <a:latin typeface="Lucida Sans"/>
                <a:cs typeface="Lucida Sans"/>
              </a:rPr>
              <a:t>client</a:t>
            </a:r>
            <a:r>
              <a:rPr sz="1400" spc="-140" dirty="0">
                <a:latin typeface="Lucida Sans"/>
                <a:cs typeface="Lucida Sans"/>
              </a:rPr>
              <a:t> </a:t>
            </a:r>
            <a:r>
              <a:rPr sz="1400" spc="-75" dirty="0">
                <a:latin typeface="Lucida Sans"/>
                <a:cs typeface="Lucida Sans"/>
              </a:rPr>
              <a:t>peut</a:t>
            </a:r>
            <a:r>
              <a:rPr sz="1400" spc="-140" dirty="0">
                <a:latin typeface="Lucida Sans"/>
                <a:cs typeface="Lucida Sans"/>
              </a:rPr>
              <a:t> </a:t>
            </a:r>
            <a:r>
              <a:rPr sz="1400" spc="-15" dirty="0">
                <a:latin typeface="Lucida Sans"/>
                <a:cs typeface="Lucida Sans"/>
              </a:rPr>
              <a:t>utiliser</a:t>
            </a:r>
            <a:r>
              <a:rPr sz="1400" spc="-150" dirty="0">
                <a:latin typeface="Lucida Sans"/>
                <a:cs typeface="Lucida Sans"/>
              </a:rPr>
              <a:t> </a:t>
            </a:r>
            <a:r>
              <a:rPr sz="1400" spc="-25" dirty="0">
                <a:latin typeface="Lucida Sans"/>
                <a:cs typeface="Lucida Sans"/>
              </a:rPr>
              <a:t>l’adresse</a:t>
            </a:r>
            <a:r>
              <a:rPr sz="1400" spc="-150" dirty="0">
                <a:latin typeface="Lucida Sans"/>
                <a:cs typeface="Lucida Sans"/>
              </a:rPr>
              <a:t> </a:t>
            </a:r>
            <a:r>
              <a:rPr sz="1400" spc="80" dirty="0">
                <a:latin typeface="Lucida Sans"/>
                <a:cs typeface="Lucida Sans"/>
              </a:rPr>
              <a:t>IP</a:t>
            </a:r>
            <a:r>
              <a:rPr sz="1400" spc="-145" dirty="0">
                <a:latin typeface="Lucida Sans"/>
                <a:cs typeface="Lucida Sans"/>
              </a:rPr>
              <a:t> </a:t>
            </a:r>
            <a:r>
              <a:rPr sz="1400" spc="-85" dirty="0">
                <a:latin typeface="Lucida Sans"/>
                <a:cs typeface="Lucida Sans"/>
              </a:rPr>
              <a:t>communiquée  </a:t>
            </a:r>
            <a:r>
              <a:rPr sz="1400" spc="-30" dirty="0">
                <a:latin typeface="Lucida Sans"/>
                <a:cs typeface="Lucida Sans"/>
              </a:rPr>
              <a:t>par </a:t>
            </a:r>
            <a:r>
              <a:rPr sz="1400" spc="20" dirty="0">
                <a:latin typeface="Lucida Sans"/>
                <a:cs typeface="Lucida Sans"/>
              </a:rPr>
              <a:t>le </a:t>
            </a:r>
            <a:r>
              <a:rPr sz="1400" spc="-5" dirty="0">
                <a:latin typeface="Lucida Sans"/>
                <a:cs typeface="Lucida Sans"/>
              </a:rPr>
              <a:t>serveur </a:t>
            </a:r>
            <a:r>
              <a:rPr sz="1400" spc="-75" dirty="0">
                <a:latin typeface="Lucida Sans"/>
                <a:cs typeface="Lucida Sans"/>
              </a:rPr>
              <a:t>jusqu’à </a:t>
            </a:r>
            <a:r>
              <a:rPr sz="1400" spc="-100" dirty="0">
                <a:latin typeface="Lucida Sans"/>
                <a:cs typeface="Lucida Sans"/>
              </a:rPr>
              <a:t>t0 </a:t>
            </a:r>
            <a:r>
              <a:rPr sz="1400" spc="-165" dirty="0">
                <a:latin typeface="Lucida Sans"/>
                <a:cs typeface="Lucida Sans"/>
              </a:rPr>
              <a:t>+</a:t>
            </a:r>
            <a:r>
              <a:rPr sz="1400" spc="-360" dirty="0">
                <a:latin typeface="Lucida Sans"/>
                <a:cs typeface="Lucida Sans"/>
              </a:rPr>
              <a:t> </a:t>
            </a:r>
            <a:r>
              <a:rPr sz="1400" spc="-15" dirty="0">
                <a:latin typeface="Lucida Sans"/>
                <a:cs typeface="Lucida Sans"/>
              </a:rPr>
              <a:t>lease-time.</a:t>
            </a:r>
            <a:endParaRPr sz="1400" dirty="0">
              <a:latin typeface="Lucida Sans"/>
              <a:cs typeface="Lucida Sans"/>
            </a:endParaRPr>
          </a:p>
        </p:txBody>
      </p:sp>
      <p:sp>
        <p:nvSpPr>
          <p:cNvPr id="53" name="object 7">
            <a:extLst>
              <a:ext uri="{FF2B5EF4-FFF2-40B4-BE49-F238E27FC236}">
                <a16:creationId xmlns:a16="http://schemas.microsoft.com/office/drawing/2014/main" id="{CF8F5253-EC48-4676-9E75-902D0BBFD229}"/>
              </a:ext>
            </a:extLst>
          </p:cNvPr>
          <p:cNvSpPr txBox="1"/>
          <p:nvPr/>
        </p:nvSpPr>
        <p:spPr>
          <a:xfrm>
            <a:off x="8242896" y="2226356"/>
            <a:ext cx="840740"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Lucida Sans"/>
                <a:cs typeface="Lucida Sans"/>
              </a:rPr>
              <a:t>serveur</a:t>
            </a:r>
            <a:endParaRPr sz="1800" dirty="0">
              <a:latin typeface="Lucida Sans"/>
              <a:cs typeface="Lucida Sans"/>
            </a:endParaRPr>
          </a:p>
        </p:txBody>
      </p:sp>
      <p:sp>
        <p:nvSpPr>
          <p:cNvPr id="30" name="Espace réservé du pied de page 4">
            <a:extLst>
              <a:ext uri="{FF2B5EF4-FFF2-40B4-BE49-F238E27FC236}">
                <a16:creationId xmlns:a16="http://schemas.microsoft.com/office/drawing/2014/main" id="{75D569D8-F451-4B42-A295-067D236E54E4}"/>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31" name="Espace réservé de la date 3">
            <a:extLst>
              <a:ext uri="{FF2B5EF4-FFF2-40B4-BE49-F238E27FC236}">
                <a16:creationId xmlns:a16="http://schemas.microsoft.com/office/drawing/2014/main" id="{D8E02BF0-219D-4881-AA95-94477F970CFA}"/>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246866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15FF8-8D11-401F-8635-98D4362E73A0}"/>
              </a:ext>
            </a:extLst>
          </p:cNvPr>
          <p:cNvSpPr>
            <a:spLocks noGrp="1"/>
          </p:cNvSpPr>
          <p:nvPr>
            <p:ph type="title"/>
          </p:nvPr>
        </p:nvSpPr>
        <p:spPr/>
        <p:txBody>
          <a:bodyPr>
            <a:normAutofit/>
          </a:bodyPr>
          <a:lstStyle/>
          <a:p>
            <a:r>
              <a:rPr lang="fr-FR" dirty="0"/>
              <a:t>Le service d’acquisition d’IP : DHCP</a:t>
            </a:r>
          </a:p>
        </p:txBody>
      </p:sp>
      <p:sp>
        <p:nvSpPr>
          <p:cNvPr id="6" name="Espace réservé du numéro de diapositive 5">
            <a:extLst>
              <a:ext uri="{FF2B5EF4-FFF2-40B4-BE49-F238E27FC236}">
                <a16:creationId xmlns:a16="http://schemas.microsoft.com/office/drawing/2014/main" id="{E84E97F0-4BEB-440C-A892-2D5CC4281118}"/>
              </a:ext>
            </a:extLst>
          </p:cNvPr>
          <p:cNvSpPr>
            <a:spLocks noGrp="1"/>
          </p:cNvSpPr>
          <p:nvPr>
            <p:ph type="sldNum" sz="quarter" idx="12"/>
          </p:nvPr>
        </p:nvSpPr>
        <p:spPr/>
        <p:txBody>
          <a:bodyPr/>
          <a:lstStyle/>
          <a:p>
            <a:fld id="{8D345701-DC38-8F4A-99F0-4AA428B173F6}" type="slidenum">
              <a:rPr lang="fr-FR" smtClean="0"/>
              <a:t>9</a:t>
            </a:fld>
            <a:endParaRPr lang="fr-FR"/>
          </a:p>
        </p:txBody>
      </p:sp>
      <p:sp>
        <p:nvSpPr>
          <p:cNvPr id="7" name="object 2">
            <a:extLst>
              <a:ext uri="{FF2B5EF4-FFF2-40B4-BE49-F238E27FC236}">
                <a16:creationId xmlns:a16="http://schemas.microsoft.com/office/drawing/2014/main" id="{A6D00445-0352-478A-A452-6D80F6487E8C}"/>
              </a:ext>
            </a:extLst>
          </p:cNvPr>
          <p:cNvSpPr txBox="1"/>
          <p:nvPr/>
        </p:nvSpPr>
        <p:spPr>
          <a:xfrm>
            <a:off x="743585" y="2293031"/>
            <a:ext cx="144145" cy="176972"/>
          </a:xfrm>
          <a:prstGeom prst="rect">
            <a:avLst/>
          </a:prstGeom>
        </p:spPr>
        <p:txBody>
          <a:bodyPr vert="horz" wrap="square" lIns="0" tIns="15240" rIns="0" bIns="0" rtlCol="0">
            <a:spAutoFit/>
          </a:bodyPr>
          <a:lstStyle/>
          <a:p>
            <a:pPr marL="12700">
              <a:lnSpc>
                <a:spcPct val="100000"/>
              </a:lnSpc>
              <a:spcBef>
                <a:spcPts val="120"/>
              </a:spcBef>
            </a:pPr>
            <a:r>
              <a:rPr sz="1050" spc="235" dirty="0">
                <a:latin typeface="Calibri"/>
                <a:cs typeface="Calibri"/>
              </a:rPr>
              <a:t>●</a:t>
            </a:r>
            <a:endParaRPr sz="1050">
              <a:latin typeface="Calibri"/>
              <a:cs typeface="Calibri"/>
            </a:endParaRPr>
          </a:p>
        </p:txBody>
      </p:sp>
      <p:sp>
        <p:nvSpPr>
          <p:cNvPr id="8" name="object 3">
            <a:extLst>
              <a:ext uri="{FF2B5EF4-FFF2-40B4-BE49-F238E27FC236}">
                <a16:creationId xmlns:a16="http://schemas.microsoft.com/office/drawing/2014/main" id="{A2DDD38D-6ADC-49F0-ADC8-EA5695BA053F}"/>
              </a:ext>
            </a:extLst>
          </p:cNvPr>
          <p:cNvSpPr txBox="1"/>
          <p:nvPr/>
        </p:nvSpPr>
        <p:spPr>
          <a:xfrm>
            <a:off x="1067434" y="2201591"/>
            <a:ext cx="1988185" cy="320601"/>
          </a:xfrm>
          <a:prstGeom prst="rect">
            <a:avLst/>
          </a:prstGeom>
        </p:spPr>
        <p:txBody>
          <a:bodyPr vert="horz" wrap="square" lIns="0" tIns="12700" rIns="0" bIns="0" rtlCol="0">
            <a:spAutoFit/>
          </a:bodyPr>
          <a:lstStyle/>
          <a:p>
            <a:pPr marL="12700">
              <a:lnSpc>
                <a:spcPct val="100000"/>
              </a:lnSpc>
              <a:spcBef>
                <a:spcPts val="100"/>
              </a:spcBef>
            </a:pPr>
            <a:r>
              <a:rPr sz="2000" spc="20" dirty="0">
                <a:latin typeface="Lucida Sans"/>
                <a:cs typeface="Lucida Sans"/>
              </a:rPr>
              <a:t>Les</a:t>
            </a:r>
            <a:r>
              <a:rPr sz="2000" spc="-300" dirty="0">
                <a:latin typeface="Lucida Sans"/>
                <a:cs typeface="Lucida Sans"/>
              </a:rPr>
              <a:t> </a:t>
            </a:r>
            <a:r>
              <a:rPr sz="2000" spc="-45" dirty="0">
                <a:latin typeface="Lucida Sans"/>
                <a:cs typeface="Lucida Sans"/>
              </a:rPr>
              <a:t>requêtes</a:t>
            </a:r>
            <a:endParaRPr sz="2000" dirty="0">
              <a:latin typeface="Lucida Sans"/>
              <a:cs typeface="Lucida Sans"/>
            </a:endParaRPr>
          </a:p>
        </p:txBody>
      </p:sp>
      <p:sp>
        <p:nvSpPr>
          <p:cNvPr id="9" name="object 4">
            <a:extLst>
              <a:ext uri="{FF2B5EF4-FFF2-40B4-BE49-F238E27FC236}">
                <a16:creationId xmlns:a16="http://schemas.microsoft.com/office/drawing/2014/main" id="{A6FA75D4-A932-409B-BD71-269A77A682D5}"/>
              </a:ext>
            </a:extLst>
          </p:cNvPr>
          <p:cNvSpPr txBox="1"/>
          <p:nvPr/>
        </p:nvSpPr>
        <p:spPr>
          <a:xfrm>
            <a:off x="1175384" y="2809921"/>
            <a:ext cx="153035" cy="687368"/>
          </a:xfrm>
          <a:prstGeom prst="rect">
            <a:avLst/>
          </a:prstGeom>
        </p:spPr>
        <p:txBody>
          <a:bodyPr vert="horz" wrap="square" lIns="0" tIns="12700" rIns="0" bIns="0" rtlCol="0">
            <a:spAutoFit/>
          </a:bodyPr>
          <a:lstStyle/>
          <a:p>
            <a:pPr marL="12700">
              <a:lnSpc>
                <a:spcPct val="100000"/>
              </a:lnSpc>
              <a:spcBef>
                <a:spcPts val="100"/>
              </a:spcBef>
            </a:pPr>
            <a:r>
              <a:rPr sz="1400" spc="100" dirty="0">
                <a:latin typeface="Calibri"/>
                <a:cs typeface="Calibri"/>
              </a:rPr>
              <a:t>–</a:t>
            </a:r>
            <a:endParaRPr sz="1400">
              <a:latin typeface="Calibri"/>
              <a:cs typeface="Calibri"/>
            </a:endParaRPr>
          </a:p>
          <a:p>
            <a:pPr marL="12700">
              <a:lnSpc>
                <a:spcPct val="100000"/>
              </a:lnSpc>
              <a:spcBef>
                <a:spcPts val="1940"/>
              </a:spcBef>
            </a:pPr>
            <a:r>
              <a:rPr sz="1400" spc="100" dirty="0">
                <a:latin typeface="Calibri"/>
                <a:cs typeface="Calibri"/>
              </a:rPr>
              <a:t>–</a:t>
            </a:r>
            <a:endParaRPr sz="1400">
              <a:latin typeface="Calibri"/>
              <a:cs typeface="Calibri"/>
            </a:endParaRPr>
          </a:p>
        </p:txBody>
      </p:sp>
      <p:sp>
        <p:nvSpPr>
          <p:cNvPr id="10" name="object 5">
            <a:extLst>
              <a:ext uri="{FF2B5EF4-FFF2-40B4-BE49-F238E27FC236}">
                <a16:creationId xmlns:a16="http://schemas.microsoft.com/office/drawing/2014/main" id="{7F2D3014-BD5A-4120-BBCB-18EFD317C021}"/>
              </a:ext>
            </a:extLst>
          </p:cNvPr>
          <p:cNvSpPr txBox="1"/>
          <p:nvPr/>
        </p:nvSpPr>
        <p:spPr>
          <a:xfrm>
            <a:off x="1499234" y="2633392"/>
            <a:ext cx="7592695" cy="852669"/>
          </a:xfrm>
          <a:prstGeom prst="rect">
            <a:avLst/>
          </a:prstGeom>
        </p:spPr>
        <p:txBody>
          <a:bodyPr vert="horz" wrap="square" lIns="0" tIns="167640" rIns="0" bIns="0" rtlCol="0">
            <a:spAutoFit/>
          </a:bodyPr>
          <a:lstStyle/>
          <a:p>
            <a:pPr marL="12700">
              <a:lnSpc>
                <a:spcPct val="100000"/>
              </a:lnSpc>
              <a:spcBef>
                <a:spcPts val="1320"/>
              </a:spcBef>
            </a:pPr>
            <a:r>
              <a:rPr spc="35" dirty="0">
                <a:latin typeface="Lucida Sans"/>
                <a:cs typeface="Lucida Sans"/>
              </a:rPr>
              <a:t>Le</a:t>
            </a:r>
            <a:r>
              <a:rPr spc="-210" dirty="0">
                <a:latin typeface="Lucida Sans"/>
                <a:cs typeface="Lucida Sans"/>
              </a:rPr>
              <a:t> </a:t>
            </a:r>
            <a:r>
              <a:rPr spc="-35" dirty="0">
                <a:latin typeface="Lucida Sans"/>
                <a:cs typeface="Lucida Sans"/>
              </a:rPr>
              <a:t>client</a:t>
            </a:r>
            <a:r>
              <a:rPr spc="-220" dirty="0">
                <a:latin typeface="Lucida Sans"/>
                <a:cs typeface="Lucida Sans"/>
              </a:rPr>
              <a:t> </a:t>
            </a:r>
            <a:r>
              <a:rPr spc="-90" dirty="0">
                <a:latin typeface="Lucida Sans"/>
                <a:cs typeface="Lucida Sans"/>
              </a:rPr>
              <a:t>DHCP</a:t>
            </a:r>
            <a:r>
              <a:rPr spc="-204" dirty="0">
                <a:latin typeface="Lucida Sans"/>
                <a:cs typeface="Lucida Sans"/>
              </a:rPr>
              <a:t> </a:t>
            </a:r>
            <a:r>
              <a:rPr spc="-75" dirty="0">
                <a:latin typeface="Lucida Sans"/>
                <a:cs typeface="Lucida Sans"/>
              </a:rPr>
              <a:t>envoie</a:t>
            </a:r>
            <a:r>
              <a:rPr spc="-210" dirty="0">
                <a:latin typeface="Lucida Sans"/>
                <a:cs typeface="Lucida Sans"/>
              </a:rPr>
              <a:t> </a:t>
            </a:r>
            <a:r>
              <a:rPr spc="20" dirty="0">
                <a:latin typeface="Lucida Sans"/>
                <a:cs typeface="Lucida Sans"/>
              </a:rPr>
              <a:t>la</a:t>
            </a:r>
            <a:r>
              <a:rPr spc="-204" dirty="0">
                <a:latin typeface="Lucida Sans"/>
                <a:cs typeface="Lucida Sans"/>
              </a:rPr>
              <a:t> </a:t>
            </a:r>
            <a:r>
              <a:rPr spc="-45" dirty="0">
                <a:latin typeface="Lucida Sans"/>
                <a:cs typeface="Lucida Sans"/>
              </a:rPr>
              <a:t>requête</a:t>
            </a:r>
            <a:r>
              <a:rPr spc="-210" dirty="0">
                <a:latin typeface="Lucida Sans"/>
                <a:cs typeface="Lucida Sans"/>
              </a:rPr>
              <a:t> </a:t>
            </a:r>
            <a:r>
              <a:rPr spc="-15" dirty="0">
                <a:latin typeface="Lucida Sans"/>
                <a:cs typeface="Lucida Sans"/>
              </a:rPr>
              <a:t>sur</a:t>
            </a:r>
            <a:r>
              <a:rPr spc="-215" dirty="0">
                <a:latin typeface="Lucida Sans"/>
                <a:cs typeface="Lucida Sans"/>
              </a:rPr>
              <a:t> </a:t>
            </a:r>
            <a:r>
              <a:rPr spc="30" dirty="0">
                <a:latin typeface="Lucida Sans"/>
                <a:cs typeface="Lucida Sans"/>
              </a:rPr>
              <a:t>le</a:t>
            </a:r>
            <a:r>
              <a:rPr spc="-204" dirty="0">
                <a:latin typeface="Lucida Sans"/>
                <a:cs typeface="Lucida Sans"/>
              </a:rPr>
              <a:t> </a:t>
            </a:r>
            <a:r>
              <a:rPr spc="-75" dirty="0">
                <a:latin typeface="Lucida Sans"/>
                <a:cs typeface="Lucida Sans"/>
              </a:rPr>
              <a:t>port</a:t>
            </a:r>
            <a:r>
              <a:rPr spc="-215" dirty="0">
                <a:latin typeface="Lucida Sans"/>
                <a:cs typeface="Lucida Sans"/>
              </a:rPr>
              <a:t> </a:t>
            </a:r>
            <a:r>
              <a:rPr spc="-170" dirty="0">
                <a:latin typeface="Lucida Sans"/>
                <a:cs typeface="Lucida Sans"/>
              </a:rPr>
              <a:t>67.</a:t>
            </a:r>
            <a:endParaRPr dirty="0">
              <a:latin typeface="Lucida Sans"/>
              <a:cs typeface="Lucida Sans"/>
            </a:endParaRPr>
          </a:p>
          <a:p>
            <a:pPr marL="12700" marR="5080">
              <a:lnSpc>
                <a:spcPct val="103099"/>
              </a:lnSpc>
              <a:spcBef>
                <a:spcPts val="1130"/>
              </a:spcBef>
            </a:pPr>
            <a:r>
              <a:rPr spc="35" dirty="0">
                <a:latin typeface="Lucida Sans"/>
                <a:cs typeface="Lucida Sans"/>
              </a:rPr>
              <a:t>Le</a:t>
            </a:r>
            <a:r>
              <a:rPr spc="-210" dirty="0">
                <a:latin typeface="Lucida Sans"/>
                <a:cs typeface="Lucida Sans"/>
              </a:rPr>
              <a:t> </a:t>
            </a:r>
            <a:r>
              <a:rPr spc="-5" dirty="0">
                <a:latin typeface="Lucida Sans"/>
                <a:cs typeface="Lucida Sans"/>
              </a:rPr>
              <a:t>serveur</a:t>
            </a:r>
            <a:r>
              <a:rPr spc="-204" dirty="0">
                <a:latin typeface="Lucida Sans"/>
                <a:cs typeface="Lucida Sans"/>
              </a:rPr>
              <a:t> </a:t>
            </a:r>
            <a:r>
              <a:rPr spc="-90" dirty="0">
                <a:latin typeface="Lucida Sans"/>
                <a:cs typeface="Lucida Sans"/>
              </a:rPr>
              <a:t>DHCP</a:t>
            </a:r>
            <a:r>
              <a:rPr spc="-200" dirty="0">
                <a:latin typeface="Lucida Sans"/>
                <a:cs typeface="Lucida Sans"/>
              </a:rPr>
              <a:t> </a:t>
            </a:r>
            <a:r>
              <a:rPr spc="-80" dirty="0">
                <a:latin typeface="Lucida Sans"/>
                <a:cs typeface="Lucida Sans"/>
              </a:rPr>
              <a:t>écoute</a:t>
            </a:r>
            <a:r>
              <a:rPr spc="-210" dirty="0">
                <a:latin typeface="Lucida Sans"/>
                <a:cs typeface="Lucida Sans"/>
              </a:rPr>
              <a:t> </a:t>
            </a:r>
            <a:r>
              <a:rPr spc="-15" dirty="0">
                <a:latin typeface="Lucida Sans"/>
                <a:cs typeface="Lucida Sans"/>
              </a:rPr>
              <a:t>sur</a:t>
            </a:r>
            <a:r>
              <a:rPr spc="-215" dirty="0">
                <a:latin typeface="Lucida Sans"/>
                <a:cs typeface="Lucida Sans"/>
              </a:rPr>
              <a:t> </a:t>
            </a:r>
            <a:r>
              <a:rPr spc="30" dirty="0">
                <a:latin typeface="Lucida Sans"/>
                <a:cs typeface="Lucida Sans"/>
              </a:rPr>
              <a:t>le</a:t>
            </a:r>
            <a:r>
              <a:rPr spc="-200" dirty="0">
                <a:latin typeface="Lucida Sans"/>
                <a:cs typeface="Lucida Sans"/>
              </a:rPr>
              <a:t> </a:t>
            </a:r>
            <a:r>
              <a:rPr spc="-75" dirty="0">
                <a:latin typeface="Lucida Sans"/>
                <a:cs typeface="Lucida Sans"/>
              </a:rPr>
              <a:t>port</a:t>
            </a:r>
            <a:r>
              <a:rPr spc="-215" dirty="0">
                <a:latin typeface="Lucida Sans"/>
                <a:cs typeface="Lucida Sans"/>
              </a:rPr>
              <a:t> 67</a:t>
            </a:r>
            <a:r>
              <a:rPr spc="-204" dirty="0">
                <a:latin typeface="Lucida Sans"/>
                <a:cs typeface="Lucida Sans"/>
              </a:rPr>
              <a:t> </a:t>
            </a:r>
            <a:r>
              <a:rPr spc="-90" dirty="0">
                <a:latin typeface="Lucida Sans"/>
                <a:cs typeface="Lucida Sans"/>
              </a:rPr>
              <a:t>pour</a:t>
            </a:r>
            <a:r>
              <a:rPr spc="-210" dirty="0">
                <a:latin typeface="Lucida Sans"/>
                <a:cs typeface="Lucida Sans"/>
              </a:rPr>
              <a:t> </a:t>
            </a:r>
            <a:r>
              <a:rPr spc="-25" dirty="0">
                <a:latin typeface="Lucida Sans"/>
                <a:cs typeface="Lucida Sans"/>
              </a:rPr>
              <a:t>recevoir</a:t>
            </a:r>
            <a:r>
              <a:rPr spc="-215" dirty="0">
                <a:latin typeface="Lucida Sans"/>
                <a:cs typeface="Lucida Sans"/>
              </a:rPr>
              <a:t> </a:t>
            </a:r>
            <a:r>
              <a:rPr spc="20" dirty="0">
                <a:latin typeface="Lucida Sans"/>
                <a:cs typeface="Lucida Sans"/>
              </a:rPr>
              <a:t>la  </a:t>
            </a:r>
            <a:r>
              <a:rPr spc="-45" dirty="0">
                <a:latin typeface="Lucida Sans"/>
                <a:cs typeface="Lucida Sans"/>
              </a:rPr>
              <a:t>requête </a:t>
            </a:r>
            <a:r>
              <a:rPr spc="-145" dirty="0">
                <a:latin typeface="Lucida Sans"/>
                <a:cs typeface="Lucida Sans"/>
              </a:rPr>
              <a:t>du</a:t>
            </a:r>
            <a:r>
              <a:rPr spc="-375" dirty="0">
                <a:latin typeface="Lucida Sans"/>
                <a:cs typeface="Lucida Sans"/>
              </a:rPr>
              <a:t> </a:t>
            </a:r>
            <a:r>
              <a:rPr spc="-45" dirty="0">
                <a:latin typeface="Lucida Sans"/>
                <a:cs typeface="Lucida Sans"/>
              </a:rPr>
              <a:t>client.</a:t>
            </a:r>
            <a:endParaRPr dirty="0">
              <a:latin typeface="Lucida Sans"/>
              <a:cs typeface="Lucida Sans"/>
            </a:endParaRPr>
          </a:p>
        </p:txBody>
      </p:sp>
      <p:sp>
        <p:nvSpPr>
          <p:cNvPr id="11" name="object 6">
            <a:extLst>
              <a:ext uri="{FF2B5EF4-FFF2-40B4-BE49-F238E27FC236}">
                <a16:creationId xmlns:a16="http://schemas.microsoft.com/office/drawing/2014/main" id="{F4AEC43C-C4C7-4451-A578-DE2208D0EC1A}"/>
              </a:ext>
            </a:extLst>
          </p:cNvPr>
          <p:cNvSpPr txBox="1"/>
          <p:nvPr/>
        </p:nvSpPr>
        <p:spPr>
          <a:xfrm>
            <a:off x="743585" y="4298362"/>
            <a:ext cx="144145" cy="176972"/>
          </a:xfrm>
          <a:prstGeom prst="rect">
            <a:avLst/>
          </a:prstGeom>
        </p:spPr>
        <p:txBody>
          <a:bodyPr vert="horz" wrap="square" lIns="0" tIns="15240" rIns="0" bIns="0" rtlCol="0">
            <a:spAutoFit/>
          </a:bodyPr>
          <a:lstStyle/>
          <a:p>
            <a:pPr marL="12700">
              <a:lnSpc>
                <a:spcPct val="100000"/>
              </a:lnSpc>
              <a:spcBef>
                <a:spcPts val="120"/>
              </a:spcBef>
            </a:pPr>
            <a:r>
              <a:rPr sz="1050" spc="235" dirty="0">
                <a:latin typeface="Calibri"/>
                <a:cs typeface="Calibri"/>
              </a:rPr>
              <a:t>●</a:t>
            </a:r>
            <a:endParaRPr sz="1050">
              <a:latin typeface="Calibri"/>
              <a:cs typeface="Calibri"/>
            </a:endParaRPr>
          </a:p>
        </p:txBody>
      </p:sp>
      <p:sp>
        <p:nvSpPr>
          <p:cNvPr id="12" name="object 7">
            <a:extLst>
              <a:ext uri="{FF2B5EF4-FFF2-40B4-BE49-F238E27FC236}">
                <a16:creationId xmlns:a16="http://schemas.microsoft.com/office/drawing/2014/main" id="{D7800A96-D0DC-4D7A-8D8E-CC20F1F03AD1}"/>
              </a:ext>
            </a:extLst>
          </p:cNvPr>
          <p:cNvSpPr txBox="1"/>
          <p:nvPr/>
        </p:nvSpPr>
        <p:spPr>
          <a:xfrm>
            <a:off x="1067434" y="4206921"/>
            <a:ext cx="2037714" cy="320601"/>
          </a:xfrm>
          <a:prstGeom prst="rect">
            <a:avLst/>
          </a:prstGeom>
        </p:spPr>
        <p:txBody>
          <a:bodyPr vert="horz" wrap="square" lIns="0" tIns="12700" rIns="0" bIns="0" rtlCol="0">
            <a:spAutoFit/>
          </a:bodyPr>
          <a:lstStyle/>
          <a:p>
            <a:pPr marL="12700">
              <a:lnSpc>
                <a:spcPct val="100000"/>
              </a:lnSpc>
              <a:spcBef>
                <a:spcPts val="100"/>
              </a:spcBef>
            </a:pPr>
            <a:r>
              <a:rPr sz="2000" spc="20" dirty="0">
                <a:latin typeface="Lucida Sans"/>
                <a:cs typeface="Lucida Sans"/>
              </a:rPr>
              <a:t>Les</a:t>
            </a:r>
            <a:r>
              <a:rPr sz="2000" spc="-285" dirty="0">
                <a:latin typeface="Lucida Sans"/>
                <a:cs typeface="Lucida Sans"/>
              </a:rPr>
              <a:t> </a:t>
            </a:r>
            <a:r>
              <a:rPr sz="2000" spc="-60" dirty="0">
                <a:latin typeface="Lucida Sans"/>
                <a:cs typeface="Lucida Sans"/>
              </a:rPr>
              <a:t>réponses</a:t>
            </a:r>
            <a:endParaRPr sz="2000" dirty="0">
              <a:latin typeface="Lucida Sans"/>
              <a:cs typeface="Lucida Sans"/>
            </a:endParaRPr>
          </a:p>
        </p:txBody>
      </p:sp>
      <p:sp>
        <p:nvSpPr>
          <p:cNvPr id="13" name="object 9">
            <a:extLst>
              <a:ext uri="{FF2B5EF4-FFF2-40B4-BE49-F238E27FC236}">
                <a16:creationId xmlns:a16="http://schemas.microsoft.com/office/drawing/2014/main" id="{F79410DF-E1F4-4568-8B79-F3F05389834B}"/>
              </a:ext>
            </a:extLst>
          </p:cNvPr>
          <p:cNvSpPr txBox="1"/>
          <p:nvPr/>
        </p:nvSpPr>
        <p:spPr>
          <a:xfrm>
            <a:off x="1149984" y="4638721"/>
            <a:ext cx="7655559" cy="852669"/>
          </a:xfrm>
          <a:prstGeom prst="rect">
            <a:avLst/>
          </a:prstGeom>
        </p:spPr>
        <p:txBody>
          <a:bodyPr vert="horz" wrap="square" lIns="0" tIns="167640" rIns="0" bIns="0" rtlCol="0">
            <a:spAutoFit/>
          </a:bodyPr>
          <a:lstStyle/>
          <a:p>
            <a:pPr marL="361950" indent="-323850">
              <a:lnSpc>
                <a:spcPct val="100000"/>
              </a:lnSpc>
              <a:spcBef>
                <a:spcPts val="1320"/>
              </a:spcBef>
              <a:buSzPct val="75000"/>
              <a:buFont typeface="Calibri"/>
              <a:buChar char="–"/>
              <a:tabLst>
                <a:tab pos="361315" algn="l"/>
                <a:tab pos="361950" algn="l"/>
              </a:tabLst>
            </a:pPr>
            <a:r>
              <a:rPr spc="35" dirty="0">
                <a:latin typeface="Lucida Sans"/>
                <a:cs typeface="Lucida Sans"/>
              </a:rPr>
              <a:t>Le</a:t>
            </a:r>
            <a:r>
              <a:rPr spc="-210" dirty="0">
                <a:latin typeface="Lucida Sans"/>
                <a:cs typeface="Lucida Sans"/>
              </a:rPr>
              <a:t> </a:t>
            </a:r>
            <a:r>
              <a:rPr spc="-5" dirty="0">
                <a:latin typeface="Lucida Sans"/>
                <a:cs typeface="Lucida Sans"/>
              </a:rPr>
              <a:t>serveur</a:t>
            </a:r>
            <a:r>
              <a:rPr spc="-204" dirty="0">
                <a:latin typeface="Lucida Sans"/>
                <a:cs typeface="Lucida Sans"/>
              </a:rPr>
              <a:t> </a:t>
            </a:r>
            <a:r>
              <a:rPr spc="-90" dirty="0">
                <a:latin typeface="Lucida Sans"/>
                <a:cs typeface="Lucida Sans"/>
              </a:rPr>
              <a:t>DHCP</a:t>
            </a:r>
            <a:r>
              <a:rPr spc="-204" dirty="0">
                <a:latin typeface="Lucida Sans"/>
                <a:cs typeface="Lucida Sans"/>
              </a:rPr>
              <a:t> </a:t>
            </a:r>
            <a:r>
              <a:rPr spc="-75" dirty="0">
                <a:latin typeface="Lucida Sans"/>
                <a:cs typeface="Lucida Sans"/>
              </a:rPr>
              <a:t>envoie</a:t>
            </a:r>
            <a:r>
              <a:rPr spc="-204" dirty="0">
                <a:latin typeface="Lucida Sans"/>
                <a:cs typeface="Lucida Sans"/>
              </a:rPr>
              <a:t> </a:t>
            </a:r>
            <a:r>
              <a:rPr spc="15" dirty="0">
                <a:latin typeface="Lucida Sans"/>
                <a:cs typeface="Lucida Sans"/>
              </a:rPr>
              <a:t>la</a:t>
            </a:r>
            <a:r>
              <a:rPr spc="-204" dirty="0">
                <a:latin typeface="Lucida Sans"/>
                <a:cs typeface="Lucida Sans"/>
              </a:rPr>
              <a:t> </a:t>
            </a:r>
            <a:r>
              <a:rPr spc="-45" dirty="0">
                <a:latin typeface="Lucida Sans"/>
                <a:cs typeface="Lucida Sans"/>
              </a:rPr>
              <a:t>requête</a:t>
            </a:r>
            <a:r>
              <a:rPr spc="-210" dirty="0">
                <a:latin typeface="Lucida Sans"/>
                <a:cs typeface="Lucida Sans"/>
              </a:rPr>
              <a:t> </a:t>
            </a:r>
            <a:r>
              <a:rPr spc="-15" dirty="0">
                <a:latin typeface="Lucida Sans"/>
                <a:cs typeface="Lucida Sans"/>
              </a:rPr>
              <a:t>sur</a:t>
            </a:r>
            <a:r>
              <a:rPr spc="-215" dirty="0">
                <a:latin typeface="Lucida Sans"/>
                <a:cs typeface="Lucida Sans"/>
              </a:rPr>
              <a:t> </a:t>
            </a:r>
            <a:r>
              <a:rPr spc="30" dirty="0">
                <a:latin typeface="Lucida Sans"/>
                <a:cs typeface="Lucida Sans"/>
              </a:rPr>
              <a:t>le</a:t>
            </a:r>
            <a:r>
              <a:rPr spc="-204" dirty="0">
                <a:latin typeface="Lucida Sans"/>
                <a:cs typeface="Lucida Sans"/>
              </a:rPr>
              <a:t> </a:t>
            </a:r>
            <a:r>
              <a:rPr spc="-75" dirty="0">
                <a:latin typeface="Lucida Sans"/>
                <a:cs typeface="Lucida Sans"/>
              </a:rPr>
              <a:t>port</a:t>
            </a:r>
            <a:r>
              <a:rPr spc="-215" dirty="0">
                <a:latin typeface="Lucida Sans"/>
                <a:cs typeface="Lucida Sans"/>
              </a:rPr>
              <a:t> 68</a:t>
            </a:r>
            <a:endParaRPr dirty="0">
              <a:latin typeface="Lucida Sans"/>
              <a:cs typeface="Lucida Sans"/>
            </a:endParaRPr>
          </a:p>
          <a:p>
            <a:pPr marL="361950" marR="30480" indent="-323850">
              <a:lnSpc>
                <a:spcPct val="102800"/>
              </a:lnSpc>
              <a:spcBef>
                <a:spcPts val="1140"/>
              </a:spcBef>
              <a:buSzPct val="75000"/>
              <a:buFont typeface="Calibri"/>
              <a:buChar char="–"/>
              <a:tabLst>
                <a:tab pos="361315" algn="l"/>
                <a:tab pos="361950" algn="l"/>
              </a:tabLst>
            </a:pPr>
            <a:r>
              <a:rPr spc="35" dirty="0">
                <a:latin typeface="Lucida Sans"/>
                <a:cs typeface="Lucida Sans"/>
              </a:rPr>
              <a:t>Le</a:t>
            </a:r>
            <a:r>
              <a:rPr spc="-210" dirty="0">
                <a:latin typeface="Lucida Sans"/>
                <a:cs typeface="Lucida Sans"/>
              </a:rPr>
              <a:t> </a:t>
            </a:r>
            <a:r>
              <a:rPr spc="-35" dirty="0">
                <a:latin typeface="Lucida Sans"/>
                <a:cs typeface="Lucida Sans"/>
              </a:rPr>
              <a:t>client</a:t>
            </a:r>
            <a:r>
              <a:rPr spc="-220" dirty="0">
                <a:latin typeface="Lucida Sans"/>
                <a:cs typeface="Lucida Sans"/>
              </a:rPr>
              <a:t> </a:t>
            </a:r>
            <a:r>
              <a:rPr spc="-90" dirty="0">
                <a:latin typeface="Lucida Sans"/>
                <a:cs typeface="Lucida Sans"/>
              </a:rPr>
              <a:t>DHCP</a:t>
            </a:r>
            <a:r>
              <a:rPr spc="-204" dirty="0">
                <a:latin typeface="Lucida Sans"/>
                <a:cs typeface="Lucida Sans"/>
              </a:rPr>
              <a:t> </a:t>
            </a:r>
            <a:r>
              <a:rPr spc="-80" dirty="0">
                <a:latin typeface="Lucida Sans"/>
                <a:cs typeface="Lucida Sans"/>
              </a:rPr>
              <a:t>écoute</a:t>
            </a:r>
            <a:r>
              <a:rPr spc="-210" dirty="0">
                <a:latin typeface="Lucida Sans"/>
                <a:cs typeface="Lucida Sans"/>
              </a:rPr>
              <a:t> </a:t>
            </a:r>
            <a:r>
              <a:rPr spc="-15" dirty="0">
                <a:latin typeface="Lucida Sans"/>
                <a:cs typeface="Lucida Sans"/>
              </a:rPr>
              <a:t>sur</a:t>
            </a:r>
            <a:r>
              <a:rPr spc="-215" dirty="0">
                <a:latin typeface="Lucida Sans"/>
                <a:cs typeface="Lucida Sans"/>
              </a:rPr>
              <a:t> </a:t>
            </a:r>
            <a:r>
              <a:rPr spc="30" dirty="0">
                <a:latin typeface="Lucida Sans"/>
                <a:cs typeface="Lucida Sans"/>
              </a:rPr>
              <a:t>le</a:t>
            </a:r>
            <a:r>
              <a:rPr spc="-204" dirty="0">
                <a:latin typeface="Lucida Sans"/>
                <a:cs typeface="Lucida Sans"/>
              </a:rPr>
              <a:t> </a:t>
            </a:r>
            <a:r>
              <a:rPr spc="-75" dirty="0">
                <a:latin typeface="Lucida Sans"/>
                <a:cs typeface="Lucida Sans"/>
              </a:rPr>
              <a:t>port</a:t>
            </a:r>
            <a:r>
              <a:rPr spc="-210" dirty="0">
                <a:latin typeface="Lucida Sans"/>
                <a:cs typeface="Lucida Sans"/>
              </a:rPr>
              <a:t> </a:t>
            </a:r>
            <a:r>
              <a:rPr spc="-215" dirty="0">
                <a:latin typeface="Lucida Sans"/>
                <a:cs typeface="Lucida Sans"/>
              </a:rPr>
              <a:t>68</a:t>
            </a:r>
            <a:r>
              <a:rPr spc="-204" dirty="0">
                <a:latin typeface="Lucida Sans"/>
                <a:cs typeface="Lucida Sans"/>
              </a:rPr>
              <a:t> </a:t>
            </a:r>
            <a:r>
              <a:rPr spc="-90" dirty="0">
                <a:latin typeface="Lucida Sans"/>
                <a:cs typeface="Lucida Sans"/>
              </a:rPr>
              <a:t>pour</a:t>
            </a:r>
            <a:r>
              <a:rPr spc="-204" dirty="0">
                <a:latin typeface="Lucida Sans"/>
                <a:cs typeface="Lucida Sans"/>
              </a:rPr>
              <a:t> </a:t>
            </a:r>
            <a:r>
              <a:rPr spc="-25" dirty="0">
                <a:latin typeface="Lucida Sans"/>
                <a:cs typeface="Lucida Sans"/>
              </a:rPr>
              <a:t>recevoir</a:t>
            </a:r>
            <a:r>
              <a:rPr spc="-215" dirty="0">
                <a:latin typeface="Lucida Sans"/>
                <a:cs typeface="Lucida Sans"/>
              </a:rPr>
              <a:t> </a:t>
            </a:r>
            <a:r>
              <a:rPr spc="20" dirty="0">
                <a:latin typeface="Lucida Sans"/>
                <a:cs typeface="Lucida Sans"/>
              </a:rPr>
              <a:t>la  </a:t>
            </a:r>
            <a:r>
              <a:rPr spc="-45" dirty="0">
                <a:latin typeface="Lucida Sans"/>
                <a:cs typeface="Lucida Sans"/>
              </a:rPr>
              <a:t>requête </a:t>
            </a:r>
            <a:r>
              <a:rPr spc="-145" dirty="0">
                <a:latin typeface="Lucida Sans"/>
                <a:cs typeface="Lucida Sans"/>
              </a:rPr>
              <a:t>du</a:t>
            </a:r>
            <a:r>
              <a:rPr spc="-375" dirty="0">
                <a:latin typeface="Lucida Sans"/>
                <a:cs typeface="Lucida Sans"/>
              </a:rPr>
              <a:t> </a:t>
            </a:r>
            <a:r>
              <a:rPr spc="-45" dirty="0">
                <a:latin typeface="Lucida Sans"/>
                <a:cs typeface="Lucida Sans"/>
              </a:rPr>
              <a:t>client.</a:t>
            </a:r>
            <a:endParaRPr dirty="0">
              <a:latin typeface="Lucida Sans"/>
              <a:cs typeface="Lucida Sans"/>
            </a:endParaRPr>
          </a:p>
        </p:txBody>
      </p:sp>
      <p:sp>
        <p:nvSpPr>
          <p:cNvPr id="14" name="object 2">
            <a:extLst>
              <a:ext uri="{FF2B5EF4-FFF2-40B4-BE49-F238E27FC236}">
                <a16:creationId xmlns:a16="http://schemas.microsoft.com/office/drawing/2014/main" id="{63906EFE-012B-430C-A7CA-263D45741BCD}"/>
              </a:ext>
            </a:extLst>
          </p:cNvPr>
          <p:cNvSpPr txBox="1">
            <a:spLocks/>
          </p:cNvSpPr>
          <p:nvPr/>
        </p:nvSpPr>
        <p:spPr>
          <a:xfrm>
            <a:off x="1341587" y="1692674"/>
            <a:ext cx="6460826" cy="506549"/>
          </a:xfrm>
          <a:prstGeom prst="rect">
            <a:avLst/>
          </a:prstGeom>
        </p:spPr>
        <p:txBody>
          <a:bodyPr vert="horz" wrap="square" lIns="0" tIns="13970" rIns="0" bIns="0" rtlCol="0" anchor="ctr">
            <a:spAutoFit/>
          </a:bodyPr>
          <a:lstStyle>
            <a:lvl1pPr algn="ctr" defTabSz="457200" rtl="0" eaLnBrk="1" latinLnBrk="0" hangingPunct="1">
              <a:spcBef>
                <a:spcPct val="0"/>
              </a:spcBef>
              <a:buNone/>
              <a:defRPr sz="4400" kern="1200">
                <a:solidFill>
                  <a:schemeClr val="tx2"/>
                </a:solidFill>
                <a:latin typeface="Chalkboard"/>
                <a:ea typeface="+mj-ea"/>
                <a:cs typeface="Chalkboard"/>
              </a:defRPr>
            </a:lvl1pPr>
          </a:lstStyle>
          <a:p>
            <a:pPr marL="12700">
              <a:spcBef>
                <a:spcPts val="110"/>
              </a:spcBef>
            </a:pPr>
            <a:r>
              <a:rPr lang="fr-FR" sz="3200" spc="-125" dirty="0"/>
              <a:t>Au </a:t>
            </a:r>
            <a:r>
              <a:rPr lang="fr-FR" sz="3200" spc="-70" dirty="0"/>
              <a:t>niveau </a:t>
            </a:r>
            <a:r>
              <a:rPr lang="fr-FR" sz="3200" spc="-229" dirty="0"/>
              <a:t>4 </a:t>
            </a:r>
            <a:r>
              <a:rPr lang="fr-FR" sz="3200" spc="-155" dirty="0"/>
              <a:t>du </a:t>
            </a:r>
            <a:r>
              <a:rPr lang="fr-FR" sz="3200" spc="-75" dirty="0"/>
              <a:t>modèle </a:t>
            </a:r>
            <a:r>
              <a:rPr lang="fr-FR" sz="3200" spc="-50" dirty="0"/>
              <a:t>OSI</a:t>
            </a:r>
            <a:r>
              <a:rPr lang="fr-FR" sz="3200" spc="-635" dirty="0"/>
              <a:t> </a:t>
            </a:r>
            <a:r>
              <a:rPr lang="fr-FR" sz="3200" spc="-45" dirty="0"/>
              <a:t>(Transport)</a:t>
            </a:r>
            <a:endParaRPr lang="fr-FR" sz="3200" spc="-35" dirty="0"/>
          </a:p>
        </p:txBody>
      </p:sp>
      <p:sp>
        <p:nvSpPr>
          <p:cNvPr id="15" name="Espace réservé du pied de page 4">
            <a:extLst>
              <a:ext uri="{FF2B5EF4-FFF2-40B4-BE49-F238E27FC236}">
                <a16:creationId xmlns:a16="http://schemas.microsoft.com/office/drawing/2014/main" id="{59A526CD-B0C1-440F-8A0C-9D3DA7553E26}"/>
              </a:ext>
            </a:extLst>
          </p:cNvPr>
          <p:cNvSpPr>
            <a:spLocks noGrp="1"/>
          </p:cNvSpPr>
          <p:nvPr>
            <p:ph type="ftr" sz="quarter" idx="11"/>
          </p:nvPr>
        </p:nvSpPr>
        <p:spPr>
          <a:xfrm>
            <a:off x="3124200" y="6356350"/>
            <a:ext cx="2895600" cy="365125"/>
          </a:xfrm>
        </p:spPr>
        <p:txBody>
          <a:bodyPr/>
          <a:lstStyle/>
          <a:p>
            <a:r>
              <a:rPr lang="fr-FR" dirty="0"/>
              <a:t>Administration Système Linux</a:t>
            </a:r>
          </a:p>
        </p:txBody>
      </p:sp>
      <p:sp>
        <p:nvSpPr>
          <p:cNvPr id="16" name="Espace réservé de la date 3">
            <a:extLst>
              <a:ext uri="{FF2B5EF4-FFF2-40B4-BE49-F238E27FC236}">
                <a16:creationId xmlns:a16="http://schemas.microsoft.com/office/drawing/2014/main" id="{E5DD3E82-D468-4BAA-8BB5-B15E269AABBC}"/>
              </a:ext>
            </a:extLst>
          </p:cNvPr>
          <p:cNvSpPr>
            <a:spLocks noGrp="1"/>
          </p:cNvSpPr>
          <p:nvPr>
            <p:ph type="dt" sz="half" idx="10"/>
          </p:nvPr>
        </p:nvSpPr>
        <p:spPr>
          <a:xfrm>
            <a:off x="457200" y="6356350"/>
            <a:ext cx="2133600" cy="365125"/>
          </a:xfrm>
        </p:spPr>
        <p:txBody>
          <a:bodyPr/>
          <a:lstStyle/>
          <a:p>
            <a:r>
              <a:rPr lang="fr-FR" dirty="0"/>
              <a:t>2020 - 2021</a:t>
            </a:r>
          </a:p>
        </p:txBody>
      </p:sp>
    </p:spTree>
    <p:extLst>
      <p:ext uri="{BB962C8B-B14F-4D97-AF65-F5344CB8AC3E}">
        <p14:creationId xmlns:p14="http://schemas.microsoft.com/office/powerpoint/2010/main" val="3447063343"/>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8450B1B925274DAE9320980332FDBE" ma:contentTypeVersion="2" ma:contentTypeDescription="Crée un document." ma:contentTypeScope="" ma:versionID="3c137760848c42f1d618e350b6efc4d4">
  <xsd:schema xmlns:xsd="http://www.w3.org/2001/XMLSchema" xmlns:xs="http://www.w3.org/2001/XMLSchema" xmlns:p="http://schemas.microsoft.com/office/2006/metadata/properties" xmlns:ns2="f90dad77-87e6-4b6e-ae8e-d035a4ba0ec1" targetNamespace="http://schemas.microsoft.com/office/2006/metadata/properties" ma:root="true" ma:fieldsID="e64cc1643fc0d35e747e78daad192ddf" ns2:_="">
    <xsd:import namespace="f90dad77-87e6-4b6e-ae8e-d035a4ba0ec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0dad77-87e6-4b6e-ae8e-d035a4ba0e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8FA117-5259-451C-A6D7-513EC5C131CC}"/>
</file>

<file path=customXml/itemProps2.xml><?xml version="1.0" encoding="utf-8"?>
<ds:datastoreItem xmlns:ds="http://schemas.openxmlformats.org/officeDocument/2006/customXml" ds:itemID="{A49932F0-F63F-4715-AAC8-8DC653FEC38B}"/>
</file>

<file path=customXml/itemProps3.xml><?xml version="1.0" encoding="utf-8"?>
<ds:datastoreItem xmlns:ds="http://schemas.openxmlformats.org/officeDocument/2006/customXml" ds:itemID="{0231A2FA-1E6E-4F86-A7BA-4C0CE6F511D3}"/>
</file>

<file path=docProps/app.xml><?xml version="1.0" encoding="utf-8"?>
<Properties xmlns="http://schemas.openxmlformats.org/officeDocument/2006/extended-properties" xmlns:vt="http://schemas.openxmlformats.org/officeDocument/2006/docPropsVTypes">
  <TotalTime>0</TotalTime>
  <Words>1924</Words>
  <Application>Microsoft Office PowerPoint</Application>
  <PresentationFormat>Affichage à l'écran (4:3)</PresentationFormat>
  <Paragraphs>303</Paragraphs>
  <Slides>27</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Arial</vt:lpstr>
      <vt:lpstr>Calibri</vt:lpstr>
      <vt:lpstr>Chalkboard</vt:lpstr>
      <vt:lpstr>Lucida Sans</vt:lpstr>
      <vt:lpstr>Times New Roman</vt:lpstr>
      <vt:lpstr>Verdana</vt:lpstr>
      <vt:lpstr>Wingdings</vt:lpstr>
      <vt:lpstr>Thème Office</vt:lpstr>
      <vt:lpstr>Administration Linux Services</vt:lpstr>
      <vt:lpstr>Programme du cours  </vt:lpstr>
      <vt:lpstr>Présentation du service NFS</vt:lpstr>
      <vt:lpstr>Présentation du service NFS</vt:lpstr>
      <vt:lpstr>Présentation du service NFS</vt:lpstr>
      <vt:lpstr>Le service d’acquisition d’IP : DHCP</vt:lpstr>
      <vt:lpstr>Le service d’acquisition d’IP : DHCP</vt:lpstr>
      <vt:lpstr>Le service d’acquisition d’IP : DHCP</vt:lpstr>
      <vt:lpstr>Le service d’acquisition d’IP : DHCP</vt:lpstr>
      <vt:lpstr>Le service d’acquisition d’IP : DHCP</vt:lpstr>
      <vt:lpstr>Le service d’acquisition d’IP : DHCP</vt:lpstr>
      <vt:lpstr>Le service d’acquisition d’IP : DHCP</vt:lpstr>
      <vt:lpstr>Le service d’acquisition d’IP : DHCP</vt:lpstr>
      <vt:lpstr>Le service d’acquisition d’IP : DHCP</vt:lpstr>
      <vt:lpstr>Le service d’acquisition d’IP : DHCP</vt:lpstr>
      <vt:lpstr>Le service d’acquisition d’IP : DHCP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Administration Système Linux</dc:title>
  <dc:creator>momo sene</dc:creator>
  <cp:lastModifiedBy>momo sene</cp:lastModifiedBy>
  <cp:revision>74</cp:revision>
  <dcterms:created xsi:type="dcterms:W3CDTF">2021-01-12T23:27:45Z</dcterms:created>
  <dcterms:modified xsi:type="dcterms:W3CDTF">2021-01-28T12:02:00Z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0x010100E38450B1B925274DAE9320980332FDBE</vt:lpwstr>
  </property>
</Properties>
</file>