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diagrams/colors2.xml" ContentType="application/vnd.openxmlformats-officedocument.drawingml.diagramCol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3" r:id="rId2"/>
    <p:sldId id="256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38" r:id="rId11"/>
    <p:sldId id="358" r:id="rId12"/>
    <p:sldId id="426" r:id="rId13"/>
    <p:sldId id="427" r:id="rId14"/>
    <p:sldId id="428" r:id="rId15"/>
    <p:sldId id="356" r:id="rId16"/>
    <p:sldId id="430" r:id="rId17"/>
    <p:sldId id="360" r:id="rId18"/>
    <p:sldId id="361" r:id="rId19"/>
    <p:sldId id="357" r:id="rId20"/>
    <p:sldId id="431" r:id="rId21"/>
    <p:sldId id="359" r:id="rId22"/>
    <p:sldId id="362" r:id="rId23"/>
    <p:sldId id="363" r:id="rId24"/>
    <p:sldId id="365" r:id="rId25"/>
    <p:sldId id="364" r:id="rId26"/>
    <p:sldId id="366" r:id="rId27"/>
    <p:sldId id="432" r:id="rId28"/>
    <p:sldId id="367" r:id="rId29"/>
    <p:sldId id="434" r:id="rId30"/>
    <p:sldId id="433" r:id="rId31"/>
    <p:sldId id="368" r:id="rId32"/>
    <p:sldId id="369" r:id="rId33"/>
    <p:sldId id="371" r:id="rId34"/>
    <p:sldId id="372" r:id="rId35"/>
    <p:sldId id="435" r:id="rId36"/>
    <p:sldId id="416" r:id="rId37"/>
    <p:sldId id="429" r:id="rId38"/>
    <p:sldId id="398" r:id="rId39"/>
    <p:sldId id="373" r:id="rId40"/>
    <p:sldId id="374" r:id="rId41"/>
    <p:sldId id="313" r:id="rId42"/>
    <p:sldId id="314" r:id="rId43"/>
    <p:sldId id="375" r:id="rId44"/>
    <p:sldId id="436" r:id="rId45"/>
    <p:sldId id="437" r:id="rId4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mo sene" initials="ms" lastIdx="1" clrIdx="0">
    <p:extLst>
      <p:ext uri="{19B8F6BF-5375-455C-9EA6-DF929625EA0E}">
        <p15:presenceInfo xmlns:p15="http://schemas.microsoft.com/office/powerpoint/2012/main" userId="96060a5cc3b9a72c" providerId="Windows Live"/>
      </p:ext>
    </p:extLst>
  </p:cmAuthor>
  <p:cmAuthor id="2" name="ULR" initials="ULR" lastIdx="2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62632" autoAdjust="0"/>
  </p:normalViewPr>
  <p:slideViewPr>
    <p:cSldViewPr snapToGrid="0" snapToObjects="1">
      <p:cViewPr varScale="1">
        <p:scale>
          <a:sx n="54" d="100"/>
          <a:sy n="54" d="100"/>
        </p:scale>
        <p:origin x="21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58B9C-09E6-4C35-977B-78E9FBA9570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D0C2DB8-EC62-4BED-BA4E-FC74BC3D8941}">
      <dgm:prSet phldrT="[Texte]"/>
      <dgm:spPr/>
      <dgm:t>
        <a:bodyPr/>
        <a:lstStyle/>
        <a:p>
          <a:r>
            <a:rPr lang="fr-FR" dirty="0"/>
            <a:t>Hiérarchisation</a:t>
          </a:r>
        </a:p>
      </dgm:t>
    </dgm:pt>
    <dgm:pt modelId="{A3C0E4A4-DB71-43D4-AB9D-D02E3EFA71CC}" type="parTrans" cxnId="{85E41CE7-661B-470B-BD8B-F486A97C2916}">
      <dgm:prSet/>
      <dgm:spPr/>
      <dgm:t>
        <a:bodyPr/>
        <a:lstStyle/>
        <a:p>
          <a:endParaRPr lang="fr-FR"/>
        </a:p>
      </dgm:t>
    </dgm:pt>
    <dgm:pt modelId="{664475CE-BE3A-4B58-AD76-11E38D06FEAE}" type="sibTrans" cxnId="{85E41CE7-661B-470B-BD8B-F486A97C2916}">
      <dgm:prSet/>
      <dgm:spPr/>
      <dgm:t>
        <a:bodyPr/>
        <a:lstStyle/>
        <a:p>
          <a:endParaRPr lang="fr-FR"/>
        </a:p>
      </dgm:t>
    </dgm:pt>
    <dgm:pt modelId="{6CD2F22B-8FB4-4474-A54C-D089D2358937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Affichage/Analyse </a:t>
          </a:r>
        </a:p>
      </dgm:t>
    </dgm:pt>
    <dgm:pt modelId="{56DD5992-7FC6-43CE-9DC0-4B4A0E006713}" type="parTrans" cxnId="{E700FA36-936A-48BF-800C-7674801B0346}">
      <dgm:prSet/>
      <dgm:spPr/>
      <dgm:t>
        <a:bodyPr/>
        <a:lstStyle/>
        <a:p>
          <a:endParaRPr lang="fr-FR"/>
        </a:p>
      </dgm:t>
    </dgm:pt>
    <dgm:pt modelId="{B8C2DC36-21D6-42B6-BD72-26BAFA0BA646}" type="sibTrans" cxnId="{E700FA36-936A-48BF-800C-7674801B0346}">
      <dgm:prSet/>
      <dgm:spPr/>
      <dgm:t>
        <a:bodyPr/>
        <a:lstStyle/>
        <a:p>
          <a:endParaRPr lang="fr-FR"/>
        </a:p>
      </dgm:t>
    </dgm:pt>
    <dgm:pt modelId="{C2243567-3E0B-4681-B2E9-F64B6D30F399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Cycle de vie</a:t>
          </a:r>
        </a:p>
      </dgm:t>
    </dgm:pt>
    <dgm:pt modelId="{DA27C607-CD31-4780-999E-F247BFDCE9BF}" type="parTrans" cxnId="{C0CFF06B-0295-40D3-A9CE-2A8B93725888}">
      <dgm:prSet/>
      <dgm:spPr/>
      <dgm:t>
        <a:bodyPr/>
        <a:lstStyle/>
        <a:p>
          <a:endParaRPr lang="fr-FR"/>
        </a:p>
      </dgm:t>
    </dgm:pt>
    <dgm:pt modelId="{438D1CDA-425E-47F8-8AD0-05CBAD73D457}" type="sibTrans" cxnId="{C0CFF06B-0295-40D3-A9CE-2A8B93725888}">
      <dgm:prSet/>
      <dgm:spPr/>
      <dgm:t>
        <a:bodyPr/>
        <a:lstStyle/>
        <a:p>
          <a:endParaRPr lang="fr-FR"/>
        </a:p>
      </dgm:t>
    </dgm:pt>
    <dgm:pt modelId="{A97F6AFE-6A2B-4A37-918F-58AC3E532022}" type="pres">
      <dgm:prSet presAssocID="{AA758B9C-09E6-4C35-977B-78E9FBA9570D}" presName="Name0" presStyleCnt="0">
        <dgm:presLayoutVars>
          <dgm:dir/>
          <dgm:animLvl val="lvl"/>
          <dgm:resizeHandles val="exact"/>
        </dgm:presLayoutVars>
      </dgm:prSet>
      <dgm:spPr/>
    </dgm:pt>
    <dgm:pt modelId="{0E051DE9-FA02-44FA-A9F8-0BA2EEF87B38}" type="pres">
      <dgm:prSet presAssocID="{DD0C2DB8-EC62-4BED-BA4E-FC74BC3D8941}" presName="parTxOnly" presStyleLbl="node1" presStyleIdx="0" presStyleCnt="3" custScaleY="51305">
        <dgm:presLayoutVars>
          <dgm:chMax val="0"/>
          <dgm:chPref val="0"/>
          <dgm:bulletEnabled val="1"/>
        </dgm:presLayoutVars>
      </dgm:prSet>
      <dgm:spPr/>
    </dgm:pt>
    <dgm:pt modelId="{7233129E-5565-4647-9C38-8F186DE406E5}" type="pres">
      <dgm:prSet presAssocID="{664475CE-BE3A-4B58-AD76-11E38D06FEAE}" presName="parTxOnlySpace" presStyleCnt="0"/>
      <dgm:spPr/>
    </dgm:pt>
    <dgm:pt modelId="{A2F4B4F9-2534-47EF-B379-5E288FEA929A}" type="pres">
      <dgm:prSet presAssocID="{6CD2F22B-8FB4-4474-A54C-D089D2358937}" presName="parTxOnly" presStyleLbl="node1" presStyleIdx="1" presStyleCnt="3" custScaleY="52427">
        <dgm:presLayoutVars>
          <dgm:chMax val="0"/>
          <dgm:chPref val="0"/>
          <dgm:bulletEnabled val="1"/>
        </dgm:presLayoutVars>
      </dgm:prSet>
      <dgm:spPr/>
    </dgm:pt>
    <dgm:pt modelId="{F57A4C2E-8FD3-47DF-83E4-A0F242D699B2}" type="pres">
      <dgm:prSet presAssocID="{B8C2DC36-21D6-42B6-BD72-26BAFA0BA646}" presName="parTxOnlySpace" presStyleCnt="0"/>
      <dgm:spPr/>
    </dgm:pt>
    <dgm:pt modelId="{CCFDCEB6-4E85-45FB-BE93-7FB2CE3B1C64}" type="pres">
      <dgm:prSet presAssocID="{C2243567-3E0B-4681-B2E9-F64B6D30F399}" presName="parTxOnly" presStyleLbl="node1" presStyleIdx="2" presStyleCnt="3" custScaleY="52427">
        <dgm:presLayoutVars>
          <dgm:chMax val="0"/>
          <dgm:chPref val="0"/>
          <dgm:bulletEnabled val="1"/>
        </dgm:presLayoutVars>
      </dgm:prSet>
      <dgm:spPr/>
    </dgm:pt>
  </dgm:ptLst>
  <dgm:cxnLst>
    <dgm:cxn modelId="{E700FA36-936A-48BF-800C-7674801B0346}" srcId="{AA758B9C-09E6-4C35-977B-78E9FBA9570D}" destId="{6CD2F22B-8FB4-4474-A54C-D089D2358937}" srcOrd="1" destOrd="0" parTransId="{56DD5992-7FC6-43CE-9DC0-4B4A0E006713}" sibTransId="{B8C2DC36-21D6-42B6-BD72-26BAFA0BA646}"/>
    <dgm:cxn modelId="{72A99267-8F2C-4F23-8261-1C4ED6B1009B}" type="presOf" srcId="{AA758B9C-09E6-4C35-977B-78E9FBA9570D}" destId="{A97F6AFE-6A2B-4A37-918F-58AC3E532022}" srcOrd="0" destOrd="0" presId="urn:microsoft.com/office/officeart/2005/8/layout/chevron1"/>
    <dgm:cxn modelId="{C0CFF06B-0295-40D3-A9CE-2A8B93725888}" srcId="{AA758B9C-09E6-4C35-977B-78E9FBA9570D}" destId="{C2243567-3E0B-4681-B2E9-F64B6D30F399}" srcOrd="2" destOrd="0" parTransId="{DA27C607-CD31-4780-999E-F247BFDCE9BF}" sibTransId="{438D1CDA-425E-47F8-8AD0-05CBAD73D457}"/>
    <dgm:cxn modelId="{F95C9070-DD8F-49C3-AF7B-EA21F6824629}" type="presOf" srcId="{6CD2F22B-8FB4-4474-A54C-D089D2358937}" destId="{A2F4B4F9-2534-47EF-B379-5E288FEA929A}" srcOrd="0" destOrd="0" presId="urn:microsoft.com/office/officeart/2005/8/layout/chevron1"/>
    <dgm:cxn modelId="{D69E5376-C669-41D2-A5AB-9AB7AC76E602}" type="presOf" srcId="{C2243567-3E0B-4681-B2E9-F64B6D30F399}" destId="{CCFDCEB6-4E85-45FB-BE93-7FB2CE3B1C64}" srcOrd="0" destOrd="0" presId="urn:microsoft.com/office/officeart/2005/8/layout/chevron1"/>
    <dgm:cxn modelId="{666E347A-6838-48ED-8AEE-23D8495D6363}" type="presOf" srcId="{DD0C2DB8-EC62-4BED-BA4E-FC74BC3D8941}" destId="{0E051DE9-FA02-44FA-A9F8-0BA2EEF87B38}" srcOrd="0" destOrd="0" presId="urn:microsoft.com/office/officeart/2005/8/layout/chevron1"/>
    <dgm:cxn modelId="{85E41CE7-661B-470B-BD8B-F486A97C2916}" srcId="{AA758B9C-09E6-4C35-977B-78E9FBA9570D}" destId="{DD0C2DB8-EC62-4BED-BA4E-FC74BC3D8941}" srcOrd="0" destOrd="0" parTransId="{A3C0E4A4-DB71-43D4-AB9D-D02E3EFA71CC}" sibTransId="{664475CE-BE3A-4B58-AD76-11E38D06FEAE}"/>
    <dgm:cxn modelId="{7248BC41-D1FA-4174-93C3-489178053D2C}" type="presParOf" srcId="{A97F6AFE-6A2B-4A37-918F-58AC3E532022}" destId="{0E051DE9-FA02-44FA-A9F8-0BA2EEF87B38}" srcOrd="0" destOrd="0" presId="urn:microsoft.com/office/officeart/2005/8/layout/chevron1"/>
    <dgm:cxn modelId="{50DBBA5E-4720-4BB7-BD82-77395F266A22}" type="presParOf" srcId="{A97F6AFE-6A2B-4A37-918F-58AC3E532022}" destId="{7233129E-5565-4647-9C38-8F186DE406E5}" srcOrd="1" destOrd="0" presId="urn:microsoft.com/office/officeart/2005/8/layout/chevron1"/>
    <dgm:cxn modelId="{E4D3D763-2941-41DE-B2F6-1D56B88D4C7B}" type="presParOf" srcId="{A97F6AFE-6A2B-4A37-918F-58AC3E532022}" destId="{A2F4B4F9-2534-47EF-B379-5E288FEA929A}" srcOrd="2" destOrd="0" presId="urn:microsoft.com/office/officeart/2005/8/layout/chevron1"/>
    <dgm:cxn modelId="{AF99BA74-7652-4484-A587-7BC560D9B711}" type="presParOf" srcId="{A97F6AFE-6A2B-4A37-918F-58AC3E532022}" destId="{F57A4C2E-8FD3-47DF-83E4-A0F242D699B2}" srcOrd="3" destOrd="0" presId="urn:microsoft.com/office/officeart/2005/8/layout/chevron1"/>
    <dgm:cxn modelId="{9BF06C5D-8BA0-4734-A269-5C60EF5456EF}" type="presParOf" srcId="{A97F6AFE-6A2B-4A37-918F-58AC3E532022}" destId="{CCFDCEB6-4E85-45FB-BE93-7FB2CE3B1C6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758B9C-09E6-4C35-977B-78E9FBA9570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D0C2DB8-EC62-4BED-BA4E-FC74BC3D8941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Hiérarchisation</a:t>
          </a:r>
        </a:p>
      </dgm:t>
    </dgm:pt>
    <dgm:pt modelId="{A3C0E4A4-DB71-43D4-AB9D-D02E3EFA71CC}" type="parTrans" cxnId="{85E41CE7-661B-470B-BD8B-F486A97C2916}">
      <dgm:prSet/>
      <dgm:spPr/>
      <dgm:t>
        <a:bodyPr/>
        <a:lstStyle/>
        <a:p>
          <a:endParaRPr lang="fr-FR"/>
        </a:p>
      </dgm:t>
    </dgm:pt>
    <dgm:pt modelId="{664475CE-BE3A-4B58-AD76-11E38D06FEAE}" type="sibTrans" cxnId="{85E41CE7-661B-470B-BD8B-F486A97C2916}">
      <dgm:prSet/>
      <dgm:spPr/>
      <dgm:t>
        <a:bodyPr/>
        <a:lstStyle/>
        <a:p>
          <a:endParaRPr lang="fr-FR"/>
        </a:p>
      </dgm:t>
    </dgm:pt>
    <dgm:pt modelId="{6CD2F22B-8FB4-4474-A54C-D089D2358937}">
      <dgm:prSet phldrT="[Texte]" custT="1"/>
      <dgm:spPr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fr-FR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Exécution</a:t>
          </a:r>
          <a:r>
            <a:rPr lang="fr-FR" sz="1500" kern="1200" dirty="0"/>
            <a:t> </a:t>
          </a:r>
        </a:p>
      </dgm:t>
    </dgm:pt>
    <dgm:pt modelId="{56DD5992-7FC6-43CE-9DC0-4B4A0E006713}" type="parTrans" cxnId="{E700FA36-936A-48BF-800C-7674801B0346}">
      <dgm:prSet/>
      <dgm:spPr/>
      <dgm:t>
        <a:bodyPr/>
        <a:lstStyle/>
        <a:p>
          <a:endParaRPr lang="fr-FR"/>
        </a:p>
      </dgm:t>
    </dgm:pt>
    <dgm:pt modelId="{B8C2DC36-21D6-42B6-BD72-26BAFA0BA646}" type="sibTrans" cxnId="{E700FA36-936A-48BF-800C-7674801B0346}">
      <dgm:prSet/>
      <dgm:spPr/>
      <dgm:t>
        <a:bodyPr/>
        <a:lstStyle/>
        <a:p>
          <a:endParaRPr lang="fr-FR"/>
        </a:p>
      </dgm:t>
    </dgm:pt>
    <dgm:pt modelId="{C2243567-3E0B-4681-B2E9-F64B6D30F399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Cycle de vie</a:t>
          </a:r>
        </a:p>
      </dgm:t>
    </dgm:pt>
    <dgm:pt modelId="{DA27C607-CD31-4780-999E-F247BFDCE9BF}" type="parTrans" cxnId="{C0CFF06B-0295-40D3-A9CE-2A8B93725888}">
      <dgm:prSet/>
      <dgm:spPr/>
      <dgm:t>
        <a:bodyPr/>
        <a:lstStyle/>
        <a:p>
          <a:endParaRPr lang="fr-FR"/>
        </a:p>
      </dgm:t>
    </dgm:pt>
    <dgm:pt modelId="{438D1CDA-425E-47F8-8AD0-05CBAD73D457}" type="sibTrans" cxnId="{C0CFF06B-0295-40D3-A9CE-2A8B93725888}">
      <dgm:prSet/>
      <dgm:spPr/>
      <dgm:t>
        <a:bodyPr/>
        <a:lstStyle/>
        <a:p>
          <a:endParaRPr lang="fr-FR"/>
        </a:p>
      </dgm:t>
    </dgm:pt>
    <dgm:pt modelId="{A97F6AFE-6A2B-4A37-918F-58AC3E532022}" type="pres">
      <dgm:prSet presAssocID="{AA758B9C-09E6-4C35-977B-78E9FBA9570D}" presName="Name0" presStyleCnt="0">
        <dgm:presLayoutVars>
          <dgm:dir/>
          <dgm:animLvl val="lvl"/>
          <dgm:resizeHandles val="exact"/>
        </dgm:presLayoutVars>
      </dgm:prSet>
      <dgm:spPr/>
    </dgm:pt>
    <dgm:pt modelId="{0E051DE9-FA02-44FA-A9F8-0BA2EEF87B38}" type="pres">
      <dgm:prSet presAssocID="{DD0C2DB8-EC62-4BED-BA4E-FC74BC3D8941}" presName="parTxOnly" presStyleLbl="node1" presStyleIdx="0" presStyleCnt="3" custScaleY="51305">
        <dgm:presLayoutVars>
          <dgm:chMax val="0"/>
          <dgm:chPref val="0"/>
          <dgm:bulletEnabled val="1"/>
        </dgm:presLayoutVars>
      </dgm:prSet>
      <dgm:spPr/>
    </dgm:pt>
    <dgm:pt modelId="{7233129E-5565-4647-9C38-8F186DE406E5}" type="pres">
      <dgm:prSet presAssocID="{664475CE-BE3A-4B58-AD76-11E38D06FEAE}" presName="parTxOnlySpace" presStyleCnt="0"/>
      <dgm:spPr/>
    </dgm:pt>
    <dgm:pt modelId="{A2F4B4F9-2534-47EF-B379-5E288FEA929A}" type="pres">
      <dgm:prSet presAssocID="{6CD2F22B-8FB4-4474-A54C-D089D2358937}" presName="parTxOnly" presStyleLbl="node1" presStyleIdx="1" presStyleCnt="3" custScaleY="52427">
        <dgm:presLayoutVars>
          <dgm:chMax val="0"/>
          <dgm:chPref val="0"/>
          <dgm:bulletEnabled val="1"/>
        </dgm:presLayoutVars>
      </dgm:prSet>
      <dgm:spPr>
        <a:xfrm>
          <a:off x="1960066" y="411804"/>
          <a:ext cx="2175867" cy="456296"/>
        </a:xfrm>
        <a:prstGeom prst="chevron">
          <a:avLst/>
        </a:prstGeom>
      </dgm:spPr>
    </dgm:pt>
    <dgm:pt modelId="{F57A4C2E-8FD3-47DF-83E4-A0F242D699B2}" type="pres">
      <dgm:prSet presAssocID="{B8C2DC36-21D6-42B6-BD72-26BAFA0BA646}" presName="parTxOnlySpace" presStyleCnt="0"/>
      <dgm:spPr/>
    </dgm:pt>
    <dgm:pt modelId="{CCFDCEB6-4E85-45FB-BE93-7FB2CE3B1C64}" type="pres">
      <dgm:prSet presAssocID="{C2243567-3E0B-4681-B2E9-F64B6D30F399}" presName="parTxOnly" presStyleLbl="node1" presStyleIdx="2" presStyleCnt="3" custScaleY="52427">
        <dgm:presLayoutVars>
          <dgm:chMax val="0"/>
          <dgm:chPref val="0"/>
          <dgm:bulletEnabled val="1"/>
        </dgm:presLayoutVars>
      </dgm:prSet>
      <dgm:spPr/>
    </dgm:pt>
  </dgm:ptLst>
  <dgm:cxnLst>
    <dgm:cxn modelId="{E700FA36-936A-48BF-800C-7674801B0346}" srcId="{AA758B9C-09E6-4C35-977B-78E9FBA9570D}" destId="{6CD2F22B-8FB4-4474-A54C-D089D2358937}" srcOrd="1" destOrd="0" parTransId="{56DD5992-7FC6-43CE-9DC0-4B4A0E006713}" sibTransId="{B8C2DC36-21D6-42B6-BD72-26BAFA0BA646}"/>
    <dgm:cxn modelId="{72A99267-8F2C-4F23-8261-1C4ED6B1009B}" type="presOf" srcId="{AA758B9C-09E6-4C35-977B-78E9FBA9570D}" destId="{A97F6AFE-6A2B-4A37-918F-58AC3E532022}" srcOrd="0" destOrd="0" presId="urn:microsoft.com/office/officeart/2005/8/layout/chevron1"/>
    <dgm:cxn modelId="{C0CFF06B-0295-40D3-A9CE-2A8B93725888}" srcId="{AA758B9C-09E6-4C35-977B-78E9FBA9570D}" destId="{C2243567-3E0B-4681-B2E9-F64B6D30F399}" srcOrd="2" destOrd="0" parTransId="{DA27C607-CD31-4780-999E-F247BFDCE9BF}" sibTransId="{438D1CDA-425E-47F8-8AD0-05CBAD73D457}"/>
    <dgm:cxn modelId="{F95C9070-DD8F-49C3-AF7B-EA21F6824629}" type="presOf" srcId="{6CD2F22B-8FB4-4474-A54C-D089D2358937}" destId="{A2F4B4F9-2534-47EF-B379-5E288FEA929A}" srcOrd="0" destOrd="0" presId="urn:microsoft.com/office/officeart/2005/8/layout/chevron1"/>
    <dgm:cxn modelId="{D69E5376-C669-41D2-A5AB-9AB7AC76E602}" type="presOf" srcId="{C2243567-3E0B-4681-B2E9-F64B6D30F399}" destId="{CCFDCEB6-4E85-45FB-BE93-7FB2CE3B1C64}" srcOrd="0" destOrd="0" presId="urn:microsoft.com/office/officeart/2005/8/layout/chevron1"/>
    <dgm:cxn modelId="{666E347A-6838-48ED-8AEE-23D8495D6363}" type="presOf" srcId="{DD0C2DB8-EC62-4BED-BA4E-FC74BC3D8941}" destId="{0E051DE9-FA02-44FA-A9F8-0BA2EEF87B38}" srcOrd="0" destOrd="0" presId="urn:microsoft.com/office/officeart/2005/8/layout/chevron1"/>
    <dgm:cxn modelId="{85E41CE7-661B-470B-BD8B-F486A97C2916}" srcId="{AA758B9C-09E6-4C35-977B-78E9FBA9570D}" destId="{DD0C2DB8-EC62-4BED-BA4E-FC74BC3D8941}" srcOrd="0" destOrd="0" parTransId="{A3C0E4A4-DB71-43D4-AB9D-D02E3EFA71CC}" sibTransId="{664475CE-BE3A-4B58-AD76-11E38D06FEAE}"/>
    <dgm:cxn modelId="{7248BC41-D1FA-4174-93C3-489178053D2C}" type="presParOf" srcId="{A97F6AFE-6A2B-4A37-918F-58AC3E532022}" destId="{0E051DE9-FA02-44FA-A9F8-0BA2EEF87B38}" srcOrd="0" destOrd="0" presId="urn:microsoft.com/office/officeart/2005/8/layout/chevron1"/>
    <dgm:cxn modelId="{50DBBA5E-4720-4BB7-BD82-77395F266A22}" type="presParOf" srcId="{A97F6AFE-6A2B-4A37-918F-58AC3E532022}" destId="{7233129E-5565-4647-9C38-8F186DE406E5}" srcOrd="1" destOrd="0" presId="urn:microsoft.com/office/officeart/2005/8/layout/chevron1"/>
    <dgm:cxn modelId="{E4D3D763-2941-41DE-B2F6-1D56B88D4C7B}" type="presParOf" srcId="{A97F6AFE-6A2B-4A37-918F-58AC3E532022}" destId="{A2F4B4F9-2534-47EF-B379-5E288FEA929A}" srcOrd="2" destOrd="0" presId="urn:microsoft.com/office/officeart/2005/8/layout/chevron1"/>
    <dgm:cxn modelId="{AF99BA74-7652-4484-A587-7BC560D9B711}" type="presParOf" srcId="{A97F6AFE-6A2B-4A37-918F-58AC3E532022}" destId="{F57A4C2E-8FD3-47DF-83E4-A0F242D699B2}" srcOrd="3" destOrd="0" presId="urn:microsoft.com/office/officeart/2005/8/layout/chevron1"/>
    <dgm:cxn modelId="{9BF06C5D-8BA0-4734-A269-5C60EF5456EF}" type="presParOf" srcId="{A97F6AFE-6A2B-4A37-918F-58AC3E532022}" destId="{CCFDCEB6-4E85-45FB-BE93-7FB2CE3B1C6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758B9C-09E6-4C35-977B-78E9FBA9570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D0C2DB8-EC62-4BED-BA4E-FC74BC3D8941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Hiérarchisation</a:t>
          </a:r>
        </a:p>
      </dgm:t>
    </dgm:pt>
    <dgm:pt modelId="{A3C0E4A4-DB71-43D4-AB9D-D02E3EFA71CC}" type="parTrans" cxnId="{85E41CE7-661B-470B-BD8B-F486A97C2916}">
      <dgm:prSet/>
      <dgm:spPr/>
      <dgm:t>
        <a:bodyPr/>
        <a:lstStyle/>
        <a:p>
          <a:endParaRPr lang="fr-FR"/>
        </a:p>
      </dgm:t>
    </dgm:pt>
    <dgm:pt modelId="{664475CE-BE3A-4B58-AD76-11E38D06FEAE}" type="sibTrans" cxnId="{85E41CE7-661B-470B-BD8B-F486A97C2916}">
      <dgm:prSet/>
      <dgm:spPr/>
      <dgm:t>
        <a:bodyPr/>
        <a:lstStyle/>
        <a:p>
          <a:endParaRPr lang="fr-FR"/>
        </a:p>
      </dgm:t>
    </dgm:pt>
    <dgm:pt modelId="{6CD2F22B-8FB4-4474-A54C-D089D2358937}">
      <dgm:prSet phldrT="[Texte]" custT="1"/>
      <dgm:spPr>
        <a:solidFill>
          <a:schemeClr val="accent1">
            <a:lumMod val="20000"/>
            <a:lumOff val="8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fr-FR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Exécution</a:t>
          </a:r>
          <a:r>
            <a:rPr lang="fr-FR" sz="1500" kern="1200" dirty="0"/>
            <a:t> </a:t>
          </a:r>
        </a:p>
      </dgm:t>
    </dgm:pt>
    <dgm:pt modelId="{56DD5992-7FC6-43CE-9DC0-4B4A0E006713}" type="parTrans" cxnId="{E700FA36-936A-48BF-800C-7674801B0346}">
      <dgm:prSet/>
      <dgm:spPr/>
      <dgm:t>
        <a:bodyPr/>
        <a:lstStyle/>
        <a:p>
          <a:endParaRPr lang="fr-FR"/>
        </a:p>
      </dgm:t>
    </dgm:pt>
    <dgm:pt modelId="{B8C2DC36-21D6-42B6-BD72-26BAFA0BA646}" type="sibTrans" cxnId="{E700FA36-936A-48BF-800C-7674801B0346}">
      <dgm:prSet/>
      <dgm:spPr/>
      <dgm:t>
        <a:bodyPr/>
        <a:lstStyle/>
        <a:p>
          <a:endParaRPr lang="fr-FR"/>
        </a:p>
      </dgm:t>
    </dgm:pt>
    <dgm:pt modelId="{C2243567-3E0B-4681-B2E9-F64B6D30F399}">
      <dgm:prSet phldrT="[Texte]" custT="1"/>
      <dgm:spPr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Cycle de vie</a:t>
          </a:r>
        </a:p>
      </dgm:t>
    </dgm:pt>
    <dgm:pt modelId="{DA27C607-CD31-4780-999E-F247BFDCE9BF}" type="parTrans" cxnId="{C0CFF06B-0295-40D3-A9CE-2A8B93725888}">
      <dgm:prSet/>
      <dgm:spPr/>
      <dgm:t>
        <a:bodyPr/>
        <a:lstStyle/>
        <a:p>
          <a:endParaRPr lang="fr-FR"/>
        </a:p>
      </dgm:t>
    </dgm:pt>
    <dgm:pt modelId="{438D1CDA-425E-47F8-8AD0-05CBAD73D457}" type="sibTrans" cxnId="{C0CFF06B-0295-40D3-A9CE-2A8B93725888}">
      <dgm:prSet/>
      <dgm:spPr/>
      <dgm:t>
        <a:bodyPr/>
        <a:lstStyle/>
        <a:p>
          <a:endParaRPr lang="fr-FR"/>
        </a:p>
      </dgm:t>
    </dgm:pt>
    <dgm:pt modelId="{A97F6AFE-6A2B-4A37-918F-58AC3E532022}" type="pres">
      <dgm:prSet presAssocID="{AA758B9C-09E6-4C35-977B-78E9FBA9570D}" presName="Name0" presStyleCnt="0">
        <dgm:presLayoutVars>
          <dgm:dir/>
          <dgm:animLvl val="lvl"/>
          <dgm:resizeHandles val="exact"/>
        </dgm:presLayoutVars>
      </dgm:prSet>
      <dgm:spPr/>
    </dgm:pt>
    <dgm:pt modelId="{0E051DE9-FA02-44FA-A9F8-0BA2EEF87B38}" type="pres">
      <dgm:prSet presAssocID="{DD0C2DB8-EC62-4BED-BA4E-FC74BC3D8941}" presName="parTxOnly" presStyleLbl="node1" presStyleIdx="0" presStyleCnt="3" custScaleY="51305">
        <dgm:presLayoutVars>
          <dgm:chMax val="0"/>
          <dgm:chPref val="0"/>
          <dgm:bulletEnabled val="1"/>
        </dgm:presLayoutVars>
      </dgm:prSet>
      <dgm:spPr/>
    </dgm:pt>
    <dgm:pt modelId="{7233129E-5565-4647-9C38-8F186DE406E5}" type="pres">
      <dgm:prSet presAssocID="{664475CE-BE3A-4B58-AD76-11E38D06FEAE}" presName="parTxOnlySpace" presStyleCnt="0"/>
      <dgm:spPr/>
    </dgm:pt>
    <dgm:pt modelId="{A2F4B4F9-2534-47EF-B379-5E288FEA929A}" type="pres">
      <dgm:prSet presAssocID="{6CD2F22B-8FB4-4474-A54C-D089D2358937}" presName="parTxOnly" presStyleLbl="node1" presStyleIdx="1" presStyleCnt="3" custScaleY="52427">
        <dgm:presLayoutVars>
          <dgm:chMax val="0"/>
          <dgm:chPref val="0"/>
          <dgm:bulletEnabled val="1"/>
        </dgm:presLayoutVars>
      </dgm:prSet>
      <dgm:spPr>
        <a:xfrm>
          <a:off x="1960066" y="411804"/>
          <a:ext cx="2175867" cy="456296"/>
        </a:xfrm>
        <a:prstGeom prst="chevron">
          <a:avLst/>
        </a:prstGeom>
      </dgm:spPr>
    </dgm:pt>
    <dgm:pt modelId="{F57A4C2E-8FD3-47DF-83E4-A0F242D699B2}" type="pres">
      <dgm:prSet presAssocID="{B8C2DC36-21D6-42B6-BD72-26BAFA0BA646}" presName="parTxOnlySpace" presStyleCnt="0"/>
      <dgm:spPr/>
    </dgm:pt>
    <dgm:pt modelId="{CCFDCEB6-4E85-45FB-BE93-7FB2CE3B1C64}" type="pres">
      <dgm:prSet presAssocID="{C2243567-3E0B-4681-B2E9-F64B6D30F399}" presName="parTxOnly" presStyleLbl="node1" presStyleIdx="2" presStyleCnt="3" custScaleY="52427">
        <dgm:presLayoutVars>
          <dgm:chMax val="0"/>
          <dgm:chPref val="0"/>
          <dgm:bulletEnabled val="1"/>
        </dgm:presLayoutVars>
      </dgm:prSet>
      <dgm:spPr>
        <a:xfrm>
          <a:off x="3918346" y="411804"/>
          <a:ext cx="2175867" cy="456296"/>
        </a:xfrm>
        <a:prstGeom prst="chevron">
          <a:avLst/>
        </a:prstGeom>
      </dgm:spPr>
    </dgm:pt>
  </dgm:ptLst>
  <dgm:cxnLst>
    <dgm:cxn modelId="{E700FA36-936A-48BF-800C-7674801B0346}" srcId="{AA758B9C-09E6-4C35-977B-78E9FBA9570D}" destId="{6CD2F22B-8FB4-4474-A54C-D089D2358937}" srcOrd="1" destOrd="0" parTransId="{56DD5992-7FC6-43CE-9DC0-4B4A0E006713}" sibTransId="{B8C2DC36-21D6-42B6-BD72-26BAFA0BA646}"/>
    <dgm:cxn modelId="{72A99267-8F2C-4F23-8261-1C4ED6B1009B}" type="presOf" srcId="{AA758B9C-09E6-4C35-977B-78E9FBA9570D}" destId="{A97F6AFE-6A2B-4A37-918F-58AC3E532022}" srcOrd="0" destOrd="0" presId="urn:microsoft.com/office/officeart/2005/8/layout/chevron1"/>
    <dgm:cxn modelId="{C0CFF06B-0295-40D3-A9CE-2A8B93725888}" srcId="{AA758B9C-09E6-4C35-977B-78E9FBA9570D}" destId="{C2243567-3E0B-4681-B2E9-F64B6D30F399}" srcOrd="2" destOrd="0" parTransId="{DA27C607-CD31-4780-999E-F247BFDCE9BF}" sibTransId="{438D1CDA-425E-47F8-8AD0-05CBAD73D457}"/>
    <dgm:cxn modelId="{F95C9070-DD8F-49C3-AF7B-EA21F6824629}" type="presOf" srcId="{6CD2F22B-8FB4-4474-A54C-D089D2358937}" destId="{A2F4B4F9-2534-47EF-B379-5E288FEA929A}" srcOrd="0" destOrd="0" presId="urn:microsoft.com/office/officeart/2005/8/layout/chevron1"/>
    <dgm:cxn modelId="{D69E5376-C669-41D2-A5AB-9AB7AC76E602}" type="presOf" srcId="{C2243567-3E0B-4681-B2E9-F64B6D30F399}" destId="{CCFDCEB6-4E85-45FB-BE93-7FB2CE3B1C64}" srcOrd="0" destOrd="0" presId="urn:microsoft.com/office/officeart/2005/8/layout/chevron1"/>
    <dgm:cxn modelId="{666E347A-6838-48ED-8AEE-23D8495D6363}" type="presOf" srcId="{DD0C2DB8-EC62-4BED-BA4E-FC74BC3D8941}" destId="{0E051DE9-FA02-44FA-A9F8-0BA2EEF87B38}" srcOrd="0" destOrd="0" presId="urn:microsoft.com/office/officeart/2005/8/layout/chevron1"/>
    <dgm:cxn modelId="{85E41CE7-661B-470B-BD8B-F486A97C2916}" srcId="{AA758B9C-09E6-4C35-977B-78E9FBA9570D}" destId="{DD0C2DB8-EC62-4BED-BA4E-FC74BC3D8941}" srcOrd="0" destOrd="0" parTransId="{A3C0E4A4-DB71-43D4-AB9D-D02E3EFA71CC}" sibTransId="{664475CE-BE3A-4B58-AD76-11E38D06FEAE}"/>
    <dgm:cxn modelId="{7248BC41-D1FA-4174-93C3-489178053D2C}" type="presParOf" srcId="{A97F6AFE-6A2B-4A37-918F-58AC3E532022}" destId="{0E051DE9-FA02-44FA-A9F8-0BA2EEF87B38}" srcOrd="0" destOrd="0" presId="urn:microsoft.com/office/officeart/2005/8/layout/chevron1"/>
    <dgm:cxn modelId="{50DBBA5E-4720-4BB7-BD82-77395F266A22}" type="presParOf" srcId="{A97F6AFE-6A2B-4A37-918F-58AC3E532022}" destId="{7233129E-5565-4647-9C38-8F186DE406E5}" srcOrd="1" destOrd="0" presId="urn:microsoft.com/office/officeart/2005/8/layout/chevron1"/>
    <dgm:cxn modelId="{E4D3D763-2941-41DE-B2F6-1D56B88D4C7B}" type="presParOf" srcId="{A97F6AFE-6A2B-4A37-918F-58AC3E532022}" destId="{A2F4B4F9-2534-47EF-B379-5E288FEA929A}" srcOrd="2" destOrd="0" presId="urn:microsoft.com/office/officeart/2005/8/layout/chevron1"/>
    <dgm:cxn modelId="{AF99BA74-7652-4484-A587-7BC560D9B711}" type="presParOf" srcId="{A97F6AFE-6A2B-4A37-918F-58AC3E532022}" destId="{F57A4C2E-8FD3-47DF-83E4-A0F242D699B2}" srcOrd="3" destOrd="0" presId="urn:microsoft.com/office/officeart/2005/8/layout/chevron1"/>
    <dgm:cxn modelId="{9BF06C5D-8BA0-4734-A269-5C60EF5456EF}" type="presParOf" srcId="{A97F6AFE-6A2B-4A37-918F-58AC3E532022}" destId="{CCFDCEB6-4E85-45FB-BE93-7FB2CE3B1C6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51DE9-FA02-44FA-A9F8-0BA2EEF87B38}">
      <dsp:nvSpPr>
        <dsp:cNvPr id="0" name=""/>
        <dsp:cNvSpPr/>
      </dsp:nvSpPr>
      <dsp:spPr>
        <a:xfrm>
          <a:off x="1785" y="416686"/>
          <a:ext cx="2175867" cy="4465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Hiérarchisation</a:t>
          </a:r>
        </a:p>
      </dsp:txBody>
      <dsp:txXfrm>
        <a:off x="225051" y="416686"/>
        <a:ext cx="1729336" cy="446531"/>
      </dsp:txXfrm>
    </dsp:sp>
    <dsp:sp modelId="{A2F4B4F9-2534-47EF-B379-5E288FEA929A}">
      <dsp:nvSpPr>
        <dsp:cNvPr id="0" name=""/>
        <dsp:cNvSpPr/>
      </dsp:nvSpPr>
      <dsp:spPr>
        <a:xfrm>
          <a:off x="1960066" y="411804"/>
          <a:ext cx="2175867" cy="45629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Affichage/Analyse </a:t>
          </a:r>
        </a:p>
      </dsp:txBody>
      <dsp:txXfrm>
        <a:off x="2188214" y="411804"/>
        <a:ext cx="1719571" cy="456296"/>
      </dsp:txXfrm>
    </dsp:sp>
    <dsp:sp modelId="{CCFDCEB6-4E85-45FB-BE93-7FB2CE3B1C64}">
      <dsp:nvSpPr>
        <dsp:cNvPr id="0" name=""/>
        <dsp:cNvSpPr/>
      </dsp:nvSpPr>
      <dsp:spPr>
        <a:xfrm>
          <a:off x="3918346" y="411804"/>
          <a:ext cx="2175867" cy="45629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Cycle de vie</a:t>
          </a:r>
        </a:p>
      </dsp:txBody>
      <dsp:txXfrm>
        <a:off x="4146494" y="411804"/>
        <a:ext cx="1719571" cy="456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51DE9-FA02-44FA-A9F8-0BA2EEF87B38}">
      <dsp:nvSpPr>
        <dsp:cNvPr id="0" name=""/>
        <dsp:cNvSpPr/>
      </dsp:nvSpPr>
      <dsp:spPr>
        <a:xfrm>
          <a:off x="1785" y="416686"/>
          <a:ext cx="2175867" cy="446531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Hiérarchisation</a:t>
          </a:r>
        </a:p>
      </dsp:txBody>
      <dsp:txXfrm>
        <a:off x="225051" y="416686"/>
        <a:ext cx="1729336" cy="446531"/>
      </dsp:txXfrm>
    </dsp:sp>
    <dsp:sp modelId="{A2F4B4F9-2534-47EF-B379-5E288FEA929A}">
      <dsp:nvSpPr>
        <dsp:cNvPr id="0" name=""/>
        <dsp:cNvSpPr/>
      </dsp:nvSpPr>
      <dsp:spPr>
        <a:xfrm>
          <a:off x="1960066" y="411804"/>
          <a:ext cx="2175867" cy="456296"/>
        </a:xfrm>
        <a:prstGeom prst="chevron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Exécution</a:t>
          </a:r>
          <a:r>
            <a:rPr lang="fr-FR" sz="1500" kern="1200" dirty="0"/>
            <a:t> </a:t>
          </a:r>
        </a:p>
      </dsp:txBody>
      <dsp:txXfrm>
        <a:off x="2188214" y="411804"/>
        <a:ext cx="1719571" cy="456296"/>
      </dsp:txXfrm>
    </dsp:sp>
    <dsp:sp modelId="{CCFDCEB6-4E85-45FB-BE93-7FB2CE3B1C64}">
      <dsp:nvSpPr>
        <dsp:cNvPr id="0" name=""/>
        <dsp:cNvSpPr/>
      </dsp:nvSpPr>
      <dsp:spPr>
        <a:xfrm>
          <a:off x="3918346" y="411804"/>
          <a:ext cx="2175867" cy="45629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Cycle de vie</a:t>
          </a:r>
        </a:p>
      </dsp:txBody>
      <dsp:txXfrm>
        <a:off x="4146494" y="411804"/>
        <a:ext cx="1719571" cy="456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51DE9-FA02-44FA-A9F8-0BA2EEF87B38}">
      <dsp:nvSpPr>
        <dsp:cNvPr id="0" name=""/>
        <dsp:cNvSpPr/>
      </dsp:nvSpPr>
      <dsp:spPr>
        <a:xfrm>
          <a:off x="1785" y="416686"/>
          <a:ext cx="2175867" cy="446531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Hiérarchisation</a:t>
          </a:r>
        </a:p>
      </dsp:txBody>
      <dsp:txXfrm>
        <a:off x="225051" y="416686"/>
        <a:ext cx="1729336" cy="446531"/>
      </dsp:txXfrm>
    </dsp:sp>
    <dsp:sp modelId="{A2F4B4F9-2534-47EF-B379-5E288FEA929A}">
      <dsp:nvSpPr>
        <dsp:cNvPr id="0" name=""/>
        <dsp:cNvSpPr/>
      </dsp:nvSpPr>
      <dsp:spPr>
        <a:xfrm>
          <a:off x="1960066" y="411804"/>
          <a:ext cx="2175867" cy="45629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Exécution</a:t>
          </a:r>
          <a:r>
            <a:rPr lang="fr-FR" sz="1500" kern="1200" dirty="0"/>
            <a:t> </a:t>
          </a:r>
        </a:p>
      </dsp:txBody>
      <dsp:txXfrm>
        <a:off x="2188214" y="411804"/>
        <a:ext cx="1719571" cy="456296"/>
      </dsp:txXfrm>
    </dsp:sp>
    <dsp:sp modelId="{CCFDCEB6-4E85-45FB-BE93-7FB2CE3B1C64}">
      <dsp:nvSpPr>
        <dsp:cNvPr id="0" name=""/>
        <dsp:cNvSpPr/>
      </dsp:nvSpPr>
      <dsp:spPr>
        <a:xfrm>
          <a:off x="3918346" y="411804"/>
          <a:ext cx="2175867" cy="456296"/>
        </a:xfrm>
        <a:prstGeom prst="chevron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Cycle de vie</a:t>
          </a:r>
        </a:p>
      </dsp:txBody>
      <dsp:txXfrm>
        <a:off x="4146494" y="411804"/>
        <a:ext cx="1719571" cy="456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94628-853A-BE44-9E7A-E8AB551E236C}" type="datetime1">
              <a:rPr lang="fr-FR" smtClean="0"/>
              <a:t>21/01/2021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93E74-EB65-244B-93BD-A5E269421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369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C2BA3-369D-5745-A0F9-20EF34ACF991}" type="datetime1">
              <a:rPr lang="fr-FR" smtClean="0"/>
              <a:t>21/01/2021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0250-0F3F-0C44-B476-915A142E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9747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6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21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03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273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-</a:t>
            </a:r>
            <a:r>
              <a:rPr lang="fr-FR" dirty="0"/>
              <a:t> : fichier classique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</a:t>
            </a:r>
            <a:r>
              <a:rPr lang="fr-FR" dirty="0"/>
              <a:t> : répertoire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</a:t>
            </a:r>
            <a:r>
              <a:rPr lang="fr-FR" dirty="0"/>
              <a:t> : lien symbolique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</a:t>
            </a:r>
            <a:r>
              <a:rPr lang="fr-FR" dirty="0"/>
              <a:t> : périphérique de type caractère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</a:t>
            </a:r>
            <a:r>
              <a:rPr lang="fr-FR" dirty="0"/>
              <a:t> : périphérique de type bloc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</a:t>
            </a:r>
            <a:r>
              <a:rPr lang="fr-FR" dirty="0"/>
              <a:t> : pipe (FIFO) "tube" ou "tuyau" en anglais ou pipeline aussi en français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</a:t>
            </a:r>
            <a:r>
              <a:rPr lang="fr-FR" dirty="0"/>
              <a:t> : socket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8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calcul est le suivant: (</a:t>
            </a:r>
            <a:r>
              <a:rPr lang="fr-FR" dirty="0" err="1"/>
              <a:t>taille_fichier</a:t>
            </a:r>
            <a:r>
              <a:rPr lang="fr-FR" dirty="0"/>
              <a:t> + </a:t>
            </a:r>
            <a:r>
              <a:rPr lang="fr-FR" dirty="0" err="1"/>
              <a:t>taille_bloc_es</a:t>
            </a:r>
            <a:r>
              <a:rPr lang="fr-FR" dirty="0"/>
              <a:t> - 1) / </a:t>
            </a:r>
            <a:r>
              <a:rPr lang="fr-FR" dirty="0" err="1"/>
              <a:t>taille_bloc_es</a:t>
            </a:r>
            <a:r>
              <a:rPr lang="fr-FR" dirty="0"/>
              <a:t> * (</a:t>
            </a:r>
            <a:r>
              <a:rPr lang="fr-FR" dirty="0" err="1"/>
              <a:t>taille_bloc_es</a:t>
            </a:r>
            <a:r>
              <a:rPr lang="fr-FR" dirty="0"/>
              <a:t> / </a:t>
            </a:r>
            <a:r>
              <a:rPr lang="fr-FR" dirty="0" err="1"/>
              <a:t>taille_bloc</a:t>
            </a:r>
            <a:r>
              <a:rPr lang="fr-FR" dirty="0"/>
              <a:t>) = nombre de blocs utilisés. (ne faire que des opérations entières (</a:t>
            </a:r>
            <a:r>
              <a:rPr lang="fr-FR" dirty="0" err="1"/>
              <a:t>cf</a:t>
            </a:r>
            <a:r>
              <a:rPr lang="fr-FR" dirty="0"/>
              <a:t>: 5/2 = 2))</a:t>
            </a:r>
          </a:p>
          <a:p>
            <a:r>
              <a:rPr lang="fr-FR" dirty="0"/>
              <a:t>Par exemple, dans un système de fichier avec une configuration classique: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taille d'un blocs IO fait 4096. Par conséquent, la taille réelle d'un fichier sera toujours multiple de 4096.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taille d'un bloc est 512 (on va dire 1024 pour faire comme ls, la véritable valeur peut être obtenu avec stat -c %B .)</a:t>
            </a:r>
          </a:p>
          <a:p>
            <a:r>
              <a:rPr lang="fr-FR" dirty="0"/>
              <a:t>Si j'ai un fichier de 100 octets et un autre 2 octets:</a:t>
            </a:r>
          </a:p>
          <a:p>
            <a:r>
              <a:rPr lang="fr-FR" dirty="0"/>
              <a:t>(100+4096-1)/4096*(4096/1024) = 4 (2+4096-1)/4096*(4096/1024) = 4 = 8</a:t>
            </a:r>
          </a:p>
          <a:p>
            <a:r>
              <a:rPr lang="fr-FR" dirty="0"/>
              <a:t>Refais les additions en affichant les blocs avec l'option -s (ls -ls).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8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1" i="0" u="none" strike="noStrike" baseline="0" dirty="0">
                <a:latin typeface="TimesNewRomanPS-BoldMT"/>
              </a:rPr>
              <a:t>Structure de /</a:t>
            </a:r>
            <a:r>
              <a:rPr lang="fr-FR" sz="1800" b="1" i="0" u="none" strike="noStrike" baseline="0" dirty="0" err="1">
                <a:latin typeface="TimesNewRomanPS-BoldMT"/>
              </a:rPr>
              <a:t>etc</a:t>
            </a:r>
            <a:r>
              <a:rPr lang="fr-FR" sz="1800" b="1" i="0" u="none" strike="noStrike" baseline="0" dirty="0">
                <a:latin typeface="TimesNewRomanPS-BoldMT"/>
              </a:rPr>
              <a:t>/</a:t>
            </a:r>
            <a:r>
              <a:rPr lang="fr-FR" sz="1800" b="1" i="0" u="none" strike="noStrike" baseline="0" dirty="0" err="1">
                <a:latin typeface="TimesNewRomanPS-BoldMT"/>
              </a:rPr>
              <a:t>passwd</a:t>
            </a:r>
            <a:endParaRPr lang="fr-FR" sz="1800" b="1" i="0" u="none" strike="noStrike" baseline="0" dirty="0">
              <a:latin typeface="TimesNewRomanPS-BoldMT"/>
            </a:endParaRP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Ce fichier comprend 7 champs, séparés par le symbole « : »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1 Nom de connexion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2 Ancienne place du mot de passe crypté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3 Numéro d'utilisateur </a:t>
            </a:r>
            <a:r>
              <a:rPr lang="fr-FR" sz="1800" b="0" i="0" u="none" strike="noStrike" baseline="0" dirty="0" err="1">
                <a:latin typeface="TimesNewRomanPSMT"/>
              </a:rPr>
              <a:t>uid</a:t>
            </a:r>
            <a:r>
              <a:rPr lang="fr-FR" sz="1800" b="0" i="0" u="none" strike="noStrike" baseline="0" dirty="0">
                <a:latin typeface="TimesNewRomanPSMT"/>
              </a:rPr>
              <a:t>, sa valeur est le véritable identifiant pour le système Linux. </a:t>
            </a:r>
            <a:r>
              <a:rPr lang="fr-FR" sz="1800" b="0" i="0" u="none" strike="noStrike" baseline="0" dirty="0" err="1">
                <a:latin typeface="TimesNewRomanPSMT"/>
              </a:rPr>
              <a:t>L'uid</a:t>
            </a:r>
            <a:r>
              <a:rPr lang="fr-FR" sz="1800" b="0" i="0" u="none" strike="noStrike" baseline="0" dirty="0">
                <a:latin typeface="TimesNewRomanPSMT"/>
              </a:rPr>
              <a:t> de root est 0. Le système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attribue conventionnellement un </a:t>
            </a:r>
            <a:r>
              <a:rPr lang="fr-FR" sz="1800" b="0" i="0" u="none" strike="noStrike" baseline="0" dirty="0" err="1">
                <a:latin typeface="TimesNewRomanPSMT"/>
              </a:rPr>
              <a:t>uid</a:t>
            </a:r>
            <a:r>
              <a:rPr lang="fr-FR" sz="1800" b="0" i="0" u="none" strike="noStrike" baseline="0" dirty="0">
                <a:latin typeface="TimesNewRomanPSMT"/>
              </a:rPr>
              <a:t> à partir de 1000 aux comptes créés.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4 Numéro de groupe </a:t>
            </a:r>
            <a:r>
              <a:rPr lang="fr-FR" sz="1800" b="0" i="0" u="none" strike="noStrike" baseline="0" dirty="0" err="1">
                <a:latin typeface="TimesNewRomanPSMT"/>
              </a:rPr>
              <a:t>gid</a:t>
            </a:r>
            <a:r>
              <a:rPr lang="fr-FR" sz="1800" b="0" i="0" u="none" strike="noStrike" baseline="0" dirty="0">
                <a:latin typeface="TimesNewRomanPSMT"/>
              </a:rPr>
              <a:t>, dans lequel se trouve l'utilisateur par défaut. Le </a:t>
            </a:r>
            <a:r>
              <a:rPr lang="fr-FR" sz="1800" b="0" i="0" u="none" strike="noStrike" baseline="0" dirty="0" err="1">
                <a:latin typeface="TimesNewRomanPSMT"/>
              </a:rPr>
              <a:t>gid</a:t>
            </a:r>
            <a:r>
              <a:rPr lang="fr-FR" sz="1800" b="0" i="0" u="none" strike="noStrike" baseline="0" dirty="0">
                <a:latin typeface="TimesNewRomanPSMT"/>
              </a:rPr>
              <a:t> de root est 0. Le système attribue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conventionnellement un </a:t>
            </a:r>
            <a:r>
              <a:rPr lang="fr-FR" sz="1800" b="0" i="0" u="none" strike="noStrike" baseline="0" dirty="0" err="1">
                <a:latin typeface="TimesNewRomanPSMT"/>
              </a:rPr>
              <a:t>gid</a:t>
            </a:r>
            <a:r>
              <a:rPr lang="fr-FR" sz="1800" b="0" i="0" u="none" strike="noStrike" baseline="0" dirty="0">
                <a:latin typeface="TimesNewRomanPSMT"/>
              </a:rPr>
              <a:t> à partir de 1000 aux groupes d'utilisateurs créés.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5 Nom complet, il peut être suivi d'une liste de renseignements personnels. Le champ est écrit de la façon suivante: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« Nom et prénom, numéro de bureau; numéro de téléphone travail, numéro de téléphone personnel, autres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commentaires ». Chaque champ est séparé par le symbole « , »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6 Répertoire personnel (c'est également le répertoire de connexion).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7 Programme à lancer au démarrage (programme de base), généralement un interpréteur de commande (</a:t>
            </a:r>
            <a:r>
              <a:rPr lang="fr-FR" sz="1800" b="0" i="0" u="none" strike="noStrike" baseline="0" dirty="0" err="1">
                <a:latin typeface="TimesNewRomanPSMT"/>
              </a:rPr>
              <a:t>shell</a:t>
            </a:r>
            <a:r>
              <a:rPr lang="fr-FR" sz="1800" b="0" i="0" u="none" strike="noStrike" baseline="0" dirty="0">
                <a:latin typeface="TimesNewRomanPSMT"/>
              </a:rPr>
              <a:t>). La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durée de vie de ce processus correspond à celle de la session utilisateur, c'est à dire que la session de l'utilisateur se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terminera avec le processus. Il est possible de préciser ici tout type de programme, ce qui permet de limiter le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champ d'action d'un utilisateur en le connectant directement au programme qu'il doit utiliser, par exemple.</a:t>
            </a:r>
          </a:p>
          <a:p>
            <a:pPr algn="l"/>
            <a:r>
              <a:rPr lang="fr-FR" sz="1800" b="1" i="0" u="none" strike="noStrike" baseline="0" dirty="0">
                <a:latin typeface="TimesNewRomanPS-BoldMT"/>
              </a:rPr>
              <a:t>Structure de /</a:t>
            </a:r>
            <a:r>
              <a:rPr lang="fr-FR" sz="1800" b="1" i="0" u="none" strike="noStrike" baseline="0" dirty="0" err="1">
                <a:latin typeface="TimesNewRomanPS-BoldMT"/>
              </a:rPr>
              <a:t>etc</a:t>
            </a:r>
            <a:r>
              <a:rPr lang="fr-FR" sz="1800" b="1" i="0" u="none" strike="noStrike" baseline="0" dirty="0">
                <a:latin typeface="TimesNewRomanPS-BoldMT"/>
              </a:rPr>
              <a:t>/group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Ce fichier comprend 4 champs, séparés par le symbole « : »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1 Nom du groupe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2 x pour remplacer un mot de passe non encore attribué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Numéro de groupe, c'est à dire l'identifiant </a:t>
            </a:r>
            <a:r>
              <a:rPr lang="fr-FR" sz="1800" b="0" i="0" u="none" strike="noStrike" baseline="0" dirty="0" err="1">
                <a:latin typeface="TimesNewRomanPSMT"/>
              </a:rPr>
              <a:t>gid</a:t>
            </a:r>
            <a:endParaRPr lang="fr-FR" sz="1800" b="0" i="0" u="none" strike="noStrike" baseline="0" dirty="0"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3 La liste des membres du groupe</a:t>
            </a:r>
          </a:p>
          <a:p>
            <a:pPr algn="l"/>
            <a:endParaRPr lang="fr-FR" sz="1800" b="0" i="0" u="none" strike="noStrike" baseline="0" dirty="0">
              <a:latin typeface="TimesNewRomanPSMT"/>
            </a:endParaRPr>
          </a:p>
          <a:p>
            <a:pPr algn="l"/>
            <a:r>
              <a:rPr lang="fr-FR" sz="1800" b="1" i="0" u="none" strike="noStrike" baseline="0" dirty="0">
                <a:latin typeface="TimesNewRomanPS-BoldMT"/>
              </a:rPr>
              <a:t>Structure de /</a:t>
            </a:r>
            <a:r>
              <a:rPr lang="fr-FR" sz="1800" b="1" i="0" u="none" strike="noStrike" baseline="0" dirty="0" err="1">
                <a:latin typeface="TimesNewRomanPS-BoldMT"/>
              </a:rPr>
              <a:t>etc</a:t>
            </a:r>
            <a:r>
              <a:rPr lang="fr-FR" sz="1800" b="1" i="0" u="none" strike="noStrike" baseline="0" dirty="0">
                <a:latin typeface="TimesNewRomanPS-BoldMT"/>
              </a:rPr>
              <a:t>/</a:t>
            </a:r>
            <a:r>
              <a:rPr lang="fr-FR" sz="1800" b="1" i="0" u="none" strike="noStrike" baseline="0" dirty="0" err="1">
                <a:latin typeface="TimesNewRomanPS-BoldMT"/>
              </a:rPr>
              <a:t>shadow</a:t>
            </a:r>
            <a:endParaRPr lang="fr-FR" sz="1800" b="1" i="0" u="none" strike="noStrike" baseline="0" dirty="0">
              <a:latin typeface="TimesNewRomanPS-BoldMT"/>
            </a:endParaRP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Résoudre problème d’accès aux fichiers des mot de passe : les mots de passe cryptés ont été inventés. 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exclusivement utilisé lors de l'étape d'authentification par le système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Aucun utilisateur n'a le droit de voir le champ ``mot de passe chiffré‘’. </a:t>
            </a:r>
          </a:p>
          <a:p>
            <a:pPr algn="l"/>
            <a:endParaRPr lang="fr-FR" sz="1800" b="0" i="0" u="none" strike="noStrike" baseline="0" dirty="0"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Ce fichier comprend 9 champs, séparés par le symbole « : »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« </a:t>
            </a:r>
            <a:r>
              <a:rPr lang="en-US" sz="1800" b="0" i="0" u="none" strike="noStrike" baseline="0" dirty="0" err="1">
                <a:latin typeface="TimesNewRomanPSMT"/>
              </a:rPr>
              <a:t>username:passwd:last:may:must:warn:expire:disable:reserved</a:t>
            </a:r>
            <a:r>
              <a:rPr lang="en-US" sz="1800" b="0" i="0" u="none" strike="noStrike" baseline="0" dirty="0">
                <a:latin typeface="TimesNewRomanPSMT"/>
              </a:rPr>
              <a:t> »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1 </a:t>
            </a:r>
            <a:r>
              <a:rPr lang="fr-FR" sz="1800" b="0" i="0" u="none" strike="noStrike" baseline="0" dirty="0" err="1">
                <a:latin typeface="TimesNewRomanPSMT"/>
              </a:rPr>
              <a:t>username</a:t>
            </a:r>
            <a:r>
              <a:rPr lang="fr-FR" sz="1800" b="0" i="0" u="none" strike="noStrike" baseline="0" dirty="0">
                <a:latin typeface="TimesNewRomanPSMT"/>
              </a:rPr>
              <a:t> : Le nom de connexion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2 </a:t>
            </a:r>
            <a:r>
              <a:rPr lang="fr-FR" sz="1800" b="0" i="0" u="none" strike="noStrike" baseline="0" dirty="0" err="1">
                <a:latin typeface="TimesNewRomanPSMT"/>
              </a:rPr>
              <a:t>passwd</a:t>
            </a:r>
            <a:r>
              <a:rPr lang="fr-FR" sz="1800" b="0" i="0" u="none" strike="noStrike" baseline="0" dirty="0">
                <a:latin typeface="TimesNewRomanPSMT"/>
              </a:rPr>
              <a:t> : Le mot de passe encodé. C'est le mot de passe chiffré résultant d'une transformation irréversible d'un mot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de passe à 8 caractères.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Si vous voyez :</a:t>
            </a:r>
          </a:p>
          <a:p>
            <a:pPr algn="l"/>
            <a:r>
              <a:rPr lang="fr-FR" sz="1800" b="0" i="0" u="none" strike="noStrike" baseline="0" dirty="0">
                <a:latin typeface="OpenSymbol"/>
              </a:rPr>
              <a:t>– </a:t>
            </a:r>
            <a:r>
              <a:rPr lang="fr-FR" sz="1800" b="0" i="0" u="none" strike="noStrike" baseline="0" dirty="0">
                <a:latin typeface="TimesNewRomanPSMT"/>
              </a:rPr>
              <a:t>un signe « * » à la place du mot chiffré, cela signifie que le compte a été désactivé.</a:t>
            </a:r>
          </a:p>
          <a:p>
            <a:pPr algn="l"/>
            <a:r>
              <a:rPr lang="fr-FR" sz="1800" b="0" i="0" u="none" strike="noStrike" baseline="0" dirty="0">
                <a:latin typeface="OpenSymbol"/>
              </a:rPr>
              <a:t>– </a:t>
            </a:r>
            <a:r>
              <a:rPr lang="fr-FR" sz="1800" b="0" i="0" u="none" strike="noStrike" baseline="0" dirty="0">
                <a:latin typeface="TimesNewRomanPSMT"/>
              </a:rPr>
              <a:t>un signe "!" à la place du mot chiffré, cela signifie que le compte est bloqué.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3 last : Date de la dernière modification (en nombre de jours depuis le 1er janvier 1970).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4 </a:t>
            </a:r>
            <a:r>
              <a:rPr lang="fr-FR" sz="1800" b="0" i="0" u="none" strike="noStrike" baseline="0" dirty="0" err="1">
                <a:latin typeface="TimesNewRomanPSMT"/>
              </a:rPr>
              <a:t>may</a:t>
            </a:r>
            <a:r>
              <a:rPr lang="fr-FR" sz="1800" b="0" i="0" u="none" strike="noStrike" baseline="0" dirty="0">
                <a:latin typeface="TimesNewRomanPSMT"/>
              </a:rPr>
              <a:t> : Nombre de jours avant que le mot de passe puisse être modifié. Usuellement, la valeur est = 0. Ce champ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n'est pas souvent utilisé.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5 must : Nombre de jours avant que le mot de passe ne doive être modifié. Ce champ est rarement utilisé. Par défaut,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sa valeur est 99999. 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6 </a:t>
            </a:r>
            <a:r>
              <a:rPr lang="fr-FR" sz="1800" b="0" i="0" u="none" strike="noStrike" baseline="0" dirty="0" err="1">
                <a:latin typeface="TimesNewRomanPSMT"/>
              </a:rPr>
              <a:t>warn</a:t>
            </a:r>
            <a:r>
              <a:rPr lang="fr-FR" sz="1800" b="0" i="0" u="none" strike="noStrike" baseline="0" dirty="0">
                <a:latin typeface="TimesNewRomanPSMT"/>
              </a:rPr>
              <a:t> : Nombre de jours durant lesquels l'utilisateur est prévenu de l'expiration de son mot de passe.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7 Expire : Nombre de jours entre l'expiration du mot de passe et la fermeture du compte.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8 </a:t>
            </a:r>
            <a:r>
              <a:rPr lang="fr-FR" sz="1800" b="0" i="0" u="none" strike="noStrike" baseline="0" dirty="0" err="1">
                <a:latin typeface="TimesNewRomanPSMT"/>
              </a:rPr>
              <a:t>Disable</a:t>
            </a:r>
            <a:r>
              <a:rPr lang="fr-FR" sz="1800" b="0" i="0" u="none" strike="noStrike" baseline="0" dirty="0">
                <a:latin typeface="TimesNewRomanPSMT"/>
              </a:rPr>
              <a:t> : Date de la fermeture du compte (en nombre de jours depuis le 1er janvier 1970). -1 est utilisé pour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indiquer un nombre infini de jours (ce qui veut dire que cette propriété du compte n'est pas considérée).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9 </a:t>
            </a:r>
            <a:r>
              <a:rPr lang="fr-FR" sz="1800" b="0" i="0" u="none" strike="noStrike" baseline="0" dirty="0" err="1">
                <a:latin typeface="TimesNewRomanPSMT"/>
              </a:rPr>
              <a:t>reserved</a:t>
            </a:r>
            <a:r>
              <a:rPr lang="fr-FR" sz="1800" b="0" i="0" u="none" strike="noStrike" baseline="0" dirty="0">
                <a:latin typeface="TimesNewRomanPSMT"/>
              </a:rPr>
              <a:t> : Ce champ est réservé pour une utilisation future.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0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en-US" sz="2800" dirty="0"/>
              <a:t>Une tâche est effectuée par un processus</a:t>
            </a:r>
          </a:p>
          <a:p>
            <a:pPr>
              <a:lnSpc>
                <a:spcPct val="90000"/>
              </a:lnSpc>
            </a:pPr>
            <a:r>
              <a:rPr lang="fr-FR" altLang="en-US" sz="2800" dirty="0"/>
              <a:t>Le lancement d'une nouvelle tâche engendre la création d'un processus :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commande tapée par l'utilisateur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tâche lancée par un processus déjà existant</a:t>
            </a:r>
          </a:p>
          <a:p>
            <a:pPr>
              <a:lnSpc>
                <a:spcPct val="90000"/>
              </a:lnSpc>
            </a:pPr>
            <a:r>
              <a:rPr lang="fr-FR" altLang="en-US" sz="2800" dirty="0"/>
              <a:t>UNIX est multitâche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les tâches sont exécutées en parallèle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chaque tâche reçoit l'usage du processeur durant un court laps de temps (env. 1/100 sec)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la distribution du temps est gérée par un ordonnanceur (</a:t>
            </a:r>
            <a:r>
              <a:rPr lang="fr-FR" altLang="en-US" sz="2400" i="1" dirty="0" err="1"/>
              <a:t>scheduler</a:t>
            </a:r>
            <a:r>
              <a:rPr lang="fr-FR" altLang="en-US" sz="2400" dirty="0"/>
              <a:t>) situé dans le noyau de Linux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3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commande &amp; : lancement de commande en tâche de fond</a:t>
            </a:r>
          </a:p>
          <a:p>
            <a:r>
              <a:rPr lang="fr-FR" dirty="0" err="1">
                <a:effectLst/>
                <a:latin typeface="Arial" panose="020B0604020202020204" pitchFamily="34" charset="0"/>
              </a:rPr>
              <a:t>bg</a:t>
            </a:r>
            <a:r>
              <a:rPr lang="fr-FR" dirty="0">
                <a:effectLst/>
                <a:latin typeface="Arial" panose="020B0604020202020204" pitchFamily="34" charset="0"/>
              </a:rPr>
              <a:t>: reprise de commande en tâche de fond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fg: reprise de commande en avant plan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jobs: liste des commandes lancées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Ctrl-C: arrêt (SIGTERM) du processus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Ctrl-Z: suspension (SIGSTOP) du processus</a:t>
            </a:r>
          </a:p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# Example of job definition: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# .---------------- minute (0 - 59)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# |  .------------- hour (0 - 23)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# |  |  .---------- day of month (1 - 31)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# |  |  |  .------- month (1 - 12) OR </a:t>
            </a:r>
            <a:r>
              <a:rPr lang="en-US" dirty="0" err="1">
                <a:solidFill>
                  <a:srgbClr val="000000"/>
                </a:solidFill>
                <a:effectLst/>
              </a:rPr>
              <a:t>jan,feb,mar,apr</a:t>
            </a:r>
            <a:r>
              <a:rPr lang="en-US" dirty="0">
                <a:solidFill>
                  <a:srgbClr val="000000"/>
                </a:solidFill>
                <a:effectLst/>
              </a:rPr>
              <a:t> ...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# |  |  |  |  .---- day of week (0 - 6) (Sunday=0 or 7) OR </a:t>
            </a:r>
            <a:r>
              <a:rPr lang="en-US" dirty="0" err="1">
                <a:solidFill>
                  <a:srgbClr val="000000"/>
                </a:solidFill>
                <a:effectLst/>
              </a:rPr>
              <a:t>sun,mon,tue,wed,thu,fri,sat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# |  |  |  |  |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# *  *  *  *  *  user command to be executed</a:t>
            </a:r>
            <a:endParaRPr lang="fr-F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Les tâches </a:t>
            </a:r>
            <a:r>
              <a:rPr lang="fr-FR" dirty="0" err="1"/>
              <a:t>Cron</a:t>
            </a:r>
            <a:r>
              <a:rPr lang="fr-FR" dirty="0"/>
              <a:t> peuvent être programmées par l’installation de logiciels ou par les utilisateurs.</a:t>
            </a:r>
          </a:p>
          <a:p>
            <a:r>
              <a:rPr lang="fr-FR" dirty="0"/>
              <a:t>Les logiciels installés nécessitant des tâches planifiées les mettent dans les répertoires suivants :</a:t>
            </a:r>
          </a:p>
          <a:p>
            <a:pPr>
              <a:buFont typeface="+mj-lt"/>
              <a:buAutoNum type="arabicPeriod"/>
            </a:pP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cron.d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cron.hourly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cron.daily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cron.weekly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cron.monthly</a:t>
            </a:r>
            <a:endParaRPr lang="fr-FR" dirty="0"/>
          </a:p>
          <a:p>
            <a:r>
              <a:rPr lang="fr-FR" dirty="0"/>
              <a:t>Par exemple, Apache2 installe un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cron.daily</a:t>
            </a:r>
            <a:r>
              <a:rPr lang="fr-FR" dirty="0"/>
              <a:t>/apache2 lançant chaque jour le </a:t>
            </a:r>
            <a:r>
              <a:rPr lang="fr-FR" dirty="0" err="1"/>
              <a:t>nétoyage</a:t>
            </a:r>
            <a:r>
              <a:rPr lang="fr-FR" dirty="0"/>
              <a:t> de son cache.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The name of the user who have started the process. 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</a:t>
            </a:r>
            <a:r>
              <a:rPr lang="en-US" dirty="0" err="1"/>
              <a:t>coulmn</a:t>
            </a:r>
            <a:r>
              <a:rPr lang="en-US" dirty="0"/>
              <a:t> is PID i.e. process id .This act as the identification no of the process running in the memory. 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</a:t>
            </a:r>
            <a:r>
              <a:rPr lang="en-US" dirty="0" err="1"/>
              <a:t>coulmn</a:t>
            </a:r>
            <a:r>
              <a:rPr lang="en-US" dirty="0"/>
              <a:t> is PPID i.e. parent process id. This id is the </a:t>
            </a:r>
            <a:r>
              <a:rPr lang="en-US" dirty="0" err="1"/>
              <a:t>pid</a:t>
            </a:r>
            <a:r>
              <a:rPr lang="en-US" dirty="0"/>
              <a:t> of the process because of which these process has been started. All the Oracle processes don’t have a parent process and are thus adopted by </a:t>
            </a:r>
            <a:r>
              <a:rPr lang="en-US" dirty="0" err="1"/>
              <a:t>init</a:t>
            </a:r>
            <a:r>
              <a:rPr lang="en-US" dirty="0"/>
              <a:t> process, </a:t>
            </a:r>
            <a:r>
              <a:rPr lang="en-US" dirty="0" err="1"/>
              <a:t>init</a:t>
            </a:r>
            <a:r>
              <a:rPr lang="en-US" dirty="0"/>
              <a:t> process having </a:t>
            </a:r>
            <a:r>
              <a:rPr lang="en-US" dirty="0" err="1"/>
              <a:t>pid</a:t>
            </a:r>
            <a:r>
              <a:rPr lang="en-US" dirty="0"/>
              <a:t> as 1 so all the oracle processes will have </a:t>
            </a:r>
            <a:r>
              <a:rPr lang="en-US" dirty="0" err="1"/>
              <a:t>ppid</a:t>
            </a:r>
            <a:r>
              <a:rPr lang="en-US" dirty="0"/>
              <a:t> as 1.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Processor utilization information in %. 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is the start time of the process, for a long running process like in case of oracle it will show only the date in process was started . if you want to know full year and time of a </a:t>
            </a:r>
            <a:r>
              <a:rPr lang="en-US" dirty="0" err="1"/>
              <a:t>lon</a:t>
            </a:r>
            <a:r>
              <a:rPr lang="en-US" dirty="0"/>
              <a:t> running process, fire the command with this option 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efo</a:t>
            </a:r>
            <a:r>
              <a:rPr lang="en-US" dirty="0"/>
              <a:t> </a:t>
            </a:r>
            <a:r>
              <a:rPr lang="en-US" dirty="0" err="1"/>
              <a:t>user,pid,ppid,etime,args</a:t>
            </a:r>
            <a:r>
              <a:rPr lang="en-US" dirty="0"/>
              <a:t> – </a:t>
            </a:r>
            <a:r>
              <a:rPr lang="en-US" dirty="0" err="1"/>
              <a:t>etime</a:t>
            </a:r>
            <a:r>
              <a:rPr lang="en-US" dirty="0"/>
              <a:t> will tell for last how many days process has been running.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is the terminal from which the process was started. As in case of grep </a:t>
            </a:r>
            <a:r>
              <a:rPr lang="en-US" dirty="0" err="1"/>
              <a:t>pmon</a:t>
            </a:r>
            <a:r>
              <a:rPr lang="en-US" dirty="0"/>
              <a:t> command was fired in terminal pts/2 thus it is showing that this process is started by terminal pts/2. All the oracle process are not started by any terminal.</a:t>
            </a:r>
          </a:p>
          <a:p>
            <a:pPr>
              <a:buFont typeface="+mj-lt"/>
              <a:buAutoNum type="arabicPeriod"/>
            </a:pPr>
            <a:r>
              <a:rPr lang="en-US" dirty="0"/>
              <a:t>Total time for which the process has utilized </a:t>
            </a:r>
            <a:r>
              <a:rPr lang="en-US" dirty="0" err="1"/>
              <a:t>cpu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command and arguments executed.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252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8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7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70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130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3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21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socket de domaine Unix ou socket IPC est un point de terminaison de communication de données pour échanger des données entre des processus s'exécutant sur le même système d'exploitation hôte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71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bin</a:t>
            </a:r>
            <a:r>
              <a:rPr lang="fr-FR" dirty="0"/>
              <a:t> : contient des programmes (exécutables) susceptibles d'être utilisés par tous les utilisateurs de la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boot</a:t>
            </a:r>
            <a:r>
              <a:rPr lang="fr-FR" dirty="0"/>
              <a:t> : fichiers permettant le démarrage de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dev</a:t>
            </a:r>
            <a:r>
              <a:rPr lang="fr-FR" dirty="0"/>
              <a:t> : fichiers contenant les périphériques. En fait – on en reparlera plus tard – ce dossier contient des sous-dossiers qui « représentent » chacun un périphérique. On y retrouve ainsi par exemple le fichier qui représente le lecteur CD.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etc</a:t>
            </a:r>
            <a:r>
              <a:rPr lang="fr-FR" dirty="0"/>
              <a:t> : fichiers de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home</a:t>
            </a:r>
            <a:r>
              <a:rPr lang="fr-FR" dirty="0"/>
              <a:t> : répertoires personnels des utilisateurs. On en a déjà parlé un peu avant : c'est dans ce dossier que vous placerez vos fichiers personnels, à la manière du </a:t>
            </a:r>
            <a:r>
              <a:rPr lang="fr-FR" dirty="0" err="1"/>
              <a:t>dossierMes</a:t>
            </a:r>
            <a:r>
              <a:rPr lang="fr-FR" dirty="0"/>
              <a:t> </a:t>
            </a:r>
            <a:r>
              <a:rPr lang="fr-FR" dirty="0" err="1"/>
              <a:t>documentsde</a:t>
            </a:r>
            <a:r>
              <a:rPr lang="fr-FR" dirty="0"/>
              <a:t> Windows.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lib</a:t>
            </a:r>
            <a:r>
              <a:rPr lang="fr-FR" dirty="0"/>
              <a:t> : dossier contenant les bibliothèques partagées (généralement des fichiers.so) utilisées par les programmes. C'est en fait là qu'on trouve l'équivalent </a:t>
            </a:r>
            <a:r>
              <a:rPr lang="fr-FR" dirty="0" err="1"/>
              <a:t>des.dllde</a:t>
            </a:r>
            <a:r>
              <a:rPr lang="fr-FR" dirty="0"/>
              <a:t>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media</a:t>
            </a:r>
            <a:r>
              <a:rPr lang="fr-FR" dirty="0"/>
              <a:t> : lorsqu'un périphérique amovible (comme une carte mémoire SD ou une clé USB) est inséré dans votre ordinateur, Linux vous permet d'y accéder à partir d'un sous-dossier </a:t>
            </a:r>
            <a:r>
              <a:rPr lang="fr-FR" dirty="0" err="1"/>
              <a:t>demedia</a:t>
            </a:r>
            <a:r>
              <a:rPr lang="fr-FR" dirty="0"/>
              <a:t>. On parle de </a:t>
            </a:r>
            <a:r>
              <a:rPr lang="fr-FR" b="1" dirty="0"/>
              <a:t>montage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mnt</a:t>
            </a:r>
            <a:r>
              <a:rPr lang="fr-FR" dirty="0"/>
              <a:t> : c'est un peu pareil </a:t>
            </a:r>
            <a:r>
              <a:rPr lang="fr-FR" dirty="0" err="1"/>
              <a:t>quemedia</a:t>
            </a:r>
            <a:r>
              <a:rPr lang="fr-FR" dirty="0"/>
              <a:t>, mais pour un usage plus temporaire.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opt</a:t>
            </a:r>
            <a:r>
              <a:rPr lang="fr-FR" dirty="0"/>
              <a:t> : répertoire utilisé pour les </a:t>
            </a:r>
            <a:r>
              <a:rPr lang="fr-FR" i="1" dirty="0" err="1"/>
              <a:t>add-ons</a:t>
            </a:r>
            <a:r>
              <a:rPr lang="fr-FR" dirty="0"/>
              <a:t> de programmes.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proc</a:t>
            </a:r>
            <a:r>
              <a:rPr lang="fr-FR" dirty="0"/>
              <a:t> : contient des informations système.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root</a:t>
            </a:r>
            <a:r>
              <a:rPr lang="fr-FR" dirty="0"/>
              <a:t> : c'est le dossier personnel de l'utilisateur « root ». Normalement, les dossiers personnels sont placés </a:t>
            </a:r>
            <a:r>
              <a:rPr lang="fr-FR" dirty="0" err="1"/>
              <a:t>danshome</a:t>
            </a:r>
            <a:r>
              <a:rPr lang="fr-FR" dirty="0"/>
              <a:t>, mais celui de « root » fait exception. En effet, comme je vous l'ai dit dans le chapitre précédent, « root » est le </a:t>
            </a:r>
            <a:r>
              <a:rPr lang="fr-FR" dirty="0" err="1"/>
              <a:t>superutilisateur</a:t>
            </a:r>
            <a:r>
              <a:rPr lang="fr-FR" dirty="0"/>
              <a:t>, le « chef » de la machine en quelque sorte. Il a droit à un espace spécial.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sbin</a:t>
            </a:r>
            <a:r>
              <a:rPr lang="fr-FR" dirty="0"/>
              <a:t> : contient des programmes système importants.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tmp</a:t>
            </a:r>
            <a:r>
              <a:rPr lang="fr-FR" dirty="0"/>
              <a:t> : dossier temporaire utilisé par les programmes pour stocker des fichiers.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usr</a:t>
            </a:r>
            <a:r>
              <a:rPr lang="fr-FR" dirty="0"/>
              <a:t> : c'est un des plus gros dossiers, dans lequel vont s'installer la plupart des programmes demandés par l'utilisateur.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var</a:t>
            </a:r>
            <a:r>
              <a:rPr lang="fr-FR" dirty="0"/>
              <a:t> : ce dossier contient des données « variables », souvent des </a:t>
            </a:r>
            <a:r>
              <a:rPr lang="fr-FR" i="1" dirty="0"/>
              <a:t>logs</a:t>
            </a:r>
            <a:r>
              <a:rPr lang="fr-FR" dirty="0"/>
              <a:t> (traces écrites de ce qui s'est passé récemment sur l'ordinateur).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3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Rouge : la lettre « s » remplace la lettre x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08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5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Répertoire des utilisateurs </a:t>
            </a:r>
          </a:p>
          <a:p>
            <a:endParaRPr lang="fr-FR" dirty="0"/>
          </a:p>
          <a:p>
            <a:r>
              <a:rPr lang="fr-FR" dirty="0"/>
              <a:t>- Cloisonner l’utilisation du système de fichiers (ex : entreprise et son organisation)</a:t>
            </a:r>
          </a:p>
          <a:p>
            <a:endParaRPr lang="fr-FR" dirty="0"/>
          </a:p>
          <a:p>
            <a:r>
              <a:rPr lang="fr-FR" dirty="0"/>
              <a:t>- Attribuer les droits d’accès selon le rôle/groupe</a:t>
            </a:r>
          </a:p>
          <a:p>
            <a:endParaRPr lang="fr-FR" dirty="0"/>
          </a:p>
          <a:p>
            <a:pPr>
              <a:lnSpc>
                <a:spcPct val="90000"/>
              </a:lnSpc>
            </a:pPr>
            <a:r>
              <a:rPr lang="fr-FR" altLang="en-US" dirty="0"/>
              <a:t>Un système de fichiers est la façon d'organiser et de stocker une arborescence sur un support (disque dur, disquette, cd-rom, ...). </a:t>
            </a:r>
          </a:p>
          <a:p>
            <a:pPr>
              <a:lnSpc>
                <a:spcPct val="90000"/>
              </a:lnSpc>
            </a:pPr>
            <a:r>
              <a:rPr lang="fr-FR" altLang="en-US" dirty="0"/>
              <a:t>Chaque OS propriétaire a développé sa propre organisation.</a:t>
            </a:r>
          </a:p>
          <a:p>
            <a:pPr>
              <a:lnSpc>
                <a:spcPct val="90000"/>
              </a:lnSpc>
            </a:pPr>
            <a:r>
              <a:rPr lang="fr-FR" altLang="en-US" dirty="0"/>
              <a:t>On peut faire cohabiter plusieurs systèmes de fichiers sur des partitions différentes d'un même disque. </a:t>
            </a:r>
          </a:p>
          <a:p>
            <a:endParaRPr lang="fr-FR" dirty="0"/>
          </a:p>
          <a:p>
            <a:r>
              <a:rPr lang="fr-FR" altLang="en-US" dirty="0"/>
              <a:t>Le système de fichiers par défaut de Linux est nommé </a:t>
            </a:r>
            <a:r>
              <a:rPr lang="fr-FR" altLang="en-US" i="1" dirty="0">
                <a:solidFill>
                  <a:schemeClr val="accent2"/>
                </a:solidFill>
              </a:rPr>
              <a:t>Second Extended File System</a:t>
            </a:r>
            <a:r>
              <a:rPr lang="fr-FR" altLang="en-US" dirty="0"/>
              <a:t> (</a:t>
            </a:r>
            <a:r>
              <a:rPr lang="fr-FR" altLang="en-US" dirty="0">
                <a:solidFill>
                  <a:schemeClr val="accent2"/>
                </a:solidFill>
              </a:rPr>
              <a:t>ext2</a:t>
            </a:r>
            <a:r>
              <a:rPr lang="fr-FR" altLang="en-US" dirty="0"/>
              <a:t> en abrégé). L'inconvénient de ce système est une faible tolérance à une panne. En cas d'arrêt brutal du système, la reconstruction du disque peut être longue.</a:t>
            </a:r>
          </a:p>
          <a:p>
            <a:r>
              <a:rPr lang="fr-FR" altLang="en-US" dirty="0"/>
              <a:t>D'autres systèmes existent  : </a:t>
            </a:r>
          </a:p>
          <a:p>
            <a:pPr lvl="1"/>
            <a:r>
              <a:rPr lang="fr-FR" altLang="en-US" dirty="0">
                <a:solidFill>
                  <a:schemeClr val="accent2"/>
                </a:solidFill>
              </a:rPr>
              <a:t>Ext3</a:t>
            </a:r>
            <a:r>
              <a:rPr lang="fr-FR" altLang="en-US" dirty="0"/>
              <a:t> - Successeur du précédent, il évite le problème précédent avec une journalisation (enregistrements) des opérations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34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3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9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2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2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74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57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4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8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halkboard"/>
              </a:defRPr>
            </a:lvl1pPr>
          </a:lstStyle>
          <a:p>
            <a:r>
              <a:rPr lang="fr-FR"/>
              <a:t>2013- 2014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Chalkboard"/>
              </a:defRPr>
            </a:lvl1pPr>
          </a:lstStyle>
          <a:p>
            <a:r>
              <a:rPr lang="fr-FR"/>
              <a:t>réseaux 2ème année - Apprentis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5701-DC38-8F4A-99F0-4AA428B173F6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417638"/>
            <a:ext cx="8686800" cy="0"/>
          </a:xfrm>
          <a:prstGeom prst="line">
            <a:avLst/>
          </a:prstGeom>
          <a:ln w="57150" cmpd="sng">
            <a:prstDash val="soli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ne.mohame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malick.likou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ours.net/cours/pdf/info/Introduction_aux_Systemes_d_Exploitatio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ubuntu-fr.org/tutoriel/console_commandes_de_ba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  <a:hlinkClick r:id="rId3"/>
              </a:rPr>
              <a:t>sene.mohamed@gmail.com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>
                <a:solidFill>
                  <a:schemeClr val="accent2"/>
                </a:solidFill>
                <a:hlinkClick r:id="rId4"/>
              </a:rPr>
              <a:t>malick.likou@gmail.com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 </a:t>
            </a:r>
          </a:p>
          <a:p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2020 - 2021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345701-DC38-8F4A-99F0-4AA428B173F6}" type="slidenum">
              <a:rPr lang="fr-FR" smtClean="0"/>
              <a:t>1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5924550"/>
            <a:ext cx="1276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617D2-01DC-4D7C-88DF-8E14679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5FA5C43-98E5-465C-A41A-D24B3563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344" y="1600200"/>
            <a:ext cx="6459312" cy="4525963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52710-B106-4F8F-BF36-994BAFBA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580120D7-D0F1-4E00-ABC3-4E11CD5C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0" name="Espace réservé de la date 1">
            <a:extLst>
              <a:ext uri="{FF2B5EF4-FFF2-40B4-BE49-F238E27FC236}">
                <a16:creationId xmlns:a16="http://schemas.microsoft.com/office/drawing/2014/main" id="{0F6357D5-E2D6-468B-B85F-D4E6D087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407376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16103-DCA3-46B1-8F62-37DFCF55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A1683-219D-4704-9E99-DE91E8F8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UNIX &amp; LINUX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A7B5C-732E-4F4D-88E5-EEB34689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02ED8A9A-0DF1-4134-974D-EBC5F34FC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51694"/>
              </p:ext>
            </p:extLst>
          </p:nvPr>
        </p:nvGraphicFramePr>
        <p:xfrm>
          <a:off x="203200" y="2291081"/>
          <a:ext cx="8712200" cy="258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>
                  <a:extLst>
                    <a:ext uri="{9D8B030D-6E8A-4147-A177-3AD203B41FA5}">
                      <a16:colId xmlns:a16="http://schemas.microsoft.com/office/drawing/2014/main" val="2739543570"/>
                    </a:ext>
                  </a:extLst>
                </a:gridCol>
                <a:gridCol w="4356100">
                  <a:extLst>
                    <a:ext uri="{9D8B030D-6E8A-4147-A177-3AD203B41FA5}">
                      <a16:colId xmlns:a16="http://schemas.microsoft.com/office/drawing/2014/main" val="773723259"/>
                    </a:ext>
                  </a:extLst>
                </a:gridCol>
              </a:tblGrid>
              <a:tr h="3379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27567"/>
                  </a:ext>
                </a:extLst>
              </a:tr>
              <a:tr h="337920">
                <a:tc>
                  <a:txBody>
                    <a:bodyPr/>
                    <a:lstStyle/>
                    <a:p>
                      <a:r>
                        <a:rPr lang="fr-FR" dirty="0"/>
                        <a:t>Code source gratuit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Code source non ouvert au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89464"/>
                  </a:ext>
                </a:extLst>
              </a:tr>
              <a:tr h="337920">
                <a:tc>
                  <a:txBody>
                    <a:bodyPr/>
                    <a:lstStyle/>
                    <a:p>
                      <a:r>
                        <a:rPr lang="fr-FR" dirty="0"/>
                        <a:t>Interface graphique &amp;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Principalement en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01223"/>
                  </a:ext>
                </a:extLst>
              </a:tr>
              <a:tr h="337920">
                <a:tc>
                  <a:txBody>
                    <a:bodyPr/>
                    <a:lstStyle/>
                    <a:p>
                      <a:r>
                        <a:rPr lang="fr-FR" dirty="0"/>
                        <a:t>Installation indépendant du matériel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Dépendance aux composants physiques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78032"/>
                  </a:ext>
                </a:extLst>
              </a:tr>
              <a:tr h="337920">
                <a:tc>
                  <a:txBody>
                    <a:bodyPr/>
                    <a:lstStyle/>
                    <a:p>
                      <a:r>
                        <a:rPr lang="fr-FR" dirty="0"/>
                        <a:t>Usage personnel &amp; professionnel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Usage orienté professionnel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58"/>
                  </a:ext>
                </a:extLst>
              </a:tr>
              <a:tr h="337920">
                <a:tc>
                  <a:txBody>
                    <a:bodyPr/>
                    <a:lstStyle/>
                    <a:p>
                      <a:r>
                        <a:rPr lang="fr-FR" dirty="0"/>
                        <a:t>Développé par une communauté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Développé par une organisation privée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607249"/>
                  </a:ext>
                </a:extLst>
              </a:tr>
              <a:tr h="393100">
                <a:tc>
                  <a:txBody>
                    <a:bodyPr/>
                    <a:lstStyle/>
                    <a:p>
                      <a:r>
                        <a:rPr lang="fr-FR" dirty="0"/>
                        <a:t>Exemple : Ubuntu, Debian, </a:t>
                      </a:r>
                      <a:r>
                        <a:rPr lang="fr-FR" dirty="0" err="1"/>
                        <a:t>RedHat</a:t>
                      </a:r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Solaris, HP-UX, AIX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69117"/>
                  </a:ext>
                </a:extLst>
              </a:tr>
            </a:tbl>
          </a:graphicData>
        </a:graphic>
      </p:graphicFrame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D1BD76F7-4D41-47F9-81A4-4D9C7997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0" name="Espace réservé de la date 1">
            <a:extLst>
              <a:ext uri="{FF2B5EF4-FFF2-40B4-BE49-F238E27FC236}">
                <a16:creationId xmlns:a16="http://schemas.microsoft.com/office/drawing/2014/main" id="{58080344-8E88-42B9-875B-BF422AE5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37188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1E6E3-E504-4FAE-8CC2-8A8321A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636E6-8A2C-4970-86BD-90119EF7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0000" dirty="0"/>
              <a:t>UNIX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sz="5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Le système </a:t>
            </a:r>
            <a:r>
              <a:rPr lang="fr-FR" altLang="en-US" sz="7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Unix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est un système d'exploitation </a:t>
            </a:r>
            <a:r>
              <a:rPr lang="fr-FR" altLang="en-US" sz="7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multi-utilisateurs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fr-FR" altLang="en-US" sz="7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multi-tâches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, ce qui signifie qu'il permet à un ordinateur </a:t>
            </a:r>
            <a:r>
              <a:rPr lang="fr-FR" altLang="en-US" sz="7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mono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ou </a:t>
            </a:r>
            <a:r>
              <a:rPr lang="fr-FR" altLang="en-US" sz="72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multi-processeurs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de faire exécuter simultanément plusieurs programmes par un ou plusieurs utilisateurs.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sz="7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Il possède un ou plusieurs </a:t>
            </a:r>
            <a:r>
              <a:rPr lang="fr-FR" altLang="en-US" sz="7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interpréteurs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de commandes (</a:t>
            </a:r>
            <a:r>
              <a:rPr lang="fr-FR" altLang="en-US" sz="7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shell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) ainsi qu'un grand nombre de commandes et de nombreux utilitaires (assembleur, compilateurs pour de nombreux langages, traitements de texte, messagerie électronique, ...).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sz="7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Il possède une grande portabilité, ce qui signifie qu'il est possible de mettre en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fr-FR" altLang="en-US" sz="7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oeuvre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un système Unix sur la quasi-totalité des plates-formes matérielles.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sz="7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7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Sécurité</a:t>
            </a:r>
            <a:r>
              <a:rPr lang="fr-FR" alt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 élevé et le respect des grands standards, notamment en matière de réseau.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4E849-FDF5-4F80-A991-BA770030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CDE2183B-C9A5-43C5-B67A-DA1C237F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D9D73E40-7718-485A-AF40-9C774F0C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57064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CD1E5-527B-4ACE-8E40-579C1AC2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8F2C2-4539-4381-AD40-80BDAB0C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900" dirty="0"/>
              <a:t>LINUX</a:t>
            </a:r>
          </a:p>
          <a:p>
            <a:pPr marL="0" indent="0">
              <a:buNone/>
            </a:pPr>
            <a:endParaRPr lang="fr-FR" altLang="en-US" sz="18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en-US" sz="1800" dirty="0">
                <a:latin typeface="Times New Roman" panose="02020603050405020304" pitchFamily="18" charset="0"/>
              </a:rPr>
              <a:t>Initialement conçu pour fonctionner sur plateforme </a:t>
            </a:r>
            <a:r>
              <a:rPr lang="fr-FR" altLang="en-US" sz="1800" b="1" i="1" dirty="0">
                <a:latin typeface="Times New Roman" panose="02020603050405020304" pitchFamily="18" charset="0"/>
              </a:rPr>
              <a:t>PC</a:t>
            </a:r>
            <a:r>
              <a:rPr lang="fr-FR" altLang="en-US" sz="1800" dirty="0">
                <a:latin typeface="Times New Roman" panose="02020603050405020304" pitchFamily="18" charset="0"/>
              </a:rPr>
              <a:t>, puis a été porté (c'est-à-dire adapté) vers de nombreuses autres plateformes, telles que Macintosh, assistants personnels (PDA), voire des consoles de jeu vidéo ! </a:t>
            </a:r>
          </a:p>
          <a:p>
            <a:pPr lvl="1"/>
            <a:endParaRPr lang="fr-FR" altLang="en-US" sz="18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en-US" sz="1800" dirty="0">
                <a:latin typeface="Times New Roman" panose="02020603050405020304" pitchFamily="18" charset="0"/>
              </a:rPr>
              <a:t>Plusieurs </a:t>
            </a:r>
            <a:r>
              <a:rPr lang="fr-FR" altLang="en-US" sz="1800" b="1" dirty="0">
                <a:latin typeface="Times New Roman" panose="02020603050405020304" pitchFamily="18" charset="0"/>
              </a:rPr>
              <a:t>distribution</a:t>
            </a:r>
            <a:r>
              <a:rPr lang="fr-FR" altLang="en-US" sz="1800" dirty="0">
                <a:latin typeface="Times New Roman" panose="02020603050405020304" pitchFamily="18" charset="0"/>
              </a:rPr>
              <a:t>  (l'assemblage d'un ensemble de logiciels autour d'un noyau Linux afin de fournir un système clé en main):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altLang="en-US" sz="1800" b="1" dirty="0" err="1">
                <a:latin typeface="Times New Roman" panose="02020603050405020304" pitchFamily="18" charset="0"/>
              </a:rPr>
              <a:t>RedHat</a:t>
            </a:r>
            <a:r>
              <a:rPr lang="fr-FR" altLang="en-US" sz="1800" dirty="0">
                <a:latin typeface="Times New Roman" panose="02020603050405020304" pitchFamily="18" charset="0"/>
              </a:rPr>
              <a:t> ;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altLang="en-US" sz="1800" b="1" dirty="0">
                <a:latin typeface="Times New Roman" panose="02020603050405020304" pitchFamily="18" charset="0"/>
              </a:rPr>
              <a:t>Debian</a:t>
            </a:r>
            <a:r>
              <a:rPr lang="fr-FR" altLang="en-US" sz="1800" dirty="0">
                <a:latin typeface="Times New Roman" panose="02020603050405020304" pitchFamily="18" charset="0"/>
              </a:rPr>
              <a:t> ;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altLang="en-US" sz="1800" b="1" dirty="0" err="1">
                <a:latin typeface="Times New Roman" panose="02020603050405020304" pitchFamily="18" charset="0"/>
              </a:rPr>
              <a:t>SuSe</a:t>
            </a:r>
            <a:r>
              <a:rPr lang="fr-FR" altLang="en-US" sz="1800" dirty="0">
                <a:latin typeface="Times New Roman" panose="02020603050405020304" pitchFamily="18" charset="0"/>
              </a:rPr>
              <a:t> ;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altLang="en-US" sz="1800" b="1" dirty="0" err="1">
                <a:latin typeface="Times New Roman" panose="02020603050405020304" pitchFamily="18" charset="0"/>
              </a:rPr>
              <a:t>Knoppix</a:t>
            </a:r>
            <a:r>
              <a:rPr lang="fr-FR" altLang="en-US" sz="1800" dirty="0">
                <a:latin typeface="Times New Roman" panose="02020603050405020304" pitchFamily="18" charset="0"/>
              </a:rPr>
              <a:t> ;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altLang="en-US" sz="1800" b="1" dirty="0">
                <a:latin typeface="Times New Roman" panose="02020603050405020304" pitchFamily="18" charset="0"/>
              </a:rPr>
              <a:t>Slackware</a:t>
            </a:r>
            <a:r>
              <a:rPr lang="fr-FR" altLang="en-US" sz="1800" dirty="0">
                <a:latin typeface="Times New Roman" panose="02020603050405020304" pitchFamily="18" charset="0"/>
              </a:rPr>
              <a:t> ;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altLang="en-US" sz="1800" b="1" dirty="0">
                <a:latin typeface="Times New Roman" panose="02020603050405020304" pitchFamily="18" charset="0"/>
              </a:rPr>
              <a:t>Mandriva</a:t>
            </a:r>
            <a:r>
              <a:rPr lang="fr-FR" altLang="en-US" sz="1800" dirty="0">
                <a:latin typeface="Times New Roman" panose="02020603050405020304" pitchFamily="18" charset="0"/>
              </a:rPr>
              <a:t>. </a:t>
            </a:r>
          </a:p>
          <a:p>
            <a:endParaRPr lang="fr-FR" altLang="en-US" sz="1800" dirty="0">
              <a:latin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A5A32-8206-471A-81C3-A949EEA2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55862278-FBDE-441E-98BC-7D98C09D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0353DAF2-2A32-4BF3-AF07-C89B02FE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48446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A87DA-092B-4B1E-977D-52FDF9A4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57322-6A46-43AE-8201-B289A679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3EEE3C-524E-4181-8717-A2A1DA76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828799"/>
            <a:ext cx="8229599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en-US" sz="2900" dirty="0">
                <a:latin typeface="Chalkboard"/>
              </a:rPr>
              <a:t>Linux : Fonctionnalités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Gestion des ressources de l'ordinateur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Multi-tâches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Multi-utilisateurs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Gestion des données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Accès aux unités de stockage (mémoire, disques durs, CD, etc.)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 entre utilisateurs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Courrier électronique, transferts de fichiers (ftp)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Environnement de programmation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Compilateurs C, éditeurs de textes (</a:t>
            </a:r>
            <a:r>
              <a:rPr lang="fr-FR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emacs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fr-FR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nedit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), 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BABDDCEB-DE4A-40EC-8EEA-7EAF027D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627182EE-FC79-41F6-B29D-2C184262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6304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87485-8B37-4421-9719-A8C2E6C6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21C9A-6F82-4763-817A-C873DCD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Architecture du système de fichier Linux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C52CA-F3A8-4415-9CF0-FA70DF3B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64AF50-7A0F-40BF-B1ED-9378853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192019"/>
            <a:ext cx="7086600" cy="3736571"/>
          </a:xfrm>
          <a:prstGeom prst="rect">
            <a:avLst/>
          </a:prstGeom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6519E4E-3D85-4295-8305-385F245D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0" name="Espace réservé de la date 1">
            <a:extLst>
              <a:ext uri="{FF2B5EF4-FFF2-40B4-BE49-F238E27FC236}">
                <a16:creationId xmlns:a16="http://schemas.microsoft.com/office/drawing/2014/main" id="{D9A190B1-9E37-48FA-8628-5C2F2281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83861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34D0B-2E3B-4812-8394-9DCD986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A1FE6-30D2-4B20-9BBF-EF7D31B2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451"/>
            <a:ext cx="9144000" cy="5543550"/>
          </a:xfrm>
        </p:spPr>
        <p:txBody>
          <a:bodyPr/>
          <a:lstStyle/>
          <a:p>
            <a:r>
              <a:rPr lang="fr-FR" dirty="0"/>
              <a:t>Architecture du système de fichier Linux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303172-18A0-4296-BC8E-26DA4C4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9" name="Group 83">
            <a:extLst>
              <a:ext uri="{FF2B5EF4-FFF2-40B4-BE49-F238E27FC236}">
                <a16:creationId xmlns:a16="http://schemas.microsoft.com/office/drawing/2014/main" id="{FE331237-ECEB-44EF-883F-25CB25265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943246"/>
              </p:ext>
            </p:extLst>
          </p:nvPr>
        </p:nvGraphicFramePr>
        <p:xfrm>
          <a:off x="266700" y="1936432"/>
          <a:ext cx="8610600" cy="4398646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1344769924"/>
                    </a:ext>
                  </a:extLst>
                </a:gridCol>
                <a:gridCol w="7327900">
                  <a:extLst>
                    <a:ext uri="{9D8B030D-6E8A-4147-A177-3AD203B41FA5}">
                      <a16:colId xmlns:a16="http://schemas.microsoft.com/office/drawing/2014/main" val="3274712005"/>
                    </a:ext>
                  </a:extLst>
                </a:gridCol>
              </a:tblGrid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/bin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fichiers exécutables essentiels au système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309233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/boot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 noyau et les fichiers nécessaires au gestionnaire de démarrage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90273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/dev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fichiers périphériques du système (dev = device)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35574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/etc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fichiers de configuration du système et certains scripts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6152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/home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tous les répertoires personnels des utilisateurs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572972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/lib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librairies du système et les modules du noyau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016726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/lost+found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 stockage des fichiers retrouvés par fsck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14283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/mnt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Répertoire disponible et proposé pour le montage de futur système de fichiers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170011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/root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 répertoire de base de l'administrateur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404674"/>
                  </a:ext>
                </a:extLst>
              </a:tr>
              <a:tr h="3752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/sbin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fichiers exécutables pour l’administration du système (root)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9043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/tmp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fichiers temporaires créés par certains programmes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880582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/usr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programmes, les librairies et les fichiers accessibles pour l’utilisateur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88414"/>
                  </a:ext>
                </a:extLst>
              </a:tr>
              <a:tr h="312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/var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Ø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Contient les données variables liées à la machine (spool, traces)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671531"/>
                  </a:ext>
                </a:extLst>
              </a:tr>
            </a:tbl>
          </a:graphicData>
        </a:graphic>
      </p:graphicFrame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802D2319-2B00-4B47-A08F-BFDE0DF3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1" name="Espace réservé de la date 1">
            <a:extLst>
              <a:ext uri="{FF2B5EF4-FFF2-40B4-BE49-F238E27FC236}">
                <a16:creationId xmlns:a16="http://schemas.microsoft.com/office/drawing/2014/main" id="{915F2772-BB69-4902-9A76-09E9FEDF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49076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B8E93-A1B0-4B3F-8482-7216C317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fr-FR" sz="2400"/>
            </a:br>
            <a:r>
              <a:rPr lang="fr-FR" sz="2400"/>
              <a:t>Présentation d’un système Linux</a:t>
            </a:r>
            <a:br>
              <a:rPr lang="fr-FR" sz="2400"/>
            </a:br>
            <a:endParaRPr lang="fr-FR" sz="24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332B98-E81B-4F0F-8F2D-AEDDA7B2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16200"/>
            <a:ext cx="4040188" cy="1955800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F50819-2371-493B-B26E-7D8A5F0F9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en-US" dirty="0" err="1"/>
              <a:t>Répertoire</a:t>
            </a:r>
            <a:r>
              <a:rPr lang="en-US" dirty="0"/>
              <a:t> “/bin”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9E77F-AC07-4B3F-890A-DABD7F88C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/>
          <a:p>
            <a:r>
              <a:rPr lang="fr-FR" dirty="0">
                <a:highlight>
                  <a:srgbClr val="00FF00"/>
                </a:highlight>
              </a:rPr>
              <a:t>Vert</a:t>
            </a:r>
            <a:r>
              <a:rPr lang="fr-FR" dirty="0"/>
              <a:t> : exécutable stocké dans /bin directement</a:t>
            </a:r>
          </a:p>
          <a:p>
            <a:r>
              <a:rPr lang="fr-FR" dirty="0">
                <a:highlight>
                  <a:srgbClr val="00FFFF"/>
                </a:highlight>
              </a:rPr>
              <a:t>Bleu</a:t>
            </a:r>
            <a:r>
              <a:rPr lang="fr-FR" dirty="0"/>
              <a:t> : exécutable ayant un lien symbolique vers le répertoire ou est présent le script exécutable</a:t>
            </a:r>
          </a:p>
          <a:p>
            <a:r>
              <a:rPr lang="fr-FR" dirty="0">
                <a:highlight>
                  <a:srgbClr val="FF0000"/>
                </a:highlight>
              </a:rPr>
              <a:t>Rouge</a:t>
            </a:r>
            <a:r>
              <a:rPr lang="fr-FR" dirty="0"/>
              <a:t> : exécutable « en tant que » le user/groupe à qui appartient le dit-script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03CA24-7079-4954-8313-AB2DBA2C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345701-DC38-8F4A-99F0-4AA428B173F6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DA06269-A936-4212-A147-3A77B977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0" name="Espace réservé de la date 1">
            <a:extLst>
              <a:ext uri="{FF2B5EF4-FFF2-40B4-BE49-F238E27FC236}">
                <a16:creationId xmlns:a16="http://schemas.microsoft.com/office/drawing/2014/main" id="{27705CF4-1944-4D0C-A153-0590A09E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82649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3AE87-72D5-42F9-B680-2DC0D9EF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CB187-6679-400C-B209-4EC4A950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Architecture du système de fichier Linux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i="1" dirty="0"/>
              <a:t>/media</a:t>
            </a:r>
          </a:p>
          <a:p>
            <a:pPr marL="0" indent="0">
              <a:buNone/>
            </a:pPr>
            <a:r>
              <a:rPr lang="fr-FR" altLang="fr-FR" sz="2400" dirty="0"/>
              <a:t>accès aux périphériques amovibles (comme une carte mémoire SD ou une clé USB) est inséré dans votre ordinateur :  On parle de </a:t>
            </a:r>
            <a:r>
              <a:rPr lang="fr-FR" altLang="fr-FR" sz="2400" b="1" dirty="0"/>
              <a:t>montage</a:t>
            </a:r>
            <a:endParaRPr lang="fr-FR" altLang="fr-FR" sz="2400" dirty="0"/>
          </a:p>
          <a:p>
            <a:pPr marL="0" indent="0">
              <a:buNone/>
            </a:pPr>
            <a:endParaRPr lang="fr-FR" altLang="fr-F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i="1" dirty="0"/>
              <a:t>/</a:t>
            </a:r>
            <a:r>
              <a:rPr lang="fr-FR" b="1" i="1" dirty="0" err="1"/>
              <a:t>mount</a:t>
            </a:r>
            <a:endParaRPr lang="fr-FR" altLang="fr-FR" b="1" i="1" dirty="0"/>
          </a:p>
          <a:p>
            <a:pPr marL="0" indent="0">
              <a:buNone/>
            </a:pPr>
            <a:r>
              <a:rPr lang="fr-FR" sz="2400" dirty="0"/>
              <a:t>Même chose que « /media » mais pour un usage plus temporaire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C83C4-934A-46CB-8E98-A9D37A7C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8DB5F34A-4010-475A-9B75-AD47BC63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303BE7BF-6902-4D0C-8B34-D893E5EC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25175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182D4-B863-47CF-A564-DCB5278A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C42C8-B874-4836-A3EF-A1965D4B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Architecture du système de fichier Linux</a:t>
            </a:r>
          </a:p>
          <a:p>
            <a:pPr marL="0" indent="0">
              <a:buNone/>
            </a:pPr>
            <a:r>
              <a:rPr lang="fr-FR" dirty="0"/>
              <a:t>							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bin      dev     home   lib       var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			toto			titi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688BF-BCC9-4E96-8C04-47BB87B4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19</a:t>
            </a:fld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308AF9-9678-4C9F-8966-0BDE7DC12F70}"/>
              </a:ext>
            </a:extLst>
          </p:cNvPr>
          <p:cNvCxnSpPr>
            <a:cxnSpLocks/>
          </p:cNvCxnSpPr>
          <p:nvPr/>
        </p:nvCxnSpPr>
        <p:spPr>
          <a:xfrm flipH="1">
            <a:off x="1739900" y="2717800"/>
            <a:ext cx="2057400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EBADFB5-6C68-4B88-ABAA-10FA88BF1FFB}"/>
              </a:ext>
            </a:extLst>
          </p:cNvPr>
          <p:cNvCxnSpPr>
            <a:cxnSpLocks/>
          </p:cNvCxnSpPr>
          <p:nvPr/>
        </p:nvCxnSpPr>
        <p:spPr>
          <a:xfrm flipH="1">
            <a:off x="2921000" y="2717800"/>
            <a:ext cx="876300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7C69B3E-9B58-458A-AF48-3CCED59951C2}"/>
              </a:ext>
            </a:extLst>
          </p:cNvPr>
          <p:cNvCxnSpPr>
            <a:cxnSpLocks/>
          </p:cNvCxnSpPr>
          <p:nvPr/>
        </p:nvCxnSpPr>
        <p:spPr>
          <a:xfrm>
            <a:off x="3797300" y="2717800"/>
            <a:ext cx="279400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B7E4C9E-4A77-4EA3-AF91-4BC490C2DAF5}"/>
              </a:ext>
            </a:extLst>
          </p:cNvPr>
          <p:cNvCxnSpPr>
            <a:cxnSpLocks/>
          </p:cNvCxnSpPr>
          <p:nvPr/>
        </p:nvCxnSpPr>
        <p:spPr>
          <a:xfrm>
            <a:off x="3797300" y="2717800"/>
            <a:ext cx="1181100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F6A15E9-2AAD-4DD4-BFA6-F7DD94B9E56D}"/>
              </a:ext>
            </a:extLst>
          </p:cNvPr>
          <p:cNvCxnSpPr>
            <a:cxnSpLocks/>
          </p:cNvCxnSpPr>
          <p:nvPr/>
        </p:nvCxnSpPr>
        <p:spPr>
          <a:xfrm>
            <a:off x="3797300" y="2717800"/>
            <a:ext cx="2222500" cy="139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ED0801F-38EC-4876-AE77-8710C7A15BC5}"/>
              </a:ext>
            </a:extLst>
          </p:cNvPr>
          <p:cNvCxnSpPr>
            <a:cxnSpLocks/>
          </p:cNvCxnSpPr>
          <p:nvPr/>
        </p:nvCxnSpPr>
        <p:spPr>
          <a:xfrm flipH="1">
            <a:off x="3124200" y="4434681"/>
            <a:ext cx="876300" cy="823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5F336CA-E30D-45ED-8721-37A11F286C3A}"/>
              </a:ext>
            </a:extLst>
          </p:cNvPr>
          <p:cNvCxnSpPr>
            <a:cxnSpLocks/>
          </p:cNvCxnSpPr>
          <p:nvPr/>
        </p:nvCxnSpPr>
        <p:spPr>
          <a:xfrm>
            <a:off x="4000500" y="4434681"/>
            <a:ext cx="812800" cy="797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0A6B2E04-36D1-4145-90BB-99953E2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5" name="Espace réservé de la date 1">
            <a:extLst>
              <a:ext uri="{FF2B5EF4-FFF2-40B4-BE49-F238E27FC236}">
                <a16:creationId xmlns:a16="http://schemas.microsoft.com/office/drawing/2014/main" id="{3AA00B60-6E5B-4617-9E49-622A2928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4321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/>
          <a:lstStyle/>
          <a:p>
            <a:r>
              <a:rPr lang="fr-FR" dirty="0"/>
              <a:t>Programme du cours		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d’un système Linux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Architecture des Ordinateurs</a:t>
            </a:r>
          </a:p>
          <a:p>
            <a:pPr lvl="1">
              <a:buFont typeface="Wingdings" charset="2"/>
              <a:buChar char="Ø"/>
            </a:pPr>
            <a:r>
              <a:rPr lang="fr-FR" dirty="0"/>
              <a:t> Architecture système de fichier Linux</a:t>
            </a:r>
          </a:p>
          <a:p>
            <a:pPr lvl="1">
              <a:buFont typeface="Wingdings" charset="2"/>
              <a:buChar char="Ø"/>
            </a:pPr>
            <a:r>
              <a:rPr lang="fr-FR" dirty="0"/>
              <a:t> Administration système de fichier Linux</a:t>
            </a:r>
          </a:p>
          <a:p>
            <a:pPr lvl="1">
              <a:buFont typeface="Wingdings" charset="2"/>
              <a:buChar char="Ø"/>
            </a:pPr>
            <a:endParaRPr lang="fr-FR" dirty="0"/>
          </a:p>
          <a:p>
            <a:r>
              <a:rPr lang="fr-FR" dirty="0"/>
              <a:t>Exploitation d’un système Linux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Gestion des processus Linux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Quelques commandes d’administration Linux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</a:t>
            </a:fld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B0A84726-B691-4E86-96B7-BB778291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0" name="Espace réservé de la date 1">
            <a:extLst>
              <a:ext uri="{FF2B5EF4-FFF2-40B4-BE49-F238E27FC236}">
                <a16:creationId xmlns:a16="http://schemas.microsoft.com/office/drawing/2014/main" id="{CF5D934B-6D2E-4423-81F5-C2C312C4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407089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D12B0-5168-4BC0-8275-FA1C14CF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C5A4A-6C3F-423F-937A-1BF4D9C1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4B6458-118C-42E8-89D1-E75384746B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3051"/>
            <a:ext cx="8820150" cy="467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3500" dirty="0"/>
              <a:t>Architecture du système de fichier Linux</a:t>
            </a:r>
            <a:endParaRPr lang="fr-FR" altLang="en-US" sz="3500" dirty="0"/>
          </a:p>
          <a:p>
            <a:pPr>
              <a:lnSpc>
                <a:spcPct val="90000"/>
              </a:lnSpc>
            </a:pPr>
            <a:endParaRPr lang="fr-FR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altLang="en-US" sz="2400" b="1" dirty="0"/>
              <a:t>Structure du répertoire utilisateur </a:t>
            </a:r>
            <a:r>
              <a:rPr lang="fr-FR" alt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FR" altLang="en-US" sz="2000" dirty="0"/>
              <a:t>/home/</a:t>
            </a:r>
            <a:r>
              <a:rPr lang="fr-FR" altLang="en-US" sz="2000" dirty="0" err="1"/>
              <a:t>votrelogin</a:t>
            </a:r>
            <a:r>
              <a:rPr lang="fr-FR" altLang="en-US" sz="2000" dirty="0"/>
              <a:t>/</a:t>
            </a:r>
          </a:p>
          <a:p>
            <a:pPr lvl="1">
              <a:lnSpc>
                <a:spcPct val="90000"/>
              </a:lnSpc>
            </a:pPr>
            <a:r>
              <a:rPr lang="fr-FR" altLang="en-US" sz="2000" dirty="0" err="1"/>
              <a:t>votrelogin</a:t>
            </a:r>
            <a:r>
              <a:rPr lang="fr-FR" altLang="en-US" sz="2000" dirty="0"/>
              <a:t> = première lettre du prénom + 8 premières lettres du nom</a:t>
            </a:r>
          </a:p>
          <a:p>
            <a:pPr lvl="1">
              <a:lnSpc>
                <a:spcPct val="90000"/>
              </a:lnSpc>
            </a:pPr>
            <a:r>
              <a:rPr lang="fr-FR" altLang="en-US" sz="2000" dirty="0"/>
              <a:t>Par exemple, /home/</a:t>
            </a:r>
            <a:r>
              <a:rPr lang="fr-FR" altLang="en-US" sz="2000" dirty="0" err="1"/>
              <a:t>jdoe</a:t>
            </a:r>
            <a:endParaRPr lang="fr-FR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altLang="en-US" sz="2400" b="1" dirty="0"/>
              <a:t>Chemin absolu d'un fichier</a:t>
            </a:r>
          </a:p>
          <a:p>
            <a:pPr lvl="1">
              <a:lnSpc>
                <a:spcPct val="90000"/>
              </a:lnSpc>
            </a:pPr>
            <a:r>
              <a:rPr lang="fr-FR" altLang="en-US" sz="2000" dirty="0"/>
              <a:t>« </a:t>
            </a:r>
            <a:r>
              <a:rPr lang="fr-F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fr-FR" altLang="en-US" sz="2000" dirty="0"/>
              <a:t> » + liste des répertoires traversés pour y accéder</a:t>
            </a:r>
          </a:p>
          <a:p>
            <a:pPr lvl="1">
              <a:lnSpc>
                <a:spcPct val="90000"/>
              </a:lnSpc>
            </a:pPr>
            <a:r>
              <a:rPr lang="fr-FR" altLang="en-US" sz="2000" dirty="0"/>
              <a:t>Par exemple, </a:t>
            </a:r>
            <a:r>
              <a:rPr lang="fr-F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fr-FR" altLang="en-US" sz="2000" dirty="0"/>
              <a:t>home/</a:t>
            </a:r>
            <a:r>
              <a:rPr lang="fr-FR" altLang="en-US" sz="2000" dirty="0" err="1"/>
              <a:t>jdoe</a:t>
            </a:r>
            <a:r>
              <a:rPr lang="fr-FR" altLang="en-US" sz="2000" dirty="0"/>
              <a:t>/cours/index.html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altLang="en-US" sz="2400" b="1" dirty="0"/>
              <a:t>Chemin relatif d'un fichier</a:t>
            </a:r>
          </a:p>
          <a:p>
            <a:pPr lvl="1">
              <a:lnSpc>
                <a:spcPct val="90000"/>
              </a:lnSpc>
            </a:pPr>
            <a:r>
              <a:rPr lang="fr-FR" altLang="en-US" sz="2000" dirty="0"/>
              <a:t>Liste des répertoires traversés à partir du répertoire dans lequel on se trouve à ce moment là</a:t>
            </a:r>
          </a:p>
          <a:p>
            <a:pPr lvl="1">
              <a:lnSpc>
                <a:spcPct val="90000"/>
              </a:lnSpc>
            </a:pPr>
            <a:r>
              <a:rPr lang="fr-FR" altLang="en-US" sz="2000" dirty="0"/>
              <a:t>Par exemple, je suis dans /home/</a:t>
            </a:r>
            <a:r>
              <a:rPr lang="fr-FR" altLang="en-US" sz="2000" dirty="0" err="1"/>
              <a:t>jdoe</a:t>
            </a:r>
            <a:r>
              <a:rPr lang="fr-FR" altLang="en-US" sz="2000" dirty="0"/>
              <a:t>/cours, je veux accéder à /home/</a:t>
            </a:r>
            <a:r>
              <a:rPr lang="fr-FR" altLang="en-US" sz="2000" dirty="0" err="1"/>
              <a:t>jdoe</a:t>
            </a:r>
            <a:r>
              <a:rPr lang="fr-FR" altLang="en-US" sz="2000" dirty="0"/>
              <a:t>/public-html/cours/index.html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en-US" sz="2000" dirty="0">
                <a:sym typeface="Symbol" panose="05050102010706020507" pitchFamily="18" charset="2"/>
              </a:rPr>
              <a:t>			 </a:t>
            </a:r>
            <a:r>
              <a:rPr lang="fr-FR" altLang="en-US" sz="2000" dirty="0"/>
              <a:t>../public-html/cours/index.html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AAE8A912-1637-4B01-9535-1736461C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E7E67700-E366-466D-B9C9-4CEDE32B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C713A3C-6246-446E-A012-765C4785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3457575"/>
            <a:ext cx="2286000" cy="67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2929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Remarque 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29292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Commence par « / »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18EFDCE-8CB1-409F-B335-53345FF9E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8525" y="3800475"/>
            <a:ext cx="685800" cy="0"/>
          </a:xfrm>
          <a:prstGeom prst="line">
            <a:avLst/>
          </a:prstGeom>
          <a:noFill/>
          <a:ln w="3175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6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3AE87-72D5-42F9-B680-2DC0D9EF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CB187-6679-400C-B209-4EC4A950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d’un système de fichier Linux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C00000"/>
                </a:solidFill>
              </a:rPr>
              <a:t>Parcourir et Afficher</a:t>
            </a:r>
          </a:p>
          <a:p>
            <a:pPr>
              <a:buFontTx/>
              <a:buChar char="-"/>
            </a:pPr>
            <a:r>
              <a:rPr lang="fr-FR" sz="2400" b="1" dirty="0"/>
              <a:t>Change Directory « cd »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C83C4-934A-46CB-8E98-A9D37A7C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21</a:t>
            </a:fld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5FB242C5-C6C5-47EA-9CDB-984A8B469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55055"/>
              </p:ext>
            </p:extLst>
          </p:nvPr>
        </p:nvGraphicFramePr>
        <p:xfrm>
          <a:off x="190500" y="3733800"/>
          <a:ext cx="84963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56108355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54316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7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cd ~ | 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Positionnement sur le répertoire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Aller sur le répertoire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cd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Revenir sur le répertoire précédent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02954"/>
                  </a:ext>
                </a:extLst>
              </a:tr>
            </a:tbl>
          </a:graphicData>
        </a:graphic>
      </p:graphicFrame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F4F25E9-7422-4C30-A478-D1BD53A0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DBA36901-3183-49EF-BA47-2176F8E3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08037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678D1-0795-42A7-A3C8-4B0018E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9D079-BFB6-4AAA-B058-403F5740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d’un système de fichier Linux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C00000"/>
                </a:solidFill>
              </a:rPr>
              <a:t>Parcourir et Afficher</a:t>
            </a:r>
          </a:p>
          <a:p>
            <a:pPr>
              <a:buFontTx/>
              <a:buChar char="-"/>
            </a:pPr>
            <a:r>
              <a:rPr lang="fr-FR" sz="2400" b="1" dirty="0"/>
              <a:t>List « ls »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04EF4-78BE-4708-AED2-52998602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BFBD6C5-B143-4E4F-8810-23B1E7A14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7343"/>
              </p:ext>
            </p:extLst>
          </p:nvPr>
        </p:nvGraphicFramePr>
        <p:xfrm>
          <a:off x="330200" y="3373438"/>
          <a:ext cx="8356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0">
                  <a:extLst>
                    <a:ext uri="{9D8B030D-6E8A-4147-A177-3AD203B41FA5}">
                      <a16:colId xmlns:a16="http://schemas.microsoft.com/office/drawing/2014/main" val="4166117378"/>
                    </a:ext>
                  </a:extLst>
                </a:gridCol>
                <a:gridCol w="4178300">
                  <a:extLst>
                    <a:ext uri="{9D8B030D-6E8A-4147-A177-3AD203B41FA5}">
                      <a16:colId xmlns:a16="http://schemas.microsoft.com/office/drawing/2014/main" val="16584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5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ls 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Liste avec plus de détails sur le contenu du répertoire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ls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Afficher les répertoires cachés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2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ls -</a:t>
                      </a:r>
                      <a:r>
                        <a:rPr lang="fr-FR" dirty="0" err="1"/>
                        <a:t>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Lister les fichiers par ordre de date de modification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9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ls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Afficher le contenu du répertoire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80304"/>
                  </a:ext>
                </a:extLst>
              </a:tr>
            </a:tbl>
          </a:graphicData>
        </a:graphic>
      </p:graphicFrame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094D02BC-8CD5-4ACC-AC96-53C8553D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37F890DC-C13F-4FE3-8231-1652E4C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21057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83F0E-CD3D-447E-9AB6-D76D800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5542A-5E81-483A-8C98-90F3F149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d’un système de fichier Linux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rgbClr val="C00000"/>
                </a:solidFill>
              </a:rPr>
              <a:t>Parcourir et Afficher</a:t>
            </a:r>
            <a:endParaRPr lang="fr-FR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fr-FR" sz="2400" b="1" dirty="0" err="1"/>
              <a:t>Print</a:t>
            </a:r>
            <a:r>
              <a:rPr lang="fr-FR" sz="2400" b="1" dirty="0"/>
              <a:t> </a:t>
            </a:r>
            <a:r>
              <a:rPr lang="fr-FR" sz="2400" b="1" dirty="0" err="1"/>
              <a:t>Working</a:t>
            </a:r>
            <a:r>
              <a:rPr lang="fr-FR" sz="2400" b="1" dirty="0"/>
              <a:t> Directory « </a:t>
            </a:r>
            <a:r>
              <a:rPr lang="fr-FR" sz="2400" b="1" dirty="0" err="1"/>
              <a:t>pwd</a:t>
            </a:r>
            <a:r>
              <a:rPr lang="fr-FR" sz="2400" b="1" dirty="0"/>
              <a:t> »</a:t>
            </a:r>
          </a:p>
          <a:p>
            <a:endParaRPr lang="fr-FR" dirty="0"/>
          </a:p>
          <a:p>
            <a:endParaRPr lang="fr-FR" dirty="0"/>
          </a:p>
          <a:p>
            <a:endParaRPr lang="fr-FR" sz="2400" b="1" dirty="0"/>
          </a:p>
          <a:p>
            <a:r>
              <a:rPr lang="fr-FR" sz="2400" b="1" dirty="0"/>
              <a:t>La commande « </a:t>
            </a:r>
            <a:r>
              <a:rPr lang="fr-FR" sz="2400" b="1" dirty="0" err="1"/>
              <a:t>which</a:t>
            </a:r>
            <a:r>
              <a:rPr lang="fr-FR" sz="2400" b="1" dirty="0"/>
              <a:t> »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B7BF4-6384-4489-88CC-EC1CE930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6E3BD3-D2AD-4181-A780-B93A7900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2" y="3225006"/>
            <a:ext cx="6276975" cy="12763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66A50A-4337-47F7-B4B1-139FBE936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2" y="5250657"/>
            <a:ext cx="6305550" cy="990600"/>
          </a:xfrm>
          <a:prstGeom prst="rect">
            <a:avLst/>
          </a:prstGeom>
        </p:spPr>
      </p:pic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818DC73-51C9-4D9C-8BA5-39CBB3C7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0" name="Espace réservé de la date 1">
            <a:extLst>
              <a:ext uri="{FF2B5EF4-FFF2-40B4-BE49-F238E27FC236}">
                <a16:creationId xmlns:a16="http://schemas.microsoft.com/office/drawing/2014/main" id="{B55B0AD7-1DE3-40F5-B0F6-565E5C22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78203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E0B85-77A7-4BA4-B778-F89DD226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fr-FR" sz="2400" dirty="0"/>
            </a:br>
            <a:r>
              <a:rPr lang="fr-FR" sz="4000" dirty="0"/>
              <a:t>Présentation d’un système Linux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EB21B2-3955-4627-83B8-123F9AAA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36" y="2405061"/>
            <a:ext cx="8056563" cy="639762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Parcourir</a:t>
            </a:r>
            <a:r>
              <a:rPr lang="fr-FR" sz="3200" dirty="0">
                <a:solidFill>
                  <a:srgbClr val="C00000"/>
                </a:solidFill>
              </a:rPr>
              <a:t> </a:t>
            </a:r>
            <a:r>
              <a:rPr lang="fr-FR" sz="2800" dirty="0">
                <a:solidFill>
                  <a:srgbClr val="C00000"/>
                </a:solidFill>
              </a:rPr>
              <a:t>et Afficher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F51021-2232-419E-AF18-D643A0AD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40229"/>
            <a:ext cx="4040188" cy="1488936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2C5F7E3-92EC-4309-923D-2E02E5FE4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437" y="1535113"/>
            <a:ext cx="8234364" cy="639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Gestion d’un système de fichier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F5078-36D4-4A07-A9B6-52F7E82E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fr-FR" b="1" dirty="0"/>
          </a:p>
          <a:p>
            <a:pPr>
              <a:lnSpc>
                <a:spcPct val="90000"/>
              </a:lnSpc>
            </a:pPr>
            <a:endParaRPr lang="fr-FR" sz="2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fr-FR" b="1" dirty="0"/>
          </a:p>
          <a:p>
            <a:pPr>
              <a:lnSpc>
                <a:spcPct val="90000"/>
              </a:lnSpc>
            </a:pPr>
            <a:r>
              <a:rPr lang="fr-FR" b="1" dirty="0"/>
              <a:t>« cat » : Afficher tout le contenu d’un fichier</a:t>
            </a:r>
          </a:p>
          <a:p>
            <a:pPr>
              <a:lnSpc>
                <a:spcPct val="90000"/>
              </a:lnSpc>
            </a:pPr>
            <a:endParaRPr lang="fr-FR" b="1" dirty="0"/>
          </a:p>
          <a:p>
            <a:pPr>
              <a:lnSpc>
                <a:spcPct val="90000"/>
              </a:lnSpc>
            </a:pPr>
            <a:endParaRPr lang="fr-FR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« </a:t>
            </a:r>
            <a:r>
              <a:rPr lang="fr-FR" b="1" dirty="0" err="1"/>
              <a:t>less</a:t>
            </a:r>
            <a:r>
              <a:rPr lang="fr-FR" b="1" dirty="0"/>
              <a:t> » : Afficher page par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1795F-0809-45CB-86B1-FEC022D6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345701-DC38-8F4A-99F0-4AA428B173F6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DA7679-06E6-414D-913E-1D76753C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4845776"/>
            <a:ext cx="4040189" cy="1488937"/>
          </a:xfrm>
          <a:prstGeom prst="rect">
            <a:avLst/>
          </a:prstGeom>
        </p:spPr>
      </p:pic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91833707-A1CE-44A6-BC4F-BBA74211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72ACE600-C70A-4B77-9EF1-F59B1E9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30472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3EC4-0692-40C7-936F-78F4542D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74A73-059F-453A-B4FC-99B5F338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Gestion d’un système de fichier Linux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C00000"/>
                </a:solidFill>
              </a:rPr>
              <a:t>Créer et Habiliter</a:t>
            </a:r>
          </a:p>
          <a:p>
            <a:pPr>
              <a:buFontTx/>
              <a:buChar char="-"/>
            </a:pPr>
            <a:r>
              <a:rPr lang="fr-FR" sz="2400" b="1" dirty="0" err="1"/>
              <a:t>mkdir</a:t>
            </a:r>
            <a:r>
              <a:rPr lang="fr-FR" sz="2400" b="1" dirty="0"/>
              <a:t> / </a:t>
            </a:r>
            <a:r>
              <a:rPr lang="fr-FR" sz="2400" b="1" dirty="0" err="1"/>
              <a:t>rmdir</a:t>
            </a:r>
            <a:r>
              <a:rPr lang="fr-FR" sz="2400" b="1" dirty="0"/>
              <a:t> : création de répertoire / suppression de répertoire</a:t>
            </a:r>
          </a:p>
          <a:p>
            <a:pPr>
              <a:buFontTx/>
              <a:buChar char="-"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>
              <a:buFontTx/>
              <a:buChar char="-"/>
            </a:pPr>
            <a:endParaRPr lang="fr-FR" sz="2400" b="1" dirty="0"/>
          </a:p>
          <a:p>
            <a:pPr>
              <a:buFontTx/>
              <a:buChar char="-"/>
            </a:pPr>
            <a:endParaRPr lang="fr-FR" sz="2400" b="1" dirty="0"/>
          </a:p>
          <a:p>
            <a:pPr>
              <a:buFontTx/>
              <a:buChar char="-"/>
            </a:pPr>
            <a:r>
              <a:rPr lang="fr-FR" sz="2400" b="1" dirty="0" err="1"/>
              <a:t>touch</a:t>
            </a:r>
            <a:r>
              <a:rPr lang="fr-FR" sz="2400" b="1" dirty="0"/>
              <a:t> / </a:t>
            </a:r>
            <a:r>
              <a:rPr lang="fr-FR" sz="2400" b="1" dirty="0" err="1"/>
              <a:t>rm</a:t>
            </a:r>
            <a:r>
              <a:rPr lang="fr-FR" sz="2400" b="1" dirty="0"/>
              <a:t> : permet la création d’un fichier / suppression d’un fichier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DEAA9-6BC8-46E4-B57A-0F2901BF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25</a:t>
            </a:fld>
            <a:endParaRPr lang="fr-FR"/>
          </a:p>
        </p:txBody>
      </p:sp>
      <p:pic>
        <p:nvPicPr>
          <p:cNvPr id="12" name="Image 11" descr="Une image contenant texte, moniteur, écran, noir&#10;&#10;Description générée automatiquement">
            <a:extLst>
              <a:ext uri="{FF2B5EF4-FFF2-40B4-BE49-F238E27FC236}">
                <a16:creationId xmlns:a16="http://schemas.microsoft.com/office/drawing/2014/main" id="{0A66B518-3D55-41E5-BB21-F97C5E40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90" y="3429000"/>
            <a:ext cx="6230219" cy="1611449"/>
          </a:xfrm>
          <a:prstGeom prst="rect">
            <a:avLst/>
          </a:prstGeom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061EE990-387E-4AE5-8D53-3046D98F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C5AD853A-526B-4C60-BC39-C694954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04360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75F56-977B-4CCC-B923-25DD313E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517E6-8C42-4289-800B-0AFD1259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d’un système de fichier Linux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C00000"/>
                </a:solidFill>
              </a:rPr>
              <a:t>Créer et Habiliter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98378-AC76-4663-9686-95115D1F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26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4A44B29-797A-4FCB-BB7C-010734B0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" y="3212307"/>
            <a:ext cx="3492499" cy="224790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2F2E085-8A1C-472F-9D7F-2E4ABC116C5A}"/>
              </a:ext>
            </a:extLst>
          </p:cNvPr>
          <p:cNvSpPr txBox="1">
            <a:spLocks/>
          </p:cNvSpPr>
          <p:nvPr/>
        </p:nvSpPr>
        <p:spPr>
          <a:xfrm>
            <a:off x="3835400" y="2727324"/>
            <a:ext cx="5260975" cy="35814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fr-FR" sz="1800" b="1" dirty="0">
                <a:solidFill>
                  <a:schemeClr val="dk1"/>
                </a:solidFill>
                <a:latin typeface="+mn-lt"/>
              </a:rPr>
              <a:t>Droit d’accès </a:t>
            </a:r>
            <a:r>
              <a:rPr lang="fr-FR" sz="1800" dirty="0">
                <a:solidFill>
                  <a:schemeClr val="dk1"/>
                </a:solidFill>
                <a:latin typeface="+mn-lt"/>
              </a:rPr>
              <a:t>: liste de 10 symboles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dk1"/>
                </a:solidFill>
                <a:latin typeface="+mn-lt"/>
              </a:rPr>
              <a:t>1</a:t>
            </a:r>
            <a:r>
              <a:rPr lang="fr-FR" sz="1800" baseline="30000" dirty="0">
                <a:solidFill>
                  <a:schemeClr val="dk1"/>
                </a:solidFill>
                <a:latin typeface="+mn-lt"/>
              </a:rPr>
              <a:t>er</a:t>
            </a:r>
            <a:r>
              <a:rPr lang="fr-FR" sz="1800" dirty="0">
                <a:solidFill>
                  <a:schemeClr val="dk1"/>
                </a:solidFill>
                <a:latin typeface="+mn-lt"/>
              </a:rPr>
              <a:t> symbole : nature du fichier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dk1"/>
                </a:solidFill>
                <a:latin typeface="+mn-lt"/>
              </a:rPr>
              <a:t>3 groupes de symbole de 3 caractères</a:t>
            </a:r>
          </a:p>
          <a:p>
            <a:pPr marL="0" indent="0">
              <a:lnSpc>
                <a:spcPct val="90000"/>
              </a:lnSpc>
              <a:buNone/>
            </a:pPr>
            <a:endParaRPr lang="fr-FR" sz="1800" dirty="0">
              <a:solidFill>
                <a:schemeClr val="dk1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fr-FR" sz="1800" dirty="0">
              <a:solidFill>
                <a:schemeClr val="dk1"/>
              </a:solidFill>
              <a:latin typeface="+mn-lt"/>
            </a:endParaRP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608CBCDB-2EDC-407D-A2F0-BE09C8D8D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32646"/>
              </p:ext>
            </p:extLst>
          </p:nvPr>
        </p:nvGraphicFramePr>
        <p:xfrm>
          <a:off x="4004627" y="3611880"/>
          <a:ext cx="513937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653">
                  <a:extLst>
                    <a:ext uri="{9D8B030D-6E8A-4147-A177-3AD203B41FA5}">
                      <a16:colId xmlns:a16="http://schemas.microsoft.com/office/drawing/2014/main" val="2486664971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3814235343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3907922691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05184424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692970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Other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18077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89144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37795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-w-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-w-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-w-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32489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  <a:r>
                        <a:rPr lang="fr-FR" dirty="0" err="1"/>
                        <a:t>wx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  <a:r>
                        <a:rPr lang="fr-FR" dirty="0" err="1"/>
                        <a:t>wx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  <a:r>
                        <a:rPr lang="fr-FR" dirty="0" err="1"/>
                        <a:t>wx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57280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44986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33972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r-w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89268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rwx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rwx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rwx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52583"/>
                  </a:ext>
                </a:extLst>
              </a:tr>
            </a:tbl>
          </a:graphicData>
        </a:graphic>
      </p:graphicFrame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F6D0F7EF-55C1-443A-88F9-B08932CF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2999" y="6358186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3" name="Espace réservé de la date 1">
            <a:extLst>
              <a:ext uri="{FF2B5EF4-FFF2-40B4-BE49-F238E27FC236}">
                <a16:creationId xmlns:a16="http://schemas.microsoft.com/office/drawing/2014/main" id="{99F3312D-9734-4CD3-B6AF-B712CB49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144627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E57EB-6BF1-49E6-8FC8-FCBB977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1925BD-ECF7-476B-9342-6AC07C4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27</a:t>
            </a:fld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502515-A04A-4D50-9A75-AEFA71A4CB88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1773238"/>
            <a:ext cx="8713787" cy="445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halkboard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halkboard"/>
                <a:ea typeface="+mn-ea"/>
                <a:cs typeface="Chalkboar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dirty="0"/>
              <a:t>Gestion d’un système de fichier Linux</a:t>
            </a:r>
          </a:p>
          <a:p>
            <a:pPr>
              <a:lnSpc>
                <a:spcPct val="90000"/>
              </a:lnSpc>
            </a:pPr>
            <a:endParaRPr lang="fr-FR" altLang="en-US" dirty="0"/>
          </a:p>
          <a:p>
            <a:pPr lvl="1">
              <a:lnSpc>
                <a:spcPct val="90000"/>
              </a:lnSpc>
            </a:pPr>
            <a:r>
              <a:rPr lang="fr-FR" altLang="en-US" dirty="0"/>
              <a:t>Les droits d’accès sont regroupés en 3 catégories :</a:t>
            </a:r>
          </a:p>
          <a:p>
            <a:pPr lvl="2">
              <a:lnSpc>
                <a:spcPct val="90000"/>
              </a:lnSpc>
            </a:pPr>
            <a:r>
              <a:rPr lang="fr-F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fr-FR" altLang="en-US" sz="2000" dirty="0"/>
              <a:t>ser : les droits du propriétaire/utilisateur</a:t>
            </a:r>
          </a:p>
          <a:p>
            <a:pPr lvl="2">
              <a:lnSpc>
                <a:spcPct val="90000"/>
              </a:lnSpc>
            </a:pPr>
            <a:r>
              <a:rPr lang="fr-F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fr-FR" altLang="en-US" sz="2000" dirty="0"/>
              <a:t>roup : les droits du groupe du propriétaire</a:t>
            </a:r>
          </a:p>
          <a:p>
            <a:pPr lvl="2">
              <a:lnSpc>
                <a:spcPct val="90000"/>
              </a:lnSpc>
            </a:pPr>
            <a:r>
              <a:rPr lang="fr-FR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fr-FR" altLang="en-US" sz="2000" dirty="0" err="1"/>
              <a:t>ther</a:t>
            </a:r>
            <a:r>
              <a:rPr lang="fr-FR" altLang="en-US" sz="2000" dirty="0"/>
              <a:t> : les droits des autres</a:t>
            </a:r>
          </a:p>
          <a:p>
            <a:pPr lvl="1">
              <a:lnSpc>
                <a:spcPct val="90000"/>
              </a:lnSpc>
            </a:pPr>
            <a:r>
              <a:rPr lang="fr-FR" altLang="en-US" dirty="0"/>
              <a:t>Trois types de droit par catégorie :</a:t>
            </a:r>
          </a:p>
          <a:p>
            <a:pPr lvl="2">
              <a:lnSpc>
                <a:spcPct val="90000"/>
              </a:lnSpc>
            </a:pPr>
            <a:r>
              <a:rPr lang="fr-F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fr-FR" altLang="en-US" sz="2000" dirty="0"/>
              <a:t>  (= 4) : </a:t>
            </a:r>
            <a:r>
              <a:rPr lang="fr-FR" altLang="en-US" sz="2000" dirty="0" err="1"/>
              <a:t>read</a:t>
            </a:r>
            <a:r>
              <a:rPr lang="fr-FR" altLang="en-US" sz="2000" dirty="0"/>
              <a:t> (lecture)</a:t>
            </a:r>
          </a:p>
          <a:p>
            <a:pPr lvl="2">
              <a:lnSpc>
                <a:spcPct val="90000"/>
              </a:lnSpc>
            </a:pPr>
            <a:r>
              <a:rPr lang="fr-F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fr-FR" altLang="en-US" sz="2000" dirty="0"/>
              <a:t> (= 2) : </a:t>
            </a:r>
            <a:r>
              <a:rPr lang="fr-FR" altLang="en-US" sz="2000" dirty="0" err="1"/>
              <a:t>write</a:t>
            </a:r>
            <a:r>
              <a:rPr lang="fr-FR" altLang="en-US" sz="2000" dirty="0"/>
              <a:t> (écriture)</a:t>
            </a:r>
          </a:p>
          <a:p>
            <a:pPr lvl="2">
              <a:lnSpc>
                <a:spcPct val="90000"/>
              </a:lnSpc>
            </a:pPr>
            <a:r>
              <a:rPr lang="fr-F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fr-FR" altLang="en-US" sz="2000" dirty="0"/>
              <a:t>  (= 1) : </a:t>
            </a:r>
            <a:r>
              <a:rPr lang="fr-FR" altLang="en-US" sz="2000" dirty="0" err="1"/>
              <a:t>execute</a:t>
            </a:r>
            <a:r>
              <a:rPr lang="fr-FR" altLang="en-US" sz="2000" dirty="0"/>
              <a:t> (exécution pour un fichier, traversée pour un répertoire)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E63DD636-73AE-4507-B658-8601F2DB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5999" y="6356349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86AB1E40-0073-4357-A35B-4A91BDE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683877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A7284-67B5-4D1B-9542-8B393B22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C4105-744F-464A-B994-9820E8B5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d’un système de fichier Linux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C00000"/>
                </a:solidFill>
              </a:rPr>
              <a:t>Créer et Habiliter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1" dirty="0"/>
              <a:t>« chmod »</a:t>
            </a:r>
          </a:p>
          <a:p>
            <a:pPr marL="0" indent="0">
              <a:buNone/>
            </a:pPr>
            <a:r>
              <a:rPr lang="fr-FR" sz="2400" dirty="0"/>
              <a:t>	octal : chmod </a:t>
            </a:r>
            <a:r>
              <a:rPr lang="fr-FR" sz="2400" dirty="0">
                <a:highlight>
                  <a:srgbClr val="00FF00"/>
                </a:highlight>
              </a:rPr>
              <a:t>7</a:t>
            </a:r>
            <a:r>
              <a:rPr lang="fr-FR" sz="2400" dirty="0">
                <a:highlight>
                  <a:srgbClr val="0000FF"/>
                </a:highlight>
              </a:rPr>
              <a:t>6</a:t>
            </a:r>
            <a:r>
              <a:rPr lang="fr-FR" sz="2400" dirty="0">
                <a:highlight>
                  <a:srgbClr val="FFFF00"/>
                </a:highlight>
              </a:rPr>
              <a:t>4</a:t>
            </a:r>
            <a:r>
              <a:rPr lang="fr-FR" sz="2400" dirty="0"/>
              <a:t> {file}</a:t>
            </a:r>
          </a:p>
          <a:p>
            <a:pPr marL="0" indent="0">
              <a:buNone/>
            </a:pPr>
            <a:r>
              <a:rPr lang="fr-FR" sz="2400" dirty="0"/>
              <a:t>	options : chmod </a:t>
            </a:r>
            <a:r>
              <a:rPr lang="fr-FR" sz="2400" dirty="0" err="1"/>
              <a:t>u+x</a:t>
            </a:r>
            <a:r>
              <a:rPr lang="fr-FR" sz="2400" dirty="0"/>
              <a:t> {file}</a:t>
            </a:r>
          </a:p>
          <a:p>
            <a:endParaRPr lang="fr-FR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1" dirty="0"/>
              <a:t>« </a:t>
            </a:r>
            <a:r>
              <a:rPr lang="fr-FR" sz="2400" b="1" dirty="0" err="1"/>
              <a:t>chown</a:t>
            </a:r>
            <a:r>
              <a:rPr lang="fr-FR" sz="2400" b="1" dirty="0"/>
              <a:t> »</a:t>
            </a:r>
          </a:p>
          <a:p>
            <a:pPr marL="0" indent="0">
              <a:buNone/>
            </a:pPr>
            <a:r>
              <a:rPr lang="fr-FR" sz="2400" b="1" dirty="0"/>
              <a:t>	</a:t>
            </a:r>
            <a:r>
              <a:rPr lang="fr-FR" sz="2400" dirty="0" err="1"/>
              <a:t>chown</a:t>
            </a:r>
            <a:r>
              <a:rPr lang="fr-FR" sz="2400" dirty="0"/>
              <a:t> </a:t>
            </a:r>
            <a:r>
              <a:rPr lang="fr-FR" sz="2400" dirty="0" err="1">
                <a:highlight>
                  <a:srgbClr val="00FF00"/>
                </a:highlight>
              </a:rPr>
              <a:t>user</a:t>
            </a:r>
            <a:r>
              <a:rPr lang="fr-FR" sz="2400" dirty="0" err="1"/>
              <a:t>:</a:t>
            </a:r>
            <a:r>
              <a:rPr lang="fr-FR" sz="2400" dirty="0" err="1">
                <a:highlight>
                  <a:srgbClr val="0000FF"/>
                </a:highlight>
              </a:rPr>
              <a:t>group</a:t>
            </a:r>
            <a:r>
              <a:rPr lang="fr-FR" sz="2400" dirty="0"/>
              <a:t> {file}    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FF8AF-D584-4731-9BFC-867E6C7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537EE0-9141-42E4-B2EA-4C157264ECFD}"/>
              </a:ext>
            </a:extLst>
          </p:cNvPr>
          <p:cNvSpPr txBox="1"/>
          <p:nvPr/>
        </p:nvSpPr>
        <p:spPr>
          <a:xfrm>
            <a:off x="2240036" y="2654423"/>
            <a:ext cx="19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user</a:t>
            </a:r>
            <a:r>
              <a:rPr lang="fr-FR" dirty="0"/>
              <a:t>	 </a:t>
            </a:r>
            <a:r>
              <a:rPr lang="fr-FR" dirty="0">
                <a:solidFill>
                  <a:srgbClr val="0070C0"/>
                </a:solidFill>
              </a:rPr>
              <a:t>group</a:t>
            </a:r>
            <a:r>
              <a:rPr lang="fr-FR" dirty="0"/>
              <a:t>  </a:t>
            </a:r>
            <a:r>
              <a:rPr lang="fr-FR" dirty="0" err="1">
                <a:solidFill>
                  <a:srgbClr val="FFC000"/>
                </a:solidFill>
              </a:rPr>
              <a:t>other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89342D-628D-4148-ADA1-A2E4F5BCF46C}"/>
              </a:ext>
            </a:extLst>
          </p:cNvPr>
          <p:cNvCxnSpPr/>
          <p:nvPr/>
        </p:nvCxnSpPr>
        <p:spPr>
          <a:xfrm>
            <a:off x="2432003" y="2918396"/>
            <a:ext cx="317593" cy="426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0CF59C6-2AB5-4068-B110-3A3452A1BC57}"/>
              </a:ext>
            </a:extLst>
          </p:cNvPr>
          <p:cNvCxnSpPr>
            <a:cxnSpLocks/>
          </p:cNvCxnSpPr>
          <p:nvPr/>
        </p:nvCxnSpPr>
        <p:spPr>
          <a:xfrm>
            <a:off x="2995460" y="2911876"/>
            <a:ext cx="0" cy="37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E4FD86B-3F26-48BA-8678-EAF1EC8A1C0F}"/>
              </a:ext>
            </a:extLst>
          </p:cNvPr>
          <p:cNvCxnSpPr>
            <a:cxnSpLocks/>
          </p:cNvCxnSpPr>
          <p:nvPr/>
        </p:nvCxnSpPr>
        <p:spPr>
          <a:xfrm flipH="1">
            <a:off x="3220045" y="2904760"/>
            <a:ext cx="292650" cy="40365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53442D4-BC97-4768-B1CD-177575A00CF0}"/>
              </a:ext>
            </a:extLst>
          </p:cNvPr>
          <p:cNvSpPr txBox="1"/>
          <p:nvPr/>
        </p:nvSpPr>
        <p:spPr>
          <a:xfrm>
            <a:off x="2359130" y="4407869"/>
            <a:ext cx="127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user</a:t>
            </a:r>
            <a:r>
              <a:rPr lang="fr-FR" dirty="0"/>
              <a:t>	 </a:t>
            </a:r>
            <a:r>
              <a:rPr lang="fr-FR" dirty="0">
                <a:solidFill>
                  <a:srgbClr val="0070C0"/>
                </a:solidFill>
              </a:rPr>
              <a:t>group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2132844-97BD-4116-87C9-A852771BA21D}"/>
              </a:ext>
            </a:extLst>
          </p:cNvPr>
          <p:cNvCxnSpPr>
            <a:cxnSpLocks/>
          </p:cNvCxnSpPr>
          <p:nvPr/>
        </p:nvCxnSpPr>
        <p:spPr>
          <a:xfrm flipH="1">
            <a:off x="2130641" y="4697365"/>
            <a:ext cx="412072" cy="2805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1040B19-DBD2-467B-B6FC-E2C440D8C9F3}"/>
              </a:ext>
            </a:extLst>
          </p:cNvPr>
          <p:cNvCxnSpPr>
            <a:cxnSpLocks/>
          </p:cNvCxnSpPr>
          <p:nvPr/>
        </p:nvCxnSpPr>
        <p:spPr>
          <a:xfrm flipH="1">
            <a:off x="2877085" y="4692531"/>
            <a:ext cx="386609" cy="29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ED9F5DBB-ACA2-4EB4-930C-EA1BF699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340" y="2726397"/>
            <a:ext cx="4536488" cy="13472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CB81534-1F12-4094-B61D-979F9F585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1" y="5375267"/>
            <a:ext cx="6781800" cy="981083"/>
          </a:xfrm>
          <a:prstGeom prst="rect">
            <a:avLst/>
          </a:prstGeom>
        </p:spPr>
      </p:pic>
      <p:sp>
        <p:nvSpPr>
          <p:cNvPr id="29" name="Espace réservé du pied de page 4">
            <a:extLst>
              <a:ext uri="{FF2B5EF4-FFF2-40B4-BE49-F238E27FC236}">
                <a16:creationId xmlns:a16="http://schemas.microsoft.com/office/drawing/2014/main" id="{B2E44CA6-CB61-4822-93EA-CB700E08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30" name="Espace réservé de la date 1">
            <a:extLst>
              <a:ext uri="{FF2B5EF4-FFF2-40B4-BE49-F238E27FC236}">
                <a16:creationId xmlns:a16="http://schemas.microsoft.com/office/drawing/2014/main" id="{9E7DE057-0491-4F09-9DD5-0C65E171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4178939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53089-669B-4A01-8B58-57E01FDF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AB1DE-7375-472F-84AB-BF6FD0F2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3800" dirty="0"/>
              <a:t>Gestion d’un système de fichier Linux</a:t>
            </a:r>
            <a:endParaRPr lang="fr-FR" altLang="en-US" sz="3800" dirty="0"/>
          </a:p>
          <a:p>
            <a:endParaRPr lang="fr-FR" altLang="en-US" sz="2800" dirty="0"/>
          </a:p>
          <a:p>
            <a:endParaRPr lang="fr-FR" altLang="en-US" sz="2800" dirty="0"/>
          </a:p>
          <a:p>
            <a:pPr marL="0" indent="0">
              <a:buNone/>
            </a:pPr>
            <a:r>
              <a:rPr lang="fr-FR" altLang="en-US" sz="2800" dirty="0"/>
              <a:t>	Exemples :</a:t>
            </a:r>
          </a:p>
          <a:p>
            <a:pPr lvl="1"/>
            <a:r>
              <a:rPr lang="fr-FR" altLang="en-US" sz="2400" dirty="0" err="1"/>
              <a:t>drw</a:t>
            </a:r>
            <a:r>
              <a:rPr lang="fr-FR" altLang="en-US" sz="2400" dirty="0"/>
              <a:t>-r-</a:t>
            </a:r>
            <a:r>
              <a:rPr lang="fr-FR" altLang="en-US" sz="2400" dirty="0" err="1"/>
              <a:t>xr</a:t>
            </a:r>
            <a:r>
              <a:rPr lang="fr-FR" altLang="en-US" sz="2400" dirty="0"/>
              <a:t>-x :</a:t>
            </a:r>
          </a:p>
          <a:p>
            <a:pPr lvl="2"/>
            <a:r>
              <a:rPr lang="fr-FR" altLang="en-US" sz="2000" dirty="0"/>
              <a:t>répertoire</a:t>
            </a:r>
          </a:p>
          <a:p>
            <a:pPr lvl="2"/>
            <a:r>
              <a:rPr lang="fr-FR" altLang="en-US" sz="2000" dirty="0"/>
              <a:t>lecture et écriture par le </a:t>
            </a:r>
            <a:r>
              <a:rPr lang="fr-FR" altLang="en-US" sz="2000" dirty="0">
                <a:highlight>
                  <a:srgbClr val="00FFFF"/>
                </a:highlight>
              </a:rPr>
              <a:t>propriétaire</a:t>
            </a:r>
            <a:r>
              <a:rPr lang="fr-FR" altLang="en-US" sz="2000" dirty="0"/>
              <a:t> (4+2)</a:t>
            </a:r>
          </a:p>
          <a:p>
            <a:pPr lvl="2"/>
            <a:r>
              <a:rPr lang="fr-FR" altLang="en-US" sz="2000" dirty="0"/>
              <a:t>lecture et traversée par le </a:t>
            </a:r>
            <a:r>
              <a:rPr lang="fr-FR" altLang="en-US" sz="2000" dirty="0">
                <a:highlight>
                  <a:srgbClr val="FFFF00"/>
                </a:highlight>
              </a:rPr>
              <a:t>groupe</a:t>
            </a:r>
            <a:r>
              <a:rPr lang="fr-FR" altLang="en-US" sz="2000" dirty="0"/>
              <a:t> du propriétaire (4+1) et les </a:t>
            </a:r>
            <a:r>
              <a:rPr lang="fr-FR" altLang="en-US" sz="2000" dirty="0">
                <a:highlight>
                  <a:srgbClr val="FF00FF"/>
                </a:highlight>
              </a:rPr>
              <a:t>autres</a:t>
            </a:r>
            <a:r>
              <a:rPr lang="fr-FR" altLang="en-US" sz="2000" dirty="0"/>
              <a:t> (4+1)</a:t>
            </a:r>
          </a:p>
          <a:p>
            <a:pPr lvl="2"/>
            <a:r>
              <a:rPr lang="fr-FR" altLang="en-US" sz="2000" dirty="0"/>
              <a:t>attention : le propriétaire n'a pas le droit d'entrer dans le répertoire !</a:t>
            </a:r>
            <a:br>
              <a:rPr lang="fr-FR" altLang="en-US" sz="2000" dirty="0"/>
            </a:br>
            <a:r>
              <a:rPr lang="fr-FR" altLang="en-US" sz="2000" dirty="0"/>
              <a:t>                 (car pas de droit « x » pour le propriétaire </a:t>
            </a:r>
            <a:r>
              <a:rPr lang="fr-FR" altLang="en-US" sz="2000" dirty="0">
                <a:sym typeface="Wingdings" panose="05000000000000000000" pitchFamily="2" charset="2"/>
              </a:rPr>
              <a:t> !</a:t>
            </a:r>
            <a:r>
              <a:rPr lang="fr-FR" altLang="en-US" sz="2000" dirty="0"/>
              <a:t>)</a:t>
            </a:r>
          </a:p>
          <a:p>
            <a:pPr lvl="1"/>
            <a:r>
              <a:rPr lang="fr-FR" altLang="en-US" sz="2400" dirty="0"/>
              <a:t>-</a:t>
            </a:r>
            <a:r>
              <a:rPr lang="fr-FR" altLang="en-US" sz="2400" dirty="0" err="1"/>
              <a:t>rw</a:t>
            </a:r>
            <a:r>
              <a:rPr lang="fr-FR" altLang="en-US" sz="2400" dirty="0"/>
              <a:t>-r--r-- :</a:t>
            </a:r>
          </a:p>
          <a:p>
            <a:pPr lvl="2"/>
            <a:r>
              <a:rPr lang="fr-FR" altLang="en-US" sz="2000" dirty="0"/>
              <a:t>fichier       </a:t>
            </a:r>
            <a:r>
              <a:rPr lang="fr-FR" altLang="en-US" sz="2000" dirty="0">
                <a:latin typeface="Arial Narrow" panose="020B0606020202030204" pitchFamily="34" charset="0"/>
              </a:rPr>
              <a:t>(car les permissions ne commencent pas par « d », mais par « - » ici)</a:t>
            </a:r>
          </a:p>
          <a:p>
            <a:pPr lvl="2"/>
            <a:r>
              <a:rPr lang="fr-FR" altLang="en-US" sz="2000" dirty="0"/>
              <a:t>lecture et écriture pour le propriétaire (4+2)</a:t>
            </a:r>
          </a:p>
          <a:p>
            <a:pPr lvl="2"/>
            <a:r>
              <a:rPr lang="fr-FR" altLang="en-US" sz="2000" dirty="0"/>
              <a:t>lecture seulement pour le groupe et les autres (4)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374C6-B225-49E6-8679-5385A0C3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29</a:t>
            </a:fld>
            <a:endParaRPr lang="fr-FR"/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C8CFD684-CAED-46D2-82CB-890A92167EA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165350"/>
            <a:ext cx="5280025" cy="1606550"/>
            <a:chOff x="1378" y="1127"/>
            <a:chExt cx="3326" cy="1012"/>
          </a:xfrm>
        </p:grpSpPr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FD48D1E4-847F-448B-B332-9FE93B22C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8" y="1511"/>
              <a:ext cx="2030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B50CF00B-5319-47EB-99FC-DB1C0C3E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127"/>
              <a:ext cx="336" cy="10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74B87417-A7C2-48A4-AAF6-E151F491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1127"/>
              <a:ext cx="336" cy="100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9900DAF2-5BF0-403A-A5E7-694243D0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1127"/>
              <a:ext cx="336" cy="100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9F26D94A-ED6A-4655-B3A0-77DC9CFB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127"/>
              <a:ext cx="1248" cy="10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defTabSz="914400" fontAlgn="base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   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u   g   o</a:t>
              </a:r>
            </a:p>
            <a:p>
              <a:pPr defTabSz="914400" fontAlgn="base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  / \ / \ / \</a:t>
              </a:r>
            </a:p>
            <a:p>
              <a:pPr defTabSz="914400" fontAlgn="base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d </a:t>
              </a:r>
              <a:r>
                <a:rPr lang="fr-FR" altLang="en-US" b="1" dirty="0" err="1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rw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- 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r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-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x r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-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x</a:t>
              </a:r>
            </a:p>
            <a:p>
              <a:pPr defTabSz="914400" fontAlgn="base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fr-FR" altLang="en-US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↓↓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fr-FR" altLang="en-US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↓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altLang="en-US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↓ ↓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altLang="en-US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↓</a:t>
              </a:r>
              <a:endParaRPr lang="fr-FR" altLang="en-US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endParaRPr>
            </a:p>
            <a:p>
              <a:pPr defTabSz="914400" fontAlgn="base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  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42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1 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4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2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1 4</a:t>
              </a: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2</a:t>
              </a: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1</a:t>
              </a:r>
            </a:p>
            <a:p>
              <a:pPr defTabSz="914400" fontAlgn="base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fr-FR" altLang="en-US" b="1" dirty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  \+/ \+/ \+/</a:t>
              </a:r>
            </a:p>
            <a:p>
              <a:pPr defTabSz="914400" fontAlgn="base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fr-FR" altLang="en-US" dirty="0">
                  <a:solidFill>
                    <a:srgbClr val="292929"/>
                  </a:solidFill>
                  <a:latin typeface="Courier New" panose="02070309020205020404" pitchFamily="49" charset="0"/>
                </a:rPr>
                <a:t>   6   5   5</a:t>
              </a:r>
            </a:p>
          </p:txBody>
        </p: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05A32533-BEAC-4A98-81F5-AF5F0C67B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67"/>
              <a:ext cx="192" cy="240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</p:grpSp>
      <p:sp>
        <p:nvSpPr>
          <p:cNvPr id="31" name="Espace réservé de la date 1">
            <a:extLst>
              <a:ext uri="{FF2B5EF4-FFF2-40B4-BE49-F238E27FC236}">
                <a16:creationId xmlns:a16="http://schemas.microsoft.com/office/drawing/2014/main" id="{3B605078-7BCA-4786-8F60-CF30290D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  <p:sp>
        <p:nvSpPr>
          <p:cNvPr id="32" name="Espace réservé du pied de page 4">
            <a:extLst>
              <a:ext uri="{FF2B5EF4-FFF2-40B4-BE49-F238E27FC236}">
                <a16:creationId xmlns:a16="http://schemas.microsoft.com/office/drawing/2014/main" id="{565C800D-F70D-4FA8-9095-B6C7B717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</p:spTree>
    <p:extLst>
      <p:ext uri="{BB962C8B-B14F-4D97-AF65-F5344CB8AC3E}">
        <p14:creationId xmlns:p14="http://schemas.microsoft.com/office/powerpoint/2010/main" val="89599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1B9EF-9E3A-4A8D-A274-D1D6B0D8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D58FC-0780-46F3-ACC2-E942F138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Processeur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pour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Central </a:t>
            </a:r>
            <a:r>
              <a:rPr lang="fr-FR" alt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Processing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Unit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soit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Unité Centrale de Traitement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fr-FR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Il permet de manipuler des informations numériques, c'est-à-dire des informations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    codées sous forme binaire, et d'exécuter les instructions stockées en mémoire.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Mémoire vive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C'est l'endroit où l'ordinateur stocke temporairement les données et programmes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    qu'il est en train d'utiliser.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Interfaces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d’entrées sorties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FFFFFF"/>
                </a:solidFill>
                <a:latin typeface="Times New Roman" panose="02020603050405020304" pitchFamily="18" charset="0"/>
              </a:rPr>
              <a:t>Souris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Clavier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FFFFFF"/>
                </a:solidFill>
                <a:latin typeface="Times New Roman" panose="02020603050405020304" pitchFamily="18" charset="0"/>
              </a:rPr>
              <a:t>Écran</a:t>
            </a:r>
            <a:r>
              <a:rPr lang="fr-FR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FFFFFF"/>
                </a:solidFill>
                <a:latin typeface="Times New Roman" panose="02020603050405020304" pitchFamily="18" charset="0"/>
              </a:rPr>
              <a:t>Imprimante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Mémoire externe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FFFFFF"/>
                </a:solidFill>
                <a:latin typeface="Times New Roman" panose="02020603050405020304" pitchFamily="18" charset="0"/>
              </a:rPr>
              <a:t>Imprimante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A7722-F134-48B0-B3A5-8C4AAD30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0B1CBC-80E3-4948-B8F0-32621799CF3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02037" y="4166556"/>
            <a:ext cx="2160588" cy="1074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Processeur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DE07113-8A9C-4803-B7EA-9F130C2D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620456"/>
            <a:ext cx="33845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>
                <a:solidFill>
                  <a:srgbClr val="000000"/>
                </a:solidFill>
                <a:latin typeface="Times New Roman" panose="02020603050405020304" pitchFamily="18" charset="0"/>
              </a:rPr>
              <a:t>Mémoire vive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8119039-E944-479E-999B-F5F49A4F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4998406"/>
            <a:ext cx="3384550" cy="1150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fr-FR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Interfaces</a:t>
            </a:r>
            <a:r>
              <a:rPr lang="fr-FR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d’entrées sorties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E3EF270C-C4FD-4083-BFEA-298EFA6C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1" name="Espace réservé de la date 1">
            <a:extLst>
              <a:ext uri="{FF2B5EF4-FFF2-40B4-BE49-F238E27FC236}">
                <a16:creationId xmlns:a16="http://schemas.microsoft.com/office/drawing/2014/main" id="{80CDC923-E914-45B3-844F-9943E7B5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5974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2680E-4990-4B8E-BF3D-8407F905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87026-57EB-4DC3-82D0-63582CA8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fr-FR" dirty="0"/>
              <a:t>Gestion d’un système de fichier Linux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0A5A9-3F69-47A1-B389-4ECFF5F0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9904A85-37E9-4B69-AA83-816D19965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636838"/>
          <a:ext cx="882015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0" imgH="0" progId="Paint.Picture">
                  <p:embed/>
                </p:oleObj>
              </mc:Choice>
              <mc:Fallback>
                <p:oleObj name="Image bitmap" r:id="rId3" imgW="0" imgH="0" progId="Paint.Picture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59904A85-37E9-4B69-AA83-816D19965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36838"/>
                        <a:ext cx="882015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A8F34B-FDF2-40D9-A19E-B13280747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2949575"/>
            <a:ext cx="1619250" cy="22320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292929"/>
              </a:solidFill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13821E7-D626-4886-A1A2-31E285BA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4450" y="6075363"/>
            <a:ext cx="1568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Permissions</a:t>
            </a:r>
          </a:p>
        </p:txBody>
      </p: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7C67F78A-2D69-4374-A9AE-2FA170920864}"/>
              </a:ext>
            </a:extLst>
          </p:cNvPr>
          <p:cNvCxnSpPr>
            <a:cxnSpLocks noChangeShapeType="1"/>
            <a:stCxn id="9" idx="0"/>
            <a:endCxn id="8" idx="2"/>
          </p:cNvCxnSpPr>
          <p:nvPr/>
        </p:nvCxnSpPr>
        <p:spPr bwMode="auto">
          <a:xfrm flipV="1">
            <a:off x="739775" y="5181600"/>
            <a:ext cx="142875" cy="89376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1">
            <a:extLst>
              <a:ext uri="{FF2B5EF4-FFF2-40B4-BE49-F238E27FC236}">
                <a16:creationId xmlns:a16="http://schemas.microsoft.com/office/drawing/2014/main" id="{15AC8BB8-5C86-46FF-A04F-C2163F12E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368" y="5980113"/>
            <a:ext cx="927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Groupe du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propriétaire</a:t>
            </a:r>
          </a:p>
        </p:txBody>
      </p: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63DE2D03-460E-4DD5-8F21-7864E3C7423F}"/>
              </a:ext>
            </a:extLst>
          </p:cNvPr>
          <p:cNvCxnSpPr>
            <a:cxnSpLocks noChangeShapeType="1"/>
            <a:stCxn id="11" idx="0"/>
            <a:endCxn id="27" idx="0"/>
          </p:cNvCxnSpPr>
          <p:nvPr/>
        </p:nvCxnSpPr>
        <p:spPr bwMode="auto">
          <a:xfrm flipH="1" flipV="1">
            <a:off x="3733800" y="5164138"/>
            <a:ext cx="256381" cy="81597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id="{4910B54F-B1A6-4DFF-9E71-00CE4E126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906713"/>
            <a:ext cx="1008063" cy="22320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292929"/>
              </a:solidFill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72F11CF6-49C2-4731-B070-D5E452A5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6003925"/>
            <a:ext cx="62228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Taille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100">
                <a:solidFill>
                  <a:srgbClr val="292929"/>
                </a:solidFill>
              </a:rPr>
              <a:t>(octets)</a:t>
            </a:r>
          </a:p>
        </p:txBody>
      </p:sp>
      <p:cxnSp>
        <p:nvCxnSpPr>
          <p:cNvPr id="15" name="AutoShape 15">
            <a:extLst>
              <a:ext uri="{FF2B5EF4-FFF2-40B4-BE49-F238E27FC236}">
                <a16:creationId xmlns:a16="http://schemas.microsoft.com/office/drawing/2014/main" id="{0127CC5D-D5CC-4956-9B47-8C1B5CE661A8}"/>
              </a:ext>
            </a:extLst>
          </p:cNvPr>
          <p:cNvCxnSpPr>
            <a:cxnSpLocks noChangeShapeType="1"/>
            <a:stCxn id="14" idx="0"/>
            <a:endCxn id="13" idx="2"/>
          </p:cNvCxnSpPr>
          <p:nvPr/>
        </p:nvCxnSpPr>
        <p:spPr bwMode="auto">
          <a:xfrm flipH="1" flipV="1">
            <a:off x="4860132" y="5138738"/>
            <a:ext cx="143661" cy="865187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6">
            <a:extLst>
              <a:ext uri="{FF2B5EF4-FFF2-40B4-BE49-F238E27FC236}">
                <a16:creationId xmlns:a16="http://schemas.microsoft.com/office/drawing/2014/main" id="{8AC55F06-0181-4E16-B5D4-192E6926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906713"/>
            <a:ext cx="1619250" cy="22320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292929"/>
              </a:solidFill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B3AB7DA-41B1-4BF0-B2D6-5FDB299EA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609" y="5943600"/>
            <a:ext cx="123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Date de dernière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modification</a:t>
            </a:r>
          </a:p>
        </p:txBody>
      </p: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6E1F93C6-8984-438F-9062-12FA8FA1428E}"/>
              </a:ext>
            </a:extLst>
          </p:cNvPr>
          <p:cNvCxnSpPr>
            <a:cxnSpLocks noChangeShapeType="1"/>
            <a:stCxn id="17" idx="0"/>
            <a:endCxn id="16" idx="2"/>
          </p:cNvCxnSpPr>
          <p:nvPr/>
        </p:nvCxnSpPr>
        <p:spPr bwMode="auto">
          <a:xfrm flipH="1" flipV="1">
            <a:off x="6245225" y="5138738"/>
            <a:ext cx="337342" cy="80486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9">
            <a:extLst>
              <a:ext uri="{FF2B5EF4-FFF2-40B4-BE49-F238E27FC236}">
                <a16:creationId xmlns:a16="http://schemas.microsoft.com/office/drawing/2014/main" id="{770A8ADB-8B8A-4F80-B720-EFB612D07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906713"/>
            <a:ext cx="1871663" cy="22320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292929"/>
              </a:solidFill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5390FA82-4EC7-47D7-B01E-B6A7FB798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37" y="5562600"/>
            <a:ext cx="9701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Nom du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fichier ou du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répertoire</a:t>
            </a:r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60107FA5-3310-4EC0-B1B4-FF1B31C851FE}"/>
              </a:ext>
            </a:extLst>
          </p:cNvPr>
          <p:cNvCxnSpPr>
            <a:cxnSpLocks noChangeShapeType="1"/>
            <a:endCxn id="19" idx="2"/>
          </p:cNvCxnSpPr>
          <p:nvPr/>
        </p:nvCxnSpPr>
        <p:spPr bwMode="auto">
          <a:xfrm flipV="1">
            <a:off x="8001000" y="5170488"/>
            <a:ext cx="28575" cy="46831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30">
            <a:extLst>
              <a:ext uri="{FF2B5EF4-FFF2-40B4-BE49-F238E27FC236}">
                <a16:creationId xmlns:a16="http://schemas.microsoft.com/office/drawing/2014/main" id="{56C8AA26-46CB-4C12-A81B-BD2352F080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11438" y="2322513"/>
            <a:ext cx="1587" cy="57785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31">
            <a:extLst>
              <a:ext uri="{FF2B5EF4-FFF2-40B4-BE49-F238E27FC236}">
                <a16:creationId xmlns:a16="http://schemas.microsoft.com/office/drawing/2014/main" id="{0561C2D2-5786-417F-8494-72FDFEBF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480" y="2070527"/>
            <a:ext cx="9276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 dirty="0">
                <a:solidFill>
                  <a:srgbClr val="292929"/>
                </a:solidFill>
              </a:rPr>
              <a:t>Propriétaire</a:t>
            </a:r>
          </a:p>
        </p:txBody>
      </p:sp>
      <p:sp>
        <p:nvSpPr>
          <p:cNvPr id="25" name="Text Box 34">
            <a:extLst>
              <a:ext uri="{FF2B5EF4-FFF2-40B4-BE49-F238E27FC236}">
                <a16:creationId xmlns:a16="http://schemas.microsoft.com/office/drawing/2014/main" id="{4C88A5F5-7ADF-476C-A398-61EFC0E8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2936875"/>
            <a:ext cx="622286" cy="13864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   prof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   prof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   prof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   prof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   prof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   prof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   prof   </a:t>
            </a:r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C04DDB78-8704-4D4E-8306-23B512211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943225"/>
            <a:ext cx="660758" cy="13864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duvivier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duvivier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duvivier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duvivier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duvivier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duvivier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en-US" sz="1100" b="1">
                <a:solidFill>
                  <a:srgbClr val="292929"/>
                </a:solidFill>
              </a:rPr>
              <a:t>duvivier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08753B37-BA65-46C3-A140-E5D54923246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00400" y="2932113"/>
            <a:ext cx="1066800" cy="22320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292929"/>
              </a:solidFill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57BBD37-5454-4F95-8BB3-02F34EBF4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940050"/>
            <a:ext cx="1073150" cy="22320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292929"/>
              </a:solidFill>
            </a:endParaRPr>
          </a:p>
        </p:txBody>
      </p:sp>
      <p:sp>
        <p:nvSpPr>
          <p:cNvPr id="29" name="Rectangle 37">
            <a:extLst>
              <a:ext uri="{FF2B5EF4-FFF2-40B4-BE49-F238E27FC236}">
                <a16:creationId xmlns:a16="http://schemas.microsoft.com/office/drawing/2014/main" id="{36DF3C7F-F218-4FEE-9A5D-17BD131B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49575"/>
            <a:ext cx="304800" cy="22320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292929"/>
              </a:solidFill>
            </a:endParaRPr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6084B77-11B5-4388-94A2-1F094617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6080125"/>
            <a:ext cx="8720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200">
                <a:solidFill>
                  <a:srgbClr val="292929"/>
                </a:solidFill>
              </a:rPr>
              <a:t>Références</a:t>
            </a:r>
          </a:p>
        </p:txBody>
      </p:sp>
      <p:cxnSp>
        <p:nvCxnSpPr>
          <p:cNvPr id="31" name="AutoShape 39">
            <a:extLst>
              <a:ext uri="{FF2B5EF4-FFF2-40B4-BE49-F238E27FC236}">
                <a16:creationId xmlns:a16="http://schemas.microsoft.com/office/drawing/2014/main" id="{4109CCB7-B0F5-47B2-B9AC-4265B3A7D3E9}"/>
              </a:ext>
            </a:extLst>
          </p:cNvPr>
          <p:cNvCxnSpPr>
            <a:cxnSpLocks noChangeShapeType="1"/>
            <a:stCxn id="30" idx="0"/>
            <a:endCxn id="29" idx="2"/>
          </p:cNvCxnSpPr>
          <p:nvPr/>
        </p:nvCxnSpPr>
        <p:spPr bwMode="auto">
          <a:xfrm flipH="1" flipV="1">
            <a:off x="1905000" y="5181600"/>
            <a:ext cx="172492" cy="89852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Espace réservé du pied de page 4">
            <a:extLst>
              <a:ext uri="{FF2B5EF4-FFF2-40B4-BE49-F238E27FC236}">
                <a16:creationId xmlns:a16="http://schemas.microsoft.com/office/drawing/2014/main" id="{C0BC1E76-726D-41BF-8FD7-0931688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33" name="Espace réservé de la date 1">
            <a:extLst>
              <a:ext uri="{FF2B5EF4-FFF2-40B4-BE49-F238E27FC236}">
                <a16:creationId xmlns:a16="http://schemas.microsoft.com/office/drawing/2014/main" id="{D46F6EBF-016E-48A2-BB4E-2FE15DE3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620409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F1359-C374-4E9C-8BC6-D5CA874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d’un système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A0CFD-C655-40DD-B633-B21941A9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d’un système de fichier Linux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C00000"/>
                </a:solidFill>
              </a:rPr>
              <a:t>Fichiers de gestion utilisateurs/habilitations</a:t>
            </a:r>
          </a:p>
          <a:p>
            <a:pPr marL="0" indent="0">
              <a:buNone/>
            </a:pPr>
            <a:r>
              <a:rPr lang="fr-FR" sz="2000" dirty="0"/>
              <a:t>	/</a:t>
            </a:r>
            <a:r>
              <a:rPr lang="fr-FR" sz="2000" dirty="0" err="1"/>
              <a:t>etc</a:t>
            </a:r>
            <a:r>
              <a:rPr lang="fr-FR" sz="2000" dirty="0"/>
              <a:t>/</a:t>
            </a:r>
            <a:r>
              <a:rPr lang="fr-FR" sz="2000" dirty="0" err="1"/>
              <a:t>passwd</a:t>
            </a:r>
            <a:r>
              <a:rPr lang="fr-FR" sz="2000" dirty="0"/>
              <a:t> 					/</a:t>
            </a:r>
            <a:r>
              <a:rPr lang="fr-FR" sz="2000" dirty="0" err="1"/>
              <a:t>etc</a:t>
            </a:r>
            <a:r>
              <a:rPr lang="fr-FR" sz="2000" dirty="0"/>
              <a:t>/group				/</a:t>
            </a:r>
            <a:r>
              <a:rPr lang="fr-FR" sz="2000" dirty="0" err="1"/>
              <a:t>etc</a:t>
            </a:r>
            <a:r>
              <a:rPr lang="fr-FR" sz="2000" dirty="0"/>
              <a:t>/</a:t>
            </a:r>
            <a:r>
              <a:rPr lang="fr-FR" sz="2000" dirty="0" err="1"/>
              <a:t>shadow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0AD8A-DAA5-464C-955D-BE5B4807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3A67FB-3B91-40DE-AC6F-C25B9CCF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" y="3428999"/>
            <a:ext cx="2975734" cy="2312895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D439F89-1D30-45F1-968B-DE223499D705}"/>
              </a:ext>
            </a:extLst>
          </p:cNvPr>
          <p:cNvCxnSpPr/>
          <p:nvPr/>
        </p:nvCxnSpPr>
        <p:spPr>
          <a:xfrm>
            <a:off x="3124200" y="2877671"/>
            <a:ext cx="0" cy="3248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35D051F-5285-4320-9796-81A10A5F2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74" y="3571033"/>
            <a:ext cx="2891118" cy="2028825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847CF0D-C3E2-4CF1-9817-ECCCF2C3EBE0}"/>
              </a:ext>
            </a:extLst>
          </p:cNvPr>
          <p:cNvCxnSpPr/>
          <p:nvPr/>
        </p:nvCxnSpPr>
        <p:spPr>
          <a:xfrm>
            <a:off x="6094032" y="2877671"/>
            <a:ext cx="0" cy="316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C324DE59-E384-4B37-B8F8-9F34BECA7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465" y="3211513"/>
            <a:ext cx="3004535" cy="2914650"/>
          </a:xfrm>
          <a:prstGeom prst="rect">
            <a:avLst/>
          </a:prstGeom>
        </p:spPr>
      </p:pic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298CCF59-4B50-4AE6-9ACA-9A42495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22" name="Espace réservé de la date 1">
            <a:extLst>
              <a:ext uri="{FF2B5EF4-FFF2-40B4-BE49-F238E27FC236}">
                <a16:creationId xmlns:a16="http://schemas.microsoft.com/office/drawing/2014/main" id="{E76570BC-E9CF-474E-B8D6-ACD661E7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376337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3D372-4277-4150-8CFF-D5CBACFF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Exploitation d’un système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A6E8A-1D78-4505-9BD8-8977E760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Gestion de processus Linux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Processus Init : seul processus sans parent (PID : 1)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pstree</a:t>
            </a:r>
            <a:r>
              <a:rPr lang="fr-FR" sz="2400" dirty="0"/>
              <a:t> : Affiche les processus en exécution sous la forme d’un arbre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4F1BD-9C4F-4DE6-BE0F-235036A5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32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40659C5-D1CC-4EF9-A5D5-7BEE0DBBC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666946"/>
              </p:ext>
            </p:extLst>
          </p:nvPr>
        </p:nvGraphicFramePr>
        <p:xfrm>
          <a:off x="1234633" y="1787387"/>
          <a:ext cx="6096000" cy="127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40D51D46-B443-4080-9F05-729D7341F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934" y="3743084"/>
            <a:ext cx="2619375" cy="1476375"/>
          </a:xfrm>
          <a:prstGeom prst="rect">
            <a:avLst/>
          </a:prstGeom>
        </p:spPr>
      </p:pic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F98DB04F-E394-47FB-B077-065E1178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3" name="Espace réservé de la date 1">
            <a:extLst>
              <a:ext uri="{FF2B5EF4-FFF2-40B4-BE49-F238E27FC236}">
                <a16:creationId xmlns:a16="http://schemas.microsoft.com/office/drawing/2014/main" id="{66984267-081F-4D8C-9D05-25900297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4089129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842A9-6D28-4EEF-9120-DACB6255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Exploitation d’un système Linux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BAA5A-07B6-4B18-86A1-FF29663C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processus Linux</a:t>
            </a:r>
          </a:p>
          <a:p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lvl="1"/>
            <a:r>
              <a:rPr lang="fr-FR" altLang="en-US" sz="2400" dirty="0"/>
              <a:t>Liste des processus : </a:t>
            </a:r>
            <a:r>
              <a:rPr lang="fr-FR" altLang="en-US" sz="2400" b="1" dirty="0" err="1"/>
              <a:t>ps</a:t>
            </a:r>
            <a:r>
              <a:rPr lang="fr-FR" altLang="en-US" sz="2400" b="1" dirty="0"/>
              <a:t> [options]</a:t>
            </a:r>
            <a:endParaRPr lang="fr-FR" altLang="en-US" sz="2400" dirty="0"/>
          </a:p>
          <a:p>
            <a:pPr lvl="2"/>
            <a:r>
              <a:rPr lang="fr-FR" altLang="en-US" sz="2000" b="1" dirty="0" err="1"/>
              <a:t>ps</a:t>
            </a:r>
            <a:r>
              <a:rPr lang="fr-FR" altLang="en-US" sz="2000" b="1" dirty="0"/>
              <a:t> –u &lt;nom&gt; </a:t>
            </a:r>
            <a:r>
              <a:rPr lang="fr-FR" altLang="en-US" sz="2000" dirty="0"/>
              <a:t>: processus de l'usager </a:t>
            </a:r>
            <a:r>
              <a:rPr lang="fr-FR" altLang="en-US" sz="2000" b="1" dirty="0"/>
              <a:t>&lt;nom&gt;</a:t>
            </a:r>
          </a:p>
          <a:p>
            <a:pPr lvl="2"/>
            <a:r>
              <a:rPr lang="fr-FR" altLang="en-US" sz="2000" b="1" dirty="0" err="1"/>
              <a:t>ps</a:t>
            </a:r>
            <a:r>
              <a:rPr lang="fr-FR" altLang="en-US" sz="2000" b="1" dirty="0"/>
              <a:t> –a </a:t>
            </a:r>
            <a:r>
              <a:rPr lang="fr-FR" altLang="en-US" sz="2000" dirty="0"/>
              <a:t>: processus attachés à un terminal</a:t>
            </a:r>
          </a:p>
          <a:p>
            <a:pPr lvl="2"/>
            <a:r>
              <a:rPr lang="fr-FR" altLang="en-US" sz="2000" b="1" dirty="0" err="1"/>
              <a:t>ps</a:t>
            </a:r>
            <a:r>
              <a:rPr lang="fr-FR" altLang="en-US" sz="2000" b="1" dirty="0"/>
              <a:t> –x </a:t>
            </a:r>
            <a:r>
              <a:rPr lang="fr-FR" altLang="en-US" sz="2000" dirty="0"/>
              <a:t>: processus détachés de tout terminal</a:t>
            </a:r>
          </a:p>
          <a:p>
            <a:pPr marL="400050" lvl="1" indent="0">
              <a:buNone/>
            </a:pPr>
            <a:endParaRPr lang="fr-FR" sz="2000" dirty="0"/>
          </a:p>
          <a:p>
            <a:pPr lvl="1"/>
            <a:r>
              <a:rPr lang="fr-FR" altLang="en-US" sz="2400" dirty="0"/>
              <a:t>Observer les processus en cours d’exécution : </a:t>
            </a:r>
            <a:r>
              <a:rPr lang="fr-FR" altLang="en-US" sz="2400" b="1" dirty="0"/>
              <a:t>top</a:t>
            </a:r>
          </a:p>
          <a:p>
            <a:pPr marL="0" indent="0">
              <a:buNone/>
            </a:pPr>
            <a:r>
              <a:rPr lang="fr-FR" sz="2400" dirty="0"/>
              <a:t> 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EA9B5-4A3F-4E1D-94A3-995020BB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33</a:t>
            </a:fld>
            <a:endParaRPr lang="fr-FR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9740EE5D-7017-4D62-97D8-E3FF4ED00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304956"/>
              </p:ext>
            </p:extLst>
          </p:nvPr>
        </p:nvGraphicFramePr>
        <p:xfrm>
          <a:off x="1234633" y="1787387"/>
          <a:ext cx="6096000" cy="127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22C1E02-F74D-4D0D-B67A-4C2EB160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E33347A4-C86F-43B2-A228-B7ED78B5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481476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FAA14-8A8D-410A-AC3C-62C58FA7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Exploitation d’un système Linux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79F18-9BC8-487C-91E9-913C9718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processus Linux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200" dirty="0" err="1"/>
              <a:t>nice</a:t>
            </a:r>
            <a:r>
              <a:rPr lang="fr-FR" sz="2200" dirty="0"/>
              <a:t>/</a:t>
            </a:r>
            <a:r>
              <a:rPr lang="fr-FR" sz="2200" dirty="0" err="1"/>
              <a:t>renice</a:t>
            </a:r>
            <a:r>
              <a:rPr lang="fr-FR" sz="2200" dirty="0"/>
              <a:t> : permet d’influer sur la priorité d’exécution des processus</a:t>
            </a:r>
          </a:p>
          <a:p>
            <a:pPr marL="400050" lvl="1" indent="0">
              <a:buNone/>
            </a:pP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200" dirty="0" err="1"/>
              <a:t>crontab</a:t>
            </a:r>
            <a:r>
              <a:rPr lang="fr-FR" sz="1800" dirty="0"/>
              <a:t> : Affiche les tâches planifiées</a:t>
            </a:r>
          </a:p>
          <a:p>
            <a:pPr marL="400050" lvl="1" indent="0">
              <a:buNone/>
            </a:pP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en-US" sz="2200" dirty="0"/>
              <a:t>Terminaison : </a:t>
            </a:r>
            <a:r>
              <a:rPr lang="fr-FR" altLang="en-US" sz="2200" b="1" dirty="0" err="1"/>
              <a:t>kill</a:t>
            </a:r>
            <a:r>
              <a:rPr lang="fr-FR" altLang="en-US" sz="2200" b="1" dirty="0"/>
              <a:t> [options] &lt;</a:t>
            </a:r>
            <a:r>
              <a:rPr lang="fr-FR" altLang="en-US" sz="2200" b="1" dirty="0" err="1"/>
              <a:t>pid</a:t>
            </a:r>
            <a:r>
              <a:rPr lang="fr-FR" altLang="en-US" sz="2200" b="1" dirty="0"/>
              <a:t>&gt;</a:t>
            </a:r>
          </a:p>
          <a:p>
            <a:pPr lvl="2"/>
            <a:r>
              <a:rPr lang="fr-FR" altLang="en-US" sz="1800" b="1" dirty="0" err="1"/>
              <a:t>kill</a:t>
            </a:r>
            <a:r>
              <a:rPr lang="fr-FR" altLang="en-US" sz="1800" b="1" dirty="0"/>
              <a:t> 2232 </a:t>
            </a:r>
            <a:r>
              <a:rPr lang="fr-FR" altLang="en-US" sz="1800" dirty="0"/>
              <a:t>: terminaison « propre » du processus</a:t>
            </a:r>
          </a:p>
          <a:p>
            <a:pPr lvl="2"/>
            <a:r>
              <a:rPr lang="fr-FR" altLang="en-US" sz="1800" b="1" dirty="0" err="1"/>
              <a:t>kill</a:t>
            </a:r>
            <a:r>
              <a:rPr lang="fr-FR" altLang="en-US" sz="1800" b="1" dirty="0"/>
              <a:t> -9 2232 </a:t>
            </a:r>
            <a:r>
              <a:rPr lang="fr-FR" altLang="en-US" sz="1800" dirty="0"/>
              <a:t>: terminaison « moins propre », immédiate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CBF5AC-E483-4C4D-AB06-7D906172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34</a:t>
            </a:fld>
            <a:endParaRPr lang="fr-FR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91051711-06D9-423D-948C-B96CBE677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334663"/>
              </p:ext>
            </p:extLst>
          </p:nvPr>
        </p:nvGraphicFramePr>
        <p:xfrm>
          <a:off x="1234633" y="1787387"/>
          <a:ext cx="6096000" cy="127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8839527-8C4A-4BCD-B46E-87923665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0E2BB2EE-1F4A-4720-AC41-535B4B15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4212402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A5535-F342-4261-9606-FDC6752A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Exploitation d’un système Linux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30398-EBC7-4B0E-8AD5-2F04E50E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35</a:t>
            </a:fld>
            <a:endParaRPr lang="fr-FR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EC2A368-DD8D-4E11-8230-335F1AEBF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475ABA5-258C-436B-AE96-C259FF4F7104}" type="slidenum">
              <a:rPr lang="fr-FR" altLang="en-US" sz="1400">
                <a:solidFill>
                  <a:srgbClr val="292929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fr-FR" altLang="en-US" sz="1400">
              <a:solidFill>
                <a:srgbClr val="292929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F7469DD-E3EA-47A5-A774-3C1224EF5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3" y="2058988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Font typeface="Wingdings" panose="05000000000000000000" pitchFamily="2" charset="2"/>
              <a:buNone/>
            </a:pPr>
            <a:r>
              <a:rPr kumimoji="1" lang="fr-FR" altLang="en-US" sz="2400" b="1" dirty="0">
                <a:solidFill>
                  <a:srgbClr val="292929"/>
                </a:solidFill>
              </a:rPr>
              <a:t>Informations retournées par </a:t>
            </a:r>
            <a:r>
              <a:rPr kumimoji="1" lang="fr-FR" altLang="en-US" sz="2400" b="1" dirty="0" err="1">
                <a:solidFill>
                  <a:srgbClr val="292929"/>
                </a:solidFill>
              </a:rPr>
              <a:t>ps</a:t>
            </a:r>
            <a:r>
              <a:rPr kumimoji="1" lang="fr-FR" altLang="en-US" sz="2400" b="1" dirty="0">
                <a:solidFill>
                  <a:srgbClr val="292929"/>
                </a:solidFill>
              </a:rPr>
              <a:t> :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606730A-AD91-4DC5-82A5-B352C807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9988"/>
            <a:ext cx="5213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A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[</a:t>
            </a:r>
            <a:r>
              <a:rPr lang="fr-FR" altLang="en-US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jdoe</a:t>
            </a:r>
            <a:r>
              <a:rPr lang="fr-FR" altLang="en-US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:~] </a:t>
            </a:r>
            <a:r>
              <a:rPr lang="fr-FR" altLang="en-US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ps</a:t>
            </a:r>
            <a:endParaRPr lang="fr-FR" altLang="en-US" sz="2000" b="1" dirty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  PID  TT  STAT      TIME COMMAND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 3899  p1  S      0:00.08 -</a:t>
            </a:r>
            <a:r>
              <a:rPr lang="fr-FR" altLang="en-US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zsh</a:t>
            </a:r>
            <a:endParaRPr lang="fr-FR" altLang="en-US" sz="2000" b="1" dirty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 4743  p1  S+     0:00.14 </a:t>
            </a:r>
            <a:r>
              <a:rPr lang="fr-FR" altLang="en-US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emacs</a:t>
            </a:r>
            <a:endParaRPr lang="fr-FR" altLang="en-US" sz="2000" b="1" dirty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000" b="1" dirty="0">
                <a:solidFill>
                  <a:srgbClr val="808080"/>
                </a:solidFill>
                <a:latin typeface="Courier New" panose="02070309020205020404" pitchFamily="49" charset="0"/>
              </a:rPr>
              <a:t> 4180 std  S      0:00.04 -</a:t>
            </a:r>
            <a:r>
              <a:rPr lang="fr-FR" altLang="en-US" sz="2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zsh</a:t>
            </a:r>
            <a:endParaRPr lang="fr-FR" altLang="en-US" sz="2000" b="1" dirty="0">
              <a:solidFill>
                <a:srgbClr val="80808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E7A85D9-A1D1-41D6-A931-9BE86F6B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42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9000" indent="-439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1163" indent="-385763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0100" indent="-3873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lnSpc>
                <a:spcPct val="90000"/>
              </a:lnSpc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292929"/>
                </a:solidFill>
              </a:rPr>
              <a:t>	R	actif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292929"/>
                </a:solidFill>
              </a:rPr>
              <a:t>	T	bloqué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292929"/>
                </a:solidFill>
              </a:rPr>
              <a:t>	P	en attente de page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292929"/>
                </a:solidFill>
              </a:rPr>
              <a:t>	D	en attente de disque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292929"/>
                </a:solidFill>
              </a:rPr>
              <a:t>	S	endormi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292929"/>
                </a:solidFill>
              </a:rPr>
              <a:t>	IW	swappé</a:t>
            </a:r>
          </a:p>
          <a:p>
            <a:pPr defTabSz="914400" fontAlgn="base">
              <a:lnSpc>
                <a:spcPct val="90000"/>
              </a:lnSpc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fr-FR" altLang="en-US" sz="1800">
                <a:solidFill>
                  <a:srgbClr val="292929"/>
                </a:solidFill>
              </a:rPr>
              <a:t>	Z	tué (zombi)</a:t>
            </a:r>
            <a:endParaRPr lang="fr-FR" altLang="en-US" sz="2000">
              <a:solidFill>
                <a:srgbClr val="292929"/>
              </a:solidFill>
            </a:endParaRP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796572EE-5B81-4B76-A659-EF02FB48BF9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46263"/>
            <a:ext cx="3352800" cy="914400"/>
            <a:chOff x="3456" y="672"/>
            <a:chExt cx="2112" cy="576"/>
          </a:xfrm>
        </p:grpSpPr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E9FA81DA-3346-4A32-A827-82CE9FBC1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3" y="672"/>
              <a:ext cx="1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en-US" sz="2000" b="1">
                  <a:solidFill>
                    <a:srgbClr val="FF8000"/>
                  </a:solidFill>
                </a:rPr>
                <a:t>temps CPU utilisé</a:t>
              </a: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111637B-BD43-4622-BC1C-AE5E0DC54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912"/>
              <a:ext cx="864" cy="336"/>
            </a:xfrm>
            <a:prstGeom prst="line">
              <a:avLst/>
            </a:prstGeom>
            <a:noFill/>
            <a:ln w="9525">
              <a:solidFill>
                <a:srgbClr val="FF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92F1B17E-B594-4A88-828C-8E28912BC11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989263"/>
            <a:ext cx="2286000" cy="1235075"/>
            <a:chOff x="4320" y="1392"/>
            <a:chExt cx="1440" cy="778"/>
          </a:xfrm>
        </p:grpSpPr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45D25229-1FA8-430F-9F22-2019FEED2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1728"/>
              <a:ext cx="9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en-US" sz="2000" b="1">
                  <a:solidFill>
                    <a:srgbClr val="FF8000"/>
                  </a:solidFill>
                </a:rPr>
                <a:t>commande</a:t>
              </a:r>
              <a:br>
                <a:rPr lang="fr-FR" altLang="en-US" sz="2000" b="1">
                  <a:solidFill>
                    <a:srgbClr val="FF8000"/>
                  </a:solidFill>
                </a:rPr>
              </a:br>
              <a:r>
                <a:rPr lang="fr-FR" altLang="en-US" sz="2000" b="1">
                  <a:solidFill>
                    <a:srgbClr val="FF8000"/>
                  </a:solidFill>
                </a:rPr>
                <a:t>exécutée</a:t>
              </a: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E9F0517C-DB86-4C42-821C-F2C3B5BB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1392"/>
              <a:ext cx="528" cy="384"/>
            </a:xfrm>
            <a:prstGeom prst="line">
              <a:avLst/>
            </a:prstGeom>
            <a:noFill/>
            <a:ln w="9525">
              <a:solidFill>
                <a:srgbClr val="FF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5F921BDC-F460-423E-BB52-2D22DEF1E06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65463"/>
            <a:ext cx="1609725" cy="1997075"/>
            <a:chOff x="2352" y="1440"/>
            <a:chExt cx="1014" cy="1258"/>
          </a:xfrm>
        </p:grpSpPr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846177FE-7A5F-4604-B1E9-00414A298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56"/>
              <a:ext cx="10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en-US" sz="2000" b="1">
                  <a:solidFill>
                    <a:srgbClr val="FF8000"/>
                  </a:solidFill>
                </a:rPr>
                <a:t>état du </a:t>
              </a:r>
              <a:br>
                <a:rPr lang="fr-FR" altLang="en-US" sz="2000" b="1">
                  <a:solidFill>
                    <a:srgbClr val="FF8000"/>
                  </a:solidFill>
                </a:rPr>
              </a:br>
              <a:r>
                <a:rPr lang="fr-FR" altLang="en-US" sz="2000" b="1">
                  <a:solidFill>
                    <a:srgbClr val="FF8000"/>
                  </a:solidFill>
                </a:rPr>
                <a:t>processus :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0F163481-4C85-421E-B1C9-F7E1709D0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1440"/>
              <a:ext cx="336" cy="816"/>
            </a:xfrm>
            <a:prstGeom prst="line">
              <a:avLst/>
            </a:prstGeom>
            <a:noFill/>
            <a:ln w="9525">
              <a:solidFill>
                <a:srgbClr val="FF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348C7489-F275-4E31-9BA5-AD8F57AC84A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65463"/>
            <a:ext cx="2209800" cy="2759075"/>
            <a:chOff x="432" y="1440"/>
            <a:chExt cx="1392" cy="1738"/>
          </a:xfrm>
        </p:grpSpPr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63009981-6007-4158-89DC-361E204DC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36"/>
              <a:ext cx="73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en-US" sz="2000" b="1">
                  <a:solidFill>
                    <a:srgbClr val="FF8000"/>
                  </a:solidFill>
                </a:rPr>
                <a:t>terminal</a:t>
              </a:r>
              <a:br>
                <a:rPr lang="fr-FR" altLang="en-US" sz="2000" b="1">
                  <a:solidFill>
                    <a:srgbClr val="FF8000"/>
                  </a:solidFill>
                </a:rPr>
              </a:br>
              <a:r>
                <a:rPr lang="fr-FR" altLang="en-US" sz="2000" b="1">
                  <a:solidFill>
                    <a:srgbClr val="FF8000"/>
                  </a:solidFill>
                </a:rPr>
                <a:t>associé</a:t>
              </a: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33ECE382-F6AA-4FAA-A638-4064B108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440"/>
              <a:ext cx="720" cy="1296"/>
            </a:xfrm>
            <a:prstGeom prst="line">
              <a:avLst/>
            </a:prstGeom>
            <a:noFill/>
            <a:ln w="9525">
              <a:solidFill>
                <a:srgbClr val="FF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292929"/>
                </a:solidFill>
              </a:endParaRP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3642F02E-C79F-4A58-9728-7EF5FC42360E}"/>
              </a:ext>
            </a:extLst>
          </p:cNvPr>
          <p:cNvSpPr txBox="1"/>
          <p:nvPr/>
        </p:nvSpPr>
        <p:spPr>
          <a:xfrm>
            <a:off x="388936" y="1537256"/>
            <a:ext cx="6009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Chalkboard"/>
              </a:rPr>
              <a:t>Gestion de processus Linux</a:t>
            </a:r>
          </a:p>
        </p:txBody>
      </p:sp>
      <p:sp>
        <p:nvSpPr>
          <p:cNvPr id="25" name="Espace réservé du pied de page 4">
            <a:extLst>
              <a:ext uri="{FF2B5EF4-FFF2-40B4-BE49-F238E27FC236}">
                <a16:creationId xmlns:a16="http://schemas.microsoft.com/office/drawing/2014/main" id="{2079D08A-5B7C-47B0-9CDB-1FC37615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26" name="Espace réservé de la date 1">
            <a:extLst>
              <a:ext uri="{FF2B5EF4-FFF2-40B4-BE49-F238E27FC236}">
                <a16:creationId xmlns:a16="http://schemas.microsoft.com/office/drawing/2014/main" id="{404EBEF2-9DEB-40EC-ACA6-E250AE61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07306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06B6A422-CD55-46AA-BBF4-7FA84ACA9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8" y="2443163"/>
            <a:ext cx="8669337" cy="422592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fr-FR" altLang="en-US" dirty="0"/>
              <a:t>Lancement :</a:t>
            </a:r>
          </a:p>
          <a:p>
            <a:pPr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altLang="en-US" dirty="0"/>
              <a:t>premier plan : </a:t>
            </a:r>
            <a:r>
              <a:rPr lang="fr-FR" altLang="en-US" b="1" dirty="0"/>
              <a:t>commande</a:t>
            </a:r>
          </a:p>
          <a:p>
            <a:pPr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altLang="en-US" dirty="0"/>
              <a:t>arrière plan : </a:t>
            </a:r>
            <a:r>
              <a:rPr lang="fr-FR" altLang="en-US" b="1" dirty="0"/>
              <a:t>commande &amp;</a:t>
            </a:r>
          </a:p>
          <a:p>
            <a:pPr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altLang="en-US" dirty="0"/>
              <a:t>passage en premier plan : </a:t>
            </a:r>
            <a:r>
              <a:rPr lang="fr-FR" altLang="en-US" b="1" dirty="0"/>
              <a:t>fg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altLang="en-US" dirty="0"/>
              <a:t>Premier plan :</a:t>
            </a:r>
          </a:p>
          <a:p>
            <a:pPr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altLang="en-US" dirty="0"/>
              <a:t>arrêt : </a:t>
            </a:r>
            <a:r>
              <a:rPr lang="fr-FR" altLang="en-US" b="1" dirty="0" err="1"/>
              <a:t>Crtl</a:t>
            </a:r>
            <a:r>
              <a:rPr lang="fr-FR" altLang="en-US" b="1" dirty="0"/>
              <a:t>-C</a:t>
            </a:r>
          </a:p>
          <a:p>
            <a:pPr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altLang="en-US" dirty="0"/>
              <a:t>suspension : </a:t>
            </a:r>
            <a:r>
              <a:rPr lang="fr-FR" altLang="en-US" b="1" dirty="0" err="1"/>
              <a:t>Crtl</a:t>
            </a:r>
            <a:r>
              <a:rPr lang="fr-FR" altLang="en-US" b="1" dirty="0"/>
              <a:t>-Z</a:t>
            </a:r>
          </a:p>
          <a:p>
            <a:pPr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altLang="en-US" dirty="0"/>
              <a:t>Redémarrage :</a:t>
            </a:r>
          </a:p>
          <a:p>
            <a:pPr lvl="3">
              <a:lnSpc>
                <a:spcPct val="90000"/>
              </a:lnSpc>
            </a:pPr>
            <a:r>
              <a:rPr lang="fr-FR" altLang="en-US" dirty="0"/>
              <a:t>premier plan : </a:t>
            </a:r>
            <a:r>
              <a:rPr lang="fr-FR" altLang="en-US" b="1" dirty="0"/>
              <a:t>fg</a:t>
            </a:r>
          </a:p>
          <a:p>
            <a:pPr lvl="3">
              <a:lnSpc>
                <a:spcPct val="90000"/>
              </a:lnSpc>
            </a:pPr>
            <a:r>
              <a:rPr lang="fr-FR" altLang="en-US" dirty="0"/>
              <a:t>arrière plan : </a:t>
            </a:r>
            <a:r>
              <a:rPr lang="fr-FR" altLang="en-US" b="1" dirty="0" err="1"/>
              <a:t>bg</a:t>
            </a:r>
            <a:endParaRPr lang="fr-FR" altLang="en-US" dirty="0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61DCDEAC-A548-4E2E-B8B8-68C6A871F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4400" dirty="0"/>
              <a:t>Exploitation d’un système Linux</a:t>
            </a:r>
            <a:endParaRPr lang="fr-FR" altLang="en-US" dirty="0"/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2584C99F-F0B2-42EC-B043-75934387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7D770264-FF94-40CF-A242-00CED6E3743A}" type="slidenum">
              <a:rPr lang="fr-FR" altLang="en-US" sz="1400">
                <a:solidFill>
                  <a:srgbClr val="292929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fr-FR" altLang="en-US" sz="1400">
              <a:solidFill>
                <a:srgbClr val="29292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741CE4-466A-45D7-AB05-12E932DB7F28}"/>
              </a:ext>
            </a:extLst>
          </p:cNvPr>
          <p:cNvSpPr txBox="1"/>
          <p:nvPr/>
        </p:nvSpPr>
        <p:spPr>
          <a:xfrm>
            <a:off x="388936" y="1537256"/>
            <a:ext cx="6009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Chalkboard"/>
              </a:rPr>
              <a:t>Gestion de processus Linux</a:t>
            </a:r>
          </a:p>
        </p:txBody>
      </p:sp>
    </p:spTree>
    <p:extLst>
      <p:ext uri="{BB962C8B-B14F-4D97-AF65-F5344CB8AC3E}">
        <p14:creationId xmlns:p14="http://schemas.microsoft.com/office/powerpoint/2010/main" val="305154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8534DC49-45DE-4074-A4FF-06DEC2001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Exploitation d’un système Linux</a:t>
            </a:r>
            <a:endParaRPr lang="fr-FR" altLang="en-US" dirty="0"/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4B73F95-DCF6-461D-94B0-F50F0F3D3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8931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Structure des commandes Linux</a:t>
            </a:r>
          </a:p>
          <a:p>
            <a:pPr>
              <a:lnSpc>
                <a:spcPct val="90000"/>
              </a:lnSpc>
            </a:pPr>
            <a:endParaRPr lang="fr-FR" altLang="en-US" sz="2800" dirty="0"/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Syntaxe :</a:t>
            </a:r>
          </a:p>
          <a:p>
            <a:pPr lvl="2">
              <a:lnSpc>
                <a:spcPct val="90000"/>
              </a:lnSpc>
            </a:pPr>
            <a:r>
              <a:rPr lang="fr-FR" altLang="en-US" sz="2000" dirty="0"/>
              <a:t>commande [options] &lt;arguments&gt;</a:t>
            </a:r>
          </a:p>
          <a:p>
            <a:pPr lvl="2">
              <a:lnSpc>
                <a:spcPct val="90000"/>
              </a:lnSpc>
            </a:pPr>
            <a:r>
              <a:rPr lang="fr-FR" altLang="en-US" sz="2000" dirty="0"/>
              <a:t>séparateur : caractère espace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Commande :</a:t>
            </a:r>
          </a:p>
          <a:p>
            <a:pPr lvl="2">
              <a:lnSpc>
                <a:spcPct val="90000"/>
              </a:lnSpc>
            </a:pPr>
            <a:r>
              <a:rPr lang="fr-FR" altLang="en-US" sz="2000" dirty="0"/>
              <a:t>Action à accomplir ou application à démarrer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Arguments</a:t>
            </a:r>
          </a:p>
          <a:p>
            <a:pPr lvl="2">
              <a:lnSpc>
                <a:spcPct val="90000"/>
              </a:lnSpc>
            </a:pPr>
            <a:r>
              <a:rPr lang="fr-FR" altLang="en-US" sz="2000" dirty="0"/>
              <a:t>Objets ou fichiers auxquels la commande s'applique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Options</a:t>
            </a:r>
          </a:p>
          <a:p>
            <a:pPr lvl="2">
              <a:lnSpc>
                <a:spcPct val="90000"/>
              </a:lnSpc>
            </a:pPr>
            <a:r>
              <a:rPr lang="fr-FR" altLang="en-US" sz="2000" dirty="0"/>
              <a:t>Modification du comportement de la commande</a:t>
            </a:r>
          </a:p>
          <a:p>
            <a:pPr lvl="2">
              <a:lnSpc>
                <a:spcPct val="90000"/>
              </a:lnSpc>
            </a:pPr>
            <a:r>
              <a:rPr lang="fr-FR" altLang="en-US" sz="2000" dirty="0"/>
              <a:t>Commencent généralement par un - (moins)</a:t>
            </a:r>
          </a:p>
          <a:p>
            <a:pPr lvl="1">
              <a:lnSpc>
                <a:spcPct val="90000"/>
              </a:lnSpc>
              <a:buNone/>
            </a:pPr>
            <a:endParaRPr lang="fr-FR" altLang="en-US" sz="1000" dirty="0"/>
          </a:p>
          <a:p>
            <a:pPr lvl="1">
              <a:lnSpc>
                <a:spcPct val="90000"/>
              </a:lnSpc>
              <a:buNone/>
            </a:pPr>
            <a:r>
              <a:rPr lang="fr-FR" alt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ATTENTION</a:t>
            </a:r>
            <a:r>
              <a:rPr lang="fr-FR" altLang="en-US" sz="2000" b="1" dirty="0">
                <a:latin typeface="Arial Narrow" panose="020B0606020202030204" pitchFamily="34" charset="0"/>
              </a:rPr>
              <a:t> : majuscules et minuscules sont des caractères différents</a:t>
            </a:r>
          </a:p>
          <a:p>
            <a:pPr lvl="1">
              <a:lnSpc>
                <a:spcPct val="70000"/>
              </a:lnSpc>
              <a:buNone/>
            </a:pPr>
            <a:r>
              <a:rPr lang="fr-FR" altLang="en-US" sz="2000" b="1" dirty="0">
                <a:latin typeface="Arial Narrow" panose="020B0606020202030204" pitchFamily="34" charset="0"/>
              </a:rPr>
              <a:t>                       (Linux est « case </a:t>
            </a:r>
            <a:r>
              <a:rPr lang="fr-FR" altLang="en-US" sz="2000" b="1" dirty="0" err="1">
                <a:latin typeface="Arial Narrow" panose="020B0606020202030204" pitchFamily="34" charset="0"/>
              </a:rPr>
              <a:t>dependant</a:t>
            </a:r>
            <a:r>
              <a:rPr lang="fr-FR" altLang="en-US" sz="2000" b="1" dirty="0">
                <a:latin typeface="Arial Narrow" panose="020B0606020202030204" pitchFamily="34" charset="0"/>
              </a:rPr>
              <a:t> »)</a:t>
            </a: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D22ED173-B412-424D-965F-478AC2930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1AA641B6-63A5-47D5-91EF-CD98E79514C7}" type="slidenum">
              <a:rPr lang="fr-FR" altLang="en-US" sz="1400">
                <a:solidFill>
                  <a:srgbClr val="292929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fr-FR" altLang="en-US" sz="14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82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67529FE-95D0-4DA1-9578-D6B080954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Linux – Commande - Exemple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A833EB28-220D-40CE-812B-FDA823214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713788" cy="4824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Structure des commandes Linux</a:t>
            </a:r>
          </a:p>
          <a:p>
            <a:pPr>
              <a:lnSpc>
                <a:spcPct val="90000"/>
              </a:lnSpc>
            </a:pPr>
            <a:endParaRPr lang="fr-FR" altLang="en-US" dirty="0"/>
          </a:p>
          <a:p>
            <a:pPr lvl="1">
              <a:lnSpc>
                <a:spcPct val="90000"/>
              </a:lnSpc>
            </a:pPr>
            <a:r>
              <a:rPr lang="fr-FR" altLang="en-US" dirty="0"/>
              <a:t>Exemple – La commande ls</a:t>
            </a:r>
          </a:p>
          <a:p>
            <a:pPr lvl="2">
              <a:lnSpc>
                <a:spcPct val="90000"/>
              </a:lnSpc>
            </a:pPr>
            <a:r>
              <a:rPr lang="fr-FR" altLang="en-US" b="1" dirty="0"/>
              <a:t>ls </a:t>
            </a:r>
            <a:r>
              <a:rPr lang="fr-FR" altLang="en-US" dirty="0"/>
              <a:t>: Affiche la liste des fichiers et répertoires</a:t>
            </a:r>
          </a:p>
          <a:p>
            <a:pPr lvl="2">
              <a:lnSpc>
                <a:spcPct val="90000"/>
              </a:lnSpc>
            </a:pPr>
            <a:r>
              <a:rPr lang="fr-FR" altLang="en-US" b="1" dirty="0"/>
              <a:t>ls -l </a:t>
            </a:r>
            <a:r>
              <a:rPr lang="fr-FR" altLang="en-US" dirty="0"/>
              <a:t>: Affiche une liste détaillée des fichiers et répertoires</a:t>
            </a:r>
          </a:p>
          <a:p>
            <a:pPr lvl="2">
              <a:lnSpc>
                <a:spcPct val="90000"/>
              </a:lnSpc>
            </a:pPr>
            <a:r>
              <a:rPr lang="fr-FR" altLang="en-US" b="1" dirty="0"/>
              <a:t>ls -l fic1 </a:t>
            </a:r>
            <a:r>
              <a:rPr lang="fr-FR" altLang="en-US" dirty="0"/>
              <a:t>: Affiche les informations sur le fichier </a:t>
            </a:r>
            <a:r>
              <a:rPr lang="fr-FR" altLang="en-US" b="1" dirty="0"/>
              <a:t>fic1 </a:t>
            </a:r>
            <a:r>
              <a:rPr lang="fr-FR" altLang="en-US" dirty="0"/>
              <a:t>spécifié en paramètre</a:t>
            </a:r>
          </a:p>
          <a:p>
            <a:pPr lvl="1">
              <a:lnSpc>
                <a:spcPct val="90000"/>
              </a:lnSpc>
            </a:pPr>
            <a:r>
              <a:rPr lang="fr-FR" altLang="en-US" dirty="0"/>
              <a:t>Tout savoir sur une commande : man</a:t>
            </a:r>
          </a:p>
          <a:p>
            <a:pPr lvl="2">
              <a:lnSpc>
                <a:spcPct val="90000"/>
              </a:lnSpc>
            </a:pPr>
            <a:r>
              <a:rPr lang="fr-FR" altLang="en-US" b="1" dirty="0"/>
              <a:t>man &lt;commande&gt;</a:t>
            </a:r>
          </a:p>
          <a:p>
            <a:pPr lvl="2">
              <a:lnSpc>
                <a:spcPct val="90000"/>
              </a:lnSpc>
            </a:pPr>
            <a:r>
              <a:rPr lang="fr-FR" altLang="en-US" dirty="0"/>
              <a:t>Affiche la page du manuel sur la commande citée en argument (</a:t>
            </a:r>
            <a:r>
              <a:rPr lang="fr-FR" altLang="en-US" b="1" dirty="0"/>
              <a:t>&lt;commande&gt;</a:t>
            </a:r>
            <a:r>
              <a:rPr lang="fr-FR" altLang="en-US" dirty="0"/>
              <a:t>)</a:t>
            </a:r>
          </a:p>
          <a:p>
            <a:pPr>
              <a:lnSpc>
                <a:spcPct val="90000"/>
              </a:lnSpc>
            </a:pPr>
            <a:endParaRPr lang="fr-FR" altLang="en-US" dirty="0"/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8F3CF829-6CC8-4EC5-9332-18118A72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445BB6D6-186F-4761-80C1-488749344176}" type="slidenum">
              <a:rPr lang="fr-FR" altLang="en-US" sz="1400">
                <a:solidFill>
                  <a:srgbClr val="292929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fr-FR" altLang="en-US" sz="14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7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9D2EA-449A-44EA-9DFE-F0F982BA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Exploitation d’un système Linux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CE98-16F7-4249-8E85-381D9D98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Distribution / Installation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tar/</a:t>
            </a:r>
            <a:r>
              <a:rPr lang="fr-FR" dirty="0" err="1"/>
              <a:t>gzip</a:t>
            </a:r>
            <a:r>
              <a:rPr lang="fr-FR" dirty="0"/>
              <a:t> : Gestion d’archive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apt-get : Gestion de paquetages Debian/Ubuntu</a:t>
            </a:r>
          </a:p>
          <a:p>
            <a:pPr marL="400050" lvl="1" indent="0">
              <a:buNone/>
            </a:pPr>
            <a:r>
              <a:rPr lang="fr-FR" dirty="0" err="1"/>
              <a:t>Yum</a:t>
            </a:r>
            <a:r>
              <a:rPr lang="fr-FR" dirty="0"/>
              <a:t> : Gestion de paquetages </a:t>
            </a:r>
            <a:r>
              <a:rPr lang="fr-FR" dirty="0" err="1"/>
              <a:t>RedHat</a:t>
            </a:r>
            <a:r>
              <a:rPr lang="fr-FR" dirty="0"/>
              <a:t>/CentOS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3E8565-A95A-4E45-ABF4-4C03113F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39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CDE3F26A-9666-4B70-A4C5-E629A130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93A69BB8-1CF7-4544-B2ED-A9246403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87199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44622-7F87-4DE9-84AB-D35C640E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F5120-579D-4CF1-8D6A-767434CC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Processeur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pour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Central </a:t>
            </a:r>
            <a:r>
              <a:rPr lang="fr-FR" alt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Processing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Unit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soit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Unité Centrale de Traitement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Il permet de manipuler des informations numériques, (informations codées sous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forme binaire) et d'exécuter les instructions stockées en mémoire.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Mémoire vive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C'est l'endroit où l'ordinateur stocke temporairement les données et programmes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qu'il est en train d'utiliser.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Interfaces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d’entrées sorties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Souris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Clavier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Écran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Imprimante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Mémoire externe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Disque dur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Lecteur CD-ROM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3A784-B6A1-4ECB-A475-D109B804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4779E-0908-4AA8-A821-445CDB210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70" y="3193155"/>
            <a:ext cx="4895850" cy="33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0C66621E-4583-49EF-8078-D59EA97A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1F1E94F0-FF8D-48C4-BFCA-3DF593D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10243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A964A-B45B-4392-9930-FA99623B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Exploitation d’un système Linux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4FB32-AD96-4EA6-B43C-2C3738C1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Quelques commandes Utilitaires réseau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 err="1"/>
              <a:t>ifconfig</a:t>
            </a:r>
            <a:r>
              <a:rPr lang="fr-FR" sz="3200" dirty="0"/>
              <a:t> : Configuration des interfaces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ping : Test d’accessibilité réseau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 err="1"/>
              <a:t>traceroute</a:t>
            </a:r>
            <a:r>
              <a:rPr lang="fr-FR" sz="3200" dirty="0"/>
              <a:t> : Affiche le chemin emprunté par les paquets IP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 err="1"/>
              <a:t>tcpdump</a:t>
            </a:r>
            <a:r>
              <a:rPr lang="fr-FR" sz="3200" dirty="0"/>
              <a:t> : Examen du </a:t>
            </a:r>
            <a:r>
              <a:rPr lang="fr-FR" sz="3200" dirty="0" err="1"/>
              <a:t>traffic</a:t>
            </a:r>
            <a:r>
              <a:rPr lang="fr-FR" sz="3200" dirty="0"/>
              <a:t> réseau sur une interface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telnet/</a:t>
            </a:r>
            <a:r>
              <a:rPr lang="fr-FR" sz="3200" dirty="0" err="1"/>
              <a:t>ssh</a:t>
            </a:r>
            <a:r>
              <a:rPr lang="fr-FR" sz="3200" dirty="0"/>
              <a:t> : connexion sur une machine distante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 err="1"/>
              <a:t>wget</a:t>
            </a:r>
            <a:r>
              <a:rPr lang="fr-FR" sz="3200" dirty="0"/>
              <a:t> : récupérer du contenu web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ADA7A6-F07F-4492-A7CD-BF66B652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40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8B32A33C-FF6B-4695-9455-170FAC74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94E3D64F-9C9C-4728-9A0B-53D59516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638272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C3185EA-85CF-4A14-8526-DDADBEF5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sz="2400" dirty="0"/>
              <a:t>Exemple d de la commande « Ping »</a:t>
            </a:r>
          </a:p>
          <a:p>
            <a:endParaRPr lang="fr-FR" sz="2400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690" y="228600"/>
            <a:ext cx="7740387" cy="8969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dirty="0"/>
              <a:t>Exploitation d’un système Linux</a:t>
            </a:r>
            <a:endParaRPr lang="fr-FR" dirty="0"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41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40F26-5C11-4634-8BD8-9D27BDDC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9" y="2211388"/>
            <a:ext cx="7289267" cy="3914775"/>
          </a:xfrm>
          <a:prstGeom prst="rect">
            <a:avLst/>
          </a:prstGeom>
        </p:spPr>
      </p:pic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AB5ADF64-287F-4E4F-B6E9-44291305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DA828F69-AF22-4E55-B5A4-B177C826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3530795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690" y="100014"/>
            <a:ext cx="7771154" cy="1400175"/>
          </a:xfrm>
        </p:spPr>
        <p:txBody>
          <a:bodyPr lIns="90000" tIns="46800" rIns="90000" bIns="46800"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4400" dirty="0"/>
              <a:t>Exploitation d’un système Linux</a:t>
            </a:r>
            <a:endParaRPr lang="en-GB" dirty="0">
              <a:cs typeface="+mj-cs"/>
            </a:endParaRPr>
          </a:p>
        </p:txBody>
      </p:sp>
      <p:grpSp>
        <p:nvGrpSpPr>
          <p:cNvPr id="31746" name="Group 6"/>
          <p:cNvGrpSpPr>
            <a:grpSpLocks/>
          </p:cNvGrpSpPr>
          <p:nvPr/>
        </p:nvGrpSpPr>
        <p:grpSpPr bwMode="auto">
          <a:xfrm>
            <a:off x="4455521" y="4648199"/>
            <a:ext cx="671039" cy="671513"/>
            <a:chOff x="2850" y="2945"/>
            <a:chExt cx="458" cy="423"/>
          </a:xfrm>
        </p:grpSpPr>
        <p:grpSp>
          <p:nvGrpSpPr>
            <p:cNvPr id="31787" name="Group 7"/>
            <p:cNvGrpSpPr>
              <a:grpSpLocks/>
            </p:cNvGrpSpPr>
            <p:nvPr/>
          </p:nvGrpSpPr>
          <p:grpSpPr bwMode="auto">
            <a:xfrm>
              <a:off x="2850" y="2945"/>
              <a:ext cx="458" cy="423"/>
              <a:chOff x="2850" y="2945"/>
              <a:chExt cx="458" cy="423"/>
            </a:xfrm>
          </p:grpSpPr>
          <p:sp>
            <p:nvSpPr>
              <p:cNvPr id="31791" name="Freeform 8"/>
              <p:cNvSpPr>
                <a:spLocks noChangeArrowheads="1"/>
              </p:cNvSpPr>
              <p:nvPr/>
            </p:nvSpPr>
            <p:spPr bwMode="auto">
              <a:xfrm>
                <a:off x="2850" y="2945"/>
                <a:ext cx="459" cy="424"/>
              </a:xfrm>
              <a:custGeom>
                <a:avLst/>
                <a:gdLst>
                  <a:gd name="T0" fmla="*/ 0 w 2025"/>
                  <a:gd name="T1" fmla="*/ 96 h 1870"/>
                  <a:gd name="T2" fmla="*/ 0 w 2025"/>
                  <a:gd name="T3" fmla="*/ 24 h 1870"/>
                  <a:gd name="T4" fmla="*/ 24 w 2025"/>
                  <a:gd name="T5" fmla="*/ 0 h 1870"/>
                  <a:gd name="T6" fmla="*/ 104 w 2025"/>
                  <a:gd name="T7" fmla="*/ 0 h 1870"/>
                  <a:gd name="T8" fmla="*/ 104 w 2025"/>
                  <a:gd name="T9" fmla="*/ 72 h 1870"/>
                  <a:gd name="T10" fmla="*/ 80 w 2025"/>
                  <a:gd name="T11" fmla="*/ 96 h 1870"/>
                  <a:gd name="T12" fmla="*/ 0 w 2025"/>
                  <a:gd name="T13" fmla="*/ 96 h 18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25" h="1870">
                    <a:moveTo>
                      <a:pt x="0" y="1869"/>
                    </a:moveTo>
                    <a:lnTo>
                      <a:pt x="0" y="467"/>
                    </a:lnTo>
                    <a:lnTo>
                      <a:pt x="467" y="0"/>
                    </a:lnTo>
                    <a:lnTo>
                      <a:pt x="2024" y="0"/>
                    </a:lnTo>
                    <a:lnTo>
                      <a:pt x="2024" y="1401"/>
                    </a:lnTo>
                    <a:lnTo>
                      <a:pt x="1557" y="1869"/>
                    </a:lnTo>
                    <a:lnTo>
                      <a:pt x="0" y="1869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92" name="Freeform 9"/>
              <p:cNvSpPr>
                <a:spLocks noChangeArrowheads="1"/>
              </p:cNvSpPr>
              <p:nvPr/>
            </p:nvSpPr>
            <p:spPr bwMode="auto">
              <a:xfrm>
                <a:off x="2850" y="2945"/>
                <a:ext cx="459" cy="106"/>
              </a:xfrm>
              <a:custGeom>
                <a:avLst/>
                <a:gdLst>
                  <a:gd name="T0" fmla="*/ 0 w 2025"/>
                  <a:gd name="T1" fmla="*/ 24 h 468"/>
                  <a:gd name="T2" fmla="*/ 24 w 2025"/>
                  <a:gd name="T3" fmla="*/ 0 h 468"/>
                  <a:gd name="T4" fmla="*/ 104 w 2025"/>
                  <a:gd name="T5" fmla="*/ 0 h 468"/>
                  <a:gd name="T6" fmla="*/ 80 w 2025"/>
                  <a:gd name="T7" fmla="*/ 24 h 468"/>
                  <a:gd name="T8" fmla="*/ 0 w 2025"/>
                  <a:gd name="T9" fmla="*/ 24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5" h="468">
                    <a:moveTo>
                      <a:pt x="0" y="467"/>
                    </a:moveTo>
                    <a:lnTo>
                      <a:pt x="467" y="0"/>
                    </a:lnTo>
                    <a:lnTo>
                      <a:pt x="2024" y="0"/>
                    </a:lnTo>
                    <a:lnTo>
                      <a:pt x="1557" y="467"/>
                    </a:lnTo>
                    <a:lnTo>
                      <a:pt x="0" y="467"/>
                    </a:lnTo>
                  </a:path>
                </a:pathLst>
              </a:custGeom>
              <a:solidFill>
                <a:srgbClr val="00DFA7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93" name="Freeform 10"/>
              <p:cNvSpPr>
                <a:spLocks noChangeArrowheads="1"/>
              </p:cNvSpPr>
              <p:nvPr/>
            </p:nvSpPr>
            <p:spPr bwMode="auto">
              <a:xfrm>
                <a:off x="3203" y="2945"/>
                <a:ext cx="106" cy="424"/>
              </a:xfrm>
              <a:custGeom>
                <a:avLst/>
                <a:gdLst>
                  <a:gd name="T0" fmla="*/ 0 w 468"/>
                  <a:gd name="T1" fmla="*/ 96 h 1870"/>
                  <a:gd name="T2" fmla="*/ 0 w 468"/>
                  <a:gd name="T3" fmla="*/ 24 h 1870"/>
                  <a:gd name="T4" fmla="*/ 24 w 468"/>
                  <a:gd name="T5" fmla="*/ 0 h 1870"/>
                  <a:gd name="T6" fmla="*/ 24 w 468"/>
                  <a:gd name="T7" fmla="*/ 72 h 1870"/>
                  <a:gd name="T8" fmla="*/ 0 w 468"/>
                  <a:gd name="T9" fmla="*/ 96 h 18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8" h="1870">
                    <a:moveTo>
                      <a:pt x="0" y="1869"/>
                    </a:moveTo>
                    <a:lnTo>
                      <a:pt x="0" y="467"/>
                    </a:lnTo>
                    <a:lnTo>
                      <a:pt x="467" y="0"/>
                    </a:lnTo>
                    <a:lnTo>
                      <a:pt x="467" y="1401"/>
                    </a:lnTo>
                    <a:lnTo>
                      <a:pt x="0" y="1869"/>
                    </a:lnTo>
                  </a:path>
                </a:pathLst>
              </a:custGeom>
              <a:solidFill>
                <a:srgbClr val="00AF83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31788" name="Group 11"/>
            <p:cNvGrpSpPr>
              <a:grpSpLocks/>
            </p:cNvGrpSpPr>
            <p:nvPr/>
          </p:nvGrpSpPr>
          <p:grpSpPr bwMode="auto">
            <a:xfrm>
              <a:off x="2905" y="3022"/>
              <a:ext cx="350" cy="209"/>
              <a:chOff x="2905" y="3022"/>
              <a:chExt cx="350" cy="209"/>
            </a:xfrm>
          </p:grpSpPr>
          <p:sp>
            <p:nvSpPr>
              <p:cNvPr id="31789" name="AutoShape 12"/>
              <p:cNvSpPr>
                <a:spLocks noChangeArrowheads="1"/>
              </p:cNvSpPr>
              <p:nvPr/>
            </p:nvSpPr>
            <p:spPr bwMode="auto">
              <a:xfrm>
                <a:off x="2956" y="3049"/>
                <a:ext cx="249" cy="157"/>
              </a:xfrm>
              <a:prstGeom prst="roundRect">
                <a:avLst>
                  <a:gd name="adj" fmla="val 639"/>
                </a:avLst>
              </a:prstGeom>
              <a:solidFill>
                <a:srgbClr val="00CC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90" name="Text Box 13"/>
              <p:cNvSpPr txBox="1">
                <a:spLocks noChangeArrowheads="1"/>
              </p:cNvSpPr>
              <p:nvPr/>
            </p:nvSpPr>
            <p:spPr bwMode="auto">
              <a:xfrm>
                <a:off x="2905" y="3022"/>
                <a:ext cx="35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96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Tahoma" charset="0"/>
                  </a:rPr>
                  <a:t>TTL</a:t>
                </a:r>
              </a:p>
            </p:txBody>
          </p:sp>
        </p:grpSp>
      </p:grpSp>
      <p:sp>
        <p:nvSpPr>
          <p:cNvPr id="31747" name="Text Box 14"/>
          <p:cNvSpPr txBox="1">
            <a:spLocks noChangeArrowheads="1"/>
          </p:cNvSpPr>
          <p:nvPr/>
        </p:nvSpPr>
        <p:spPr bwMode="auto">
          <a:xfrm>
            <a:off x="5295492" y="3203329"/>
            <a:ext cx="3635037" cy="23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6000"/>
              </a:lnSpc>
              <a:spcBef>
                <a:spcPts val="1238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dirty="0">
                <a:solidFill>
                  <a:schemeClr val="tx1"/>
                </a:solidFill>
                <a:latin typeface="Tahoma" charset="0"/>
              </a:rPr>
              <a:t>Tout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paquet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IP a un champs Time To Live qui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est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décrémenté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à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chaque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passage par un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routeur</a:t>
            </a:r>
            <a:endParaRPr lang="en-GB" dirty="0">
              <a:solidFill>
                <a:schemeClr val="tx1"/>
              </a:solidFill>
              <a:latin typeface="Tahoma" charset="0"/>
            </a:endParaRPr>
          </a:p>
          <a:p>
            <a:pPr>
              <a:lnSpc>
                <a:spcPct val="99000"/>
              </a:lnSpc>
              <a:spcBef>
                <a:spcPts val="1238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dirty="0">
                <a:solidFill>
                  <a:schemeClr val="tx1"/>
                </a:solidFill>
                <a:latin typeface="Tahoma" charset="0"/>
              </a:rPr>
              <a:t>TTL=0 </a:t>
            </a:r>
            <a:r>
              <a:rPr lang="en-GB" dirty="0">
                <a:solidFill>
                  <a:schemeClr val="tx1"/>
                </a:solidFill>
                <a:latin typeface="Symbol" charset="0"/>
              </a:rPr>
              <a:t>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le packet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est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détruit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, un message ICMP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en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ahoma" charset="0"/>
              </a:rPr>
              <a:t>averti</a:t>
            </a:r>
            <a:r>
              <a:rPr lang="en-GB" dirty="0">
                <a:solidFill>
                  <a:schemeClr val="tx1"/>
                </a:solidFill>
                <a:latin typeface="Tahoma" charset="0"/>
              </a:rPr>
              <a:t> l</a:t>
            </a:r>
            <a:r>
              <a:rPr lang="ja-JP" altLang="en-GB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GB" altLang="ja-JP" dirty="0" err="1">
                <a:solidFill>
                  <a:schemeClr val="tx1"/>
                </a:solidFill>
                <a:latin typeface="Tahoma" charset="0"/>
              </a:rPr>
              <a:t>émetteur</a:t>
            </a:r>
            <a:endParaRPr lang="en-GB" dirty="0">
              <a:solidFill>
                <a:schemeClr val="tx1"/>
              </a:solidFill>
              <a:latin typeface="Tahoma" charset="0"/>
            </a:endParaRPr>
          </a:p>
        </p:txBody>
      </p:sp>
      <p:grpSp>
        <p:nvGrpSpPr>
          <p:cNvPr id="56335" name="Group 15"/>
          <p:cNvGrpSpPr>
            <a:grpSpLocks/>
          </p:cNvGrpSpPr>
          <p:nvPr/>
        </p:nvGrpSpPr>
        <p:grpSpPr bwMode="auto">
          <a:xfrm>
            <a:off x="1419602" y="3203329"/>
            <a:ext cx="1747923" cy="366713"/>
            <a:chOff x="910" y="2509"/>
            <a:chExt cx="1193" cy="231"/>
          </a:xfrm>
        </p:grpSpPr>
        <p:sp>
          <p:nvSpPr>
            <p:cNvPr id="31785" name="Line 16"/>
            <p:cNvSpPr>
              <a:spLocks noChangeShapeType="1"/>
            </p:cNvSpPr>
            <p:nvPr/>
          </p:nvSpPr>
          <p:spPr bwMode="auto">
            <a:xfrm>
              <a:off x="910" y="2599"/>
              <a:ext cx="1078" cy="141"/>
            </a:xfrm>
            <a:prstGeom prst="line">
              <a:avLst/>
            </a:prstGeom>
            <a:noFill/>
            <a:ln w="28440">
              <a:solidFill>
                <a:srgbClr val="00CC99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86" name="Text Box 17"/>
            <p:cNvSpPr txBox="1">
              <a:spLocks noChangeArrowheads="1"/>
            </p:cNvSpPr>
            <p:nvPr/>
          </p:nvSpPr>
          <p:spPr bwMode="auto">
            <a:xfrm>
              <a:off x="910" y="2509"/>
              <a:ext cx="119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lnSpc>
                  <a:spcPct val="96000"/>
                </a:lnSpc>
                <a:spcBef>
                  <a:spcPts val="1113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800" dirty="0">
                  <a:solidFill>
                    <a:schemeClr val="tx1"/>
                  </a:solidFill>
                  <a:latin typeface="Tahoma" charset="0"/>
                </a:rPr>
                <a:t>pour D, TTL=1</a:t>
              </a:r>
            </a:p>
          </p:txBody>
        </p:sp>
      </p:grpSp>
      <p:grpSp>
        <p:nvGrpSpPr>
          <p:cNvPr id="31749" name="Group 19"/>
          <p:cNvGrpSpPr>
            <a:grpSpLocks/>
          </p:cNvGrpSpPr>
          <p:nvPr/>
        </p:nvGrpSpPr>
        <p:grpSpPr bwMode="auto">
          <a:xfrm>
            <a:off x="1240983" y="2437607"/>
            <a:ext cx="7100116" cy="704850"/>
            <a:chOff x="619" y="2126"/>
            <a:chExt cx="4846" cy="444"/>
          </a:xfrm>
        </p:grpSpPr>
        <p:sp>
          <p:nvSpPr>
            <p:cNvPr id="31760" name="Freeform 20"/>
            <p:cNvSpPr>
              <a:spLocks noChangeArrowheads="1"/>
            </p:cNvSpPr>
            <p:nvPr/>
          </p:nvSpPr>
          <p:spPr bwMode="auto">
            <a:xfrm>
              <a:off x="874" y="2216"/>
              <a:ext cx="4452" cy="243"/>
            </a:xfrm>
            <a:custGeom>
              <a:avLst/>
              <a:gdLst>
                <a:gd name="T0" fmla="*/ 0 w 19633"/>
                <a:gd name="T1" fmla="*/ 29 h 1073"/>
                <a:gd name="T2" fmla="*/ 165 w 19633"/>
                <a:gd name="T3" fmla="*/ 4 h 1073"/>
                <a:gd name="T4" fmla="*/ 467 w 19633"/>
                <a:gd name="T5" fmla="*/ 54 h 1073"/>
                <a:gd name="T6" fmla="*/ 1010 w 19633"/>
                <a:gd name="T7" fmla="*/ 8 h 10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33" h="1073">
                  <a:moveTo>
                    <a:pt x="0" y="569"/>
                  </a:moveTo>
                  <a:cubicBezTo>
                    <a:pt x="842" y="282"/>
                    <a:pt x="1689" y="0"/>
                    <a:pt x="3201" y="79"/>
                  </a:cubicBezTo>
                  <a:cubicBezTo>
                    <a:pt x="4713" y="158"/>
                    <a:pt x="6345" y="1046"/>
                    <a:pt x="9084" y="1059"/>
                  </a:cubicBezTo>
                  <a:cubicBezTo>
                    <a:pt x="11823" y="1072"/>
                    <a:pt x="17436" y="344"/>
                    <a:pt x="19632" y="158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31761" name="Group 21"/>
            <p:cNvGrpSpPr>
              <a:grpSpLocks/>
            </p:cNvGrpSpPr>
            <p:nvPr/>
          </p:nvGrpSpPr>
          <p:grpSpPr bwMode="auto">
            <a:xfrm>
              <a:off x="619" y="2126"/>
              <a:ext cx="356" cy="437"/>
              <a:chOff x="619" y="2126"/>
              <a:chExt cx="356" cy="437"/>
            </a:xfrm>
          </p:grpSpPr>
          <p:sp>
            <p:nvSpPr>
              <p:cNvPr id="31782" name="Freeform 22"/>
              <p:cNvSpPr>
                <a:spLocks noChangeArrowheads="1"/>
              </p:cNvSpPr>
              <p:nvPr/>
            </p:nvSpPr>
            <p:spPr bwMode="auto">
              <a:xfrm>
                <a:off x="619" y="2126"/>
                <a:ext cx="357" cy="438"/>
              </a:xfrm>
              <a:custGeom>
                <a:avLst/>
                <a:gdLst>
                  <a:gd name="T0" fmla="*/ 0 w 1575"/>
                  <a:gd name="T1" fmla="*/ 89 h 1933"/>
                  <a:gd name="T2" fmla="*/ 4 w 1575"/>
                  <a:gd name="T3" fmla="*/ 0 h 1933"/>
                  <a:gd name="T4" fmla="*/ 81 w 1575"/>
                  <a:gd name="T5" fmla="*/ 7 h 1933"/>
                  <a:gd name="T6" fmla="*/ 75 w 1575"/>
                  <a:gd name="T7" fmla="*/ 99 h 1933"/>
                  <a:gd name="T8" fmla="*/ 0 w 1575"/>
                  <a:gd name="T9" fmla="*/ 89 h 19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5" h="1933">
                    <a:moveTo>
                      <a:pt x="0" y="1736"/>
                    </a:moveTo>
                    <a:lnTo>
                      <a:pt x="80" y="0"/>
                    </a:lnTo>
                    <a:lnTo>
                      <a:pt x="1574" y="137"/>
                    </a:lnTo>
                    <a:lnTo>
                      <a:pt x="1453" y="1932"/>
                    </a:lnTo>
                    <a:lnTo>
                      <a:pt x="0" y="1736"/>
                    </a:lnTo>
                  </a:path>
                </a:pathLst>
              </a:custGeom>
              <a:solidFill>
                <a:srgbClr val="FFFF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3" name="Freeform 23"/>
              <p:cNvSpPr>
                <a:spLocks noChangeArrowheads="1"/>
              </p:cNvSpPr>
              <p:nvPr/>
            </p:nvSpPr>
            <p:spPr bwMode="auto">
              <a:xfrm>
                <a:off x="669" y="2184"/>
                <a:ext cx="261" cy="220"/>
              </a:xfrm>
              <a:custGeom>
                <a:avLst/>
                <a:gdLst>
                  <a:gd name="T0" fmla="*/ 1 w 1150"/>
                  <a:gd name="T1" fmla="*/ 0 h 971"/>
                  <a:gd name="T2" fmla="*/ 0 w 1150"/>
                  <a:gd name="T3" fmla="*/ 45 h 971"/>
                  <a:gd name="T4" fmla="*/ 59 w 1150"/>
                  <a:gd name="T5" fmla="*/ 50 h 971"/>
                  <a:gd name="T6" fmla="*/ 59 w 1150"/>
                  <a:gd name="T7" fmla="*/ 0 h 971"/>
                  <a:gd name="T8" fmla="*/ 1 w 1150"/>
                  <a:gd name="T9" fmla="*/ 0 h 9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0" h="971">
                    <a:moveTo>
                      <a:pt x="21" y="0"/>
                    </a:moveTo>
                    <a:lnTo>
                      <a:pt x="0" y="869"/>
                    </a:lnTo>
                    <a:lnTo>
                      <a:pt x="1149" y="970"/>
                    </a:lnTo>
                    <a:lnTo>
                      <a:pt x="1149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4" name="Line 24"/>
              <p:cNvSpPr>
                <a:spLocks noChangeShapeType="1"/>
              </p:cNvSpPr>
              <p:nvPr/>
            </p:nvSpPr>
            <p:spPr bwMode="auto">
              <a:xfrm>
                <a:off x="780" y="2449"/>
                <a:ext cx="138" cy="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1762" name="Group 25"/>
            <p:cNvGrpSpPr>
              <a:grpSpLocks/>
            </p:cNvGrpSpPr>
            <p:nvPr/>
          </p:nvGrpSpPr>
          <p:grpSpPr bwMode="auto">
            <a:xfrm>
              <a:off x="1834" y="2126"/>
              <a:ext cx="356" cy="437"/>
              <a:chOff x="1834" y="2126"/>
              <a:chExt cx="356" cy="437"/>
            </a:xfrm>
          </p:grpSpPr>
          <p:sp>
            <p:nvSpPr>
              <p:cNvPr id="31779" name="Freeform 26"/>
              <p:cNvSpPr>
                <a:spLocks noChangeArrowheads="1"/>
              </p:cNvSpPr>
              <p:nvPr/>
            </p:nvSpPr>
            <p:spPr bwMode="auto">
              <a:xfrm>
                <a:off x="1834" y="2126"/>
                <a:ext cx="357" cy="438"/>
              </a:xfrm>
              <a:custGeom>
                <a:avLst/>
                <a:gdLst>
                  <a:gd name="T0" fmla="*/ 0 w 1576"/>
                  <a:gd name="T1" fmla="*/ 89 h 1933"/>
                  <a:gd name="T2" fmla="*/ 4 w 1576"/>
                  <a:gd name="T3" fmla="*/ 0 h 1933"/>
                  <a:gd name="T4" fmla="*/ 81 w 1576"/>
                  <a:gd name="T5" fmla="*/ 7 h 1933"/>
                  <a:gd name="T6" fmla="*/ 75 w 1576"/>
                  <a:gd name="T7" fmla="*/ 99 h 1933"/>
                  <a:gd name="T8" fmla="*/ 0 w 1576"/>
                  <a:gd name="T9" fmla="*/ 89 h 19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6" h="1933">
                    <a:moveTo>
                      <a:pt x="0" y="1736"/>
                    </a:moveTo>
                    <a:lnTo>
                      <a:pt x="80" y="0"/>
                    </a:lnTo>
                    <a:lnTo>
                      <a:pt x="1575" y="137"/>
                    </a:lnTo>
                    <a:lnTo>
                      <a:pt x="1453" y="1932"/>
                    </a:lnTo>
                    <a:lnTo>
                      <a:pt x="0" y="1736"/>
                    </a:lnTo>
                  </a:path>
                </a:pathLst>
              </a:custGeom>
              <a:solidFill>
                <a:srgbClr val="FFFF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0" name="Freeform 27"/>
              <p:cNvSpPr>
                <a:spLocks noChangeArrowheads="1"/>
              </p:cNvSpPr>
              <p:nvPr/>
            </p:nvSpPr>
            <p:spPr bwMode="auto">
              <a:xfrm>
                <a:off x="1884" y="2184"/>
                <a:ext cx="261" cy="220"/>
              </a:xfrm>
              <a:custGeom>
                <a:avLst/>
                <a:gdLst>
                  <a:gd name="T0" fmla="*/ 1 w 1151"/>
                  <a:gd name="T1" fmla="*/ 0 h 971"/>
                  <a:gd name="T2" fmla="*/ 0 w 1151"/>
                  <a:gd name="T3" fmla="*/ 45 h 971"/>
                  <a:gd name="T4" fmla="*/ 59 w 1151"/>
                  <a:gd name="T5" fmla="*/ 50 h 971"/>
                  <a:gd name="T6" fmla="*/ 59 w 1151"/>
                  <a:gd name="T7" fmla="*/ 0 h 971"/>
                  <a:gd name="T8" fmla="*/ 1 w 1151"/>
                  <a:gd name="T9" fmla="*/ 0 h 9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1" h="971">
                    <a:moveTo>
                      <a:pt x="21" y="0"/>
                    </a:moveTo>
                    <a:lnTo>
                      <a:pt x="0" y="869"/>
                    </a:lnTo>
                    <a:lnTo>
                      <a:pt x="1150" y="970"/>
                    </a:lnTo>
                    <a:lnTo>
                      <a:pt x="1150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81" name="Line 28"/>
              <p:cNvSpPr>
                <a:spLocks noChangeShapeType="1"/>
              </p:cNvSpPr>
              <p:nvPr/>
            </p:nvSpPr>
            <p:spPr bwMode="auto">
              <a:xfrm>
                <a:off x="1995" y="2449"/>
                <a:ext cx="138" cy="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1763" name="Group 29"/>
            <p:cNvGrpSpPr>
              <a:grpSpLocks/>
            </p:cNvGrpSpPr>
            <p:nvPr/>
          </p:nvGrpSpPr>
          <p:grpSpPr bwMode="auto">
            <a:xfrm>
              <a:off x="3012" y="2126"/>
              <a:ext cx="356" cy="437"/>
              <a:chOff x="3012" y="2126"/>
              <a:chExt cx="356" cy="437"/>
            </a:xfrm>
          </p:grpSpPr>
          <p:sp>
            <p:nvSpPr>
              <p:cNvPr id="31776" name="Freeform 30"/>
              <p:cNvSpPr>
                <a:spLocks noChangeArrowheads="1"/>
              </p:cNvSpPr>
              <p:nvPr/>
            </p:nvSpPr>
            <p:spPr bwMode="auto">
              <a:xfrm>
                <a:off x="3012" y="2126"/>
                <a:ext cx="357" cy="438"/>
              </a:xfrm>
              <a:custGeom>
                <a:avLst/>
                <a:gdLst>
                  <a:gd name="T0" fmla="*/ 0 w 1575"/>
                  <a:gd name="T1" fmla="*/ 89 h 1933"/>
                  <a:gd name="T2" fmla="*/ 4 w 1575"/>
                  <a:gd name="T3" fmla="*/ 0 h 1933"/>
                  <a:gd name="T4" fmla="*/ 81 w 1575"/>
                  <a:gd name="T5" fmla="*/ 7 h 1933"/>
                  <a:gd name="T6" fmla="*/ 75 w 1575"/>
                  <a:gd name="T7" fmla="*/ 99 h 1933"/>
                  <a:gd name="T8" fmla="*/ 0 w 1575"/>
                  <a:gd name="T9" fmla="*/ 89 h 19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5" h="1933">
                    <a:moveTo>
                      <a:pt x="0" y="1736"/>
                    </a:moveTo>
                    <a:lnTo>
                      <a:pt x="80" y="0"/>
                    </a:lnTo>
                    <a:lnTo>
                      <a:pt x="1574" y="137"/>
                    </a:lnTo>
                    <a:lnTo>
                      <a:pt x="1453" y="1932"/>
                    </a:lnTo>
                    <a:lnTo>
                      <a:pt x="0" y="1736"/>
                    </a:lnTo>
                  </a:path>
                </a:pathLst>
              </a:custGeom>
              <a:solidFill>
                <a:srgbClr val="FFFF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7" name="Freeform 31"/>
              <p:cNvSpPr>
                <a:spLocks noChangeArrowheads="1"/>
              </p:cNvSpPr>
              <p:nvPr/>
            </p:nvSpPr>
            <p:spPr bwMode="auto">
              <a:xfrm>
                <a:off x="3062" y="2184"/>
                <a:ext cx="261" cy="220"/>
              </a:xfrm>
              <a:custGeom>
                <a:avLst/>
                <a:gdLst>
                  <a:gd name="T0" fmla="*/ 1 w 1150"/>
                  <a:gd name="T1" fmla="*/ 0 h 971"/>
                  <a:gd name="T2" fmla="*/ 0 w 1150"/>
                  <a:gd name="T3" fmla="*/ 45 h 971"/>
                  <a:gd name="T4" fmla="*/ 59 w 1150"/>
                  <a:gd name="T5" fmla="*/ 50 h 971"/>
                  <a:gd name="T6" fmla="*/ 59 w 1150"/>
                  <a:gd name="T7" fmla="*/ 0 h 971"/>
                  <a:gd name="T8" fmla="*/ 1 w 1150"/>
                  <a:gd name="T9" fmla="*/ 0 h 9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0" h="971">
                    <a:moveTo>
                      <a:pt x="21" y="0"/>
                    </a:moveTo>
                    <a:lnTo>
                      <a:pt x="0" y="869"/>
                    </a:lnTo>
                    <a:lnTo>
                      <a:pt x="1149" y="970"/>
                    </a:lnTo>
                    <a:lnTo>
                      <a:pt x="1149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8" name="Line 32"/>
              <p:cNvSpPr>
                <a:spLocks noChangeShapeType="1"/>
              </p:cNvSpPr>
              <p:nvPr/>
            </p:nvSpPr>
            <p:spPr bwMode="auto">
              <a:xfrm>
                <a:off x="3173" y="2449"/>
                <a:ext cx="138" cy="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1764" name="Group 33"/>
            <p:cNvGrpSpPr>
              <a:grpSpLocks/>
            </p:cNvGrpSpPr>
            <p:nvPr/>
          </p:nvGrpSpPr>
          <p:grpSpPr bwMode="auto">
            <a:xfrm>
              <a:off x="5109" y="2126"/>
              <a:ext cx="356" cy="437"/>
              <a:chOff x="5109" y="2126"/>
              <a:chExt cx="356" cy="437"/>
            </a:xfrm>
          </p:grpSpPr>
          <p:sp>
            <p:nvSpPr>
              <p:cNvPr id="31773" name="Freeform 34"/>
              <p:cNvSpPr>
                <a:spLocks noChangeArrowheads="1"/>
              </p:cNvSpPr>
              <p:nvPr/>
            </p:nvSpPr>
            <p:spPr bwMode="auto">
              <a:xfrm>
                <a:off x="5109" y="2126"/>
                <a:ext cx="357" cy="438"/>
              </a:xfrm>
              <a:custGeom>
                <a:avLst/>
                <a:gdLst>
                  <a:gd name="T0" fmla="*/ 0 w 1576"/>
                  <a:gd name="T1" fmla="*/ 89 h 1933"/>
                  <a:gd name="T2" fmla="*/ 4 w 1576"/>
                  <a:gd name="T3" fmla="*/ 0 h 1933"/>
                  <a:gd name="T4" fmla="*/ 81 w 1576"/>
                  <a:gd name="T5" fmla="*/ 7 h 1933"/>
                  <a:gd name="T6" fmla="*/ 75 w 1576"/>
                  <a:gd name="T7" fmla="*/ 99 h 1933"/>
                  <a:gd name="T8" fmla="*/ 0 w 1576"/>
                  <a:gd name="T9" fmla="*/ 89 h 19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6" h="1933">
                    <a:moveTo>
                      <a:pt x="0" y="1736"/>
                    </a:moveTo>
                    <a:lnTo>
                      <a:pt x="80" y="0"/>
                    </a:lnTo>
                    <a:lnTo>
                      <a:pt x="1575" y="137"/>
                    </a:lnTo>
                    <a:lnTo>
                      <a:pt x="1453" y="1932"/>
                    </a:lnTo>
                    <a:lnTo>
                      <a:pt x="0" y="1736"/>
                    </a:lnTo>
                  </a:path>
                </a:pathLst>
              </a:custGeom>
              <a:solidFill>
                <a:srgbClr val="FFFF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4" name="Freeform 35"/>
              <p:cNvSpPr>
                <a:spLocks noChangeArrowheads="1"/>
              </p:cNvSpPr>
              <p:nvPr/>
            </p:nvSpPr>
            <p:spPr bwMode="auto">
              <a:xfrm>
                <a:off x="5159" y="2184"/>
                <a:ext cx="261" cy="220"/>
              </a:xfrm>
              <a:custGeom>
                <a:avLst/>
                <a:gdLst>
                  <a:gd name="T0" fmla="*/ 1 w 1151"/>
                  <a:gd name="T1" fmla="*/ 0 h 971"/>
                  <a:gd name="T2" fmla="*/ 0 w 1151"/>
                  <a:gd name="T3" fmla="*/ 45 h 971"/>
                  <a:gd name="T4" fmla="*/ 59 w 1151"/>
                  <a:gd name="T5" fmla="*/ 50 h 971"/>
                  <a:gd name="T6" fmla="*/ 59 w 1151"/>
                  <a:gd name="T7" fmla="*/ 0 h 971"/>
                  <a:gd name="T8" fmla="*/ 1 w 1151"/>
                  <a:gd name="T9" fmla="*/ 0 h 9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1" h="971">
                    <a:moveTo>
                      <a:pt x="21" y="0"/>
                    </a:moveTo>
                    <a:lnTo>
                      <a:pt x="0" y="869"/>
                    </a:lnTo>
                    <a:lnTo>
                      <a:pt x="1150" y="970"/>
                    </a:lnTo>
                    <a:lnTo>
                      <a:pt x="1150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5" name="Line 36"/>
              <p:cNvSpPr>
                <a:spLocks noChangeShapeType="1"/>
              </p:cNvSpPr>
              <p:nvPr/>
            </p:nvSpPr>
            <p:spPr bwMode="auto">
              <a:xfrm>
                <a:off x="5270" y="2449"/>
                <a:ext cx="138" cy="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765" name="Text Box 37"/>
            <p:cNvSpPr txBox="1">
              <a:spLocks noChangeArrowheads="1"/>
            </p:cNvSpPr>
            <p:nvPr/>
          </p:nvSpPr>
          <p:spPr bwMode="auto">
            <a:xfrm>
              <a:off x="1904" y="2145"/>
              <a:ext cx="25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lnSpc>
                  <a:spcPct val="96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400">
                  <a:solidFill>
                    <a:schemeClr val="tx1"/>
                  </a:solidFill>
                  <a:latin typeface="Tahoma" charset="0"/>
                </a:rPr>
                <a:t>A</a:t>
              </a:r>
            </a:p>
          </p:txBody>
        </p:sp>
        <p:sp>
          <p:nvSpPr>
            <p:cNvPr id="31766" name="Text Box 38"/>
            <p:cNvSpPr txBox="1">
              <a:spLocks noChangeArrowheads="1"/>
            </p:cNvSpPr>
            <p:nvPr/>
          </p:nvSpPr>
          <p:spPr bwMode="auto">
            <a:xfrm>
              <a:off x="3082" y="2138"/>
              <a:ext cx="24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lnSpc>
                  <a:spcPct val="96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400">
                  <a:solidFill>
                    <a:schemeClr val="tx1"/>
                  </a:solidFill>
                  <a:latin typeface="Tahoma" charset="0"/>
                </a:rPr>
                <a:t>B</a:t>
              </a:r>
            </a:p>
          </p:txBody>
        </p:sp>
        <p:sp>
          <p:nvSpPr>
            <p:cNvPr id="31767" name="Text Box 39"/>
            <p:cNvSpPr txBox="1">
              <a:spLocks noChangeArrowheads="1"/>
            </p:cNvSpPr>
            <p:nvPr/>
          </p:nvSpPr>
          <p:spPr bwMode="auto">
            <a:xfrm>
              <a:off x="5171" y="2131"/>
              <a:ext cx="26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lnSpc>
                  <a:spcPct val="96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400">
                  <a:solidFill>
                    <a:schemeClr val="tx1"/>
                  </a:solidFill>
                  <a:latin typeface="Tahoma" charset="0"/>
                </a:rPr>
                <a:t>D</a:t>
              </a:r>
            </a:p>
          </p:txBody>
        </p:sp>
        <p:grpSp>
          <p:nvGrpSpPr>
            <p:cNvPr id="31768" name="Group 40"/>
            <p:cNvGrpSpPr>
              <a:grpSpLocks/>
            </p:cNvGrpSpPr>
            <p:nvPr/>
          </p:nvGrpSpPr>
          <p:grpSpPr bwMode="auto">
            <a:xfrm>
              <a:off x="4160" y="2133"/>
              <a:ext cx="356" cy="437"/>
              <a:chOff x="4160" y="2133"/>
              <a:chExt cx="356" cy="437"/>
            </a:xfrm>
          </p:grpSpPr>
          <p:sp>
            <p:nvSpPr>
              <p:cNvPr id="31770" name="Freeform 41"/>
              <p:cNvSpPr>
                <a:spLocks noChangeArrowheads="1"/>
              </p:cNvSpPr>
              <p:nvPr/>
            </p:nvSpPr>
            <p:spPr bwMode="auto">
              <a:xfrm>
                <a:off x="4160" y="2133"/>
                <a:ext cx="357" cy="438"/>
              </a:xfrm>
              <a:custGeom>
                <a:avLst/>
                <a:gdLst>
                  <a:gd name="T0" fmla="*/ 0 w 1576"/>
                  <a:gd name="T1" fmla="*/ 89 h 1932"/>
                  <a:gd name="T2" fmla="*/ 4 w 1576"/>
                  <a:gd name="T3" fmla="*/ 0 h 1932"/>
                  <a:gd name="T4" fmla="*/ 81 w 1576"/>
                  <a:gd name="T5" fmla="*/ 7 h 1932"/>
                  <a:gd name="T6" fmla="*/ 75 w 1576"/>
                  <a:gd name="T7" fmla="*/ 99 h 1932"/>
                  <a:gd name="T8" fmla="*/ 0 w 1576"/>
                  <a:gd name="T9" fmla="*/ 89 h 19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6" h="1932">
                    <a:moveTo>
                      <a:pt x="0" y="1735"/>
                    </a:moveTo>
                    <a:lnTo>
                      <a:pt x="80" y="0"/>
                    </a:lnTo>
                    <a:lnTo>
                      <a:pt x="1575" y="137"/>
                    </a:lnTo>
                    <a:lnTo>
                      <a:pt x="1453" y="1931"/>
                    </a:lnTo>
                    <a:lnTo>
                      <a:pt x="0" y="1735"/>
                    </a:lnTo>
                  </a:path>
                </a:pathLst>
              </a:custGeom>
              <a:solidFill>
                <a:srgbClr val="FFFF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1" name="Freeform 42"/>
              <p:cNvSpPr>
                <a:spLocks noChangeArrowheads="1"/>
              </p:cNvSpPr>
              <p:nvPr/>
            </p:nvSpPr>
            <p:spPr bwMode="auto">
              <a:xfrm>
                <a:off x="4210" y="2191"/>
                <a:ext cx="261" cy="220"/>
              </a:xfrm>
              <a:custGeom>
                <a:avLst/>
                <a:gdLst>
                  <a:gd name="T0" fmla="*/ 1 w 1151"/>
                  <a:gd name="T1" fmla="*/ 0 h 970"/>
                  <a:gd name="T2" fmla="*/ 0 w 1151"/>
                  <a:gd name="T3" fmla="*/ 45 h 970"/>
                  <a:gd name="T4" fmla="*/ 59 w 1151"/>
                  <a:gd name="T5" fmla="*/ 50 h 970"/>
                  <a:gd name="T6" fmla="*/ 59 w 1151"/>
                  <a:gd name="T7" fmla="*/ 0 h 970"/>
                  <a:gd name="T8" fmla="*/ 1 w 1151"/>
                  <a:gd name="T9" fmla="*/ 0 h 9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1" h="970">
                    <a:moveTo>
                      <a:pt x="21" y="0"/>
                    </a:moveTo>
                    <a:lnTo>
                      <a:pt x="0" y="868"/>
                    </a:lnTo>
                    <a:lnTo>
                      <a:pt x="1150" y="969"/>
                    </a:lnTo>
                    <a:lnTo>
                      <a:pt x="1150" y="0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772" name="Line 43"/>
              <p:cNvSpPr>
                <a:spLocks noChangeShapeType="1"/>
              </p:cNvSpPr>
              <p:nvPr/>
            </p:nvSpPr>
            <p:spPr bwMode="auto">
              <a:xfrm>
                <a:off x="4321" y="2456"/>
                <a:ext cx="138" cy="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769" name="Text Box 44"/>
            <p:cNvSpPr txBox="1">
              <a:spLocks noChangeArrowheads="1"/>
            </p:cNvSpPr>
            <p:nvPr/>
          </p:nvSpPr>
          <p:spPr bwMode="auto">
            <a:xfrm>
              <a:off x="4230" y="2145"/>
              <a:ext cx="25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lnSpc>
                  <a:spcPct val="96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400">
                  <a:solidFill>
                    <a:schemeClr val="tx1"/>
                  </a:solidFill>
                  <a:latin typeface="Tahoma" charset="0"/>
                </a:rPr>
                <a:t>C</a:t>
              </a:r>
            </a:p>
          </p:txBody>
        </p:sp>
      </p:grpSp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1516138" y="3750472"/>
            <a:ext cx="1878322" cy="628650"/>
            <a:chOff x="909" y="2740"/>
            <a:chExt cx="1282" cy="396"/>
          </a:xfrm>
        </p:grpSpPr>
        <p:sp>
          <p:nvSpPr>
            <p:cNvPr id="31758" name="Line 46"/>
            <p:cNvSpPr>
              <a:spLocks noChangeShapeType="1"/>
            </p:cNvSpPr>
            <p:nvPr/>
          </p:nvSpPr>
          <p:spPr bwMode="auto">
            <a:xfrm flipH="1">
              <a:off x="909" y="2860"/>
              <a:ext cx="1080" cy="96"/>
            </a:xfrm>
            <a:prstGeom prst="line">
              <a:avLst/>
            </a:prstGeom>
            <a:noFill/>
            <a:ln w="9360">
              <a:solidFill>
                <a:srgbClr val="FF3399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59" name="Text Box 47"/>
            <p:cNvSpPr txBox="1">
              <a:spLocks noChangeArrowheads="1"/>
            </p:cNvSpPr>
            <p:nvPr/>
          </p:nvSpPr>
          <p:spPr bwMode="auto">
            <a:xfrm>
              <a:off x="976" y="2740"/>
              <a:ext cx="1215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lnSpc>
                  <a:spcPct val="96000"/>
                </a:lnSpc>
                <a:spcBef>
                  <a:spcPts val="1113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800" dirty="0">
                  <a:solidFill>
                    <a:schemeClr val="tx1"/>
                  </a:solidFill>
                  <a:latin typeface="Tahoma" charset="0"/>
                </a:rPr>
                <a:t>ICMP de A: packet </a:t>
              </a:r>
              <a:r>
                <a:rPr lang="en-GB" sz="1800" dirty="0" err="1">
                  <a:solidFill>
                    <a:schemeClr val="tx1"/>
                  </a:solidFill>
                  <a:latin typeface="Tahoma" charset="0"/>
                </a:rPr>
                <a:t>détruit</a:t>
              </a:r>
              <a:endParaRPr lang="en-GB" sz="18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grpSp>
        <p:nvGrpSpPr>
          <p:cNvPr id="56368" name="Group 48"/>
          <p:cNvGrpSpPr>
            <a:grpSpLocks/>
          </p:cNvGrpSpPr>
          <p:nvPr/>
        </p:nvGrpSpPr>
        <p:grpSpPr bwMode="auto">
          <a:xfrm>
            <a:off x="983116" y="4587875"/>
            <a:ext cx="3287796" cy="457200"/>
            <a:chOff x="929" y="3144"/>
            <a:chExt cx="2244" cy="288"/>
          </a:xfrm>
        </p:grpSpPr>
        <p:sp>
          <p:nvSpPr>
            <p:cNvPr id="31756" name="Line 49"/>
            <p:cNvSpPr>
              <a:spLocks noChangeShapeType="1"/>
            </p:cNvSpPr>
            <p:nvPr/>
          </p:nvSpPr>
          <p:spPr bwMode="auto">
            <a:xfrm>
              <a:off x="929" y="3264"/>
              <a:ext cx="2244" cy="168"/>
            </a:xfrm>
            <a:prstGeom prst="line">
              <a:avLst/>
            </a:prstGeom>
            <a:noFill/>
            <a:ln w="28440">
              <a:solidFill>
                <a:srgbClr val="00CC99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57" name="Text Box 50"/>
            <p:cNvSpPr txBox="1">
              <a:spLocks noChangeArrowheads="1"/>
            </p:cNvSpPr>
            <p:nvPr/>
          </p:nvSpPr>
          <p:spPr bwMode="auto">
            <a:xfrm>
              <a:off x="1585" y="3144"/>
              <a:ext cx="14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6000"/>
                </a:lnSpc>
                <a:spcBef>
                  <a:spcPts val="1113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800" dirty="0">
                  <a:solidFill>
                    <a:schemeClr val="tx1"/>
                  </a:solidFill>
                  <a:latin typeface="Tahoma" charset="0"/>
                </a:rPr>
                <a:t>pour D, TTL=2</a:t>
              </a:r>
            </a:p>
          </p:txBody>
        </p:sp>
      </p:grpSp>
      <p:sp>
        <p:nvSpPr>
          <p:cNvPr id="31752" name="Text Box 51"/>
          <p:cNvSpPr txBox="1">
            <a:spLocks noChangeArrowheads="1"/>
          </p:cNvSpPr>
          <p:nvPr/>
        </p:nvSpPr>
        <p:spPr bwMode="auto">
          <a:xfrm>
            <a:off x="958208" y="6202363"/>
            <a:ext cx="8541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6000"/>
              </a:lnSpc>
              <a:spcBef>
                <a:spcPts val="1488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400">
                <a:solidFill>
                  <a:schemeClr val="tx1"/>
                </a:solidFill>
                <a:latin typeface="Tahoma" charset="0"/>
              </a:rPr>
              <a:t>…</a:t>
            </a:r>
          </a:p>
        </p:txBody>
      </p:sp>
      <p:grpSp>
        <p:nvGrpSpPr>
          <p:cNvPr id="56373" name="Group 53"/>
          <p:cNvGrpSpPr>
            <a:grpSpLocks/>
          </p:cNvGrpSpPr>
          <p:nvPr/>
        </p:nvGrpSpPr>
        <p:grpSpPr bwMode="auto">
          <a:xfrm>
            <a:off x="1299589" y="5486400"/>
            <a:ext cx="3328820" cy="650875"/>
            <a:chOff x="887" y="3541"/>
            <a:chExt cx="2272" cy="410"/>
          </a:xfrm>
        </p:grpSpPr>
        <p:sp>
          <p:nvSpPr>
            <p:cNvPr id="31754" name="Line 54"/>
            <p:cNvSpPr>
              <a:spLocks noChangeShapeType="1"/>
            </p:cNvSpPr>
            <p:nvPr/>
          </p:nvSpPr>
          <p:spPr bwMode="auto">
            <a:xfrm flipH="1">
              <a:off x="887" y="3541"/>
              <a:ext cx="2272" cy="230"/>
            </a:xfrm>
            <a:prstGeom prst="line">
              <a:avLst/>
            </a:prstGeom>
            <a:noFill/>
            <a:ln w="9360">
              <a:solidFill>
                <a:srgbClr val="FF3399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55" name="Text Box 55"/>
            <p:cNvSpPr txBox="1">
              <a:spLocks noChangeArrowheads="1"/>
            </p:cNvSpPr>
            <p:nvPr/>
          </p:nvSpPr>
          <p:spPr bwMode="auto">
            <a:xfrm>
              <a:off x="954" y="3555"/>
              <a:ext cx="1215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>
                <a:lnSpc>
                  <a:spcPct val="96000"/>
                </a:lnSpc>
                <a:spcBef>
                  <a:spcPts val="1113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800" dirty="0">
                  <a:solidFill>
                    <a:schemeClr val="tx1"/>
                  </a:solidFill>
                  <a:latin typeface="Tahoma" charset="0"/>
                </a:rPr>
                <a:t>ICMP de B: packet </a:t>
              </a:r>
              <a:r>
                <a:rPr lang="en-GB" sz="1800" dirty="0" err="1">
                  <a:solidFill>
                    <a:schemeClr val="tx1"/>
                  </a:solidFill>
                  <a:latin typeface="Tahoma" charset="0"/>
                </a:rPr>
                <a:t>détruit</a:t>
              </a:r>
              <a:endParaRPr lang="en-GB" sz="1800" dirty="0">
                <a:solidFill>
                  <a:schemeClr val="tx1"/>
                </a:solidFill>
                <a:latin typeface="Tahoma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42</a:t>
            </a:fld>
            <a:endParaRPr lang="fr-FR"/>
          </a:p>
        </p:txBody>
      </p:sp>
      <p:sp>
        <p:nvSpPr>
          <p:cNvPr id="54" name="Espace réservé du pied de page 4">
            <a:extLst>
              <a:ext uri="{FF2B5EF4-FFF2-40B4-BE49-F238E27FC236}">
                <a16:creationId xmlns:a16="http://schemas.microsoft.com/office/drawing/2014/main" id="{46892418-0155-4073-83A8-F7EF2BB3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55" name="Espace réservé de la date 1">
            <a:extLst>
              <a:ext uri="{FF2B5EF4-FFF2-40B4-BE49-F238E27FC236}">
                <a16:creationId xmlns:a16="http://schemas.microsoft.com/office/drawing/2014/main" id="{018DE042-4010-4DEF-A13A-05AD4269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  <p:grpSp>
        <p:nvGrpSpPr>
          <p:cNvPr id="56" name="Group 6">
            <a:extLst>
              <a:ext uri="{FF2B5EF4-FFF2-40B4-BE49-F238E27FC236}">
                <a16:creationId xmlns:a16="http://schemas.microsoft.com/office/drawing/2014/main" id="{4685DB75-36F1-4EDC-AC1E-D37F36A18AD0}"/>
              </a:ext>
            </a:extLst>
          </p:cNvPr>
          <p:cNvGrpSpPr>
            <a:grpSpLocks/>
          </p:cNvGrpSpPr>
          <p:nvPr/>
        </p:nvGrpSpPr>
        <p:grpSpPr bwMode="auto">
          <a:xfrm>
            <a:off x="3196665" y="3356769"/>
            <a:ext cx="671039" cy="671513"/>
            <a:chOff x="2850" y="2945"/>
            <a:chExt cx="458" cy="423"/>
          </a:xfrm>
        </p:grpSpPr>
        <p:grpSp>
          <p:nvGrpSpPr>
            <p:cNvPr id="57" name="Group 7">
              <a:extLst>
                <a:ext uri="{FF2B5EF4-FFF2-40B4-BE49-F238E27FC236}">
                  <a16:creationId xmlns:a16="http://schemas.microsoft.com/office/drawing/2014/main" id="{56693CA0-5CB9-45C5-A358-5A50BBE52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0" y="2945"/>
              <a:ext cx="458" cy="423"/>
              <a:chOff x="2850" y="2945"/>
              <a:chExt cx="458" cy="423"/>
            </a:xfrm>
          </p:grpSpPr>
          <p:sp>
            <p:nvSpPr>
              <p:cNvPr id="61" name="Freeform 8">
                <a:extLst>
                  <a:ext uri="{FF2B5EF4-FFF2-40B4-BE49-F238E27FC236}">
                    <a16:creationId xmlns:a16="http://schemas.microsoft.com/office/drawing/2014/main" id="{1D968617-9449-464F-993E-010BE83B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945"/>
                <a:ext cx="459" cy="424"/>
              </a:xfrm>
              <a:custGeom>
                <a:avLst/>
                <a:gdLst>
                  <a:gd name="T0" fmla="*/ 0 w 2025"/>
                  <a:gd name="T1" fmla="*/ 96 h 1870"/>
                  <a:gd name="T2" fmla="*/ 0 w 2025"/>
                  <a:gd name="T3" fmla="*/ 24 h 1870"/>
                  <a:gd name="T4" fmla="*/ 24 w 2025"/>
                  <a:gd name="T5" fmla="*/ 0 h 1870"/>
                  <a:gd name="T6" fmla="*/ 104 w 2025"/>
                  <a:gd name="T7" fmla="*/ 0 h 1870"/>
                  <a:gd name="T8" fmla="*/ 104 w 2025"/>
                  <a:gd name="T9" fmla="*/ 72 h 1870"/>
                  <a:gd name="T10" fmla="*/ 80 w 2025"/>
                  <a:gd name="T11" fmla="*/ 96 h 1870"/>
                  <a:gd name="T12" fmla="*/ 0 w 2025"/>
                  <a:gd name="T13" fmla="*/ 96 h 18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25" h="1870">
                    <a:moveTo>
                      <a:pt x="0" y="1869"/>
                    </a:moveTo>
                    <a:lnTo>
                      <a:pt x="0" y="467"/>
                    </a:lnTo>
                    <a:lnTo>
                      <a:pt x="467" y="0"/>
                    </a:lnTo>
                    <a:lnTo>
                      <a:pt x="2024" y="0"/>
                    </a:lnTo>
                    <a:lnTo>
                      <a:pt x="2024" y="1401"/>
                    </a:lnTo>
                    <a:lnTo>
                      <a:pt x="1557" y="1869"/>
                    </a:lnTo>
                    <a:lnTo>
                      <a:pt x="0" y="1869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8A1D31AB-ED71-4DAE-A464-40FE71572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945"/>
                <a:ext cx="459" cy="106"/>
              </a:xfrm>
              <a:custGeom>
                <a:avLst/>
                <a:gdLst>
                  <a:gd name="T0" fmla="*/ 0 w 2025"/>
                  <a:gd name="T1" fmla="*/ 24 h 468"/>
                  <a:gd name="T2" fmla="*/ 24 w 2025"/>
                  <a:gd name="T3" fmla="*/ 0 h 468"/>
                  <a:gd name="T4" fmla="*/ 104 w 2025"/>
                  <a:gd name="T5" fmla="*/ 0 h 468"/>
                  <a:gd name="T6" fmla="*/ 80 w 2025"/>
                  <a:gd name="T7" fmla="*/ 24 h 468"/>
                  <a:gd name="T8" fmla="*/ 0 w 2025"/>
                  <a:gd name="T9" fmla="*/ 24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5" h="468">
                    <a:moveTo>
                      <a:pt x="0" y="467"/>
                    </a:moveTo>
                    <a:lnTo>
                      <a:pt x="467" y="0"/>
                    </a:lnTo>
                    <a:lnTo>
                      <a:pt x="2024" y="0"/>
                    </a:lnTo>
                    <a:lnTo>
                      <a:pt x="1557" y="467"/>
                    </a:lnTo>
                    <a:lnTo>
                      <a:pt x="0" y="467"/>
                    </a:lnTo>
                  </a:path>
                </a:pathLst>
              </a:custGeom>
              <a:solidFill>
                <a:srgbClr val="00DFA7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EBBFA15F-4B32-4104-BBCB-08CE1505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945"/>
                <a:ext cx="106" cy="424"/>
              </a:xfrm>
              <a:custGeom>
                <a:avLst/>
                <a:gdLst>
                  <a:gd name="T0" fmla="*/ 0 w 468"/>
                  <a:gd name="T1" fmla="*/ 96 h 1870"/>
                  <a:gd name="T2" fmla="*/ 0 w 468"/>
                  <a:gd name="T3" fmla="*/ 24 h 1870"/>
                  <a:gd name="T4" fmla="*/ 24 w 468"/>
                  <a:gd name="T5" fmla="*/ 0 h 1870"/>
                  <a:gd name="T6" fmla="*/ 24 w 468"/>
                  <a:gd name="T7" fmla="*/ 72 h 1870"/>
                  <a:gd name="T8" fmla="*/ 0 w 468"/>
                  <a:gd name="T9" fmla="*/ 96 h 18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8" h="1870">
                    <a:moveTo>
                      <a:pt x="0" y="1869"/>
                    </a:moveTo>
                    <a:lnTo>
                      <a:pt x="0" y="467"/>
                    </a:lnTo>
                    <a:lnTo>
                      <a:pt x="467" y="0"/>
                    </a:lnTo>
                    <a:lnTo>
                      <a:pt x="467" y="1401"/>
                    </a:lnTo>
                    <a:lnTo>
                      <a:pt x="0" y="1869"/>
                    </a:lnTo>
                  </a:path>
                </a:pathLst>
              </a:custGeom>
              <a:solidFill>
                <a:srgbClr val="00AF83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8" name="Group 11">
              <a:extLst>
                <a:ext uri="{FF2B5EF4-FFF2-40B4-BE49-F238E27FC236}">
                  <a16:creationId xmlns:a16="http://schemas.microsoft.com/office/drawing/2014/main" id="{322189C7-F2CF-41C5-BBE1-937405E70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5" y="3022"/>
              <a:ext cx="350" cy="209"/>
              <a:chOff x="2905" y="3022"/>
              <a:chExt cx="350" cy="209"/>
            </a:xfrm>
          </p:grpSpPr>
          <p:sp>
            <p:nvSpPr>
              <p:cNvPr id="59" name="AutoShape 12">
                <a:extLst>
                  <a:ext uri="{FF2B5EF4-FFF2-40B4-BE49-F238E27FC236}">
                    <a16:creationId xmlns:a16="http://schemas.microsoft.com/office/drawing/2014/main" id="{663004ED-F571-4112-B555-C84B1CB70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3049"/>
                <a:ext cx="249" cy="157"/>
              </a:xfrm>
              <a:prstGeom prst="roundRect">
                <a:avLst>
                  <a:gd name="adj" fmla="val 639"/>
                </a:avLst>
              </a:prstGeom>
              <a:solidFill>
                <a:srgbClr val="00CC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0" name="Text Box 13">
                <a:extLst>
                  <a:ext uri="{FF2B5EF4-FFF2-40B4-BE49-F238E27FC236}">
                    <a16:creationId xmlns:a16="http://schemas.microsoft.com/office/drawing/2014/main" id="{93740E51-E425-4B09-9EBA-272AD88F9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3022"/>
                <a:ext cx="35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Verdana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96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Tahoma" charset="0"/>
                  </a:rPr>
                  <a:t>TTL</a:t>
                </a: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16B3AD8-4DAC-4E05-8D2C-51AA301D341E}"/>
              </a:ext>
            </a:extLst>
          </p:cNvPr>
          <p:cNvSpPr txBox="1"/>
          <p:nvPr/>
        </p:nvSpPr>
        <p:spPr>
          <a:xfrm>
            <a:off x="1092200" y="1751136"/>
            <a:ext cx="661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halkboard"/>
              </a:rPr>
              <a:t>Fonctionnement</a:t>
            </a:r>
            <a:r>
              <a:rPr lang="fr-FR" dirty="0"/>
              <a:t> </a:t>
            </a:r>
            <a:r>
              <a:rPr lang="fr-FR" sz="3200" dirty="0" err="1">
                <a:latin typeface="Chalkboard"/>
              </a:rPr>
              <a:t>traceroute</a:t>
            </a:r>
            <a:endParaRPr lang="fr-FR" sz="3200" dirty="0">
              <a:latin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3801891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745BC-C854-4CE2-8B36-75A3CABE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Exploitation d’un système Linux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535A2-5100-4B36-93B7-5128AE54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Commandes Partitions et Gestion de fichiers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400" b="1" dirty="0"/>
              <a:t>Mount/</a:t>
            </a:r>
            <a:r>
              <a:rPr lang="fr-FR" sz="2400" b="1" dirty="0" err="1"/>
              <a:t>umount</a:t>
            </a:r>
            <a:r>
              <a:rPr lang="fr-FR" sz="2400" b="1" dirty="0"/>
              <a:t> </a:t>
            </a:r>
            <a:r>
              <a:rPr lang="fr-FR" sz="2400" dirty="0"/>
              <a:t>: montage/démontage système de fichiers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400" b="1" dirty="0" err="1"/>
              <a:t>df</a:t>
            </a:r>
            <a:r>
              <a:rPr lang="fr-FR" sz="2400" dirty="0"/>
              <a:t> : taux d’occupation des systèmes de fichier montés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en-US" sz="2400" b="1" dirty="0"/>
              <a:t>more fic </a:t>
            </a:r>
            <a:r>
              <a:rPr lang="fr-FR" altLang="en-US" sz="2400" dirty="0"/>
              <a:t>: Affiche le contenu de </a:t>
            </a:r>
            <a:r>
              <a:rPr lang="fr-FR" altLang="en-US" sz="2400" b="1" dirty="0"/>
              <a:t>fic </a:t>
            </a:r>
            <a:r>
              <a:rPr lang="fr-FR" altLang="en-US" sz="2400" dirty="0"/>
              <a:t>page par page</a:t>
            </a:r>
          </a:p>
          <a:p>
            <a:pPr lvl="2"/>
            <a:r>
              <a:rPr lang="fr-FR" altLang="en-US" sz="2000" dirty="0"/>
              <a:t>prochaine page : presser la barre d'espace</a:t>
            </a:r>
          </a:p>
          <a:p>
            <a:pPr lvl="2"/>
            <a:r>
              <a:rPr lang="fr-FR" altLang="en-US" sz="2000" dirty="0"/>
              <a:t>prochaine ligne : presser la touche [enter]</a:t>
            </a:r>
            <a:endParaRPr lang="fr-F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400" b="1" dirty="0" err="1"/>
              <a:t>grep</a:t>
            </a:r>
            <a:r>
              <a:rPr lang="fr-FR" sz="2400" dirty="0"/>
              <a:t> : filtre sur la sortie d’une commande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en-US" sz="2400" b="1" dirty="0" err="1"/>
              <a:t>find</a:t>
            </a:r>
            <a:r>
              <a:rPr lang="fr-FR" altLang="en-US" sz="2400" b="1" dirty="0"/>
              <a:t> &lt;point de départ&gt; -</a:t>
            </a:r>
            <a:r>
              <a:rPr lang="fr-FR" altLang="en-US" sz="2400" b="1" dirty="0" err="1"/>
              <a:t>name</a:t>
            </a:r>
            <a:r>
              <a:rPr lang="fr-FR" altLang="en-US" sz="2400" b="1" dirty="0"/>
              <a:t> &lt;fichier&gt; </a:t>
            </a:r>
            <a:r>
              <a:rPr lang="fr-FR" altLang="en-US" sz="2400" dirty="0"/>
              <a:t>: recherche les occurrences du fichier dont le nom est donné en paramètre dans l'arborescence se trouvant sous le point de départ spécifié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965BE-0FF8-49A3-9600-7CA73A39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43</a:t>
            </a:fld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B8C8B7AD-71CE-4F0B-A947-57CA1694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FC31E591-379B-4FCC-A14D-F2F22D24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064638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86114-6AEA-427A-959C-70B5D5ED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Exploitation d’un système Linux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510CA-9280-4AA2-AD88-251AAE38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Commandes Déplacer/Renommer 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en-US" b="1" dirty="0"/>
              <a:t>mv </a:t>
            </a:r>
            <a:r>
              <a:rPr lang="fr-FR" altLang="en-US" b="1" dirty="0" err="1"/>
              <a:t>aaa</a:t>
            </a:r>
            <a:r>
              <a:rPr lang="fr-FR" altLang="en-US" b="1" dirty="0"/>
              <a:t> </a:t>
            </a:r>
            <a:r>
              <a:rPr lang="fr-FR" altLang="en-US" b="1" dirty="0" err="1"/>
              <a:t>bbb</a:t>
            </a:r>
            <a:r>
              <a:rPr lang="fr-FR" altLang="en-US" b="1" dirty="0"/>
              <a:t> </a:t>
            </a:r>
            <a:r>
              <a:rPr lang="fr-FR" altLang="en-US" dirty="0"/>
              <a:t>: renomme </a:t>
            </a:r>
            <a:r>
              <a:rPr lang="fr-FR" altLang="en-US" b="1" dirty="0" err="1"/>
              <a:t>aaa</a:t>
            </a:r>
            <a:r>
              <a:rPr lang="fr-FR" altLang="en-US" b="1" dirty="0"/>
              <a:t> </a:t>
            </a:r>
            <a:r>
              <a:rPr lang="fr-FR" altLang="en-US" dirty="0"/>
              <a:t>en </a:t>
            </a:r>
            <a:r>
              <a:rPr lang="fr-FR" altLang="en-US" b="1" dirty="0" err="1"/>
              <a:t>bbb</a:t>
            </a:r>
            <a:r>
              <a:rPr lang="fr-FR" altLang="en-US" b="1" dirty="0"/>
              <a:t> </a:t>
            </a:r>
            <a:r>
              <a:rPr lang="fr-FR" altLang="en-US" dirty="0"/>
              <a:t>si </a:t>
            </a:r>
            <a:r>
              <a:rPr lang="fr-FR" altLang="en-US" b="1" dirty="0" err="1"/>
              <a:t>bbb</a:t>
            </a:r>
            <a:r>
              <a:rPr lang="fr-FR" altLang="en-US" b="1" dirty="0"/>
              <a:t> </a:t>
            </a:r>
            <a:r>
              <a:rPr lang="fr-FR" altLang="en-US" dirty="0"/>
              <a:t>n'est pas un répertoire, sinon, déplace </a:t>
            </a:r>
            <a:r>
              <a:rPr lang="fr-FR" altLang="en-US" b="1" dirty="0" err="1"/>
              <a:t>aaa</a:t>
            </a:r>
            <a:r>
              <a:rPr lang="fr-FR" altLang="en-US" b="1" dirty="0"/>
              <a:t> </a:t>
            </a:r>
            <a:r>
              <a:rPr lang="fr-FR" altLang="en-US" dirty="0"/>
              <a:t>dans </a:t>
            </a:r>
            <a:r>
              <a:rPr lang="fr-FR" altLang="en-US" b="1" dirty="0" err="1"/>
              <a:t>bbb</a:t>
            </a:r>
            <a:endParaRPr lang="fr-FR" altLang="en-US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en-US" dirty="0"/>
              <a:t>si </a:t>
            </a:r>
            <a:r>
              <a:rPr lang="fr-FR" altLang="en-US" b="1" dirty="0" err="1"/>
              <a:t>bbb</a:t>
            </a:r>
            <a:r>
              <a:rPr lang="fr-FR" altLang="en-US" b="1" dirty="0"/>
              <a:t> </a:t>
            </a:r>
            <a:r>
              <a:rPr lang="fr-FR" altLang="en-US" dirty="0"/>
              <a:t>est un fichier déjà existant, il sera remplacé par </a:t>
            </a:r>
            <a:r>
              <a:rPr lang="fr-FR" altLang="en-US" b="1" dirty="0" err="1"/>
              <a:t>aaa</a:t>
            </a:r>
            <a:r>
              <a:rPr lang="fr-FR" altLang="en-US" b="1" dirty="0"/>
              <a:t> </a:t>
            </a:r>
            <a:r>
              <a:rPr lang="fr-FR" altLang="en-US" dirty="0"/>
              <a:t>lorsque celui-ci sera renommé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en-US" dirty="0"/>
              <a:t>options de mv :</a:t>
            </a:r>
          </a:p>
          <a:p>
            <a:pPr lvl="2"/>
            <a:r>
              <a:rPr lang="fr-FR" altLang="en-US" dirty="0"/>
              <a:t>-i : confirmation de déplacement</a:t>
            </a:r>
          </a:p>
          <a:p>
            <a:pPr lvl="2"/>
            <a:r>
              <a:rPr lang="fr-FR" altLang="en-US" dirty="0"/>
              <a:t>-f : retrait de tout genre de confirmation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6E3D2-568F-463C-AC48-4F2B0F2B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44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CE75A44A-E1AF-41CF-B7CD-BA55B94F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E9036914-308C-4455-B880-902F2854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941727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40AF1-F1DB-475D-83A9-5A34C48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17F43-B7EE-4522-B55F-F8230AD2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Architecture système Linux</a:t>
            </a:r>
          </a:p>
          <a:p>
            <a:pPr marL="0" indent="0">
              <a:buNone/>
            </a:pPr>
            <a:r>
              <a:rPr lang="fr-FR" dirty="0">
                <a:hlinkClick r:id="rId3"/>
              </a:rPr>
              <a:t>http://www.mcours.net/cours/pdf/info/Introduction_aux_Systemes_d_Exploitation.pdf</a:t>
            </a:r>
            <a:endParaRPr lang="fr-FR" dirty="0"/>
          </a:p>
          <a:p>
            <a:endParaRPr lang="fr-FR" dirty="0"/>
          </a:p>
          <a:p>
            <a:r>
              <a:rPr lang="fr-FR" dirty="0"/>
              <a:t>Commandes Linux : </a:t>
            </a:r>
          </a:p>
          <a:p>
            <a:pPr marL="0" indent="0">
              <a:buNone/>
            </a:pPr>
            <a:r>
              <a:rPr lang="fr-FR" dirty="0">
                <a:hlinkClick r:id="rId4"/>
              </a:rPr>
              <a:t>https://doc.ubuntu-fr.org/tutoriel/console_commandes_de_base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167D-0050-4D68-9869-CF11FFB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2013- 2014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838BDC-20A7-4568-AC63-A4EBA0FC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réseaux 2ème année - Apprentis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08E6F-5EF3-4A2C-A712-CBD314F9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44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6D6D9-AD68-40CF-8454-45D3EA59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B0AB4E-7FB2-4CC4-9A91-AFB238FE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5362FC-2AB1-413B-990B-C30C32B2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852" y="3485689"/>
            <a:ext cx="13668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Applications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146E88C3-B3B5-489A-8A46-370C22D9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852" y="4076239"/>
            <a:ext cx="13668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Système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d’exploitation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FAA244E4-9577-40E5-9218-33C8C5F1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852" y="4709651"/>
            <a:ext cx="13668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Pilotes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F57DAF39-DF80-4A21-8647-53990582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852" y="5574839"/>
            <a:ext cx="13668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Matériel</a:t>
            </a:r>
          </a:p>
        </p:txBody>
      </p:sp>
      <p:pic>
        <p:nvPicPr>
          <p:cNvPr id="11" name="Picture 20">
            <a:extLst>
              <a:ext uri="{FF2B5EF4-FFF2-40B4-BE49-F238E27FC236}">
                <a16:creationId xmlns:a16="http://schemas.microsoft.com/office/drawing/2014/main" id="{E1BD18FB-85D1-40E0-98C1-C10EE009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90" y="3774614"/>
            <a:ext cx="85725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2">
            <a:extLst>
              <a:ext uri="{FF2B5EF4-FFF2-40B4-BE49-F238E27FC236}">
                <a16:creationId xmlns:a16="http://schemas.microsoft.com/office/drawing/2014/main" id="{BF656763-A794-4F1B-9CA2-C789E259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052" y="5214476"/>
            <a:ext cx="7207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A562DEFB-B5B3-4DAE-BF56-92DB32054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2252" y="3701589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EA892CEF-4BE1-4A61-8789-8AD491D79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127" y="3917489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61B7D2D4-52CB-47D3-B272-09B94872B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365" y="4574714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74ECA2A5-B520-4FBD-A695-4583C3A8B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77" y="1897395"/>
            <a:ext cx="7343775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fr-F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Système d'exploitation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(noté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ou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OS (Operating System)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Il est chargé d'assurer la liaison entre les ressources matérielles, l'utilisateur et les applications (traitement de texte, jeu vidéo, ...)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E3820F4A-0169-4306-8A83-DDEBA553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18" name="Espace réservé de la date 1">
            <a:extLst>
              <a:ext uri="{FF2B5EF4-FFF2-40B4-BE49-F238E27FC236}">
                <a16:creationId xmlns:a16="http://schemas.microsoft.com/office/drawing/2014/main" id="{E893285D-2938-4A0C-93E0-12F63D9C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1015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C808F-459A-4E3B-BBA3-4FB4B0D6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18ED6-7FDF-42FE-A603-AEFDD81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EDECB1-C9AE-4B08-A14D-3423521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8" y="1417638"/>
            <a:ext cx="8907102" cy="5036428"/>
          </a:xfrm>
          <a:prstGeom prst="rect">
            <a:avLst/>
          </a:prstGeom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B50D01B3-CEE7-4DDE-A431-C8C8C875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A704BD87-5FD7-4C36-A5EB-692309F7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4835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49DDF-AD6A-4057-BA3B-4FEAE683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32979-F3DC-47AB-AEC5-DE5376A1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2949"/>
            <a:ext cx="8229600" cy="4023867"/>
          </a:xfrm>
        </p:spPr>
        <p:txBody>
          <a:bodyPr>
            <a:normAutofit fontScale="55000" lnSpcReduction="20000"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Parmi cet ensemble de logiciels on distingue généralement les éléments suivants 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Le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noyau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(en anglais </a:t>
            </a: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kernel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représentant les fonctions fondamentales du système d'exploitation telles que la gestion de la mémoire, des processus, des fichiers, des entrées-sorties principales, et des fonctionnalités de communication.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L'</a:t>
            </a: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interpréteur de commande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(en anglais </a:t>
            </a:r>
            <a:r>
              <a:rPr lang="fr-FR" altLang="en-US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shell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permettant la communication avec le système d'exploitation par l'intermédiaire d'un langage de commandes,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Le </a:t>
            </a:r>
            <a:r>
              <a:rPr lang="fr-FR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système de fichiers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(en anglais «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file system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», noté </a:t>
            </a:r>
            <a:r>
              <a:rPr lang="fr-FR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FS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), permettant d'enregistrer les fichiers dans une arborescence.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fr-F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Parmi les systèmes d’exploitation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Linux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Mac/</a:t>
            </a:r>
            <a:r>
              <a:rPr lang="fr-FR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MacOS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Windows NT/2000/XP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MS-Dos</a:t>
            </a: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F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AS/400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2060-2B16-458E-BB0E-930491DC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027A9762-4A98-4A2A-87B6-DEBFC9B2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B1DF535E-221E-4A82-AEE5-AEDC9C99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6519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5B8E7-690F-44B1-B23C-D6E10B94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E64C4-0529-4BF8-812E-D8E56313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altLang="en-US" sz="2800" b="1" dirty="0">
                <a:latin typeface="Times New Roman" panose="02020603050405020304" pitchFamily="18" charset="0"/>
              </a:rPr>
              <a:t>MS-DOS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en-US" sz="1800" dirty="0">
                <a:latin typeface="Times New Roman" panose="02020603050405020304" pitchFamily="18" charset="0"/>
              </a:rPr>
              <a:t>Le rôle du DOS est d'interpréter les </a:t>
            </a:r>
            <a:r>
              <a:rPr lang="fr-FR" altLang="en-US" sz="1800" b="1" i="1" dirty="0">
                <a:latin typeface="Times New Roman" panose="02020603050405020304" pitchFamily="18" charset="0"/>
              </a:rPr>
              <a:t>commandes</a:t>
            </a:r>
            <a:r>
              <a:rPr lang="fr-FR" altLang="en-US" sz="1800" dirty="0">
                <a:latin typeface="Times New Roman" panose="02020603050405020304" pitchFamily="18" charset="0"/>
              </a:rPr>
              <a:t> saisies au clavier par l'utilisateur.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en-US" sz="1800" dirty="0">
                <a:latin typeface="Times New Roman" panose="02020603050405020304" pitchFamily="18" charset="0"/>
              </a:rPr>
              <a:t>Les commandes permettent d'effectuer les tâches suivantes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altLang="en-US" sz="1800" dirty="0">
                <a:latin typeface="Times New Roman" panose="02020603050405020304" pitchFamily="18" charset="0"/>
              </a:rPr>
              <a:t>gestion des fichiers et des répertoires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altLang="en-US" sz="1800" dirty="0">
                <a:latin typeface="Times New Roman" panose="02020603050405020304" pitchFamily="18" charset="0"/>
              </a:rPr>
              <a:t>mise à jour des disques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altLang="en-US" sz="1800" dirty="0">
                <a:latin typeface="Times New Roman" panose="02020603050405020304" pitchFamily="18" charset="0"/>
              </a:rPr>
              <a:t>configuration du matériel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altLang="en-US" sz="1800" dirty="0">
                <a:latin typeface="Times New Roman" panose="02020603050405020304" pitchFamily="18" charset="0"/>
              </a:rPr>
              <a:t>exécution des programmes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88A5C-B308-4158-8AE8-D4BBB426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8</a:t>
            </a:fld>
            <a:endParaRPr lang="fr-FR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EB7107E-146B-4150-AA40-64F4BA1F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4181383"/>
            <a:ext cx="6235700" cy="22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E67ADCD-D7FA-4A0B-9CFD-58100AC1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F2526E40-533E-4BC2-91AB-264C8ABB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5742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E6AD9-2857-421E-ADE6-D9ECCF3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>
                <a:solidFill>
                  <a:schemeClr val="tx2"/>
                </a:solidFill>
                <a:latin typeface="Chalkboard"/>
                <a:ea typeface="+mj-ea"/>
              </a:rPr>
              <a:t>Architecture des Ordinateurs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5C795-DE61-4A65-BA72-3D96E6AF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b="1" dirty="0">
                <a:latin typeface="Times New Roman" panose="02020603050405020304" pitchFamily="18" charset="0"/>
              </a:rPr>
              <a:t>WINDOWS</a:t>
            </a:r>
            <a:endParaRPr lang="fr-FR" altLang="en-US" sz="3200" b="1" dirty="0"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 sz="2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Les principales versions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en-US" sz="29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Microsoft Windows 1.0 (1985)</a:t>
            </a:r>
            <a:endParaRPr lang="fr-FR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Il s'agit d'une interface graphique de plusieurs fenêtres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Windows NT 4.0 TSE</a:t>
            </a:r>
            <a:r>
              <a:rPr lang="fr-FR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fr-FR" altLang="en-US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Terminal Server Emulation</a:t>
            </a:r>
            <a:r>
              <a:rPr lang="fr-FR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) (1998)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possibilité de brancher des terminaux sur un serveur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fr-FR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Windows Me</a:t>
            </a:r>
            <a:r>
              <a:rPr lang="fr-FR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(2000)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apporte des fonctionnalités multimédia et réseau supplémentaires.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FR" altLang="en-US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Windows XP (2001)</a:t>
            </a:r>
            <a:endParaRPr lang="fr-FR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Il s'agit de la convergence des systèmes précédents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461AE-A741-4AF1-BA10-629CA6EF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5701-DC38-8F4A-99F0-4AA428B173F6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060E38A4-1321-4D25-9222-01595592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Administration Système Linux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38A07037-B1CA-4DD2-9554-14D5D7EC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dirty="0"/>
              <a:t>2020- 2021</a:t>
            </a:r>
          </a:p>
        </p:txBody>
      </p:sp>
    </p:spTree>
    <p:extLst>
      <p:ext uri="{BB962C8B-B14F-4D97-AF65-F5344CB8AC3E}">
        <p14:creationId xmlns:p14="http://schemas.microsoft.com/office/powerpoint/2010/main" val="2962407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450B1B925274DAE9320980332FDBE" ma:contentTypeVersion="0" ma:contentTypeDescription="Crée un document." ma:contentTypeScope="" ma:versionID="4d162d5ed570c0cf831359aa68adcf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A044EF-3E92-4DB4-9DB2-0626DB51D887}"/>
</file>

<file path=customXml/itemProps2.xml><?xml version="1.0" encoding="utf-8"?>
<ds:datastoreItem xmlns:ds="http://schemas.openxmlformats.org/officeDocument/2006/customXml" ds:itemID="{41846A76-9D1D-4BA4-B3EA-3210C0FB8707}"/>
</file>

<file path=customXml/itemProps3.xml><?xml version="1.0" encoding="utf-8"?>
<ds:datastoreItem xmlns:ds="http://schemas.openxmlformats.org/officeDocument/2006/customXml" ds:itemID="{2105E782-F622-4035-8B68-2D56144D07B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5033</Words>
  <Application>Microsoft Office PowerPoint</Application>
  <PresentationFormat>Affichage à l'écran (4:3)</PresentationFormat>
  <Paragraphs>814</Paragraphs>
  <Slides>45</Slides>
  <Notes>22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9" baseType="lpstr">
      <vt:lpstr>Arial</vt:lpstr>
      <vt:lpstr>Arial Narrow</vt:lpstr>
      <vt:lpstr>Calibri</vt:lpstr>
      <vt:lpstr>Chalkboard</vt:lpstr>
      <vt:lpstr>Courier New</vt:lpstr>
      <vt:lpstr>OpenSymbol</vt:lpstr>
      <vt:lpstr>Symbol</vt:lpstr>
      <vt:lpstr>Tahoma</vt:lpstr>
      <vt:lpstr>Times New Roman</vt:lpstr>
      <vt:lpstr>TimesNewRomanPS-BoldMT</vt:lpstr>
      <vt:lpstr>TimesNewRomanPSMT</vt:lpstr>
      <vt:lpstr>Wingdings</vt:lpstr>
      <vt:lpstr>Thème Office</vt:lpstr>
      <vt:lpstr>Image bitmap</vt:lpstr>
      <vt:lpstr>Administration Système Linux</vt:lpstr>
      <vt:lpstr>Programme du cours  </vt:lpstr>
      <vt:lpstr>Architecture des Ordinateurs</vt:lpstr>
      <vt:lpstr>Architecture des Ordinateurs</vt:lpstr>
      <vt:lpstr>Architecture des Ordinateurs</vt:lpstr>
      <vt:lpstr>Architecture des Ordinateurs</vt:lpstr>
      <vt:lpstr>Architecture des Ordinateurs</vt:lpstr>
      <vt:lpstr>Architecture des Ordinateurs</vt:lpstr>
      <vt:lpstr>Architecture des Ordinateurs</vt:lpstr>
      <vt:lpstr>Architecture des Ordinateurs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 Présentation d’un système Linux </vt:lpstr>
      <vt:lpstr>Exploitation d’un système Linux</vt:lpstr>
      <vt:lpstr>Exploitation d’un système Linux</vt:lpstr>
      <vt:lpstr>Exploitation d’un système Linux</vt:lpstr>
      <vt:lpstr>Exploitation d’un système Linux</vt:lpstr>
      <vt:lpstr>Exploitation d’un système Linux</vt:lpstr>
      <vt:lpstr>Exploitation d’un système Linux</vt:lpstr>
      <vt:lpstr>Linux – Commande - Exemple</vt:lpstr>
      <vt:lpstr>Exploitation d’un système Linux</vt:lpstr>
      <vt:lpstr>Exploitation d’un système Linux</vt:lpstr>
      <vt:lpstr>Exploitation d’un système Linux</vt:lpstr>
      <vt:lpstr>Exploitation d’un système Linux</vt:lpstr>
      <vt:lpstr>Exploitation d’un système Linux</vt:lpstr>
      <vt:lpstr>Exploitation d’un système Linux</vt:lpstr>
      <vt:lpstr>Liens utiles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Système Linux</dc:title>
  <dc:creator>momo sene</dc:creator>
  <cp:lastModifiedBy>momo sene</cp:lastModifiedBy>
  <cp:revision>55</cp:revision>
  <dcterms:created xsi:type="dcterms:W3CDTF">2021-01-12T23:27:45Z</dcterms:created>
  <dcterms:modified xsi:type="dcterms:W3CDTF">2021-01-21T11:03:23Z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0x010100E38450B1B925274DAE9320980332FDBE</vt:lpwstr>
  </property>
</Properties>
</file>