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804" r:id="rId2"/>
  </p:sldMasterIdLst>
  <p:sldIdLst>
    <p:sldId id="497" r:id="rId3"/>
    <p:sldId id="423" r:id="rId4"/>
    <p:sldId id="287" r:id="rId5"/>
    <p:sldId id="498" r:id="rId6"/>
    <p:sldId id="286" r:id="rId7"/>
    <p:sldId id="499" r:id="rId8"/>
    <p:sldId id="288" r:id="rId9"/>
    <p:sldId id="500" r:id="rId10"/>
    <p:sldId id="502" r:id="rId11"/>
    <p:sldId id="503" r:id="rId12"/>
    <p:sldId id="504" r:id="rId13"/>
    <p:sldId id="289" r:id="rId14"/>
    <p:sldId id="505" r:id="rId15"/>
    <p:sldId id="506" r:id="rId16"/>
    <p:sldId id="507" r:id="rId17"/>
    <p:sldId id="290" r:id="rId18"/>
    <p:sldId id="508" r:id="rId19"/>
    <p:sldId id="509" r:id="rId20"/>
    <p:sldId id="510" r:id="rId21"/>
    <p:sldId id="511" r:id="rId22"/>
    <p:sldId id="291" r:id="rId23"/>
    <p:sldId id="512" r:id="rId24"/>
    <p:sldId id="292" r:id="rId25"/>
    <p:sldId id="293" r:id="rId26"/>
    <p:sldId id="513" r:id="rId27"/>
    <p:sldId id="514" r:id="rId28"/>
    <p:sldId id="294" r:id="rId29"/>
    <p:sldId id="515" r:id="rId30"/>
    <p:sldId id="516" r:id="rId31"/>
    <p:sldId id="295" r:id="rId32"/>
    <p:sldId id="517" r:id="rId33"/>
    <p:sldId id="518" r:id="rId34"/>
    <p:sldId id="296" r:id="rId35"/>
    <p:sldId id="519" r:id="rId36"/>
    <p:sldId id="520" r:id="rId37"/>
    <p:sldId id="521" r:id="rId38"/>
    <p:sldId id="297" r:id="rId39"/>
    <p:sldId id="522" r:id="rId40"/>
    <p:sldId id="523" r:id="rId41"/>
    <p:sldId id="298" r:id="rId42"/>
    <p:sldId id="299" r:id="rId43"/>
    <p:sldId id="524" r:id="rId44"/>
    <p:sldId id="525" r:id="rId45"/>
    <p:sldId id="526" r:id="rId46"/>
    <p:sldId id="301" r:id="rId47"/>
    <p:sldId id="527" r:id="rId48"/>
    <p:sldId id="528" r:id="rId49"/>
    <p:sldId id="302" r:id="rId50"/>
    <p:sldId id="529" r:id="rId51"/>
    <p:sldId id="530" r:id="rId52"/>
    <p:sldId id="531" r:id="rId53"/>
    <p:sldId id="532" r:id="rId54"/>
    <p:sldId id="303" r:id="rId55"/>
    <p:sldId id="533" r:id="rId56"/>
    <p:sldId id="304" r:id="rId57"/>
    <p:sldId id="534" r:id="rId58"/>
    <p:sldId id="535" r:id="rId59"/>
    <p:sldId id="305" r:id="rId60"/>
    <p:sldId id="536" r:id="rId61"/>
    <p:sldId id="306" r:id="rId62"/>
    <p:sldId id="537" r:id="rId63"/>
    <p:sldId id="538" r:id="rId64"/>
    <p:sldId id="307" r:id="rId65"/>
    <p:sldId id="539" r:id="rId66"/>
    <p:sldId id="308" r:id="rId67"/>
    <p:sldId id="309" r:id="rId68"/>
    <p:sldId id="540" r:id="rId69"/>
    <p:sldId id="541" r:id="rId70"/>
    <p:sldId id="542" r:id="rId71"/>
    <p:sldId id="310" r:id="rId72"/>
    <p:sldId id="543" r:id="rId73"/>
    <p:sldId id="544" r:id="rId74"/>
    <p:sldId id="311" r:id="rId75"/>
    <p:sldId id="545" r:id="rId76"/>
    <p:sldId id="546" r:id="rId77"/>
    <p:sldId id="547" r:id="rId78"/>
    <p:sldId id="548" r:id="rId79"/>
    <p:sldId id="312" r:id="rId80"/>
    <p:sldId id="549" r:id="rId81"/>
    <p:sldId id="313" r:id="rId82"/>
    <p:sldId id="550" r:id="rId83"/>
    <p:sldId id="551" r:id="rId84"/>
    <p:sldId id="314" r:id="rId85"/>
    <p:sldId id="552" r:id="rId86"/>
    <p:sldId id="553" r:id="rId87"/>
    <p:sldId id="554" r:id="rId88"/>
    <p:sldId id="555" r:id="rId89"/>
    <p:sldId id="556" r:id="rId90"/>
    <p:sldId id="315" r:id="rId91"/>
    <p:sldId id="316" r:id="rId92"/>
    <p:sldId id="317" r:id="rId93"/>
    <p:sldId id="318" r:id="rId94"/>
    <p:sldId id="557" r:id="rId95"/>
    <p:sldId id="558" r:id="rId96"/>
    <p:sldId id="319" r:id="rId97"/>
    <p:sldId id="559" r:id="rId98"/>
    <p:sldId id="560" r:id="rId99"/>
    <p:sldId id="324" r:id="rId100"/>
    <p:sldId id="320" r:id="rId101"/>
    <p:sldId id="321" r:id="rId102"/>
    <p:sldId id="322" r:id="rId103"/>
    <p:sldId id="561" r:id="rId104"/>
    <p:sldId id="562" r:id="rId105"/>
    <p:sldId id="563" r:id="rId106"/>
    <p:sldId id="564" r:id="rId107"/>
    <p:sldId id="565" r:id="rId108"/>
    <p:sldId id="325" r:id="rId109"/>
    <p:sldId id="326" r:id="rId110"/>
    <p:sldId id="566" r:id="rId111"/>
    <p:sldId id="567" r:id="rId112"/>
    <p:sldId id="327" r:id="rId113"/>
    <p:sldId id="568" r:id="rId114"/>
    <p:sldId id="569" r:id="rId115"/>
    <p:sldId id="570" r:id="rId116"/>
    <p:sldId id="328" r:id="rId117"/>
    <p:sldId id="571" r:id="rId118"/>
    <p:sldId id="572" r:id="rId119"/>
    <p:sldId id="329" r:id="rId120"/>
    <p:sldId id="573" r:id="rId121"/>
    <p:sldId id="330" r:id="rId122"/>
    <p:sldId id="574" r:id="rId123"/>
    <p:sldId id="331" r:id="rId124"/>
    <p:sldId id="575" r:id="rId125"/>
    <p:sldId id="576" r:id="rId126"/>
    <p:sldId id="334" r:id="rId127"/>
    <p:sldId id="577" r:id="rId128"/>
    <p:sldId id="337" r:id="rId129"/>
    <p:sldId id="578" r:id="rId130"/>
    <p:sldId id="579" r:id="rId131"/>
    <p:sldId id="335" r:id="rId132"/>
    <p:sldId id="580" r:id="rId133"/>
    <p:sldId id="581" r:id="rId134"/>
    <p:sldId id="582" r:id="rId135"/>
    <p:sldId id="583" r:id="rId136"/>
    <p:sldId id="342" r:id="rId137"/>
    <p:sldId id="584" r:id="rId138"/>
    <p:sldId id="343" r:id="rId139"/>
    <p:sldId id="585" r:id="rId140"/>
    <p:sldId id="586" r:id="rId141"/>
    <p:sldId id="587" r:id="rId142"/>
    <p:sldId id="588" r:id="rId143"/>
    <p:sldId id="589" r:id="rId144"/>
    <p:sldId id="590" r:id="rId145"/>
    <p:sldId id="344" r:id="rId146"/>
    <p:sldId id="591" r:id="rId147"/>
    <p:sldId id="592" r:id="rId148"/>
    <p:sldId id="345" r:id="rId149"/>
    <p:sldId id="593" r:id="rId150"/>
    <p:sldId id="594" r:id="rId151"/>
    <p:sldId id="346" r:id="rId152"/>
    <p:sldId id="347" r:id="rId153"/>
    <p:sldId id="595" r:id="rId154"/>
    <p:sldId id="596" r:id="rId155"/>
    <p:sldId id="348" r:id="rId156"/>
    <p:sldId id="597" r:id="rId157"/>
    <p:sldId id="598" r:id="rId158"/>
    <p:sldId id="599" r:id="rId159"/>
    <p:sldId id="349" r:id="rId160"/>
    <p:sldId id="351" r:id="rId161"/>
    <p:sldId id="600" r:id="rId162"/>
    <p:sldId id="601" r:id="rId163"/>
    <p:sldId id="352" r:id="rId164"/>
    <p:sldId id="602" r:id="rId165"/>
    <p:sldId id="603" r:id="rId166"/>
    <p:sldId id="604" r:id="rId167"/>
    <p:sldId id="605" r:id="rId168"/>
    <p:sldId id="353" r:id="rId169"/>
    <p:sldId id="356" r:id="rId1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/>
    <p:restoredTop sz="92569"/>
  </p:normalViewPr>
  <p:slideViewPr>
    <p:cSldViewPr snapToGrid="0">
      <p:cViewPr varScale="1">
        <p:scale>
          <a:sx n="86" d="100"/>
          <a:sy n="86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presProps" Target="presProp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2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4E66-2710-3D4B-8B77-86A958C3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A663-FFC7-794C-8CBC-BA2B5FDCF6BF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8C67-5790-A34C-A30F-4195D52C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E22F-81CA-AC41-974C-7E335D42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4E8A4-6E17-094F-8269-F274D264A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CB9E-1975-E749-B749-049A11ED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3AF9-0120-F146-849F-77ED7349A6DA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50DB-4A6A-0D42-8A6B-7F1D3EBB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5EEF-7008-F94C-98EA-16DEBD9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88E15-43C5-E341-8396-1C081F645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CD20-19D1-3943-8E6F-0427688F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E866-7FBA-C742-9075-ABE3857E030E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C881-1BD2-C94A-ADCE-C376B847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882E-7BB8-FA46-A162-1B968959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E239-9BC2-6F4F-9B13-26369A313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38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33F699-9521-2A43-9AAC-BF84BF30F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A9C50-D260-1F44-B3E5-B8861309D855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CF9FFA-7E8F-234D-A99F-66F8F35A5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691BD7-5907-824A-8141-AAFB6CD1F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1C368-2391-D74D-8DB1-7F2AC6FF5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6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CAA4-0B6F-9946-8D95-8908D65C3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8D8C9BA-F5E6-8446-8EBD-A1F6A4B6464C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54AB-ED08-8C49-858C-17E76DBDB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C7747F-1A8A-344F-B4E4-82F91A702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B319A1-90E9-1F47-9857-396C5A4DE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F76B86-5689-F34F-8743-A523FB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9144000" cy="228600"/>
          </a:xfrm>
        </p:spPr>
        <p:txBody>
          <a:bodyPr/>
          <a:lstStyle>
            <a:lvl1pPr>
              <a:defRPr sz="12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Computer Networks, Fifth Edition by Andrew </a:t>
            </a:r>
            <a:r>
              <a:rPr lang="en-US" err="1"/>
              <a:t>Tanenbaum</a:t>
            </a:r>
            <a:r>
              <a:rPr lang="en-US"/>
              <a:t> and David </a:t>
            </a:r>
            <a:r>
              <a:rPr lang="en-US" err="1"/>
              <a:t>Wetherall</a:t>
            </a:r>
            <a:r>
              <a:rPr lang="en-US"/>
              <a:t>, © Pearson Education-Prentice Hall, 2011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B893-0FFA-C747-8F96-85A6909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20C95-7849-6642-8022-E1107AFFA3EF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74F1-D518-7242-9DFC-E71CCD82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1CB9-A458-0F4E-8FEB-42D07E30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A223F-565F-7240-B4B0-1B1172193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69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207EA8-54C1-4141-B2F1-CDF76B3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F9CB4-82F1-7B42-B47A-D17E2B687EE2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3E590D-0DC0-934C-851C-C6106AF9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259DE-6A34-D146-8D60-992D47FD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160C7-9061-EC41-AE39-13D458643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362AB4-6C4F-214B-A350-C628BDA1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DBDC3-D848-9D43-9025-5BC01F86E249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D55C02-A0BA-A749-BF88-58DEB172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B7901-71F4-2841-9B96-FCDF7595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F57A01-CA92-7B4B-9759-82F976233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2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A27192-716F-D941-9083-5D0E405C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3ADB-D826-EC45-BEEE-A266C9EE283C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20E5C-D88D-D047-BE28-D5AFD02E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25893A-8E71-4645-8096-98DA278F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AC530-AAD7-5C48-BAE0-6831043A6C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9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A0B70A-A449-AD48-91EF-FB32017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751D-72B9-884B-91B7-A66D88DE7BBF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D841B7-4A5A-6A45-8EA8-6B10772B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ED52A1-38B9-6649-BDFB-99EDD48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64231-C75D-E948-BDBA-44DF63B6A2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5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21D056-7908-8D42-B2B6-A8E2DA50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F9EEC-9432-9843-83C7-100110D88DB3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0DADDD-736D-9A4B-B001-412CA650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49D365-6508-6A46-98B6-AD01378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377AC-4B9B-E542-BB5B-20B2B0FF4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6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9196E2-38D7-0643-8779-88F300C9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EC18D-36A5-D54D-AA32-587AD7A110DE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ABBF6-1792-6A4F-A3B2-C5E3319D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F84CA-EB85-E649-81CD-06A1DCA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9E24C-6839-824B-A746-853D00CFE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8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ABDDF63-C98C-3E4D-B544-F6575EE304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304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CF1C43F7-2984-2140-AC81-A34A27E41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1828800"/>
            <a:ext cx="7543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F4D1-03C9-A44F-88CB-CA1609FC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11A1B99-6DB6-374B-AFD9-34AC60BBD77F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38E0-7C73-A249-A5EA-C564A7E4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2D9B-45C4-8343-B80E-EB74E428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14F04B2-3FB8-6A43-9FAB-A166EC22E6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3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rgbClr val="FF000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1003F8-C7F8-1245-AB8B-A18638418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510A01-E234-5F40-BC96-2B8D07057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B22B5CE-A47B-5042-9671-663FFB6497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8DC0EA4-EB5A-D046-A433-9990FACC6FFA}" type="datetimeFigureOut">
              <a:rPr lang="en-US"/>
              <a:pPr>
                <a:defRPr/>
              </a:pPr>
              <a:t>4/25/19</a:t>
            </a:fld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BB2FE6C-C86E-0245-A863-8B4397F7EF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C132F8E-EA26-0045-9F51-FA53E22B9B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CC631C6-9BBC-EE45-B065-F0D7DA9CDA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9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28AD84B-E4D3-DA40-B14A-434276592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Network Layer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390D2062-2D3B-6941-83BE-710D7D33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69268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-Aware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37079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Shift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hotspots.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function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(fixed)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plus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(variable)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Least-weight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favor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lightly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Traffic-aware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oscillation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heavily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calculation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attractive.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oscillate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wildly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829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CC305C3-B0E9-2F41-A2DE-F4F4AB535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Network Layer Principles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CDA0982-BD91-354B-9C50-72EECCD38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238" y="1963738"/>
            <a:ext cx="8513762" cy="45894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/>
              <a:t>. . .</a:t>
            </a:r>
          </a:p>
          <a:p>
            <a:pPr eaLnBrk="1" hangingPunct="1">
              <a:buFont typeface="Times New Roman" panose="02020603050405020304" pitchFamily="18" charset="0"/>
              <a:buAutoNum type="arabicPeriod" startAt="6"/>
            </a:pPr>
            <a:r>
              <a:rPr lang="en-US" altLang="en-US" sz="3200"/>
              <a:t>Avoid static options and parameters</a:t>
            </a:r>
          </a:p>
          <a:p>
            <a:pPr eaLnBrk="1" hangingPunct="1">
              <a:buFont typeface="Times New Roman" panose="02020603050405020304" pitchFamily="18" charset="0"/>
              <a:buAutoNum type="arabicPeriod" startAt="6"/>
            </a:pPr>
            <a:r>
              <a:rPr lang="en-US" altLang="en-US" sz="3200"/>
              <a:t>Look for good design (not perfect)</a:t>
            </a:r>
          </a:p>
          <a:p>
            <a:pPr eaLnBrk="1" hangingPunct="1">
              <a:buFont typeface="Times New Roman" panose="02020603050405020304" pitchFamily="18" charset="0"/>
              <a:buAutoNum type="arabicPeriod" startAt="6"/>
            </a:pPr>
            <a:r>
              <a:rPr lang="en-US" altLang="en-US" sz="3200"/>
              <a:t>Strict sending, tolerant receiving</a:t>
            </a:r>
          </a:p>
          <a:p>
            <a:pPr eaLnBrk="1" hangingPunct="1">
              <a:buFont typeface="Times New Roman" panose="02020603050405020304" pitchFamily="18" charset="0"/>
              <a:buAutoNum type="arabicPeriod" startAt="6"/>
            </a:pPr>
            <a:r>
              <a:rPr lang="en-US" altLang="en-US" sz="3200"/>
              <a:t>Think about scalability</a:t>
            </a:r>
          </a:p>
          <a:p>
            <a:pPr eaLnBrk="1" hangingPunct="1">
              <a:buFont typeface="Times New Roman" panose="02020603050405020304" pitchFamily="18" charset="0"/>
              <a:buAutoNum type="arabicPeriod" startAt="6"/>
            </a:pPr>
            <a:r>
              <a:rPr lang="en-US" altLang="en-US" sz="3200"/>
              <a:t>Consider performance and cost</a:t>
            </a:r>
          </a:p>
          <a:p>
            <a:pPr eaLnBrk="1" hangingPunct="1">
              <a:buFont typeface="Times New Roman" panose="02020603050405020304" pitchFamily="18" charset="0"/>
              <a:buAutoNum type="arabicPeriod" startAt="6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40389075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A09AA28-995D-F34A-A576-5C6CA5562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Network Layer in the Internet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785FF61-F25C-0A48-8D9C-19279E41B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3550" y="1733550"/>
            <a:ext cx="8731250" cy="451961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it-IT" altLang="en-US" sz="2900"/>
              <a:t>The IP Version 4 Protocol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IP Addresses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IP Version 6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Internet Control Protocols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Label Switching and MPLS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OSPF—An Interior Gateway Routing Protocol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BGP—The Exterior Gateway Routing Protocol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Internet Multicasting</a:t>
            </a:r>
          </a:p>
          <a:p>
            <a:pPr eaLnBrk="1" hangingPunct="1">
              <a:buFontTx/>
              <a:buChar char="•"/>
            </a:pPr>
            <a:r>
              <a:rPr lang="en-US" altLang="en-US" sz="2900"/>
              <a:t>Mobile IP</a:t>
            </a:r>
          </a:p>
        </p:txBody>
      </p:sp>
    </p:spTree>
    <p:extLst>
      <p:ext uri="{BB962C8B-B14F-4D97-AF65-F5344CB8AC3E}">
        <p14:creationId xmlns:p14="http://schemas.microsoft.com/office/powerpoint/2010/main" val="12303681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body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IHL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constant.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(20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(60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658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Differentiated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services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(recall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expediated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explicit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IHL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constant.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(20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(60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Total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65,535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Identification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Identification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15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Don’t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MF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Fragment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offset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live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lifetime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255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zero,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warning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892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checksum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vital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recomputed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Security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secret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Strict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complete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02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Loose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traverse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Record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Options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00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6E2D580-DEF3-9644-BAAB-DE5629389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en-US" dirty="0"/>
              <a:t>The IP Version 4 </a:t>
            </a:r>
            <a:r>
              <a:rPr lang="it-IT" altLang="en-US" dirty="0" err="1"/>
              <a:t>Protocol</a:t>
            </a:r>
            <a:endParaRPr lang="en-US" altLang="en-US" dirty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683694C-473B-A74F-923F-5ED1BC7AF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IPv4 (Internet Protocol) header.</a:t>
            </a:r>
          </a:p>
        </p:txBody>
      </p:sp>
      <p:pic>
        <p:nvPicPr>
          <p:cNvPr id="75780" name="Picture 2">
            <a:extLst>
              <a:ext uri="{FF2B5EF4-FFF2-40B4-BE49-F238E27FC236}">
                <a16:creationId xmlns:a16="http://schemas.microsoft.com/office/drawing/2014/main" id="{0AFEE9C9-7EF5-0443-BB33-88EDAF5F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3338"/>
            <a:ext cx="78327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8065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23A7798-37F2-4144-945F-682C93E42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en-US" dirty="0"/>
              <a:t>The IP Version 4 </a:t>
            </a:r>
            <a:r>
              <a:rPr lang="it-IT" altLang="en-US" dirty="0" err="1"/>
              <a:t>Protocol</a:t>
            </a:r>
            <a:endParaRPr lang="en-US" altLang="en-US" dirty="0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1298D23-6FC4-F444-8D07-95E8F528C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Some of the IP options.</a:t>
            </a:r>
          </a:p>
        </p:txBody>
      </p:sp>
      <p:pic>
        <p:nvPicPr>
          <p:cNvPr id="76804" name="Picture 2">
            <a:extLst>
              <a:ext uri="{FF2B5EF4-FFF2-40B4-BE49-F238E27FC236}">
                <a16:creationId xmlns:a16="http://schemas.microsoft.com/office/drawing/2014/main" id="{FC53ED59-641D-5043-8473-D1BF0BCA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054225"/>
            <a:ext cx="8491537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5974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Prefixes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feature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interface,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hierarchy.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comprised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variable-length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bottom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-Aware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8336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(variable)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ignored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spread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shift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500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21226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Prefixes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45137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notations,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hexadecimal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80D00297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128.208.2.151.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128.208.0.0/24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described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“\16”.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mask.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binary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mask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mask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255.255.255.0.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42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73B6303-3CC1-F24E-8C9F-8A60D3524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IP Addresses</a:t>
            </a:r>
            <a:br>
              <a:rPr lang="en-US" altLang="en-US" dirty="0"/>
            </a:br>
            <a:r>
              <a:rPr lang="en-US" altLang="zh-CN" dirty="0"/>
              <a:t>Prefixes</a:t>
            </a:r>
            <a:endParaRPr lang="en-US" altLang="en-US" dirty="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7E29D2E-D219-DD4C-B7F2-D6B30E82B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An IP prefix.</a:t>
            </a:r>
          </a:p>
        </p:txBody>
      </p:sp>
      <p:pic>
        <p:nvPicPr>
          <p:cNvPr id="77828" name="Picture 2">
            <a:extLst>
              <a:ext uri="{FF2B5EF4-FFF2-40B4-BE49-F238E27FC236}">
                <a16:creationId xmlns:a16="http://schemas.microsoft.com/office/drawing/2014/main" id="{B0A9D8DB-CF4C-1E43-84B1-DD5214F8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233613"/>
            <a:ext cx="80486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1189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Prefixes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Hierarchical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advantage.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Disadvantages.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globally.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mobile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701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Subnets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managed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nonprofit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corporation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ICANN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Corporation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conflicts.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ICANN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delegated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authorities,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companies.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split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subnetting.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08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Subnets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/16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/17,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quarter,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/18,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eighth,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/19,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11010000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1|xxxxxxx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xxxxxxxx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11010000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00|xxxxxx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xxxxxxxx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Art: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11010000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001|xxxxx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xxxxxxxx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128.208.128.0/17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EE: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128.208.0.0/18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Art: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128.208.96.0/19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80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BEE4F4A-A600-6F4E-9DD4-F2E3AB95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IP Addresses</a:t>
            </a:r>
            <a:br>
              <a:rPr lang="en-US" altLang="en-US" dirty="0"/>
            </a:br>
            <a:r>
              <a:rPr lang="en-US" altLang="zh-CN" dirty="0"/>
              <a:t>Subnets</a:t>
            </a:r>
            <a:endParaRPr lang="en-US" altLang="en-US" dirty="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C85B9B6-8F34-FA42-AE37-A25A50A8D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Splitting an IP prefix into separate networks with subnetting.</a:t>
            </a:r>
          </a:p>
        </p:txBody>
      </p:sp>
      <p:pic>
        <p:nvPicPr>
          <p:cNvPr id="78852" name="Picture 2">
            <a:extLst>
              <a:ext uri="{FF2B5EF4-FFF2-40B4-BE49-F238E27FC236}">
                <a16:creationId xmlns:a16="http://schemas.microsoft.com/office/drawing/2014/main" id="{3828CDE5-3CCD-C74C-BFA1-F3D2E038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24013"/>
            <a:ext cx="8115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19883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Subnets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mask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corresponding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128.208.2.151.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255.255.128.0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17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128.208.0.0),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(128.208.128.0).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Dept.,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128.208.0.0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mask.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08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CIDR—Classless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InterDomain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explosion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aggregation.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subnetting,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supernet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CIDR.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8192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194.24.0.0.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2048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Cambridge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1024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Edinburgh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4096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Oxford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1024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unallocated.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44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0CE0FC3-CAE3-4B45-8FCB-55548294F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IP Addresses</a:t>
            </a:r>
            <a:br>
              <a:rPr lang="en-US" altLang="en-US" dirty="0"/>
            </a:br>
            <a:r>
              <a:rPr lang="en-US" altLang="zh-CN" dirty="0"/>
              <a:t>CIDR</a:t>
            </a:r>
            <a:endParaRPr lang="en-US" altLang="en-US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E2709CC-7DA0-F64D-A45E-20FD2B54F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set of IP address assignments</a:t>
            </a:r>
          </a:p>
        </p:txBody>
      </p:sp>
      <p:pic>
        <p:nvPicPr>
          <p:cNvPr id="79876" name="Picture 2">
            <a:extLst>
              <a:ext uri="{FF2B5EF4-FFF2-40B4-BE49-F238E27FC236}">
                <a16:creationId xmlns:a16="http://schemas.microsoft.com/office/drawing/2014/main" id="{0D4B9A34-FF04-E442-B77D-EE506365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551113"/>
            <a:ext cx="8575675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6118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CIDR—Classless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InterDomain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London)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London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aggregate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194.24.0.0/19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covers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universities.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overlap.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78A1C44-B819-5B48-8894-6D88B859C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Traffic-Aware Routing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C24148F-99F0-E04C-800D-AA0B53AC5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/>
              <a:t>A network in which the East and West parts </a:t>
            </a:r>
            <a:br>
              <a:rPr lang="en-US" altLang="en-US"/>
            </a:br>
            <a:r>
              <a:rPr lang="en-US" altLang="en-US"/>
              <a:t>are connected by two links.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BAA0EE5A-1927-2141-AD51-49D0F7AD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84288"/>
            <a:ext cx="66960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59252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534EF8A-C5B0-C149-A9BC-8B6D3E814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IP Addresses</a:t>
            </a:r>
            <a:br>
              <a:rPr lang="en-US" altLang="en-US" dirty="0"/>
            </a:br>
            <a:r>
              <a:rPr lang="en-US" altLang="zh-CN" dirty="0"/>
              <a:t>CIDR</a:t>
            </a:r>
            <a:endParaRPr lang="en-US" altLang="en-US" dirty="0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474076D-9FA2-2349-9FF8-C916001D1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Aggregation of IP prefixes</a:t>
            </a:r>
          </a:p>
        </p:txBody>
      </p:sp>
      <p:pic>
        <p:nvPicPr>
          <p:cNvPr id="80900" name="Picture 2">
            <a:extLst>
              <a:ext uri="{FF2B5EF4-FFF2-40B4-BE49-F238E27FC236}">
                <a16:creationId xmlns:a16="http://schemas.microsoft.com/office/drawing/2014/main" id="{466494C3-59CF-4545-B20B-A4EBE950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43050"/>
            <a:ext cx="71532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386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CIDR—Classless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InterDomain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previous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available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Francisco.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York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192.24.0.0/19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London.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192.24.12.0/22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Francisco.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/19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mask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/22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mask,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/22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12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178C5C7-D511-1A45-83D5-24A6E1889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IP Addresses</a:t>
            </a:r>
            <a:br>
              <a:rPr lang="en-US" altLang="en-US" dirty="0"/>
            </a:br>
            <a:r>
              <a:rPr lang="en-US" altLang="zh-CN" dirty="0"/>
              <a:t>CIDR</a:t>
            </a:r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82A6657-AA92-7D47-8148-A56099C8B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Longest matching prefix routing at the New York router.</a:t>
            </a:r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27CAD1DE-B2F7-0D43-8AB7-D95D1C50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266950"/>
            <a:ext cx="84201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0652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NAT—Network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 deals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business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intramural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10.0.0.0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10.255.255.255/8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(16,777,216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172.16.0.0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172.31.255.255/12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(1,048,576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hosts)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192.168.0.0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192.168.255.255/16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(65,536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public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294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NAT—Network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premises,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10.x.y.z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premises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converts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198.60.42.12.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observed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payloads.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16-bit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49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ADF889F-4874-D24C-955C-3D713E274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IP Addresses</a:t>
            </a:r>
            <a:br>
              <a:rPr lang="en-US" altLang="en-US" dirty="0"/>
            </a:br>
            <a:r>
              <a:rPr lang="en-US" altLang="zh-CN" dirty="0"/>
              <a:t>NAT</a:t>
            </a:r>
            <a:endParaRPr lang="en-US" altLang="en-US" dirty="0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42943CC-F228-5F42-BC16-0AABE59CE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Placement and operation of a NAT box.</a:t>
            </a:r>
          </a:p>
        </p:txBody>
      </p:sp>
      <p:pic>
        <p:nvPicPr>
          <p:cNvPr id="84996" name="Picture 2">
            <a:extLst>
              <a:ext uri="{FF2B5EF4-FFF2-40B4-BE49-F238E27FC236}">
                <a16:creationId xmlns:a16="http://schemas.microsoft.com/office/drawing/2014/main" id="{D86DE29C-222E-1D44-BDA7-79FC0425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57388"/>
            <a:ext cx="8172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6510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b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NAT—Network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outgoing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box,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10.x.y.z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box’s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65,536-entry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translation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 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extracted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box’s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mapping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10.x.y.z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441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ED575FD-CD9B-8542-9159-91E7EF9CC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IP Version 6 Goals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2FAC6E35-94DD-6941-A0B4-9BF12126B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550" y="1577975"/>
            <a:ext cx="8469313" cy="467995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000"/>
              <a:t>Support billions of hosts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Reduce routing table size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Simplify protocol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Better security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Attention to type of service</a:t>
            </a:r>
            <a:endParaRPr lang="en-US" altLang="en-US" sz="3200"/>
          </a:p>
          <a:p>
            <a:pPr eaLnBrk="1" hangingPunct="1">
              <a:buFontTx/>
              <a:buChar char="•"/>
            </a:pPr>
            <a:r>
              <a:rPr lang="en-US" altLang="en-US" sz="3000"/>
              <a:t>Aid multicasting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Roaming host without changing address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Allow future protocol evolution</a:t>
            </a:r>
          </a:p>
          <a:p>
            <a:pPr eaLnBrk="1" hangingPunct="1">
              <a:buFontTx/>
              <a:buChar char="•"/>
            </a:pPr>
            <a:r>
              <a:rPr lang="en-US" altLang="en-US" sz="3000"/>
              <a:t>Permit coexistence of old, new protocols</a:t>
            </a:r>
            <a:r>
              <a:rPr lang="en-US" altLang="en-US" sz="320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328884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Version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Always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Differentiated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servi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requirements.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identifier.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nonzero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treatment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QoS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purposes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Payload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total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97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(optional)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UDP)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to.</a:t>
            </a:r>
            <a:endParaRPr lang="en-US" altLang="zh-CN" sz="2400" i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limit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16-byte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hexadecimal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digits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8000:0000:0000:0000:0123:4567:89AB:CDEF.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omitted.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8000::123:4567:89AB:CDEF.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written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::192.31.20.46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Admission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8336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virtual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(VC)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Difficult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shapes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description.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described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shape.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bursty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Bursty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likely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descriptor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captures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leaky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later.)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7213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9BDB09A-0764-E14B-BA4C-BE622C682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IP Version 6</a:t>
            </a:r>
            <a:br>
              <a:rPr lang="en-US" altLang="en-US" dirty="0"/>
            </a:b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endParaRPr lang="en-US" altLang="en-US" dirty="0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3A3695F-598C-9548-AA39-FC7924213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IPv6 fixed header (required).</a:t>
            </a:r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DB9708A3-485A-5C43-9AA1-A2D0B98E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117600"/>
            <a:ext cx="5935662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50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IHL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fragmentation-related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procedure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Checksum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checksums.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9768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companion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ICMP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something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unexpected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reported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ICMP.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encapsulated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dozen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ICMP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defined.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Unreachable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64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dropped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illegal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software.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Quench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Throttle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Redirect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incorrectly.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12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reachable.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departure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Solicitation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nearby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9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B65495C-04FB-7841-8D2F-592405016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Internet Control Protocols</a:t>
            </a:r>
            <a:br>
              <a:rPr lang="en-US" altLang="en-US" dirty="0"/>
            </a:br>
            <a:r>
              <a:rPr lang="en-US" altLang="zh-CN" dirty="0"/>
              <a:t>ICMP</a:t>
            </a:r>
            <a:endParaRPr lang="en-US" altLang="en-US" dirty="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D8DCDA0-BB62-F14D-8C13-6A2C6F5A0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principal ICMP message types.</a:t>
            </a:r>
          </a:p>
        </p:txBody>
      </p:sp>
      <p:pic>
        <p:nvPicPr>
          <p:cNvPr id="92164" name="Picture 2">
            <a:extLst>
              <a:ext uri="{FF2B5EF4-FFF2-40B4-BE49-F238E27FC236}">
                <a16:creationId xmlns:a16="http://schemas.microsoft.com/office/drawing/2014/main" id="{339E0F7E-85E8-7F42-AC58-8138B1393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479550"/>
            <a:ext cx="7916862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1070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ARP—The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understand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/24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192.32.65.0/24.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prefix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192.32.63.0/24.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E1~E6,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74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1A6EFCA-0E70-1D4B-ACAF-2C262B5D7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50812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Internet Control Protocols</a:t>
            </a:r>
            <a:br>
              <a:rPr lang="en-US" altLang="en-US" dirty="0"/>
            </a:br>
            <a:r>
              <a:rPr lang="en-US" altLang="en-US" dirty="0"/>
              <a:t>ARP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1F8D748-50F0-9D41-B638-0E4A1BF02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861050"/>
            <a:ext cx="8856662" cy="6921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Two switched Ethernet LANs joined by a router</a:t>
            </a:r>
          </a:p>
        </p:txBody>
      </p:sp>
      <p:pic>
        <p:nvPicPr>
          <p:cNvPr id="93188" name="Picture 2">
            <a:extLst>
              <a:ext uri="{FF2B5EF4-FFF2-40B4-BE49-F238E27FC236}">
                <a16:creationId xmlns:a16="http://schemas.microsoft.com/office/drawing/2014/main" id="{E071AE41-D782-224A-8234-F9EC02DF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92188"/>
            <a:ext cx="79914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551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eagle.cs.uni.edu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returns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192.32.65.5.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answer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040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Optimization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mapping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IP-to-Ethernet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mapping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mapping.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mapping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configured.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cache.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Admission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8336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descriptions,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agreement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guarantee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Estimate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physical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100Mbps.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circuits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admitted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wasteful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rarely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happen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blast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simultaneously.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Tradeoff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risk.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8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off-network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198.31.65.1.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again.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constant.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740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Dynamic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Configuration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built-in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allocates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823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Inter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returning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expires,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DHCP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renewal,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otherwise,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earlier.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38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MPLS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MultiProtocol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Switching)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output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router-to-router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PPP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PPP,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268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13819BF-4CA5-B14B-B000-782FF542F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Label Switching and MPLS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6F48D82-C658-B54B-AA67-0FA6BA98E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Transmitting a TCP segment using IP, MPLS, and PPP.</a:t>
            </a:r>
          </a:p>
        </p:txBody>
      </p:sp>
      <p:pic>
        <p:nvPicPr>
          <p:cNvPr id="94212" name="Picture 2">
            <a:extLst>
              <a:ext uri="{FF2B5EF4-FFF2-40B4-BE49-F238E27FC236}">
                <a16:creationId xmlns:a16="http://schemas.microsoft.com/office/drawing/2014/main" id="{3E4AEC0F-9889-DB40-8C33-106D880C2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514475"/>
            <a:ext cx="6938962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7443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MPLS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QoS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stacking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i="1" dirty="0" err="1">
                <a:solidFill>
                  <a:srgbClr val="000000"/>
                </a:solidFill>
                <a:ea typeface="宋体" panose="02010600030101010101" pitchFamily="2" charset="-122"/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PPP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understand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308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MPLS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inspects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particular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(Forwarding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Equivalence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728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52E0554-E9E4-3F44-85AB-CCAB77B51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Label Switching and MPLS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2AEE498-0C88-1C43-9F4E-22952812F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Forwarding an IP packet through an MPLS network</a:t>
            </a:r>
          </a:p>
        </p:txBody>
      </p:sp>
      <p:pic>
        <p:nvPicPr>
          <p:cNvPr id="95236" name="Picture 2">
            <a:extLst>
              <a:ext uri="{FF2B5EF4-FFF2-40B4-BE49-F238E27FC236}">
                <a16:creationId xmlns:a16="http://schemas.microsoft.com/office/drawing/2014/main" id="{4A5BBCF6-2326-FB47-9AE0-0D7A2BE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47900"/>
            <a:ext cx="83915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5594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Switching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MPLS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outermost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guides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revealed,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further.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labels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left.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53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An Interior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 Internet is made up of a large number of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(Autonomous Systems) that are operated by different organizations.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 its own network, the organization can use its own algorithm for internal routing, called intradomain routing, or interior gateway protocol.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OSPF is widely used intradomain routing protocol.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 is drew on a similar protocol called IS-IS (Intermediate-System to Intermediate-System) 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 In the following figure, an AS network.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OSPF abstracts the actual networks, routers and links into a directed graph in which each arc has a weight (distance, delay,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etc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 pair of arcs between two routers.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Admission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8336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Combine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traffic-aware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avoids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9056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260717D-0B26-0F42-8E84-5835260C1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OSPF—An Interior Gateway </a:t>
            </a:r>
            <a:br>
              <a:rPr lang="en-US" altLang="en-US" dirty="0"/>
            </a:br>
            <a:r>
              <a:rPr lang="en-US" altLang="en-US" dirty="0"/>
              <a:t>Routing Protocol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5534CDB-5953-1B46-826A-361E07AA9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An autonomous system</a:t>
            </a:r>
          </a:p>
        </p:txBody>
      </p:sp>
      <p:pic>
        <p:nvPicPr>
          <p:cNvPr id="96260" name="Picture 2">
            <a:extLst>
              <a:ext uri="{FF2B5EF4-FFF2-40B4-BE49-F238E27FC236}">
                <a16:creationId xmlns:a16="http://schemas.microsoft.com/office/drawing/2014/main" id="{4AB0C498-2D96-3E45-8B6E-D426FC6D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03450"/>
            <a:ext cx="8056563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8591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64A85A0-98B4-9443-B018-A32A8621D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OSPF—An Interior Gateway </a:t>
            </a:r>
            <a:br>
              <a:rPr lang="en-US" altLang="en-US" dirty="0"/>
            </a:br>
            <a:r>
              <a:rPr lang="en-US" altLang="en-US" dirty="0"/>
              <a:t>Routing Protocol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08EE048-16EF-1249-9C3C-D2CD4C99A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graph representation of the previous slide.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0509D2FB-4545-BF44-8754-AE1DA3C0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068513"/>
            <a:ext cx="78660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80126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An Interior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 on the graph representation of the network, OSPF uses the link state method to have every router computer the shortest path to all other nodes.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 paths may be found that are equally short. OSPF will split traffic across them when forwarding, called ECMP (Equal Cost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MultiPath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). 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 AS can be divided into numbered areas.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 AS has a backbone area, called area 0. The routers in this area are called backbone routers.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 areas are connected to the backbone,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possible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backbone.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611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An Interior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routers: lie wholly within an area.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Summarize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inject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summary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detailed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select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injects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338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52035A1-C2AA-FE4C-9A44-B963AFD6C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OSPF—An Interior Gateway </a:t>
            </a:r>
            <a:br>
              <a:rPr lang="en-US" altLang="en-US" dirty="0"/>
            </a:br>
            <a:r>
              <a:rPr lang="en-US" altLang="en-US" dirty="0"/>
              <a:t>Routing Protocol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47DEFB1-8F92-9E4D-8426-B66DBB139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relation between ASes, backbones, and areas in OSPF.</a:t>
            </a:r>
          </a:p>
        </p:txBody>
      </p:sp>
      <p:pic>
        <p:nvPicPr>
          <p:cNvPr id="98308" name="Picture 3">
            <a:extLst>
              <a:ext uri="{FF2B5EF4-FFF2-40B4-BE49-F238E27FC236}">
                <a16:creationId xmlns:a16="http://schemas.microsoft.com/office/drawing/2014/main" id="{80F18BA0-96BD-6144-92B7-B9B02BDA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852613"/>
            <a:ext cx="74961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513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An Interior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database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intra-area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chosen.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inter-area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backbone,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backbone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145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An Interior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boots,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HELLO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OSPF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neighbor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elected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Non-adjacent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periodically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UPDATE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95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OSPF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An Interior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DATABASE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DESCRIPTION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currently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values.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messages.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adjacent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checks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Backbone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select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area.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58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BF4AC1E-7382-C94D-97C0-D8A6712C9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OSPF—An Interior Gateway </a:t>
            </a:r>
            <a:br>
              <a:rPr lang="en-US" altLang="en-US" dirty="0"/>
            </a:br>
            <a:r>
              <a:rPr lang="en-US" altLang="en-US" dirty="0"/>
              <a:t>Routing Protocol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3896ACC-CCA8-C146-B05B-E903A39C5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five types of OSPF messages</a:t>
            </a:r>
          </a:p>
        </p:txBody>
      </p:sp>
      <p:pic>
        <p:nvPicPr>
          <p:cNvPr id="99332" name="Picture 2">
            <a:extLst>
              <a:ext uri="{FF2B5EF4-FFF2-40B4-BE49-F238E27FC236}">
                <a16:creationId xmlns:a16="http://schemas.microsoft.com/office/drawing/2014/main" id="{7A854349-85F4-EF48-8340-F25E1750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143125"/>
            <a:ext cx="83439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11693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B1C3C32-DA28-5F4C-B84F-025231BCE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BGP—The Exterior Gateway </a:t>
            </a:r>
            <a:br>
              <a:rPr lang="en-US" altLang="en-US" dirty="0"/>
            </a:br>
            <a:r>
              <a:rPr lang="en-US" altLang="en-US" dirty="0"/>
              <a:t>Routing Protocol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1E7B12D-416B-E149-815E-0C1E3B809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406" y="1603583"/>
            <a:ext cx="8739187" cy="4784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dirty="0"/>
              <a:t>The goals of an intradomain protocol and an interdomain protocol are not the same. 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3200" dirty="0"/>
              <a:t>Examples of routing constraints: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No commercial traffic for </a:t>
            </a:r>
            <a:r>
              <a:rPr lang="en-US" altLang="en-US" sz="3200" dirty="0" err="1"/>
              <a:t>educat</a:t>
            </a:r>
            <a:r>
              <a:rPr lang="en-US" altLang="en-US" sz="3200" dirty="0"/>
              <a:t>. network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Never put Iraq on route starting at Pentagon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Choose cheaper network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Choose better performing network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 dirty="0"/>
              <a:t>Don’t go from Apple to Google to Apple</a:t>
            </a:r>
          </a:p>
        </p:txBody>
      </p:sp>
    </p:spTree>
    <p:extLst>
      <p:ext uri="{BB962C8B-B14F-4D97-AF65-F5344CB8AC3E}">
        <p14:creationId xmlns:p14="http://schemas.microsoft.com/office/powerpoint/2010/main" val="418064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D8247CC-A231-A046-994A-81D28C820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endParaRPr lang="en-US" alt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228D50A-78BD-B545-AE2D-C989E1261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charset="0"/>
                <a:cs typeface="Arial" charset="0"/>
              </a:rPr>
              <a:t>(a) </a:t>
            </a:r>
            <a:r>
              <a:rPr lang="en-US" dirty="0">
                <a:latin typeface="Arial" charset="0"/>
                <a:cs typeface="Arial" charset="0"/>
              </a:rPr>
              <a:t>A congested network. 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(b) </a:t>
            </a:r>
            <a:r>
              <a:rPr lang="en-US" dirty="0">
                <a:latin typeface="Arial" charset="0"/>
                <a:cs typeface="Arial" charset="0"/>
              </a:rPr>
              <a:t>The portion of the network that is not congested. A virtual circuit from A to B is also shown.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CAE57F73-7D7F-8648-BF9C-16BC1AA7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8313"/>
            <a:ext cx="80772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00464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The Exterior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50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The Exterior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travel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32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AFE71F1-8FAA-4D43-9734-35961EB4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BGP—The Exterior Gateway </a:t>
            </a:r>
            <a:br>
              <a:rPr lang="en-US" altLang="en-US" dirty="0"/>
            </a:br>
            <a:r>
              <a:rPr lang="en-US" altLang="en-US" dirty="0"/>
              <a:t>Routing Protocol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46CB3EB-72AF-A144-A516-72BF3B047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Routing policies between four Autonomous Systems</a:t>
            </a:r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2AC3ECCC-48D2-C14F-B17A-6FC517EF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57363"/>
            <a:ext cx="81915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1414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The Exterior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peering.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Instead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policy: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free.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directly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AS4.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AS2,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physical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Instead,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Thus,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680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The Exterior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intradomain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keep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sequence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R2c,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R3a.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hidden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reveal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metrics.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618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The Exterior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advertise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intradomain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(external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learns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R2b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R2c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R2d.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leftmost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points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276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BGP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 The Exterior Gateway Routing Protocol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5689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Unlike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intradomain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interdomain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strategies: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free.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preference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pays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money.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However,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unknown.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preferred.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R1a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interdomain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25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90B7E0F0-95B4-804A-B5CF-62252E2E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BGP—The Exterior Gateway </a:t>
            </a:r>
            <a:br>
              <a:rPr lang="en-US" altLang="en-US" dirty="0"/>
            </a:br>
            <a:r>
              <a:rPr lang="en-US" altLang="en-US" dirty="0"/>
              <a:t>Routing Protocol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07425AD-4E5E-FA42-8497-1C4C9BDCE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816600"/>
            <a:ext cx="8856662" cy="736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Propagation of BGP route advertisements</a:t>
            </a:r>
          </a:p>
        </p:txBody>
      </p:sp>
      <p:pic>
        <p:nvPicPr>
          <p:cNvPr id="102404" name="Picture 2">
            <a:extLst>
              <a:ext uri="{FF2B5EF4-FFF2-40B4-BE49-F238E27FC236}">
                <a16:creationId xmlns:a16="http://schemas.microsoft.com/office/drawing/2014/main" id="{D2B23C31-E90B-CD41-9C3B-5B2ED019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327150"/>
            <a:ext cx="8258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819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FB96240-E537-6640-917F-5A516212A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</a:t>
            </a:r>
          </a:p>
        </p:txBody>
      </p:sp>
      <p:sp>
        <p:nvSpPr>
          <p:cNvPr id="104451" name="Subtitle 2">
            <a:extLst>
              <a:ext uri="{FF2B5EF4-FFF2-40B4-BE49-F238E27FC236}">
                <a16:creationId xmlns:a16="http://schemas.microsoft.com/office/drawing/2014/main" id="{80F85B59-1D93-0048-81A2-913F5C665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4919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Throttling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98336"/>
                <a:ext cx="7772400" cy="5632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Traffic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throttling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approaches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must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solve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two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problems.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457200" marR="0" lvl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AutoNum type="arabicPeriod"/>
                  <a:tabLst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must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determine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when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congestion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approaching.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Each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continuously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monitor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buffering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queued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inside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which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directly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captures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congestion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experienced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packets.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Given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sample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instantaneous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queue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update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estimate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queueing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delay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𝑛𝑒𝑤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determines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how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fast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forgets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recent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history,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called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EWMA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(Exponentially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Weighted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Moving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Average)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Whenever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moves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above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threshold,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router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notes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onset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of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congestion.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98336"/>
                <a:ext cx="7772400" cy="5632311"/>
              </a:xfrm>
              <a:prstGeom prst="rect">
                <a:avLst/>
              </a:prstGeom>
              <a:blipFill>
                <a:blip r:embed="rId2"/>
                <a:stretch>
                  <a:fillRect l="-1142" t="-674" r="-9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4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Throttling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8336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throttling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choke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selects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choke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source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destination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tagged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datagram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picking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likely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8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Throttling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8336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throttling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choke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choke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ignore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additional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interval.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period,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further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Explicit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(ECN).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experiencing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gestion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92250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congestion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capacity,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delivered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proportional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bursts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falls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curve.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collapse: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performance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plummets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increases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beyond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apacity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Throttling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98336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throttling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Explicit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(ECN).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single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experiencing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unmarked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echo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explicit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8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7E2C4A0-CC52-AA42-86F9-CC1153457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Traffic Throttling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2DBFBB-C936-0B4D-9AFB-E6EE52D90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Explicit congestion notification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D3966DB9-DC1C-0F4B-863A-74346A32A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700338"/>
            <a:ext cx="8650288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2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Throttling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920750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throttling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approaches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Hop-by-Hop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backpressure.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after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effect.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24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diagram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relieved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alternative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effect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quick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relief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1A660C3-A656-EC4D-A981-32A8D35C2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075"/>
          </a:xfrm>
        </p:spPr>
        <p:txBody>
          <a:bodyPr/>
          <a:lstStyle/>
          <a:p>
            <a:pPr eaLnBrk="1" hangingPunct="1"/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Throttling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D9F972A-B3C4-F042-9545-6F64FEB40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6116638"/>
            <a:ext cx="8856662" cy="4365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choke packet that affects only the source..</a:t>
            </a:r>
          </a:p>
        </p:txBody>
      </p:sp>
      <p:pic>
        <p:nvPicPr>
          <p:cNvPr id="41988" name="Picture 3">
            <a:extLst>
              <a:ext uri="{FF2B5EF4-FFF2-40B4-BE49-F238E27FC236}">
                <a16:creationId xmlns:a16="http://schemas.microsoft.com/office/drawing/2014/main" id="{A8026F8F-3961-D049-A3E9-C4FB98FA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784225"/>
            <a:ext cx="20510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">
            <a:extLst>
              <a:ext uri="{FF2B5EF4-FFF2-40B4-BE49-F238E27FC236}">
                <a16:creationId xmlns:a16="http://schemas.microsoft.com/office/drawing/2014/main" id="{126D0E24-7FEA-CE4D-843A-1DA69C2E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1303338"/>
            <a:ext cx="3378200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29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2884FBD-8152-E74E-93C2-B22CC8C1C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075"/>
          </a:xfrm>
        </p:spPr>
        <p:txBody>
          <a:bodyPr/>
          <a:lstStyle/>
          <a:p>
            <a:pPr eaLnBrk="1" hangingPunct="1"/>
            <a:r>
              <a:rPr lang="en-US" altLang="en-US" dirty="0"/>
              <a:t>Load Shedding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30E307-8C34-CB49-B5E8-6938BB0E9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6026150"/>
            <a:ext cx="8856662" cy="5270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choke packet that affects each hop it passes through.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8EA69AF7-714E-DF44-BC7F-7C184AFFA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982663"/>
            <a:ext cx="3276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8E267BB1-6D31-9540-90F2-34DD906F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914525"/>
            <a:ext cx="2781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94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Shedding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84036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shedding.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throw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away.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drop?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transfer,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realtime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media,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wor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milk.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information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regular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establish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connectivity.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implement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intelligent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discard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policy,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their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indicate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important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67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Shedding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84036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early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(RED).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Discard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before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buffer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exhausted.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Replace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signals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ECN.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reliable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indication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maintain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length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threshold,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dropped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random.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affected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notice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acknowledgement,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down.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depends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63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E5CB145-1FFB-7149-B4BF-D89AAB13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Quality of Service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3C71415-FA62-5245-8BB9-76A0FB2E9C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Application requirements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Traffic shaping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Packet scheduling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Admission control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Integrated services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Differentiated services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25317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84036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Quality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mechanisms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requirements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cost.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Four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issues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ensure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quality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network?</a:t>
            </a:r>
          </a:p>
          <a:p>
            <a:pPr marL="457200" indent="-457200"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regulate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enters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network?</a:t>
            </a: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guarantee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performance?</a:t>
            </a:r>
          </a:p>
          <a:p>
            <a:pPr marL="457200" indent="-457200"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safely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traffic?</a:t>
            </a: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63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84036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stream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source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destination.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connection-less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source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characterized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primary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determine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flow’s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QoS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Service):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Jitter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26A3AA-FB95-8B4F-954D-B0BEDC4F7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Congestion Control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F82D71-5360-D240-AA35-7479486DF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/>
              <a:t>When too much traffic is offered, congestion sets in and performance degrades sharply.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5F60F946-5CA9-4745-B0DE-8E041773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66875"/>
            <a:ext cx="5524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93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6419995-A2C3-0E40-90D1-7F08E3A8A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Application Requirements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2E7CF93-8005-324C-B097-DC749DA70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How stringent the quality-of-service requirements are.</a:t>
            </a: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1B2105EB-D9B5-2A4B-A630-9B1B52BA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679575"/>
            <a:ext cx="7634287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93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84036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login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much,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video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great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deal.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sensitive.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Interactive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surfing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login,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sensitive.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Real-time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strict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requirements.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Jitter: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variation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arrival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Video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especially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audio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extremely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sensitive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varies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1~2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terrible.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9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84036"/>
            <a:ext cx="7772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strict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correctly.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Achieved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retransmission.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Audio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video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tolerate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retransmission.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15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143C2D7-B24D-1440-BF7B-6BB0A2735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Categories of QoS and Examples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FB70B37-9D30-DC4B-B388-0254C6679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1719263"/>
            <a:ext cx="8027987" cy="4519612"/>
          </a:xfrm>
        </p:spPr>
        <p:txBody>
          <a:bodyPr/>
          <a:lstStyle/>
          <a:p>
            <a:pPr>
              <a:lnSpc>
                <a:spcPct val="11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Constant bit rate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Telephony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altLang="en-US" sz="3200"/>
              <a:t>Real-time variable bit rate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Compressed videoconferencing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altLang="en-US" sz="3200"/>
              <a:t>Non-real-time variable bit rate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Watching a movie on demand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altLang="en-US" sz="3200"/>
              <a:t>Available bit rate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/>
              <a:t>File transfer</a:t>
            </a:r>
          </a:p>
        </p:txBody>
      </p:sp>
    </p:spTree>
    <p:extLst>
      <p:ext uri="{BB962C8B-B14F-4D97-AF65-F5344CB8AC3E}">
        <p14:creationId xmlns:p14="http://schemas.microsoft.com/office/powerpoint/2010/main" val="2501061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84036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shaping: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technique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burstiness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goal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variety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including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bursts,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useful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describe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possible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patterns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Level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Agreement):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aggress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certain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policing: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monitoring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agreement.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34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Leaky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1317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Leaky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Leaky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small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bottom.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constant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empty.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additional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entering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spills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Leaky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interface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containing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leaky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30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Leaky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1317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water,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fixed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accumulate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empty,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27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96E351D-1C3B-2849-BA7A-4AF341C9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Traffic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8EAD-C892-B947-B687-477D1370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Shaping packets.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A leaky bucket.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 </a:t>
            </a:r>
            <a:r>
              <a:rPr lang="en-US" dirty="0"/>
              <a:t>A token bucket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50A52A5D-C81D-2140-9088-98442E6AE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800225"/>
            <a:ext cx="814387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250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Leaky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05984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CA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produces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(125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MB/s)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msec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stops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little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produces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MB/s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250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msec.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Mbps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buffer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16000KB,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9600KB,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shape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Mbps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16000KB,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9600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KB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0KB.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full.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8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Shaping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Leaky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Buckets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05984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Initially,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(1000Mbps)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greater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(200Mbps).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decreases.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reaches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filled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(200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Mbps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smaller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200Mbps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B=16000,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becomes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Otherwise,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=9600,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1000Mbps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remains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1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gestion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4665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Control: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offered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global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involving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1Mbps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half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trying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100kbps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half.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overpowering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overwhelm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particular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particular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100-Gbps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optic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supercomputing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forcing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handle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1Gpbs.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27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DBF4531-7988-5749-A703-4C21E47D6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Traffic Shaping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F82DBD-0FAD-F141-A54A-8F80BA338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Traffic from a host. Output shaped by a token bucket of rate 200 Mbps and capacity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9600 KB,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 </a:t>
            </a:r>
            <a:r>
              <a:rPr lang="en-US" dirty="0"/>
              <a:t>0 KB.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C48D437D-7BC1-DF49-99F5-38E0024A4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952500"/>
            <a:ext cx="4038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56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73746FC-D65B-F543-AA49-2283D688F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Traffic Shaping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44D889B-458C-5E47-A67C-F84791414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Token bucket level for shaping with rate 200 Mbps and capacity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(d) </a:t>
            </a:r>
            <a:r>
              <a:rPr lang="en-US" dirty="0"/>
              <a:t>16000 KB,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(e) </a:t>
            </a:r>
            <a:r>
              <a:rPr lang="en-US" dirty="0"/>
              <a:t>9600 KB,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(f) </a:t>
            </a:r>
            <a:r>
              <a:rPr lang="en-US" dirty="0"/>
              <a:t>0KB..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FAD5453A-F4EF-3541-A0CC-8C4DBEB0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054100"/>
            <a:ext cx="42576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14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05984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performance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guarantee,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sufficient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assume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reserved:</a:t>
            </a: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andwidth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requires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1Mbps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outgoing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capacity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2Mbps,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direct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until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QoS,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cycles.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takes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certain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greater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33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05984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buffered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output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next.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(First-In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First-Out)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FCFS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(First-Come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First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-Serve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arriving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full.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newly-arriving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queue,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tail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drop.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implement,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aggressive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8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05984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fair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queuing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stronger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isolation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separate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queues,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output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round-robin.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Disa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dvantage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55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9B947B3-98B9-534C-9989-B8E549C57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Packet Scheduling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E25945B-5C7E-6D49-8E53-0E51D1C50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Round-robin Fair Queuing</a:t>
            </a:r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B42ABD18-8E86-D742-AFFE-701C2835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176463"/>
            <a:ext cx="82200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880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305984"/>
                <a:ext cx="7772400" cy="600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Scheduling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algorithm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3: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fair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queuing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Byte-by-byte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round-robin.</a:t>
                </a:r>
                <a:endParaRPr lang="en-CA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packet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has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length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arrives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finish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previous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packet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is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calculate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finish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packet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as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Examp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next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figure,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and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6,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previous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6,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10+6=16.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previous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9,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11+9=20.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rank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according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their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05984"/>
                <a:ext cx="7772400" cy="6001643"/>
              </a:xfrm>
              <a:prstGeom prst="rect">
                <a:avLst/>
              </a:prstGeom>
              <a:blipFill>
                <a:blip r:embed="rId2"/>
                <a:stretch>
                  <a:fillRect l="-1142" t="-8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630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305984"/>
                <a:ext cx="7772400" cy="4524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Scheduling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algorithm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: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weighted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fair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queuing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previous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algorithm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all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hosts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same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priority.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Give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flow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weight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We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calculate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finish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time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of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the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packet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as</a:t>
                </a:r>
                <a:r>
                  <a:rPr kumimoji="0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/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.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Examp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In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next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figure,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the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weight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5+10/2=10.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arrives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previous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packet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finishes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at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length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8,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so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its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finish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time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is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10+8/2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14.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</a:t>
                </a: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kumimoji="0" lang="en-CA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4" name="TextBox 1">
                <a:extLst>
                  <a:ext uri="{FF2B5EF4-FFF2-40B4-BE49-F238E27FC236}">
                    <a16:creationId xmlns:a16="http://schemas.microsoft.com/office/drawing/2014/main" id="{6D9D2295-E966-4B40-9873-E0E6361C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305984"/>
                <a:ext cx="7772400" cy="4524315"/>
              </a:xfrm>
              <a:prstGeom prst="rect">
                <a:avLst/>
              </a:prstGeom>
              <a:blipFill>
                <a:blip r:embed="rId2"/>
                <a:stretch>
                  <a:fillRect l="-1142" t="-1120" r="-9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048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2387B4-BF23-8B4F-8AC8-68AE208C8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Packet Scheduling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D1C45E0-501A-4F4E-A501-60FA77658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8925" y="5715000"/>
            <a:ext cx="7585075" cy="838200"/>
          </a:xfrm>
        </p:spPr>
        <p:txBody>
          <a:bodyPr/>
          <a:lstStyle/>
          <a:p>
            <a:pPr eaLnBrk="1" hangingPunct="1">
              <a:buFontTx/>
              <a:buAutoNum type="alphaLcParenBoth"/>
            </a:pPr>
            <a:r>
              <a:rPr lang="en-US" altLang="en-US"/>
              <a:t>Weighted Fair Queueing.</a:t>
            </a:r>
          </a:p>
          <a:p>
            <a:pPr eaLnBrk="1" hangingPunct="1">
              <a:buFontTx/>
              <a:buAutoNum type="alphaLcParenBoth"/>
            </a:pPr>
            <a:r>
              <a:rPr lang="en-US" altLang="en-US"/>
              <a:t>Finishing times for the packets.</a:t>
            </a: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0C445CF8-94DF-9642-B1EE-09CBCED9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919288"/>
            <a:ext cx="81819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54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8917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priority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priority.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High-priority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always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before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low-priority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buffered.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priority,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FIFO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Disadvantage: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high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-priority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low-priority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better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weighted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fair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euing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high-priority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Scheduling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scheduling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timestamp,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records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behind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ahead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according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timestamp.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Speed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down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1BAA125-B85F-4142-98FD-9EE0E0B96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Congestion Control Algorithms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DE1BAAB-C83E-CD4C-9232-0E6359E82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Approaches to congestion control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Traffic-aware routing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Admission control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Traffic throttling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Load shedding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543066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Admission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6517"/>
            <a:ext cx="77724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QoS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guarantees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established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requirements,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shaping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scheduling.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accompanying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QoS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requirement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decides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reject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commitments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accepts,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QoS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split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capacity.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Admission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651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involved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negotiation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described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produces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propagation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along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modifies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parameters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modification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RFCs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2210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2211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Integrated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QoS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6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Admission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18117"/>
            <a:ext cx="7772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Peak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maximum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transmission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tolerated,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after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minimum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useful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processing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takes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fixed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matter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short.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important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limitations.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85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C321C38-4FEA-CA42-B353-F10ACE4DE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Admission Control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BA8D389-0D8E-0140-8892-3901884F8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An example flow specification</a:t>
            </a:r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1E04BB8C-A83C-7147-899B-FA375CF0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114550"/>
            <a:ext cx="45910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678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Admission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18117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reservations?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method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shaped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WFQ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given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WF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guarantees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rate,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admitted.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largest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queueing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burst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token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bucket.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token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burstiness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isolates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guarantees.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47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9882B23-F69C-EF45-9774-464C4E7FF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Admission Control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783185C-2685-2B4A-9AAD-E0B848C53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Bandwidth and delay guarantees with token buckets and WFQ.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8D505F1C-F34E-7045-9814-D4E0ABF2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152650"/>
            <a:ext cx="73723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496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6517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Integrated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IETF,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architecture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multimedia,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RFCs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2205-2212.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Aim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applications.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focus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RSVP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reSerVation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integrated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architecture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reservations.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spanning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trees.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puts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group’s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standard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covering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members.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37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6517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Consider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multicast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trees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(c)</a:t>
            </a: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message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tree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reverse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forwarding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necessary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scheduler.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insufficient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available,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reports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failure.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80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CD694C4-5ECC-A34E-B42B-08F4E36B6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075"/>
          </a:xfrm>
        </p:spPr>
        <p:txBody>
          <a:bodyPr/>
          <a:lstStyle/>
          <a:p>
            <a:pPr eaLnBrk="1" hangingPunct="1"/>
            <a:r>
              <a:rPr lang="en-US" altLang="en-US" dirty="0"/>
              <a:t>Integrated Services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B32BA73-28D8-D74F-83BB-9CC5B23A3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A network.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(b) </a:t>
            </a:r>
            <a:r>
              <a:rPr lang="en-US" dirty="0"/>
              <a:t>The multicast spanning tree for host 1.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</a:t>
            </a:r>
            <a:r>
              <a:rPr lang="en-US" dirty="0"/>
              <a:t> The multicast spanning tree for host 2.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684D3D58-D4DC-E14C-A5F4-D2C2C4BF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35013"/>
            <a:ext cx="738981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356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6517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requests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(a).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established,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congestion.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separate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independent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streams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transmitted.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(c).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Dedicated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already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feed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demands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equal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anymore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demands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reserves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amount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Appro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aches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Congestion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4665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presence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congestion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means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greater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resources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handle.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resources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decrease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applied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scales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either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prevent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occurred.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34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B792A98-1E9A-754D-BAC6-698AF46E8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Integrated Services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F9FDA8-D357-7D40-B811-9F7FB4975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516563"/>
            <a:ext cx="8856662" cy="1036637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Host 3 requests a channel to host 1.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Host 3 then requests a second channel, to host 2.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 </a:t>
            </a:r>
            <a:r>
              <a:rPr lang="en-US" dirty="0"/>
              <a:t>Host 5 requests a channel to host 1.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2C4F9708-FCA6-6740-BE2F-7846F79B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163638"/>
            <a:ext cx="7800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8296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Differentiated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18117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downside.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Require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advance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establish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flow.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IETF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also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devised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simpler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approach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QoS.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called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differentiate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Class-based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QoS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customer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subscribes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differentiated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marked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belong.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terms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jitter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others.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50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Differentiated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Expedited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5185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expediated.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Expediated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loss,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jitter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which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neede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VoIP.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following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figure.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physical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logical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pipes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represent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reserve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Implementation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method.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classified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expedited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ingress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(first)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ingress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police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ens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customers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expedited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paid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queues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priority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scheduler.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81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5E73047-1771-2A43-879D-C56CAE5AB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Differentiated Services</a:t>
            </a:r>
            <a:br>
              <a:rPr lang="en-US" altLang="en-US" dirty="0"/>
            </a:br>
            <a:r>
              <a:rPr lang="en-US" altLang="zh-CN" dirty="0"/>
              <a:t>Expediated</a:t>
            </a:r>
            <a:r>
              <a:rPr lang="zh-CN" altLang="en-US" dirty="0"/>
              <a:t> </a:t>
            </a:r>
            <a:r>
              <a:rPr lang="en-US" altLang="zh-CN" dirty="0"/>
              <a:t>Forwarding</a:t>
            </a:r>
            <a:endParaRPr lang="en-US" altLang="en-US" dirty="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384809D-5F26-4449-889F-9539A6A89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Expedited packets experience a traffic-free network</a:t>
            </a: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01EA7CE3-8A2C-0E4C-90E7-898F021D1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057400"/>
            <a:ext cx="82581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504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Differentiated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Assured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5185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priority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gold,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silver,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bronze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regular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low,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medium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Classify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priority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ingress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policer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determine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discard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fair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priority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classes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given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higher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priority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higher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discard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preferentially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dropped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running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(Random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Early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Detection).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63497EB-B359-1944-8A39-B2C819447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Differentiated Services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BCDFB92-CBC9-1740-9316-4C4A56525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A possible implementation of assured forwarding</a:t>
            </a:r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377A3008-6847-7B4B-B021-2BD7E9F3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119313"/>
            <a:ext cx="82105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01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F2614BB-30E3-A74B-929F-7F9A4C3C0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Internetworking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0B870A6-29AF-4245-8B23-8F9658063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/>
              <a:t>How networks differ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How networks can be connected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Tunneling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Internetwork routing</a:t>
            </a:r>
          </a:p>
          <a:p>
            <a:pPr eaLnBrk="1" hangingPunct="1">
              <a:buFontTx/>
              <a:buChar char="•"/>
            </a:pPr>
            <a:r>
              <a:rPr lang="en-US" altLang="en-US" sz="3200"/>
              <a:t>Packet fragmentation</a:t>
            </a:r>
          </a:p>
          <a:p>
            <a:pPr eaLnBrk="1" hangingPunct="1">
              <a:buFontTx/>
              <a:buChar char="•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9041793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Internetworking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5185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issues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simply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purpose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joining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communicate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08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45469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exposed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offered.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require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notice,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injects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overhead.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WiMAX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source?</a:t>
            </a:r>
          </a:p>
          <a:p>
            <a:pPr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Broadcasting.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support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multicast?</a:t>
            </a: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Differ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45469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8000-byte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through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whose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maximum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1500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Ordering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connectionless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Quality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QoS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offers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effort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impossible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bandwidth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guarantees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real-time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traffic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87C8A22-7F42-CF4B-AEAA-89D48EF7A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Approaches to Congestion Control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C123F7C-0909-CC4B-B038-88A591731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Timescales of approaches to congestion control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32A1147E-57CE-D24B-9EE6-644F2DBAF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428875"/>
            <a:ext cx="83375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643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C0C6619-F449-604C-A89C-E2C15295C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Networks Differ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5B75264-6ABC-E74A-8112-DD6B99438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Some of the many ways networks can differ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813FE4DE-026F-7A4B-B383-C2305453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393825"/>
            <a:ext cx="6938962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26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basic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CA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CA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connectin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uild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devices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translate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convert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another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existing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Translate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only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formats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128-bit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32-bit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field.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Translating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between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connection-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orien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hard.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features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recognize.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03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telephone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also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sensor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including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hubs,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bridges,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gateways.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focus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machine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28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0F26EC9-3C4B-3047-B5DF-94BC0F0E9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Networks Can Be Connected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A642B90-C7BD-7240-BCB3-9316560E5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213" y="5489575"/>
            <a:ext cx="7777162" cy="838200"/>
          </a:xfrm>
        </p:spPr>
        <p:txBody>
          <a:bodyPr/>
          <a:lstStyle/>
          <a:p>
            <a:pPr>
              <a:buFontTx/>
              <a:buAutoNum type="alphaLcParenBoth"/>
            </a:pPr>
            <a:r>
              <a:rPr lang="en-US" altLang="en-US"/>
              <a:t>A packet crossing different networks. </a:t>
            </a:r>
          </a:p>
          <a:p>
            <a:pPr>
              <a:buFontTx/>
              <a:buAutoNum type="alphaLcParenBoth"/>
            </a:pPr>
            <a:r>
              <a:rPr lang="en-US" altLang="en-US"/>
              <a:t>Network and link layer protocol processing.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8510B9AF-414C-6545-B577-635469A2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295400"/>
            <a:ext cx="81629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355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boundary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802.11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connectionless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service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MPLS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provides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connection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-oriented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service.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boundary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between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MPLS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Ethernet.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supports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separately.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reassembled.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3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45137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source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accepts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generates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header,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i.e.,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header.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encapsulated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802.11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examined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established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encapsulated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second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MPLS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hop.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split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portions,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frame.</a:t>
            </a:r>
          </a:p>
          <a:p>
            <a:pPr marL="457200" indent="-457200"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removed,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reassembled.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02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Connected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58092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Routers: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devices.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devices.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Routers: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extract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deciding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Switches: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frames;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understand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common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Switches: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usually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technology).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703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Tunneling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00892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special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Tunneling.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Example.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international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London,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between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offices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constructs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IPv6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London,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encapsulates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inside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London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London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retrieves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onward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London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614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3A2FAF-BE6E-8A4E-98BD-CB08B1C01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Tunneling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B51587C-4BE2-324F-A5D0-01174CB52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Tunneling a packet from Paris to London.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0C99680B-C4E6-BD40-B4BD-D3CF06D7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890713"/>
            <a:ext cx="82581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252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Tunneling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IPv4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extending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IPv6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just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travels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tunnel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snug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nice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box.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analogy: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person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driving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London.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France,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power.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English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Channel,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transported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England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through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channel.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loose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English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roads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moves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under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own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power.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Appro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aches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Congestion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37079"/>
            <a:ext cx="7772400" cy="71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provisioning.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Build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carries.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Turn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enable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normally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backups.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Long-term,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scale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months.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Traffic-aware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Tailor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patterns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during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sleep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zones.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weights.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Split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across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control.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Reject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connections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would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281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99A598D-1BF9-514A-A475-B2EBB7587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Tunneling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3E9DDA0-87D6-9241-AD98-9D38BA6F5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Tunneling a car from France to England</a:t>
            </a:r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F533C032-93D5-4547-87AE-E3D36BCD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57425"/>
            <a:ext cx="83534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6581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Internetwork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through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complications.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E.g.,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link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know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topology,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distance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algorithms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run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operators.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ideas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about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path,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delay,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least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cost.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different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quantities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shortest-path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costs.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operator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another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know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details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privacy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issues.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 indent="0"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644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Internetwork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Solution: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two-level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algorithm.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intradomain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protocol.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Across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interdomain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different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ntradomain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interdomain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protocol.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Internet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interdomain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(Border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Gateway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introduced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Since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operated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independently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often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referred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(Autonomous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44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B6593F0-91BF-A041-B022-C96158833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Packet Fragmentation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7B60F88-A6C6-BF46-AB48-79218D4BD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975" y="1484313"/>
            <a:ext cx="8709025" cy="4994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/>
              <a:t>Packet size issues:</a:t>
            </a:r>
          </a:p>
          <a:p>
            <a:pPr>
              <a:buFontTx/>
              <a:buNone/>
            </a:pPr>
            <a:endParaRPr lang="en-US" altLang="en-US" sz="3200"/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Hardware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Operating system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Protocols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Compliance with (inter)national standard.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Reduce error-induced retransmissions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Prevent packet occupying channel too long.</a:t>
            </a:r>
          </a:p>
        </p:txBody>
      </p:sp>
    </p:spTree>
    <p:extLst>
      <p:ext uri="{BB962C8B-B14F-4D97-AF65-F5344CB8AC3E}">
        <p14:creationId xmlns:p14="http://schemas.microsoft.com/office/powerpoint/2010/main" val="11597495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Maximum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payloads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common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technologies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1500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Ethernet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2272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bytes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802.11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65,515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types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solutions:</a:t>
            </a:r>
          </a:p>
          <a:p>
            <a:pPr marL="457200" indent="-457200"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Makes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occur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Maximum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Transmission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Unit).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Sending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separate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layer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54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problem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with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recombine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back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together.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make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caused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“small-packet”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transparent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subsequent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E.g.,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oversized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arrives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G1,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breaks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addressed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same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recombines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pieces.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Subsequent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(transparent).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60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transparent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Problems: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know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when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received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pieces.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exit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same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constrained.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router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have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large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amount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work,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e.g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.,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buffer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away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arrive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(error).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through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series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small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repeate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dly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reassembled.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70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reassemble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(b).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fragmented,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each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treated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Little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numbered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original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stream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reconstructed.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absolute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offset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flag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further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Retransmissions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fragmented.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27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reassemble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Problems: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overhead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higher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than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transparent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because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fragment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headers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needed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networks.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01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A770039-47C4-634C-87FD-F4A44DAD1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Packet Fragmentation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9CDF4CF-5F02-DB42-8F80-9C43655A3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4388" y="5610225"/>
            <a:ext cx="7059612" cy="838200"/>
          </a:xfrm>
        </p:spPr>
        <p:txBody>
          <a:bodyPr/>
          <a:lstStyle/>
          <a:p>
            <a:pPr eaLnBrk="1" hangingPunct="1">
              <a:buFontTx/>
              <a:buAutoNum type="alphaLcParenBoth"/>
            </a:pPr>
            <a:r>
              <a:rPr lang="fr-FR" altLang="en-US"/>
              <a:t>Transparent fragmentation. </a:t>
            </a:r>
          </a:p>
          <a:p>
            <a:pPr eaLnBrk="1" hangingPunct="1">
              <a:buFontTx/>
              <a:buAutoNum type="alphaLcParenBoth"/>
            </a:pPr>
            <a:r>
              <a:rPr lang="fr-FR" altLang="en-US"/>
              <a:t>Nontransparent fragmentation</a:t>
            </a:r>
            <a:endParaRPr lang="en-US" altLang="en-US"/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62E17B20-22E6-7147-BEB6-77E9F808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4438"/>
            <a:ext cx="80772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12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Appro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aches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Congestion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4665"/>
            <a:ext cx="7772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throttling.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flows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responsible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telling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traffic.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Two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identify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slow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1):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monitor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average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queueing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loss.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Rising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growing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congestion.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Solution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2):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participate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loop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timely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feed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nontrivial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matter.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shedding: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forced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Choose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discard.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692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C4A6679-B766-104A-989C-154F18999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Packet Fragmentation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54917A-34A3-3D47-B2AC-10A331202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Fragmentation when the elementary data size is 1 byte.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Original packet, containing 10 data bytes.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275880F5-3B40-5547-971D-351A8C87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147888"/>
            <a:ext cx="88677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8904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D356672-A8F9-0D46-8B46-0FEB918C2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Packet Fragmentation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5265C9F-00E6-2C45-A501-B2FEA3741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160963"/>
            <a:ext cx="8856662" cy="838200"/>
          </a:xfrm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dirty="0"/>
              <a:t>Fragmentation when the elementary data size is 1 byte</a:t>
            </a:r>
          </a:p>
          <a:p>
            <a:pPr marL="0" indent="0"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Fragments after passing through a network</a:t>
            </a:r>
          </a:p>
          <a:p>
            <a:pPr algn="ctr">
              <a:buFontTx/>
              <a:buNone/>
              <a:defRPr/>
            </a:pPr>
            <a:r>
              <a:rPr lang="en-US" dirty="0"/>
              <a:t>with maximum packet size of 8 payload bytes plus header.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CC0053DC-A058-6446-9C59-9814570E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724150"/>
            <a:ext cx="86963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23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2649677-27E8-944A-84D9-5E60296AB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Packet Fragmentation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24D70C-149E-8043-92B2-F30491521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5580063"/>
            <a:ext cx="9144000" cy="838200"/>
          </a:xfrm>
        </p:spPr>
        <p:txBody>
          <a:bodyPr/>
          <a:lstStyle/>
          <a:p>
            <a:pPr marL="60325" indent="-60325" algn="ctr" eaLnBrk="1" hangingPunct="1">
              <a:buFontTx/>
              <a:buNone/>
              <a:defRPr/>
            </a:pPr>
            <a:r>
              <a:rPr lang="en-US" dirty="0"/>
              <a:t>Fragmentation when the elementary data size is 1 byte</a:t>
            </a:r>
          </a:p>
          <a:p>
            <a:pPr marL="0" indent="0" algn="ctr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(c) </a:t>
            </a:r>
            <a:r>
              <a:rPr lang="en-US" dirty="0"/>
              <a:t>Fragments after passing through a size 5 gateway.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68612" name="Picture 3">
            <a:extLst>
              <a:ext uri="{FF2B5EF4-FFF2-40B4-BE49-F238E27FC236}">
                <a16:creationId xmlns:a16="http://schemas.microsoft.com/office/drawing/2014/main" id="{930ED741-EEE2-9746-A4BF-457FCC30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08100"/>
            <a:ext cx="44958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4">
            <a:extLst>
              <a:ext uri="{FF2B5EF4-FFF2-40B4-BE49-F238E27FC236}">
                <a16:creationId xmlns:a16="http://schemas.microsoft.com/office/drawing/2014/main" id="{88C0599A-405B-664C-BBA2-B7CF9C7E9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706688"/>
            <a:ext cx="3362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>
            <a:extLst>
              <a:ext uri="{FF2B5EF4-FFF2-40B4-BE49-F238E27FC236}">
                <a16:creationId xmlns:a16="http://schemas.microsoft.com/office/drawing/2014/main" id="{524B19F3-C2F5-584F-8D00-5C6890F2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3619500"/>
            <a:ext cx="28384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8712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Improved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transparent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bits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indicate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fragmentation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allowed.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receives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generates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information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re-fragment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further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smaller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repeated.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change,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error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triggered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source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will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adapt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564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cket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Strategy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discovery.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Problem: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add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startup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round-trip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needed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MTU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before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delivered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destination.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50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A088FBA-9E58-9D42-BF55-13E63E7FC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Packet Fragmentation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358D429-B9C3-B64D-9B37-C08B122AB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Path MTU Discovery</a:t>
            </a:r>
          </a:p>
        </p:txBody>
      </p:sp>
      <p:pic>
        <p:nvPicPr>
          <p:cNvPr id="69636" name="Picture 2">
            <a:extLst>
              <a:ext uri="{FF2B5EF4-FFF2-40B4-BE49-F238E27FC236}">
                <a16:creationId xmlns:a16="http://schemas.microsoft.com/office/drawing/2014/main" id="{118E5684-3CA5-1A45-A55C-E71624CE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286000"/>
            <a:ext cx="82486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150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viewed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collection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ASes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(Autonomous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Systems)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interconnected.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Tier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networks: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several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major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backbones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everyone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backbones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provide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access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businesses,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data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centers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Attached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regional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more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LANs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universities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companies,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edge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18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59055A2B-958B-4F4D-AEA5-32931518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2250"/>
          </a:xfrm>
        </p:spPr>
        <p:txBody>
          <a:bodyPr/>
          <a:lstStyle/>
          <a:p>
            <a:pPr eaLnBrk="1" hangingPunct="1"/>
            <a:r>
              <a:rPr lang="en-CA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en-US" sz="3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94" name="TextBox 1">
            <a:extLst>
              <a:ext uri="{FF2B5EF4-FFF2-40B4-BE49-F238E27FC236}">
                <a16:creationId xmlns:a16="http://schemas.microsoft.com/office/drawing/2014/main" id="{6D9D2295-E966-4B40-9873-E0E6361C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0608"/>
            <a:ext cx="7772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glue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holds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whole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together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layer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(Internet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Protocol).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designed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beginning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internetworking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mind.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shown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following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figure,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packet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originating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host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home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traverses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four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large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number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routers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company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network.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There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redundant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connectivity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Internet,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with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backbones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ISPs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connecting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other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multiple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locations.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routing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protocols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decide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which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paths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to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use.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CA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38563-406C-974F-81C1-F8A8949CBEB2}"/>
              </a:ext>
            </a:extLst>
          </p:cNvPr>
          <p:cNvSpPr txBox="1"/>
          <p:nvPr/>
        </p:nvSpPr>
        <p:spPr>
          <a:xfrm>
            <a:off x="-3285067" y="314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49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564DCCF-E713-6A4D-923A-C5F4A2770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Network Layer in the Internet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CEAC40E-E8DB-5749-B6A2-FDE740D0C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The Internet is an interconnected collection of many networks.</a:t>
            </a:r>
          </a:p>
        </p:txBody>
      </p:sp>
      <p:pic>
        <p:nvPicPr>
          <p:cNvPr id="74756" name="Picture 2">
            <a:extLst>
              <a:ext uri="{FF2B5EF4-FFF2-40B4-BE49-F238E27FC236}">
                <a16:creationId xmlns:a16="http://schemas.microsoft.com/office/drawing/2014/main" id="{CA506724-D35C-2244-AC97-3E38EC03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185863"/>
            <a:ext cx="70675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5335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8019D56-77AB-7044-8989-B1A13A809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Network Layer Principles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DD2BEA9-3BA5-1E4D-A854-723C2641A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238" y="1963738"/>
            <a:ext cx="8513762" cy="4589462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Make sure it works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Keep it simple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Make clear choices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Exploit modularity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3200"/>
              <a:t>Expect heterogeneity</a:t>
            </a:r>
            <a:br>
              <a:rPr lang="en-US" altLang="en-US" sz="3200"/>
            </a:br>
            <a:r>
              <a:rPr lang="en-US" altLang="en-US" sz="3200"/>
              <a:t> . . 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672125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ppt72BC.tmp</Template>
  <TotalTime>4238</TotalTime>
  <Words>11893</Words>
  <Application>Microsoft Macintosh PowerPoint</Application>
  <PresentationFormat>On-screen Show (4:3)</PresentationFormat>
  <Paragraphs>989</Paragraphs>
  <Slides>168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168</vt:i4>
      </vt:variant>
    </vt:vector>
  </HeadingPairs>
  <TitlesOfParts>
    <vt:vector size="175" baseType="lpstr">
      <vt:lpstr>宋体</vt:lpstr>
      <vt:lpstr>Arial</vt:lpstr>
      <vt:lpstr>Calibri</vt:lpstr>
      <vt:lpstr>Cambria Math</vt:lpstr>
      <vt:lpstr>Times New Roman</vt:lpstr>
      <vt:lpstr>Custom Design</vt:lpstr>
      <vt:lpstr>3_Tannenbaum</vt:lpstr>
      <vt:lpstr>The Network Layer</vt:lpstr>
      <vt:lpstr>Congestion</vt:lpstr>
      <vt:lpstr>Congestion Control Algorithms</vt:lpstr>
      <vt:lpstr>Congestion Control vs Flow Control</vt:lpstr>
      <vt:lpstr>Congestion Control Algorithms</vt:lpstr>
      <vt:lpstr>Approaches to Congestion Control</vt:lpstr>
      <vt:lpstr>Approaches to Congestion Control</vt:lpstr>
      <vt:lpstr>Approaches to Congestion Control</vt:lpstr>
      <vt:lpstr>Approaches to Congestion Control</vt:lpstr>
      <vt:lpstr>Traffic-Aware Routing</vt:lpstr>
      <vt:lpstr>Traffic-Aware Routing</vt:lpstr>
      <vt:lpstr>Traffic-Aware Routing</vt:lpstr>
      <vt:lpstr>Admission Control</vt:lpstr>
      <vt:lpstr>Admission Control</vt:lpstr>
      <vt:lpstr>Admission Control</vt:lpstr>
      <vt:lpstr>Admission Control</vt:lpstr>
      <vt:lpstr>Traffic Throttling</vt:lpstr>
      <vt:lpstr>Traffic Throttling</vt:lpstr>
      <vt:lpstr>Traffic Throttling</vt:lpstr>
      <vt:lpstr>Traffic Throttling</vt:lpstr>
      <vt:lpstr>Traffic Throttling</vt:lpstr>
      <vt:lpstr>Traffic Throttling</vt:lpstr>
      <vt:lpstr>Traffic Throttling</vt:lpstr>
      <vt:lpstr>Load Shedding</vt:lpstr>
      <vt:lpstr>Load Shedding</vt:lpstr>
      <vt:lpstr>Load Shedding</vt:lpstr>
      <vt:lpstr>Quality of Service</vt:lpstr>
      <vt:lpstr>Quality of Service</vt:lpstr>
      <vt:lpstr>Application Requirements</vt:lpstr>
      <vt:lpstr>Application Requirements</vt:lpstr>
      <vt:lpstr>Application Requirements</vt:lpstr>
      <vt:lpstr>Application Requirements</vt:lpstr>
      <vt:lpstr>Categories of QoS and Examples</vt:lpstr>
      <vt:lpstr>Traffic Shaping</vt:lpstr>
      <vt:lpstr>Traffic Shaping Leaky and Token Buckets</vt:lpstr>
      <vt:lpstr>Traffic Shaping Leaky and Token Buckets</vt:lpstr>
      <vt:lpstr>Traffic Shaping</vt:lpstr>
      <vt:lpstr>Traffic Shaping Leaky and Token Buckets</vt:lpstr>
      <vt:lpstr>Traffic Shaping Leaky and Token Buckets</vt:lpstr>
      <vt:lpstr>Traffic Shaping</vt:lpstr>
      <vt:lpstr>Traffic Shaping</vt:lpstr>
      <vt:lpstr>Packet Scheduling</vt:lpstr>
      <vt:lpstr>Packet Scheduling</vt:lpstr>
      <vt:lpstr>Packet Scheduling</vt:lpstr>
      <vt:lpstr>Packet Scheduling</vt:lpstr>
      <vt:lpstr>Packet Scheduling</vt:lpstr>
      <vt:lpstr>Packet Scheduling</vt:lpstr>
      <vt:lpstr>Packet Scheduling</vt:lpstr>
      <vt:lpstr>Packet Scheduling</vt:lpstr>
      <vt:lpstr>Admission Control</vt:lpstr>
      <vt:lpstr>Admission Control</vt:lpstr>
      <vt:lpstr>Admission Control</vt:lpstr>
      <vt:lpstr>Admission Control</vt:lpstr>
      <vt:lpstr>Admission Control</vt:lpstr>
      <vt:lpstr>Admission Control</vt:lpstr>
      <vt:lpstr>Integrated Services</vt:lpstr>
      <vt:lpstr>Integrated Services</vt:lpstr>
      <vt:lpstr>Integrated Services</vt:lpstr>
      <vt:lpstr>Integrated Services</vt:lpstr>
      <vt:lpstr>Integrated Services</vt:lpstr>
      <vt:lpstr>Differentiated Services</vt:lpstr>
      <vt:lpstr>Differentiated Services Expedited Forwarding</vt:lpstr>
      <vt:lpstr>Differentiated Services Expediated Forwarding</vt:lpstr>
      <vt:lpstr>Differentiated Services Assured Forwarding</vt:lpstr>
      <vt:lpstr>Differentiated Services</vt:lpstr>
      <vt:lpstr>Internetworking</vt:lpstr>
      <vt:lpstr>Internetworking</vt:lpstr>
      <vt:lpstr>How Networks Differ</vt:lpstr>
      <vt:lpstr>How Networks Differ</vt:lpstr>
      <vt:lpstr>How Networks Differ</vt:lpstr>
      <vt:lpstr>How Networks Can Be Connected</vt:lpstr>
      <vt:lpstr>How Networks Can Be Connected</vt:lpstr>
      <vt:lpstr>How Networks Can Be Connected</vt:lpstr>
      <vt:lpstr>How Networks Can Be Connected</vt:lpstr>
      <vt:lpstr>How Networks Can Be Connected</vt:lpstr>
      <vt:lpstr>How Networks Can Be Connected</vt:lpstr>
      <vt:lpstr>Tunneling</vt:lpstr>
      <vt:lpstr>Tunneling</vt:lpstr>
      <vt:lpstr>Tunneling</vt:lpstr>
      <vt:lpstr>Tunneling</vt:lpstr>
      <vt:lpstr>Internetwork Routing</vt:lpstr>
      <vt:lpstr>Internetwork Routing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Packet Fragmentation</vt:lpstr>
      <vt:lpstr>The Network Layer In the Internet</vt:lpstr>
      <vt:lpstr>The Network Layer In the Internet</vt:lpstr>
      <vt:lpstr>The Network Layer in the Internet</vt:lpstr>
      <vt:lpstr>The Network Layer Principles</vt:lpstr>
      <vt:lpstr>The Network Layer Principles</vt:lpstr>
      <vt:lpstr>The Network Layer in the Internet</vt:lpstr>
      <vt:lpstr>The IP Version 4 Protocol</vt:lpstr>
      <vt:lpstr>The IP Version 4 Protocol</vt:lpstr>
      <vt:lpstr>The IP Version 4 Protocol</vt:lpstr>
      <vt:lpstr>The IP Version 4 Protocol</vt:lpstr>
      <vt:lpstr>The IP Version 4 Protocol</vt:lpstr>
      <vt:lpstr>The IP Version 4 Protocol</vt:lpstr>
      <vt:lpstr>The IP Version 4 Protocol</vt:lpstr>
      <vt:lpstr>IP Addresses Prefixes</vt:lpstr>
      <vt:lpstr>IP Addresses Prefixes</vt:lpstr>
      <vt:lpstr>IP Addresses Prefixes</vt:lpstr>
      <vt:lpstr>IP Addresses Prefixes</vt:lpstr>
      <vt:lpstr>IP Addresses Subnets</vt:lpstr>
      <vt:lpstr>IP Addresses Subnets</vt:lpstr>
      <vt:lpstr>IP Addresses Subnets</vt:lpstr>
      <vt:lpstr>IP Addresses Subnets</vt:lpstr>
      <vt:lpstr>IP Addresses CIDR—Classless InterDomain Routing</vt:lpstr>
      <vt:lpstr>IP Addresses CIDR</vt:lpstr>
      <vt:lpstr>IP Addresses CIDR—Classless InterDomain Routing</vt:lpstr>
      <vt:lpstr>IP Addresses CIDR</vt:lpstr>
      <vt:lpstr>IP Addresses CIDR—Classless InterDomain Routing</vt:lpstr>
      <vt:lpstr>IP Addresses CIDR</vt:lpstr>
      <vt:lpstr>IP Addresses NAT—Network Address Translation</vt:lpstr>
      <vt:lpstr>IP Addresses NAT—Network Address Translation</vt:lpstr>
      <vt:lpstr>IP Addresses NAT</vt:lpstr>
      <vt:lpstr>IP Addresses NAT—Network Address Translation</vt:lpstr>
      <vt:lpstr>IP Version 6 Goals</vt:lpstr>
      <vt:lpstr>IP Version 6 The Main Header</vt:lpstr>
      <vt:lpstr>IP Version 6 The Main Header</vt:lpstr>
      <vt:lpstr>IP Version 6 The Main Header</vt:lpstr>
      <vt:lpstr>IP Version 6 The Main Header</vt:lpstr>
      <vt:lpstr>Internet Control Protocols ICMP</vt:lpstr>
      <vt:lpstr>Internet Control Protocols ICMP</vt:lpstr>
      <vt:lpstr>Internet Control Protocols ICMP</vt:lpstr>
      <vt:lpstr>Internet Control Protocols ICMP</vt:lpstr>
      <vt:lpstr>Internet Control Protocols ARP</vt:lpstr>
      <vt:lpstr>Internet Control Protocols ARP</vt:lpstr>
      <vt:lpstr>Internet Control Protocols ARP</vt:lpstr>
      <vt:lpstr>Internet Control Protocols ARP</vt:lpstr>
      <vt:lpstr>Internet Control Protocols ARP</vt:lpstr>
      <vt:lpstr>Internet Control Protocols DHCP</vt:lpstr>
      <vt:lpstr>Internet Control Protocols DHCP</vt:lpstr>
      <vt:lpstr>Label Switching and MPLS</vt:lpstr>
      <vt:lpstr>Label Switching and MPLS</vt:lpstr>
      <vt:lpstr>Label Switching and MPLS</vt:lpstr>
      <vt:lpstr>Label Switching and MPLS</vt:lpstr>
      <vt:lpstr>Label Switching and MPLS</vt:lpstr>
      <vt:lpstr>Label Switching and MPLS</vt:lpstr>
      <vt:lpstr>OSPF– An Interior Gateway Routing Protocol </vt:lpstr>
      <vt:lpstr>OSPF—An Interior Gateway  Routing Protocol</vt:lpstr>
      <vt:lpstr>OSPF—An Interior Gateway  Routing Protocol</vt:lpstr>
      <vt:lpstr>OSPF– An Interior Gateway Routing Protocol </vt:lpstr>
      <vt:lpstr>OSPF– An Interior Gateway Routing Protocol </vt:lpstr>
      <vt:lpstr>OSPF—An Interior Gateway  Routing Protocol</vt:lpstr>
      <vt:lpstr>OSPF– An Interior Gateway Routing Protocol </vt:lpstr>
      <vt:lpstr>OSPF– An Interior Gateway Routing Protocol </vt:lpstr>
      <vt:lpstr>OSPF– An Interior Gateway Routing Protocol </vt:lpstr>
      <vt:lpstr>OSPF—An Interior Gateway  Routing Protocol</vt:lpstr>
      <vt:lpstr>BGP—The Exterior Gateway  Routing Protocol</vt:lpstr>
      <vt:lpstr>BGP– The Exterior Gateway Routing Protocol </vt:lpstr>
      <vt:lpstr>BGP– The Exterior Gateway Routing Protocol </vt:lpstr>
      <vt:lpstr>BGP—The Exterior Gateway  Routing Protocol</vt:lpstr>
      <vt:lpstr>BGP– The Exterior Gateway Routing Protocol </vt:lpstr>
      <vt:lpstr>BGP– The Exterior Gateway Routing Protocol </vt:lpstr>
      <vt:lpstr>BGP– The Exterior Gateway Routing Protocol </vt:lpstr>
      <vt:lpstr>BGP– The Exterior Gateway Routing Protocol </vt:lpstr>
      <vt:lpstr>BGP—The Exterior Gateway  Routing Protocol</vt:lpstr>
      <vt:lpstr>End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chen yanjiao</cp:lastModifiedBy>
  <cp:revision>1946</cp:revision>
  <dcterms:created xsi:type="dcterms:W3CDTF">2010-05-03T15:18:06Z</dcterms:created>
  <dcterms:modified xsi:type="dcterms:W3CDTF">2019-04-25T00:37:21Z</dcterms:modified>
</cp:coreProperties>
</file>