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5" r:id="rId3"/>
  </p:sldMasterIdLst>
  <p:sldIdLst>
    <p:sldId id="256" r:id="rId4"/>
    <p:sldId id="355" r:id="rId5"/>
    <p:sldId id="356" r:id="rId6"/>
    <p:sldId id="291" r:id="rId7"/>
    <p:sldId id="357" r:id="rId8"/>
    <p:sldId id="292" r:id="rId9"/>
    <p:sldId id="358" r:id="rId10"/>
    <p:sldId id="359" r:id="rId11"/>
    <p:sldId id="360" r:id="rId12"/>
    <p:sldId id="361" r:id="rId13"/>
    <p:sldId id="362" r:id="rId14"/>
    <p:sldId id="363" r:id="rId15"/>
    <p:sldId id="364" r:id="rId16"/>
    <p:sldId id="365" r:id="rId17"/>
    <p:sldId id="293" r:id="rId18"/>
    <p:sldId id="366" r:id="rId19"/>
    <p:sldId id="367" r:id="rId20"/>
    <p:sldId id="368" r:id="rId21"/>
    <p:sldId id="369" r:id="rId22"/>
    <p:sldId id="370" r:id="rId23"/>
    <p:sldId id="371" r:id="rId24"/>
    <p:sldId id="372" r:id="rId25"/>
    <p:sldId id="294" r:id="rId26"/>
    <p:sldId id="373" r:id="rId27"/>
    <p:sldId id="295" r:id="rId28"/>
    <p:sldId id="374" r:id="rId29"/>
    <p:sldId id="375" r:id="rId30"/>
    <p:sldId id="296" r:id="rId31"/>
    <p:sldId id="376" r:id="rId32"/>
    <p:sldId id="297" r:id="rId33"/>
    <p:sldId id="377" r:id="rId34"/>
    <p:sldId id="378" r:id="rId35"/>
    <p:sldId id="298" r:id="rId36"/>
    <p:sldId id="380" r:id="rId37"/>
    <p:sldId id="299" r:id="rId38"/>
    <p:sldId id="381" r:id="rId39"/>
    <p:sldId id="382" r:id="rId40"/>
    <p:sldId id="383" r:id="rId41"/>
    <p:sldId id="384" r:id="rId42"/>
    <p:sldId id="386" r:id="rId43"/>
    <p:sldId id="300" r:id="rId44"/>
    <p:sldId id="387" r:id="rId45"/>
    <p:sldId id="388" r:id="rId46"/>
    <p:sldId id="301" r:id="rId47"/>
    <p:sldId id="389" r:id="rId48"/>
    <p:sldId id="390" r:id="rId49"/>
    <p:sldId id="302" r:id="rId50"/>
    <p:sldId id="391" r:id="rId51"/>
    <p:sldId id="303" r:id="rId52"/>
    <p:sldId id="392" r:id="rId53"/>
    <p:sldId id="393" r:id="rId54"/>
    <p:sldId id="304" r:id="rId55"/>
    <p:sldId id="306" r:id="rId56"/>
    <p:sldId id="394" r:id="rId57"/>
    <p:sldId id="307" r:id="rId58"/>
    <p:sldId id="395" r:id="rId59"/>
    <p:sldId id="396" r:id="rId60"/>
    <p:sldId id="397" r:id="rId61"/>
    <p:sldId id="305" r:id="rId62"/>
    <p:sldId id="398" r:id="rId63"/>
    <p:sldId id="399" r:id="rId64"/>
    <p:sldId id="308" r:id="rId65"/>
    <p:sldId id="400" r:id="rId66"/>
    <p:sldId id="309" r:id="rId67"/>
    <p:sldId id="401" r:id="rId68"/>
    <p:sldId id="402" r:id="rId69"/>
    <p:sldId id="403" r:id="rId70"/>
    <p:sldId id="310" r:id="rId71"/>
    <p:sldId id="404" r:id="rId72"/>
    <p:sldId id="311" r:id="rId73"/>
    <p:sldId id="405" r:id="rId74"/>
    <p:sldId id="406" r:id="rId75"/>
    <p:sldId id="407" r:id="rId76"/>
    <p:sldId id="312" r:id="rId77"/>
    <p:sldId id="408" r:id="rId78"/>
    <p:sldId id="313" r:id="rId79"/>
    <p:sldId id="409" r:id="rId80"/>
    <p:sldId id="410" r:id="rId81"/>
    <p:sldId id="314" r:id="rId82"/>
    <p:sldId id="411" r:id="rId83"/>
    <p:sldId id="315" r:id="rId84"/>
    <p:sldId id="412" r:id="rId85"/>
    <p:sldId id="316" r:id="rId86"/>
    <p:sldId id="413" r:id="rId87"/>
    <p:sldId id="414" r:id="rId88"/>
    <p:sldId id="317" r:id="rId89"/>
    <p:sldId id="415" r:id="rId90"/>
    <p:sldId id="318" r:id="rId91"/>
    <p:sldId id="416" r:id="rId92"/>
    <p:sldId id="417" r:id="rId93"/>
    <p:sldId id="320" r:id="rId94"/>
    <p:sldId id="319" r:id="rId95"/>
    <p:sldId id="418" r:id="rId96"/>
    <p:sldId id="321" r:id="rId97"/>
    <p:sldId id="419" r:id="rId98"/>
    <p:sldId id="420" r:id="rId99"/>
    <p:sldId id="421" r:id="rId100"/>
    <p:sldId id="422" r:id="rId101"/>
    <p:sldId id="423" r:id="rId102"/>
    <p:sldId id="322" r:id="rId103"/>
    <p:sldId id="424" r:id="rId104"/>
    <p:sldId id="425" r:id="rId105"/>
    <p:sldId id="323" r:id="rId106"/>
    <p:sldId id="426" r:id="rId107"/>
    <p:sldId id="324" r:id="rId108"/>
    <p:sldId id="427" r:id="rId109"/>
    <p:sldId id="428" r:id="rId110"/>
    <p:sldId id="325" r:id="rId111"/>
    <p:sldId id="429" r:id="rId112"/>
    <p:sldId id="430" r:id="rId113"/>
    <p:sldId id="432" r:id="rId114"/>
    <p:sldId id="431" r:id="rId115"/>
    <p:sldId id="433" r:id="rId116"/>
    <p:sldId id="326" r:id="rId117"/>
    <p:sldId id="327" r:id="rId118"/>
    <p:sldId id="434" r:id="rId119"/>
    <p:sldId id="328" r:id="rId120"/>
    <p:sldId id="435" r:id="rId121"/>
    <p:sldId id="329" r:id="rId122"/>
    <p:sldId id="436" r:id="rId123"/>
    <p:sldId id="330" r:id="rId124"/>
    <p:sldId id="437" r:id="rId125"/>
    <p:sldId id="331" r:id="rId126"/>
    <p:sldId id="438" r:id="rId127"/>
    <p:sldId id="332" r:id="rId128"/>
    <p:sldId id="439" r:id="rId129"/>
    <p:sldId id="440" r:id="rId130"/>
    <p:sldId id="441" r:id="rId131"/>
    <p:sldId id="442" r:id="rId132"/>
    <p:sldId id="443" r:id="rId133"/>
    <p:sldId id="333" r:id="rId1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58" autoAdjust="0"/>
  </p:normalViewPr>
  <p:slideViewPr>
    <p:cSldViewPr snapToGrid="0">
      <p:cViewPr varScale="1">
        <p:scale>
          <a:sx n="95" d="100"/>
          <a:sy n="95" d="100"/>
        </p:scale>
        <p:origin x="160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tableStyles" Target="tableStyle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presProps" Target="presProp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133F699-9521-2A43-9AAC-BF84BF30F928}"/>
              </a:ext>
            </a:extLst>
          </p:cNvPr>
          <p:cNvSpPr>
            <a:spLocks noGrp="1" noChangeArrowheads="1"/>
          </p:cNvSpPr>
          <p:nvPr>
            <p:ph type="dt" sz="half" idx="10"/>
          </p:nvPr>
        </p:nvSpPr>
        <p:spPr>
          <a:ln/>
        </p:spPr>
        <p:txBody>
          <a:bodyPr/>
          <a:lstStyle>
            <a:lvl1pPr>
              <a:defRPr/>
            </a:lvl1pPr>
          </a:lstStyle>
          <a:p>
            <a:pPr>
              <a:defRPr/>
            </a:pPr>
            <a:fld id="{89EA9C50-D260-1F44-B3E5-B8861309D855}" type="datetimeFigureOut">
              <a:rPr lang="en-US"/>
              <a:pPr>
                <a:defRPr/>
              </a:pPr>
              <a:t>3/18/19</a:t>
            </a:fld>
            <a:endParaRPr lang="en-US"/>
          </a:p>
        </p:txBody>
      </p:sp>
      <p:sp>
        <p:nvSpPr>
          <p:cNvPr id="5" name="Rectangle 5">
            <a:extLst>
              <a:ext uri="{FF2B5EF4-FFF2-40B4-BE49-F238E27FC236}">
                <a16:creationId xmlns:a16="http://schemas.microsoft.com/office/drawing/2014/main" id="{D6CF9FFA-7E8F-234D-A99F-66F8F35A55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9691BD7-5907-824A-8141-AAFB6CD1F0D7}"/>
              </a:ext>
            </a:extLst>
          </p:cNvPr>
          <p:cNvSpPr>
            <a:spLocks noGrp="1" noChangeArrowheads="1"/>
          </p:cNvSpPr>
          <p:nvPr>
            <p:ph type="sldNum" sz="quarter" idx="12"/>
          </p:nvPr>
        </p:nvSpPr>
        <p:spPr>
          <a:ln/>
        </p:spPr>
        <p:txBody>
          <a:bodyPr/>
          <a:lstStyle>
            <a:lvl1pPr>
              <a:defRPr/>
            </a:lvl1pPr>
          </a:lstStyle>
          <a:p>
            <a:fld id="{3941C368-2391-D74D-8DB1-7F2AC6FF5042}" type="slidenum">
              <a:rPr lang="en-US" altLang="en-US"/>
              <a:pPr/>
              <a:t>‹#›</a:t>
            </a:fld>
            <a:endParaRPr lang="en-US" altLang="en-US"/>
          </a:p>
        </p:txBody>
      </p:sp>
    </p:spTree>
    <p:extLst>
      <p:ext uri="{BB962C8B-B14F-4D97-AF65-F5344CB8AC3E}">
        <p14:creationId xmlns:p14="http://schemas.microsoft.com/office/powerpoint/2010/main" val="269438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C015D3C-6826-F346-A15D-07DD6D32EAF1}"/>
              </a:ext>
            </a:extLst>
          </p:cNvPr>
          <p:cNvSpPr>
            <a:spLocks noGrp="1"/>
          </p:cNvSpPr>
          <p:nvPr>
            <p:ph type="dt" sz="half" idx="10"/>
          </p:nvPr>
        </p:nvSpPr>
        <p:spPr/>
        <p:txBody>
          <a:bodyPr/>
          <a:lstStyle>
            <a:lvl1pPr>
              <a:defRPr/>
            </a:lvl1pPr>
          </a:lstStyle>
          <a:p>
            <a:pPr>
              <a:defRPr/>
            </a:pPr>
            <a:fld id="{D4CA3833-9273-8642-AE93-6D442B4A8181}" type="datetimeFigureOut">
              <a:rPr lang="en-US"/>
              <a:pPr>
                <a:defRPr/>
              </a:pPr>
              <a:t>3/18/19</a:t>
            </a:fld>
            <a:endParaRPr lang="en-US"/>
          </a:p>
        </p:txBody>
      </p:sp>
      <p:sp>
        <p:nvSpPr>
          <p:cNvPr id="4" name="Footer Placeholder 4">
            <a:extLst>
              <a:ext uri="{FF2B5EF4-FFF2-40B4-BE49-F238E27FC236}">
                <a16:creationId xmlns:a16="http://schemas.microsoft.com/office/drawing/2014/main" id="{B38AAA32-FB3D-7E46-B24C-A084783A934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30616A6-9D49-144E-82D6-65353B2CDD78}"/>
              </a:ext>
            </a:extLst>
          </p:cNvPr>
          <p:cNvSpPr>
            <a:spLocks noGrp="1"/>
          </p:cNvSpPr>
          <p:nvPr>
            <p:ph type="sldNum" sz="quarter" idx="12"/>
          </p:nvPr>
        </p:nvSpPr>
        <p:spPr/>
        <p:txBody>
          <a:bodyPr/>
          <a:lstStyle>
            <a:lvl1pPr>
              <a:defRPr/>
            </a:lvl1pPr>
          </a:lstStyle>
          <a:p>
            <a:fld id="{016CD859-EBF6-5D43-ADF8-E266BC8A43D6}" type="slidenum">
              <a:rPr lang="en-US" altLang="en-US"/>
              <a:pPr/>
              <a:t>‹#›</a:t>
            </a:fld>
            <a:endParaRPr lang="en-US" altLang="en-US"/>
          </a:p>
        </p:txBody>
      </p:sp>
    </p:spTree>
    <p:extLst>
      <p:ext uri="{BB962C8B-B14F-4D97-AF65-F5344CB8AC3E}">
        <p14:creationId xmlns:p14="http://schemas.microsoft.com/office/powerpoint/2010/main" val="231189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C88FC4C-0F6C-F341-9E6C-BE7BE7915159}"/>
              </a:ext>
            </a:extLst>
          </p:cNvPr>
          <p:cNvSpPr>
            <a:spLocks noGrp="1"/>
          </p:cNvSpPr>
          <p:nvPr>
            <p:ph type="dt" sz="half" idx="10"/>
          </p:nvPr>
        </p:nvSpPr>
        <p:spPr/>
        <p:txBody>
          <a:bodyPr/>
          <a:lstStyle>
            <a:lvl1pPr>
              <a:defRPr/>
            </a:lvl1pPr>
          </a:lstStyle>
          <a:p>
            <a:pPr>
              <a:defRPr/>
            </a:pPr>
            <a:fld id="{6CE49FDF-C9CC-7143-89E8-81304E2E06E4}" type="datetimeFigureOut">
              <a:rPr lang="en-US"/>
              <a:pPr>
                <a:defRPr/>
              </a:pPr>
              <a:t>3/18/19</a:t>
            </a:fld>
            <a:endParaRPr lang="en-US"/>
          </a:p>
        </p:txBody>
      </p:sp>
      <p:sp>
        <p:nvSpPr>
          <p:cNvPr id="3" name="Footer Placeholder 4">
            <a:extLst>
              <a:ext uri="{FF2B5EF4-FFF2-40B4-BE49-F238E27FC236}">
                <a16:creationId xmlns:a16="http://schemas.microsoft.com/office/drawing/2014/main" id="{873BEA8C-5251-1A49-9882-C80046C4449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AF5D224-B771-6844-9CA1-017C86312592}"/>
              </a:ext>
            </a:extLst>
          </p:cNvPr>
          <p:cNvSpPr>
            <a:spLocks noGrp="1"/>
          </p:cNvSpPr>
          <p:nvPr>
            <p:ph type="sldNum" sz="quarter" idx="12"/>
          </p:nvPr>
        </p:nvSpPr>
        <p:spPr/>
        <p:txBody>
          <a:bodyPr/>
          <a:lstStyle>
            <a:lvl1pPr>
              <a:defRPr/>
            </a:lvl1pPr>
          </a:lstStyle>
          <a:p>
            <a:fld id="{4442B6B9-ED8C-8A4F-8836-D42A3DE70C4C}" type="slidenum">
              <a:rPr lang="en-US" altLang="en-US"/>
              <a:pPr/>
              <a:t>‹#›</a:t>
            </a:fld>
            <a:endParaRPr lang="en-US" altLang="en-US"/>
          </a:p>
        </p:txBody>
      </p:sp>
    </p:spTree>
    <p:extLst>
      <p:ext uri="{BB962C8B-B14F-4D97-AF65-F5344CB8AC3E}">
        <p14:creationId xmlns:p14="http://schemas.microsoft.com/office/powerpoint/2010/main" val="1642882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C62624D-FB6B-8D44-9133-6C82FD5A5120}"/>
              </a:ext>
            </a:extLst>
          </p:cNvPr>
          <p:cNvSpPr>
            <a:spLocks noGrp="1"/>
          </p:cNvSpPr>
          <p:nvPr>
            <p:ph type="dt" sz="half" idx="10"/>
          </p:nvPr>
        </p:nvSpPr>
        <p:spPr/>
        <p:txBody>
          <a:bodyPr/>
          <a:lstStyle>
            <a:lvl1pPr>
              <a:defRPr/>
            </a:lvl1pPr>
          </a:lstStyle>
          <a:p>
            <a:pPr>
              <a:defRPr/>
            </a:pPr>
            <a:fld id="{C26ACB3B-0807-9D44-9030-2A5EFB2E7967}" type="datetimeFigureOut">
              <a:rPr lang="en-US"/>
              <a:pPr>
                <a:defRPr/>
              </a:pPr>
              <a:t>3/18/19</a:t>
            </a:fld>
            <a:endParaRPr lang="en-US"/>
          </a:p>
        </p:txBody>
      </p:sp>
      <p:sp>
        <p:nvSpPr>
          <p:cNvPr id="6" name="Footer Placeholder 4">
            <a:extLst>
              <a:ext uri="{FF2B5EF4-FFF2-40B4-BE49-F238E27FC236}">
                <a16:creationId xmlns:a16="http://schemas.microsoft.com/office/drawing/2014/main" id="{7C991FBB-1A79-9E47-9753-EC4E9CAE2E7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DBC5A5-4AD3-C94D-8030-4E495191775D}"/>
              </a:ext>
            </a:extLst>
          </p:cNvPr>
          <p:cNvSpPr>
            <a:spLocks noGrp="1"/>
          </p:cNvSpPr>
          <p:nvPr>
            <p:ph type="sldNum" sz="quarter" idx="12"/>
          </p:nvPr>
        </p:nvSpPr>
        <p:spPr/>
        <p:txBody>
          <a:bodyPr/>
          <a:lstStyle>
            <a:lvl1pPr>
              <a:defRPr/>
            </a:lvl1pPr>
          </a:lstStyle>
          <a:p>
            <a:fld id="{D09CFFC6-D223-2540-8701-C132ADB2415B}" type="slidenum">
              <a:rPr lang="en-US" altLang="en-US"/>
              <a:pPr/>
              <a:t>‹#›</a:t>
            </a:fld>
            <a:endParaRPr lang="en-US" altLang="en-US"/>
          </a:p>
        </p:txBody>
      </p:sp>
    </p:spTree>
    <p:extLst>
      <p:ext uri="{BB962C8B-B14F-4D97-AF65-F5344CB8AC3E}">
        <p14:creationId xmlns:p14="http://schemas.microsoft.com/office/powerpoint/2010/main" val="3683086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F3A9E36-7BF8-2A45-B6B9-C3FD3E158B74}"/>
              </a:ext>
            </a:extLst>
          </p:cNvPr>
          <p:cNvSpPr>
            <a:spLocks noGrp="1"/>
          </p:cNvSpPr>
          <p:nvPr>
            <p:ph type="dt" sz="half" idx="10"/>
          </p:nvPr>
        </p:nvSpPr>
        <p:spPr/>
        <p:txBody>
          <a:bodyPr/>
          <a:lstStyle>
            <a:lvl1pPr>
              <a:defRPr/>
            </a:lvl1pPr>
          </a:lstStyle>
          <a:p>
            <a:pPr>
              <a:defRPr/>
            </a:pPr>
            <a:fld id="{CFF9DD6C-55DD-7E42-B6BE-63CE0CA24388}" type="datetimeFigureOut">
              <a:rPr lang="en-US"/>
              <a:pPr>
                <a:defRPr/>
              </a:pPr>
              <a:t>3/18/19</a:t>
            </a:fld>
            <a:endParaRPr lang="en-US"/>
          </a:p>
        </p:txBody>
      </p:sp>
      <p:sp>
        <p:nvSpPr>
          <p:cNvPr id="6" name="Footer Placeholder 4">
            <a:extLst>
              <a:ext uri="{FF2B5EF4-FFF2-40B4-BE49-F238E27FC236}">
                <a16:creationId xmlns:a16="http://schemas.microsoft.com/office/drawing/2014/main" id="{238E2307-CF64-6D45-85D6-F3F01488F7E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4C860EA-B021-7A4C-A98E-FEBEE3150042}"/>
              </a:ext>
            </a:extLst>
          </p:cNvPr>
          <p:cNvSpPr>
            <a:spLocks noGrp="1"/>
          </p:cNvSpPr>
          <p:nvPr>
            <p:ph type="sldNum" sz="quarter" idx="12"/>
          </p:nvPr>
        </p:nvSpPr>
        <p:spPr/>
        <p:txBody>
          <a:bodyPr/>
          <a:lstStyle>
            <a:lvl1pPr>
              <a:defRPr/>
            </a:lvl1pPr>
          </a:lstStyle>
          <a:p>
            <a:fld id="{B67CEE78-38D0-7848-BA51-8080383357C1}" type="slidenum">
              <a:rPr lang="en-US" altLang="en-US"/>
              <a:pPr/>
              <a:t>‹#›</a:t>
            </a:fld>
            <a:endParaRPr lang="en-US" altLang="en-US"/>
          </a:p>
        </p:txBody>
      </p:sp>
    </p:spTree>
    <p:extLst>
      <p:ext uri="{BB962C8B-B14F-4D97-AF65-F5344CB8AC3E}">
        <p14:creationId xmlns:p14="http://schemas.microsoft.com/office/powerpoint/2010/main" val="4072455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63D47-D3AC-D845-953F-1E593FA8BFDA}"/>
              </a:ext>
            </a:extLst>
          </p:cNvPr>
          <p:cNvSpPr>
            <a:spLocks noGrp="1"/>
          </p:cNvSpPr>
          <p:nvPr>
            <p:ph type="dt" sz="half" idx="10"/>
          </p:nvPr>
        </p:nvSpPr>
        <p:spPr/>
        <p:txBody>
          <a:bodyPr/>
          <a:lstStyle>
            <a:lvl1pPr>
              <a:defRPr/>
            </a:lvl1pPr>
          </a:lstStyle>
          <a:p>
            <a:pPr>
              <a:defRPr/>
            </a:pPr>
            <a:fld id="{6C79C557-9F37-244E-B831-527CC212B8EC}" type="datetimeFigureOut">
              <a:rPr lang="en-US"/>
              <a:pPr>
                <a:defRPr/>
              </a:pPr>
              <a:t>3/18/19</a:t>
            </a:fld>
            <a:endParaRPr lang="en-US"/>
          </a:p>
        </p:txBody>
      </p:sp>
      <p:sp>
        <p:nvSpPr>
          <p:cNvPr id="5" name="Footer Placeholder 4">
            <a:extLst>
              <a:ext uri="{FF2B5EF4-FFF2-40B4-BE49-F238E27FC236}">
                <a16:creationId xmlns:a16="http://schemas.microsoft.com/office/drawing/2014/main" id="{0459B551-EBF8-4345-9250-1BCA9F4B5E1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05F887C-67B4-F14D-BED4-89DDA0CF4C54}"/>
              </a:ext>
            </a:extLst>
          </p:cNvPr>
          <p:cNvSpPr>
            <a:spLocks noGrp="1"/>
          </p:cNvSpPr>
          <p:nvPr>
            <p:ph type="sldNum" sz="quarter" idx="12"/>
          </p:nvPr>
        </p:nvSpPr>
        <p:spPr/>
        <p:txBody>
          <a:bodyPr/>
          <a:lstStyle>
            <a:lvl1pPr>
              <a:defRPr/>
            </a:lvl1pPr>
          </a:lstStyle>
          <a:p>
            <a:fld id="{014B1C68-9D5C-504B-8CC8-4C78F7684E4F}" type="slidenum">
              <a:rPr lang="en-US" altLang="en-US"/>
              <a:pPr/>
              <a:t>‹#›</a:t>
            </a:fld>
            <a:endParaRPr lang="en-US" altLang="en-US"/>
          </a:p>
        </p:txBody>
      </p:sp>
    </p:spTree>
    <p:extLst>
      <p:ext uri="{BB962C8B-B14F-4D97-AF65-F5344CB8AC3E}">
        <p14:creationId xmlns:p14="http://schemas.microsoft.com/office/powerpoint/2010/main" val="180789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7FBDD-E907-E845-A830-E2D6F0F64F25}"/>
              </a:ext>
            </a:extLst>
          </p:cNvPr>
          <p:cNvSpPr>
            <a:spLocks noGrp="1"/>
          </p:cNvSpPr>
          <p:nvPr>
            <p:ph type="dt" sz="half" idx="10"/>
          </p:nvPr>
        </p:nvSpPr>
        <p:spPr/>
        <p:txBody>
          <a:bodyPr/>
          <a:lstStyle>
            <a:lvl1pPr>
              <a:defRPr/>
            </a:lvl1pPr>
          </a:lstStyle>
          <a:p>
            <a:pPr>
              <a:defRPr/>
            </a:pPr>
            <a:fld id="{08D9AAAD-477A-634B-BAAF-9BE3AC3BF7C0}" type="datetimeFigureOut">
              <a:rPr lang="en-US"/>
              <a:pPr>
                <a:defRPr/>
              </a:pPr>
              <a:t>3/18/19</a:t>
            </a:fld>
            <a:endParaRPr lang="en-US"/>
          </a:p>
        </p:txBody>
      </p:sp>
      <p:sp>
        <p:nvSpPr>
          <p:cNvPr id="5" name="Footer Placeholder 4">
            <a:extLst>
              <a:ext uri="{FF2B5EF4-FFF2-40B4-BE49-F238E27FC236}">
                <a16:creationId xmlns:a16="http://schemas.microsoft.com/office/drawing/2014/main" id="{E1C86BA6-2CD9-CE47-85E0-C17CD561B38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4D15624-F004-C747-A425-F98ED012A78B}"/>
              </a:ext>
            </a:extLst>
          </p:cNvPr>
          <p:cNvSpPr>
            <a:spLocks noGrp="1"/>
          </p:cNvSpPr>
          <p:nvPr>
            <p:ph type="sldNum" sz="quarter" idx="12"/>
          </p:nvPr>
        </p:nvSpPr>
        <p:spPr/>
        <p:txBody>
          <a:bodyPr/>
          <a:lstStyle>
            <a:lvl1pPr>
              <a:defRPr/>
            </a:lvl1pPr>
          </a:lstStyle>
          <a:p>
            <a:fld id="{1EA57D9C-59E3-7C44-85B5-B125BDA17250}" type="slidenum">
              <a:rPr lang="en-US" altLang="en-US"/>
              <a:pPr/>
              <a:t>‹#›</a:t>
            </a:fld>
            <a:endParaRPr lang="en-US" altLang="en-US"/>
          </a:p>
        </p:txBody>
      </p:sp>
    </p:spTree>
    <p:extLst>
      <p:ext uri="{BB962C8B-B14F-4D97-AF65-F5344CB8AC3E}">
        <p14:creationId xmlns:p14="http://schemas.microsoft.com/office/powerpoint/2010/main" val="216992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403AB-F634-384E-837D-62BC8A343A87}"/>
              </a:ext>
            </a:extLst>
          </p:cNvPr>
          <p:cNvSpPr>
            <a:spLocks noGrp="1"/>
          </p:cNvSpPr>
          <p:nvPr>
            <p:ph type="dt" sz="half" idx="10"/>
          </p:nvPr>
        </p:nvSpPr>
        <p:spPr/>
        <p:txBody>
          <a:bodyPr/>
          <a:lstStyle>
            <a:lvl1pPr>
              <a:defRPr/>
            </a:lvl1pPr>
          </a:lstStyle>
          <a:p>
            <a:pPr>
              <a:defRPr/>
            </a:pPr>
            <a:fld id="{22E23A79-9A4E-594A-88B7-926B15DE8FD4}" type="datetimeFigureOut">
              <a:rPr lang="en-US"/>
              <a:pPr>
                <a:defRPr/>
              </a:pPr>
              <a:t>3/18/19</a:t>
            </a:fld>
            <a:endParaRPr lang="en-US"/>
          </a:p>
        </p:txBody>
      </p:sp>
      <p:sp>
        <p:nvSpPr>
          <p:cNvPr id="5" name="Footer Placeholder 4">
            <a:extLst>
              <a:ext uri="{FF2B5EF4-FFF2-40B4-BE49-F238E27FC236}">
                <a16:creationId xmlns:a16="http://schemas.microsoft.com/office/drawing/2014/main" id="{031A7FBA-EACC-1F43-A72E-5AE346C50F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FA27091-8C04-B644-8C0E-4F7ACF7E4963}"/>
              </a:ext>
            </a:extLst>
          </p:cNvPr>
          <p:cNvSpPr>
            <a:spLocks noGrp="1"/>
          </p:cNvSpPr>
          <p:nvPr>
            <p:ph type="sldNum" sz="quarter" idx="12"/>
          </p:nvPr>
        </p:nvSpPr>
        <p:spPr/>
        <p:txBody>
          <a:bodyPr/>
          <a:lstStyle>
            <a:lvl1pPr>
              <a:defRPr/>
            </a:lvl1pPr>
          </a:lstStyle>
          <a:p>
            <a:fld id="{40319CF1-474C-9F4B-B15C-7BB7DE5180AF}" type="slidenum">
              <a:rPr lang="en-US" altLang="en-US"/>
              <a:pPr/>
              <a:t>‹#›</a:t>
            </a:fld>
            <a:endParaRPr lang="en-US" altLang="en-US"/>
          </a:p>
        </p:txBody>
      </p:sp>
    </p:spTree>
    <p:extLst>
      <p:ext uri="{BB962C8B-B14F-4D97-AF65-F5344CB8AC3E}">
        <p14:creationId xmlns:p14="http://schemas.microsoft.com/office/powerpoint/2010/main" val="292811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F957A27-A896-C34B-9164-E61D2BE49CA2}"/>
              </a:ext>
            </a:extLst>
          </p:cNvPr>
          <p:cNvSpPr>
            <a:spLocks noGrp="1" noChangeArrowheads="1"/>
          </p:cNvSpPr>
          <p:nvPr>
            <p:ph type="dt" sz="half" idx="10"/>
          </p:nvPr>
        </p:nvSpPr>
        <p:spPr>
          <a:ln/>
        </p:spPr>
        <p:txBody>
          <a:bodyPr/>
          <a:lstStyle>
            <a:lvl1pPr>
              <a:defRPr/>
            </a:lvl1pPr>
          </a:lstStyle>
          <a:p>
            <a:pPr>
              <a:defRPr/>
            </a:pPr>
            <a:fld id="{CFE0B287-7FF6-A34F-8C6C-9537030C3A40}" type="datetimeFigureOut">
              <a:rPr lang="en-US"/>
              <a:pPr>
                <a:defRPr/>
              </a:pPr>
              <a:t>3/18/19</a:t>
            </a:fld>
            <a:endParaRPr lang="en-US"/>
          </a:p>
        </p:txBody>
      </p:sp>
      <p:sp>
        <p:nvSpPr>
          <p:cNvPr id="5" name="Rectangle 5">
            <a:extLst>
              <a:ext uri="{FF2B5EF4-FFF2-40B4-BE49-F238E27FC236}">
                <a16:creationId xmlns:a16="http://schemas.microsoft.com/office/drawing/2014/main" id="{39709073-A2FF-0A44-AD55-6264651A61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82DA6CA-7412-5342-9095-3354749C1B39}"/>
              </a:ext>
            </a:extLst>
          </p:cNvPr>
          <p:cNvSpPr>
            <a:spLocks noGrp="1" noChangeArrowheads="1"/>
          </p:cNvSpPr>
          <p:nvPr>
            <p:ph type="sldNum" sz="quarter" idx="12"/>
          </p:nvPr>
        </p:nvSpPr>
        <p:spPr>
          <a:ln/>
        </p:spPr>
        <p:txBody>
          <a:bodyPr/>
          <a:lstStyle>
            <a:lvl1pPr>
              <a:defRPr/>
            </a:lvl1pPr>
          </a:lstStyle>
          <a:p>
            <a:fld id="{9E865059-D983-9D4F-A676-F5FFEB0EA243}" type="slidenum">
              <a:rPr lang="en-US" altLang="en-US"/>
              <a:pPr/>
              <a:t>‹#›</a:t>
            </a:fld>
            <a:endParaRPr lang="en-US" altLang="en-US"/>
          </a:p>
        </p:txBody>
      </p:sp>
    </p:spTree>
    <p:extLst>
      <p:ext uri="{BB962C8B-B14F-4D97-AF65-F5344CB8AC3E}">
        <p14:creationId xmlns:p14="http://schemas.microsoft.com/office/powerpoint/2010/main" val="309722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B74E939-043C-0E45-B1C8-A78F6225A40E}"/>
              </a:ext>
            </a:extLst>
          </p:cNvPr>
          <p:cNvSpPr>
            <a:spLocks noGrp="1" noChangeArrowheads="1"/>
          </p:cNvSpPr>
          <p:nvPr>
            <p:ph type="dt" sz="half" idx="10"/>
          </p:nvPr>
        </p:nvSpPr>
        <p:spPr>
          <a:ln/>
        </p:spPr>
        <p:txBody>
          <a:bodyPr/>
          <a:lstStyle>
            <a:lvl1pPr>
              <a:defRPr/>
            </a:lvl1pPr>
          </a:lstStyle>
          <a:p>
            <a:pPr>
              <a:defRPr/>
            </a:pPr>
            <a:fld id="{CDFE7C88-6365-444C-A084-FEE4FBAF3E11}" type="datetimeFigureOut">
              <a:rPr lang="en-US"/>
              <a:pPr>
                <a:defRPr/>
              </a:pPr>
              <a:t>3/18/19</a:t>
            </a:fld>
            <a:endParaRPr lang="en-US"/>
          </a:p>
        </p:txBody>
      </p:sp>
      <p:sp>
        <p:nvSpPr>
          <p:cNvPr id="4" name="Rectangle 5">
            <a:extLst>
              <a:ext uri="{FF2B5EF4-FFF2-40B4-BE49-F238E27FC236}">
                <a16:creationId xmlns:a16="http://schemas.microsoft.com/office/drawing/2014/main" id="{690D75CB-68B0-3B47-B79D-AAA324A5D7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B6A11A1-9D04-FB48-B21C-0E055E57A787}"/>
              </a:ext>
            </a:extLst>
          </p:cNvPr>
          <p:cNvSpPr>
            <a:spLocks noGrp="1" noChangeArrowheads="1"/>
          </p:cNvSpPr>
          <p:nvPr>
            <p:ph type="sldNum" sz="quarter" idx="12"/>
          </p:nvPr>
        </p:nvSpPr>
        <p:spPr>
          <a:ln/>
        </p:spPr>
        <p:txBody>
          <a:bodyPr/>
          <a:lstStyle>
            <a:lvl1pPr>
              <a:defRPr/>
            </a:lvl1pPr>
          </a:lstStyle>
          <a:p>
            <a:fld id="{012F16DE-7A73-B447-A36C-58DBC1BF8B09}" type="slidenum">
              <a:rPr lang="en-US" altLang="en-US"/>
              <a:pPr/>
              <a:t>‹#›</a:t>
            </a:fld>
            <a:endParaRPr lang="en-US" altLang="en-US"/>
          </a:p>
        </p:txBody>
      </p:sp>
    </p:spTree>
    <p:extLst>
      <p:ext uri="{BB962C8B-B14F-4D97-AF65-F5344CB8AC3E}">
        <p14:creationId xmlns:p14="http://schemas.microsoft.com/office/powerpoint/2010/main" val="26850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5DDE651-FB2A-E649-ACF9-5AD570D6B587}"/>
              </a:ext>
            </a:extLst>
          </p:cNvPr>
          <p:cNvSpPr>
            <a:spLocks noGrp="1"/>
          </p:cNvSpPr>
          <p:nvPr>
            <p:ph type="dt" sz="half" idx="10"/>
          </p:nvPr>
        </p:nvSpPr>
        <p:spPr/>
        <p:txBody>
          <a:bodyPr/>
          <a:lstStyle>
            <a:lvl1pPr>
              <a:defRPr/>
            </a:lvl1pPr>
          </a:lstStyle>
          <a:p>
            <a:pPr>
              <a:defRPr/>
            </a:pPr>
            <a:fld id="{A05E2770-46D9-AD4B-BDA7-2DB4DBDE834A}" type="datetimeFigureOut">
              <a:rPr lang="en-US"/>
              <a:pPr>
                <a:defRPr/>
              </a:pPr>
              <a:t>3/18/19</a:t>
            </a:fld>
            <a:endParaRPr lang="en-US"/>
          </a:p>
        </p:txBody>
      </p:sp>
      <p:sp>
        <p:nvSpPr>
          <p:cNvPr id="5" name="Footer Placeholder 4">
            <a:extLst>
              <a:ext uri="{FF2B5EF4-FFF2-40B4-BE49-F238E27FC236}">
                <a16:creationId xmlns:a16="http://schemas.microsoft.com/office/drawing/2014/main" id="{C71DF4DA-E71E-904C-A4EC-E6374154E33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6081AD-622E-2944-9A0C-5F335430E5AC}"/>
              </a:ext>
            </a:extLst>
          </p:cNvPr>
          <p:cNvSpPr>
            <a:spLocks noGrp="1"/>
          </p:cNvSpPr>
          <p:nvPr>
            <p:ph type="sldNum" sz="quarter" idx="12"/>
          </p:nvPr>
        </p:nvSpPr>
        <p:spPr/>
        <p:txBody>
          <a:bodyPr/>
          <a:lstStyle>
            <a:lvl1pPr>
              <a:defRPr/>
            </a:lvl1pPr>
          </a:lstStyle>
          <a:p>
            <a:fld id="{9DB0544D-9B63-7A4B-BE14-10E93CC0B372}" type="slidenum">
              <a:rPr lang="en-US" altLang="en-US"/>
              <a:pPr/>
              <a:t>‹#›</a:t>
            </a:fld>
            <a:endParaRPr lang="en-US" altLang="en-US"/>
          </a:p>
        </p:txBody>
      </p:sp>
    </p:spTree>
    <p:extLst>
      <p:ext uri="{BB962C8B-B14F-4D97-AF65-F5344CB8AC3E}">
        <p14:creationId xmlns:p14="http://schemas.microsoft.com/office/powerpoint/2010/main" val="215670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30C0D-8700-1B4B-A6F0-479762667569}"/>
              </a:ext>
            </a:extLst>
          </p:cNvPr>
          <p:cNvSpPr>
            <a:spLocks noGrp="1"/>
          </p:cNvSpPr>
          <p:nvPr>
            <p:ph type="dt" sz="half" idx="10"/>
          </p:nvPr>
        </p:nvSpPr>
        <p:spPr/>
        <p:txBody>
          <a:bodyPr/>
          <a:lstStyle>
            <a:lvl1pPr>
              <a:defRPr/>
            </a:lvl1pPr>
          </a:lstStyle>
          <a:p>
            <a:pPr>
              <a:defRPr/>
            </a:pPr>
            <a:fld id="{76B5C4E2-8DB8-C749-BEB6-0C494FCDF487}" type="datetimeFigureOut">
              <a:rPr lang="en-US"/>
              <a:pPr>
                <a:defRPr/>
              </a:pPr>
              <a:t>3/18/19</a:t>
            </a:fld>
            <a:endParaRPr lang="en-US"/>
          </a:p>
        </p:txBody>
      </p:sp>
      <p:sp>
        <p:nvSpPr>
          <p:cNvPr id="5" name="Footer Placeholder 4">
            <a:extLst>
              <a:ext uri="{FF2B5EF4-FFF2-40B4-BE49-F238E27FC236}">
                <a16:creationId xmlns:a16="http://schemas.microsoft.com/office/drawing/2014/main" id="{1B6C2C8C-BFA7-EE4B-9025-DC092DCC06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3B01A5-3FFF-A447-8AEE-912928876C03}"/>
              </a:ext>
            </a:extLst>
          </p:cNvPr>
          <p:cNvSpPr>
            <a:spLocks noGrp="1"/>
          </p:cNvSpPr>
          <p:nvPr>
            <p:ph type="sldNum" sz="quarter" idx="12"/>
          </p:nvPr>
        </p:nvSpPr>
        <p:spPr/>
        <p:txBody>
          <a:bodyPr/>
          <a:lstStyle>
            <a:lvl1pPr>
              <a:defRPr/>
            </a:lvl1pPr>
          </a:lstStyle>
          <a:p>
            <a:fld id="{D88919EA-2812-2644-8080-2EDFE2792FD9}" type="slidenum">
              <a:rPr lang="en-US" altLang="en-US"/>
              <a:pPr/>
              <a:t>‹#›</a:t>
            </a:fld>
            <a:endParaRPr lang="en-US" altLang="en-US"/>
          </a:p>
        </p:txBody>
      </p:sp>
    </p:spTree>
    <p:extLst>
      <p:ext uri="{BB962C8B-B14F-4D97-AF65-F5344CB8AC3E}">
        <p14:creationId xmlns:p14="http://schemas.microsoft.com/office/powerpoint/2010/main" val="208035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2B967-B3D8-1C4F-BFCB-D989D8DC954E}"/>
              </a:ext>
            </a:extLst>
          </p:cNvPr>
          <p:cNvSpPr>
            <a:spLocks noGrp="1"/>
          </p:cNvSpPr>
          <p:nvPr>
            <p:ph type="dt" sz="half" idx="10"/>
          </p:nvPr>
        </p:nvSpPr>
        <p:spPr/>
        <p:txBody>
          <a:bodyPr/>
          <a:lstStyle>
            <a:lvl1pPr>
              <a:defRPr/>
            </a:lvl1pPr>
          </a:lstStyle>
          <a:p>
            <a:pPr>
              <a:defRPr/>
            </a:pPr>
            <a:fld id="{D151116F-DF4A-B041-967F-8FFFD1A48B6D}" type="datetimeFigureOut">
              <a:rPr lang="en-US"/>
              <a:pPr>
                <a:defRPr/>
              </a:pPr>
              <a:t>3/18/19</a:t>
            </a:fld>
            <a:endParaRPr lang="en-US"/>
          </a:p>
        </p:txBody>
      </p:sp>
      <p:sp>
        <p:nvSpPr>
          <p:cNvPr id="5" name="Footer Placeholder 4">
            <a:extLst>
              <a:ext uri="{FF2B5EF4-FFF2-40B4-BE49-F238E27FC236}">
                <a16:creationId xmlns:a16="http://schemas.microsoft.com/office/drawing/2014/main" id="{3F177EEB-608A-C140-BD69-A1A91E0CDD1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D2295E-8ACE-0240-B2AE-4DE82847B20C}"/>
              </a:ext>
            </a:extLst>
          </p:cNvPr>
          <p:cNvSpPr>
            <a:spLocks noGrp="1"/>
          </p:cNvSpPr>
          <p:nvPr>
            <p:ph type="sldNum" sz="quarter" idx="12"/>
          </p:nvPr>
        </p:nvSpPr>
        <p:spPr/>
        <p:txBody>
          <a:bodyPr/>
          <a:lstStyle>
            <a:lvl1pPr>
              <a:defRPr/>
            </a:lvl1pPr>
          </a:lstStyle>
          <a:p>
            <a:fld id="{CC5C9518-9859-374B-B0F2-29F057F15A62}" type="slidenum">
              <a:rPr lang="en-US" altLang="en-US"/>
              <a:pPr/>
              <a:t>‹#›</a:t>
            </a:fld>
            <a:endParaRPr lang="en-US" altLang="en-US"/>
          </a:p>
        </p:txBody>
      </p:sp>
    </p:spTree>
    <p:extLst>
      <p:ext uri="{BB962C8B-B14F-4D97-AF65-F5344CB8AC3E}">
        <p14:creationId xmlns:p14="http://schemas.microsoft.com/office/powerpoint/2010/main" val="235870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58045FC-506B-F74F-BAB9-0A05F8CC7C32}"/>
              </a:ext>
            </a:extLst>
          </p:cNvPr>
          <p:cNvSpPr>
            <a:spLocks noGrp="1"/>
          </p:cNvSpPr>
          <p:nvPr>
            <p:ph type="dt" sz="half" idx="10"/>
          </p:nvPr>
        </p:nvSpPr>
        <p:spPr/>
        <p:txBody>
          <a:bodyPr/>
          <a:lstStyle>
            <a:lvl1pPr>
              <a:defRPr/>
            </a:lvl1pPr>
          </a:lstStyle>
          <a:p>
            <a:pPr>
              <a:defRPr/>
            </a:pPr>
            <a:fld id="{1DAB467E-9ED8-D849-8ABC-C32522B71140}" type="datetimeFigureOut">
              <a:rPr lang="en-US"/>
              <a:pPr>
                <a:defRPr/>
              </a:pPr>
              <a:t>3/18/19</a:t>
            </a:fld>
            <a:endParaRPr lang="en-US"/>
          </a:p>
        </p:txBody>
      </p:sp>
      <p:sp>
        <p:nvSpPr>
          <p:cNvPr id="6" name="Footer Placeholder 4">
            <a:extLst>
              <a:ext uri="{FF2B5EF4-FFF2-40B4-BE49-F238E27FC236}">
                <a16:creationId xmlns:a16="http://schemas.microsoft.com/office/drawing/2014/main" id="{13B504C1-9B62-594B-9254-D3B5B2C653A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2187210-5FF3-F94B-B0AF-AD27FD6FD14B}"/>
              </a:ext>
            </a:extLst>
          </p:cNvPr>
          <p:cNvSpPr>
            <a:spLocks noGrp="1"/>
          </p:cNvSpPr>
          <p:nvPr>
            <p:ph type="sldNum" sz="quarter" idx="12"/>
          </p:nvPr>
        </p:nvSpPr>
        <p:spPr/>
        <p:txBody>
          <a:bodyPr/>
          <a:lstStyle>
            <a:lvl1pPr>
              <a:defRPr/>
            </a:lvl1pPr>
          </a:lstStyle>
          <a:p>
            <a:fld id="{044F7FFF-818B-6348-8E6F-25D7CBEF9D35}" type="slidenum">
              <a:rPr lang="en-US" altLang="en-US"/>
              <a:pPr/>
              <a:t>‹#›</a:t>
            </a:fld>
            <a:endParaRPr lang="en-US" altLang="en-US"/>
          </a:p>
        </p:txBody>
      </p:sp>
    </p:spTree>
    <p:extLst>
      <p:ext uri="{BB962C8B-B14F-4D97-AF65-F5344CB8AC3E}">
        <p14:creationId xmlns:p14="http://schemas.microsoft.com/office/powerpoint/2010/main" val="409689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59526F7-319F-4F47-807A-EDD5B89A2D85}"/>
              </a:ext>
            </a:extLst>
          </p:cNvPr>
          <p:cNvSpPr>
            <a:spLocks noGrp="1"/>
          </p:cNvSpPr>
          <p:nvPr>
            <p:ph type="dt" sz="half" idx="10"/>
          </p:nvPr>
        </p:nvSpPr>
        <p:spPr/>
        <p:txBody>
          <a:bodyPr/>
          <a:lstStyle>
            <a:lvl1pPr>
              <a:defRPr/>
            </a:lvl1pPr>
          </a:lstStyle>
          <a:p>
            <a:pPr>
              <a:defRPr/>
            </a:pPr>
            <a:fld id="{4EEDC00E-6998-AA49-AE52-2864741E69ED}" type="datetimeFigureOut">
              <a:rPr lang="en-US"/>
              <a:pPr>
                <a:defRPr/>
              </a:pPr>
              <a:t>3/18/19</a:t>
            </a:fld>
            <a:endParaRPr lang="en-US"/>
          </a:p>
        </p:txBody>
      </p:sp>
      <p:sp>
        <p:nvSpPr>
          <p:cNvPr id="8" name="Footer Placeholder 4">
            <a:extLst>
              <a:ext uri="{FF2B5EF4-FFF2-40B4-BE49-F238E27FC236}">
                <a16:creationId xmlns:a16="http://schemas.microsoft.com/office/drawing/2014/main" id="{F5694BC3-D0F4-0849-A9DE-C211F2D639D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A299D90-E2BB-3A4E-BDA7-96CA6412D4F3}"/>
              </a:ext>
            </a:extLst>
          </p:cNvPr>
          <p:cNvSpPr>
            <a:spLocks noGrp="1"/>
          </p:cNvSpPr>
          <p:nvPr>
            <p:ph type="sldNum" sz="quarter" idx="12"/>
          </p:nvPr>
        </p:nvSpPr>
        <p:spPr/>
        <p:txBody>
          <a:bodyPr/>
          <a:lstStyle>
            <a:lvl1pPr>
              <a:defRPr/>
            </a:lvl1pPr>
          </a:lstStyle>
          <a:p>
            <a:fld id="{3A02D55A-D9F0-FA42-A095-5D3E691C6FAC}" type="slidenum">
              <a:rPr lang="en-US" altLang="en-US"/>
              <a:pPr/>
              <a:t>‹#›</a:t>
            </a:fld>
            <a:endParaRPr lang="en-US" altLang="en-US"/>
          </a:p>
        </p:txBody>
      </p:sp>
    </p:spTree>
    <p:extLst>
      <p:ext uri="{BB962C8B-B14F-4D97-AF65-F5344CB8AC3E}">
        <p14:creationId xmlns:p14="http://schemas.microsoft.com/office/powerpoint/2010/main" val="40597861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C1003F8-C7F8-1245-AB8B-A186384181BA}"/>
              </a:ext>
            </a:extLst>
          </p:cNvPr>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6510A01-E234-5F40-BC96-2B8D07057258}"/>
              </a:ext>
            </a:extLst>
          </p:cNvPr>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6B22B5CE-A47B-5042-9671-663FFB6497A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400">
                <a:latin typeface="+mn-lt"/>
                <a:cs typeface="+mn-cs"/>
              </a:defRPr>
            </a:lvl1pPr>
          </a:lstStyle>
          <a:p>
            <a:pPr>
              <a:defRPr/>
            </a:pPr>
            <a:fld id="{28DC0EA4-EB5A-D046-A433-9990FACC6FFA}" type="datetimeFigureOut">
              <a:rPr lang="en-US"/>
              <a:pPr>
                <a:defRPr/>
              </a:pPr>
              <a:t>3/18/19</a:t>
            </a:fld>
            <a:endParaRPr lang="en-US"/>
          </a:p>
        </p:txBody>
      </p:sp>
      <p:sp>
        <p:nvSpPr>
          <p:cNvPr id="4101" name="Rectangle 5">
            <a:extLst>
              <a:ext uri="{FF2B5EF4-FFF2-40B4-BE49-F238E27FC236}">
                <a16:creationId xmlns:a16="http://schemas.microsoft.com/office/drawing/2014/main" id="{7BB2FE6C-C86E-0245-A863-8B4397F7EFF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mn-lt"/>
                <a:cs typeface="+mn-cs"/>
              </a:defRPr>
            </a:lvl1pPr>
          </a:lstStyle>
          <a:p>
            <a:pPr>
              <a:defRPr/>
            </a:pPr>
            <a:endParaRPr lang="en-US"/>
          </a:p>
        </p:txBody>
      </p:sp>
      <p:sp>
        <p:nvSpPr>
          <p:cNvPr id="4102" name="Rectangle 6">
            <a:extLst>
              <a:ext uri="{FF2B5EF4-FFF2-40B4-BE49-F238E27FC236}">
                <a16:creationId xmlns:a16="http://schemas.microsoft.com/office/drawing/2014/main" id="{CC132F8E-EA26-0045-9F51-FA53E22B9B9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ACC631C6-9BBC-EE45-B065-F0D7DA9CDA8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a:solidFill>
            <a:schemeClr val="tx1"/>
          </a:solidFill>
          <a:latin typeface="+mn-lt"/>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112554A-A62D-934E-B159-88FFDF200921}"/>
              </a:ext>
            </a:extLst>
          </p:cNvPr>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693A39C6-964A-6F4F-9BBD-84CBEDD192F6}"/>
              </a:ext>
            </a:extLst>
          </p:cNvPr>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264CAEE9-CADA-964D-9578-38210CCF9DC0}"/>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400">
                <a:latin typeface="+mn-lt"/>
                <a:cs typeface="+mn-cs"/>
              </a:defRPr>
            </a:lvl1pPr>
          </a:lstStyle>
          <a:p>
            <a:pPr>
              <a:defRPr/>
            </a:pPr>
            <a:fld id="{6F32C50A-1091-ED43-A37E-FA0FABFD9A74}" type="datetimeFigureOut">
              <a:rPr lang="en-US"/>
              <a:pPr>
                <a:defRPr/>
              </a:pPr>
              <a:t>3/18/19</a:t>
            </a:fld>
            <a:endParaRPr lang="en-US"/>
          </a:p>
        </p:txBody>
      </p:sp>
      <p:sp>
        <p:nvSpPr>
          <p:cNvPr id="4101" name="Rectangle 5">
            <a:extLst>
              <a:ext uri="{FF2B5EF4-FFF2-40B4-BE49-F238E27FC236}">
                <a16:creationId xmlns:a16="http://schemas.microsoft.com/office/drawing/2014/main" id="{5920B4EE-F644-254E-97E0-0B033A2F493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mn-lt"/>
                <a:cs typeface="+mn-cs"/>
              </a:defRPr>
            </a:lvl1pPr>
          </a:lstStyle>
          <a:p>
            <a:pPr>
              <a:defRPr/>
            </a:pPr>
            <a:endParaRPr lang="en-US"/>
          </a:p>
        </p:txBody>
      </p:sp>
      <p:sp>
        <p:nvSpPr>
          <p:cNvPr id="4102" name="Rectangle 6">
            <a:extLst>
              <a:ext uri="{FF2B5EF4-FFF2-40B4-BE49-F238E27FC236}">
                <a16:creationId xmlns:a16="http://schemas.microsoft.com/office/drawing/2014/main" id="{8303C65D-DF0B-CB43-BF32-1054B28DA36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43DF59AC-8444-8B4D-83D1-64814B251E0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ctr" rtl="0" eaLnBrk="0" fontAlgn="base" hangingPunct="0">
        <a:spcBef>
          <a:spcPct val="0"/>
        </a:spcBef>
        <a:spcAft>
          <a:spcPct val="0"/>
        </a:spcAft>
        <a:defRPr sz="3600">
          <a:solidFill>
            <a:srgbClr val="FF0000"/>
          </a:solidFill>
          <a:latin typeface="+mj-lt"/>
          <a:ea typeface="+mj-ea"/>
          <a:cs typeface="+mj-cs"/>
        </a:defRPr>
      </a:lvl1pPr>
      <a:lvl2pPr algn="ctr" rtl="0" eaLnBrk="0" fontAlgn="base" hangingPunct="0">
        <a:spcBef>
          <a:spcPct val="0"/>
        </a:spcBef>
        <a:spcAft>
          <a:spcPct val="0"/>
        </a:spcAft>
        <a:defRPr sz="3600">
          <a:solidFill>
            <a:srgbClr val="FF0000"/>
          </a:solidFill>
          <a:latin typeface="Times New Roman" pitchFamily="18" charset="0"/>
        </a:defRPr>
      </a:lvl2pPr>
      <a:lvl3pPr algn="ctr" rtl="0" eaLnBrk="0" fontAlgn="base" hangingPunct="0">
        <a:spcBef>
          <a:spcPct val="0"/>
        </a:spcBef>
        <a:spcAft>
          <a:spcPct val="0"/>
        </a:spcAft>
        <a:defRPr sz="3600">
          <a:solidFill>
            <a:srgbClr val="FF0000"/>
          </a:solidFill>
          <a:latin typeface="Times New Roman" pitchFamily="18" charset="0"/>
        </a:defRPr>
      </a:lvl3pPr>
      <a:lvl4pPr algn="ctr" rtl="0" eaLnBrk="0" fontAlgn="base" hangingPunct="0">
        <a:spcBef>
          <a:spcPct val="0"/>
        </a:spcBef>
        <a:spcAft>
          <a:spcPct val="0"/>
        </a:spcAft>
        <a:defRPr sz="3600">
          <a:solidFill>
            <a:srgbClr val="FF0000"/>
          </a:solidFill>
          <a:latin typeface="Times New Roman" pitchFamily="18" charset="0"/>
        </a:defRPr>
      </a:lvl4pPr>
      <a:lvl5pPr algn="ctr" rtl="0" eaLnBrk="0" fontAlgn="base" hangingPunct="0">
        <a:spcBef>
          <a:spcPct val="0"/>
        </a:spcBef>
        <a:spcAft>
          <a:spcPct val="0"/>
        </a:spcAft>
        <a:defRPr sz="3600">
          <a:solidFill>
            <a:srgbClr val="FF0000"/>
          </a:solidFill>
          <a:latin typeface="Times New Roman" pitchFamily="18"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a:solidFill>
            <a:schemeClr val="tx1"/>
          </a:solidFill>
          <a:latin typeface="+mn-lt"/>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B24780EC-78E1-664F-97F9-4A23AF615BD2}"/>
              </a:ext>
            </a:extLst>
          </p:cNvPr>
          <p:cNvSpPr>
            <a:spLocks noGrp="1"/>
          </p:cNvSpPr>
          <p:nvPr>
            <p:ph type="title"/>
          </p:nvPr>
        </p:nvSpPr>
        <p:spPr bwMode="auto">
          <a:xfrm>
            <a:off x="381000" y="3048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83CADE9F-1DC6-C94B-9E50-EE3EF5867D8C}"/>
              </a:ext>
            </a:extLst>
          </p:cNvPr>
          <p:cNvSpPr>
            <a:spLocks noGrp="1"/>
          </p:cNvSpPr>
          <p:nvPr>
            <p:ph type="body" idx="1"/>
          </p:nvPr>
        </p:nvSpPr>
        <p:spPr bwMode="auto">
          <a:xfrm>
            <a:off x="1143000" y="1828800"/>
            <a:ext cx="7543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4" name="Date Placeholder 3">
            <a:extLst>
              <a:ext uri="{FF2B5EF4-FFF2-40B4-BE49-F238E27FC236}">
                <a16:creationId xmlns:a16="http://schemas.microsoft.com/office/drawing/2014/main" id="{FF9D50D8-FEC4-8F44-94DC-8319B70E03D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0B87CD1-2A1D-CE4E-A357-ABA0DBA315D8}" type="datetimeFigureOut">
              <a:rPr lang="en-US"/>
              <a:pPr>
                <a:defRPr/>
              </a:pPr>
              <a:t>3/18/19</a:t>
            </a:fld>
            <a:endParaRPr lang="en-US"/>
          </a:p>
        </p:txBody>
      </p:sp>
      <p:sp>
        <p:nvSpPr>
          <p:cNvPr id="5" name="Footer Placeholder 4">
            <a:extLst>
              <a:ext uri="{FF2B5EF4-FFF2-40B4-BE49-F238E27FC236}">
                <a16:creationId xmlns:a16="http://schemas.microsoft.com/office/drawing/2014/main" id="{D0D656A5-8875-1B4C-8BD7-11C8021E7B0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F0349554-B4DC-3049-9A2C-3767B7EE5A6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A706AFAA-0E54-3349-8323-C60759BC55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rtl="0" eaLnBrk="0" fontAlgn="base" hangingPunct="0">
        <a:spcBef>
          <a:spcPct val="0"/>
        </a:spcBef>
        <a:spcAft>
          <a:spcPct val="0"/>
        </a:spcAft>
        <a:defRPr lang="en-US" sz="3600" kern="1200" dirty="0">
          <a:solidFill>
            <a:srgbClr val="FF0000"/>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2pPr>
      <a:lvl3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3pPr>
      <a:lvl4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4pPr>
      <a:lvl5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5pPr>
      <a:lvl6pPr marL="457200" algn="ctr" rtl="0" eaLnBrk="1" fontAlgn="base" hangingPunct="1">
        <a:spcBef>
          <a:spcPct val="0"/>
        </a:spcBef>
        <a:spcAft>
          <a:spcPct val="0"/>
        </a:spcAft>
        <a:defRPr sz="3600">
          <a:solidFill>
            <a:srgbClr val="FF0000"/>
          </a:solidFill>
          <a:latin typeface="Times New Roman" pitchFamily="18" charset="0"/>
          <a:cs typeface="Times New Roman" pitchFamily="18" charset="0"/>
        </a:defRPr>
      </a:lvl6pPr>
      <a:lvl7pPr marL="914400" algn="ctr" rtl="0" eaLnBrk="1" fontAlgn="base" hangingPunct="1">
        <a:spcBef>
          <a:spcPct val="0"/>
        </a:spcBef>
        <a:spcAft>
          <a:spcPct val="0"/>
        </a:spcAft>
        <a:defRPr sz="3600">
          <a:solidFill>
            <a:srgbClr val="FF0000"/>
          </a:solidFill>
          <a:latin typeface="Times New Roman" pitchFamily="18" charset="0"/>
          <a:cs typeface="Times New Roman" pitchFamily="18" charset="0"/>
        </a:defRPr>
      </a:lvl7pPr>
      <a:lvl8pPr marL="1371600" algn="ctr" rtl="0" eaLnBrk="1" fontAlgn="base" hangingPunct="1">
        <a:spcBef>
          <a:spcPct val="0"/>
        </a:spcBef>
        <a:spcAft>
          <a:spcPct val="0"/>
        </a:spcAft>
        <a:defRPr sz="3600">
          <a:solidFill>
            <a:srgbClr val="FF0000"/>
          </a:solidFill>
          <a:latin typeface="Times New Roman" pitchFamily="18" charset="0"/>
          <a:cs typeface="Times New Roman" pitchFamily="18" charset="0"/>
        </a:defRPr>
      </a:lvl8pPr>
      <a:lvl9pPr marL="1828800" algn="ctr" rtl="0" eaLnBrk="1" fontAlgn="base" hangingPunct="1">
        <a:spcBef>
          <a:spcPct val="0"/>
        </a:spcBef>
        <a:spcAft>
          <a:spcPct val="0"/>
        </a:spcAft>
        <a:defRPr sz="3600">
          <a:solidFill>
            <a:srgbClr val="FF0000"/>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lr>
          <a:srgbClr val="0000CC"/>
        </a:buClr>
        <a:buFont typeface="Arial" panose="020B0604020202020204" pitchFamily="34" charset="0"/>
        <a:buChar char="•"/>
        <a:defRPr sz="32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4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7FC0C39-BA14-A147-BC62-6BF93568C9B1}"/>
              </a:ext>
            </a:extLst>
          </p:cNvPr>
          <p:cNvSpPr>
            <a:spLocks noGrp="1"/>
          </p:cNvSpPr>
          <p:nvPr>
            <p:ph type="ctrTitle"/>
          </p:nvPr>
        </p:nvSpPr>
        <p:spPr/>
        <p:txBody>
          <a:bodyPr/>
          <a:lstStyle/>
          <a:p>
            <a:pPr eaLnBrk="1" hangingPunct="1"/>
            <a:r>
              <a:rPr lang="en-US" altLang="en-US" sz="3600">
                <a:latin typeface="Arial" panose="020B0604020202020204" pitchFamily="34" charset="0"/>
                <a:cs typeface="Arial" panose="020B0604020202020204" pitchFamily="34" charset="0"/>
              </a:rPr>
              <a:t>The Physical Layer</a:t>
            </a:r>
          </a:p>
        </p:txBody>
      </p:sp>
      <p:sp>
        <p:nvSpPr>
          <p:cNvPr id="4099" name="Subtitle 2">
            <a:extLst>
              <a:ext uri="{FF2B5EF4-FFF2-40B4-BE49-F238E27FC236}">
                <a16:creationId xmlns:a16="http://schemas.microsoft.com/office/drawing/2014/main" id="{5E9EF45B-EC92-6441-9C9D-002C4663D09F}"/>
              </a:ext>
            </a:extLst>
          </p:cNvPr>
          <p:cNvSpPr>
            <a:spLocks noGrp="1"/>
          </p:cNvSpPr>
          <p:nvPr>
            <p:ph type="subTitle" idx="1"/>
          </p:nvPr>
        </p:nvSpPr>
        <p:spPr/>
        <p:txBody>
          <a:bodyPr/>
          <a:lstStyle/>
          <a:p>
            <a:pPr eaLnBrk="1" hangingPunct="1"/>
            <a:r>
              <a:rPr lang="en-US" altLang="en-US">
                <a:latin typeface="Arial" panose="020B0604020202020204" pitchFamily="34" charset="0"/>
                <a:cs typeface="Arial" panose="020B0604020202020204" pitchFamily="34" charset="0"/>
              </a:rPr>
              <a:t>Chapter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Clock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Recovery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50202"/>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Solution</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send</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separate</a:t>
            </a:r>
            <a:r>
              <a:rPr lang="zh-CN" altLang="en-US" sz="2400" dirty="0">
                <a:ea typeface="宋体" panose="02010600030101010101" pitchFamily="2" charset="-122"/>
              </a:rPr>
              <a:t> </a:t>
            </a:r>
            <a:r>
              <a:rPr lang="en-US" altLang="zh-CN" sz="2400" dirty="0">
                <a:ea typeface="宋体" panose="02010600030101010101" pitchFamily="2" charset="-122"/>
              </a:rPr>
              <a:t>clock</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receiver</a:t>
            </a:r>
          </a:p>
          <a:p>
            <a:pPr marL="342900" indent="-342900" eaLnBrk="1" hangingPunct="1">
              <a:buFont typeface="Arial" panose="020B0604020202020204" pitchFamily="34" charset="0"/>
              <a:buChar char="•"/>
            </a:pPr>
            <a:r>
              <a:rPr lang="en-US" altLang="zh-CN" sz="2400" dirty="0">
                <a:ea typeface="宋体" panose="02010600030101010101" pitchFamily="2" charset="-122"/>
              </a:rPr>
              <a:t>Wasteful</a:t>
            </a:r>
            <a:r>
              <a:rPr lang="zh-CN" altLang="en-US" sz="2400" dirty="0">
                <a:ea typeface="宋体" panose="02010600030101010101" pitchFamily="2" charset="-122"/>
              </a:rPr>
              <a:t> </a:t>
            </a:r>
            <a:r>
              <a:rPr lang="en-US" altLang="zh-CN" sz="2400" dirty="0">
                <a:ea typeface="宋体" panose="02010600030101010101" pitchFamily="2" charset="-122"/>
              </a:rPr>
              <a:t>if</a:t>
            </a:r>
            <a:r>
              <a:rPr lang="zh-CN" altLang="en-US" sz="2400" dirty="0">
                <a:ea typeface="宋体" panose="02010600030101010101" pitchFamily="2" charset="-122"/>
              </a:rPr>
              <a:t> </a:t>
            </a:r>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use</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separate</a:t>
            </a:r>
            <a:r>
              <a:rPr lang="zh-CN" altLang="en-US" sz="2400" dirty="0">
                <a:ea typeface="宋体" panose="02010600030101010101" pitchFamily="2" charset="-122"/>
              </a:rPr>
              <a:t> </a:t>
            </a:r>
            <a:r>
              <a:rPr lang="en-US" altLang="zh-CN" sz="2400" dirty="0">
                <a:ea typeface="宋体" panose="02010600030101010101" pitchFamily="2" charset="-122"/>
              </a:rPr>
              <a:t>line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send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clock</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instead</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data</a:t>
            </a:r>
          </a:p>
          <a:p>
            <a:pPr marL="342900" indent="-342900" eaLnBrk="1" hangingPunct="1">
              <a:buFont typeface="Arial" panose="020B0604020202020204" pitchFamily="34" charset="0"/>
              <a:buChar char="•"/>
            </a:pP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Manchester</a:t>
            </a:r>
            <a:r>
              <a:rPr lang="zh-CN" altLang="en-US" sz="2400" dirty="0">
                <a:ea typeface="宋体" panose="02010600030101010101" pitchFamily="2" charset="-122"/>
              </a:rPr>
              <a:t> </a:t>
            </a:r>
            <a:r>
              <a:rPr lang="en-US" altLang="zh-CN" sz="2400" dirty="0">
                <a:ea typeface="宋体" panose="02010600030101010101" pitchFamily="2" charset="-122"/>
              </a:rPr>
              <a:t>encoding:</a:t>
            </a:r>
          </a:p>
          <a:p>
            <a:pPr marL="342900" indent="-342900">
              <a:buFont typeface="Arial" panose="020B0604020202020204" pitchFamily="34" charset="0"/>
              <a:buChar char="•"/>
            </a:pPr>
            <a:r>
              <a:rPr lang="en-US" altLang="zh-CN" sz="2400" dirty="0"/>
              <a:t>A</a:t>
            </a:r>
            <a:r>
              <a:rPr lang="zh-CN" altLang="en-US" sz="2400" dirty="0"/>
              <a:t> </a:t>
            </a:r>
            <a:r>
              <a:rPr lang="en-US" altLang="zh-CN" sz="2400" dirty="0"/>
              <a:t>clever</a:t>
            </a:r>
            <a:r>
              <a:rPr lang="zh-CN" altLang="en-US" sz="2400" dirty="0"/>
              <a:t> </a:t>
            </a:r>
            <a:r>
              <a:rPr lang="en-US" altLang="zh-CN" sz="2400" dirty="0"/>
              <a:t>trick</a:t>
            </a:r>
            <a:r>
              <a:rPr lang="zh-CN" altLang="en-US" sz="2400" dirty="0"/>
              <a:t> </a:t>
            </a:r>
            <a:r>
              <a:rPr lang="en-US" altLang="zh-CN" sz="2400" dirty="0"/>
              <a:t>is</a:t>
            </a:r>
            <a:r>
              <a:rPr lang="zh-CN" altLang="en-US" sz="2400" dirty="0"/>
              <a:t> </a:t>
            </a:r>
            <a:r>
              <a:rPr lang="en-US" altLang="zh-CN" sz="2400" dirty="0"/>
              <a:t>to</a:t>
            </a:r>
            <a:r>
              <a:rPr lang="zh-CN" altLang="en-US" sz="2400" dirty="0"/>
              <a:t> </a:t>
            </a:r>
            <a:r>
              <a:rPr lang="en-US" altLang="zh-CN" sz="2400" dirty="0"/>
              <a:t>mix</a:t>
            </a:r>
            <a:r>
              <a:rPr lang="zh-CN" altLang="en-US" sz="2400" dirty="0"/>
              <a:t> </a:t>
            </a:r>
            <a:r>
              <a:rPr lang="en-US" altLang="zh-CN" sz="2400" dirty="0"/>
              <a:t>the</a:t>
            </a:r>
            <a:r>
              <a:rPr lang="zh-CN" altLang="en-US" sz="2400" dirty="0"/>
              <a:t> </a:t>
            </a:r>
            <a:r>
              <a:rPr lang="en-US" altLang="zh-CN" sz="2400" dirty="0"/>
              <a:t>clock</a:t>
            </a:r>
            <a:r>
              <a:rPr lang="zh-CN" altLang="en-US" sz="2400" dirty="0"/>
              <a:t> </a:t>
            </a:r>
            <a:r>
              <a:rPr lang="en-US" altLang="zh-CN" sz="2400" dirty="0"/>
              <a:t>signal</a:t>
            </a:r>
            <a:r>
              <a:rPr lang="zh-CN" altLang="en-US" sz="2400" dirty="0"/>
              <a:t> </a:t>
            </a:r>
            <a:r>
              <a:rPr lang="en-US" altLang="zh-CN" sz="2400" dirty="0"/>
              <a:t>with</a:t>
            </a:r>
            <a:r>
              <a:rPr lang="zh-CN" altLang="en-US" sz="2400" dirty="0"/>
              <a:t> </a:t>
            </a:r>
            <a:r>
              <a:rPr lang="en-US" altLang="zh-CN" sz="2400" dirty="0"/>
              <a:t>the</a:t>
            </a:r>
            <a:r>
              <a:rPr lang="zh-CN" altLang="en-US" sz="2400" dirty="0"/>
              <a:t> </a:t>
            </a:r>
            <a:r>
              <a:rPr lang="en-US" altLang="zh-CN" sz="2400" dirty="0"/>
              <a:t>data</a:t>
            </a:r>
            <a:r>
              <a:rPr lang="zh-CN" altLang="en-US" sz="2400" dirty="0"/>
              <a:t> </a:t>
            </a:r>
            <a:r>
              <a:rPr lang="en-US" altLang="zh-CN" sz="2400" dirty="0"/>
              <a:t>signal</a:t>
            </a:r>
            <a:r>
              <a:rPr lang="zh-CN" altLang="en-US" sz="2400" dirty="0"/>
              <a:t> </a:t>
            </a:r>
            <a:r>
              <a:rPr lang="en-US" altLang="zh-CN" sz="2400" dirty="0"/>
              <a:t>by</a:t>
            </a:r>
            <a:r>
              <a:rPr lang="zh-CN" altLang="en-US" sz="2400" dirty="0"/>
              <a:t> </a:t>
            </a:r>
            <a:r>
              <a:rPr lang="en-US" altLang="zh-CN" sz="2400" dirty="0"/>
              <a:t>XORing</a:t>
            </a:r>
            <a:r>
              <a:rPr lang="zh-CN" altLang="en-US" sz="2400" dirty="0"/>
              <a:t> </a:t>
            </a:r>
            <a:r>
              <a:rPr lang="en-US" altLang="zh-CN" sz="2400" dirty="0"/>
              <a:t>them</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clock</a:t>
            </a:r>
            <a:r>
              <a:rPr lang="zh-CN" altLang="en-US" sz="2400" dirty="0">
                <a:ea typeface="宋体" panose="02010600030101010101" pitchFamily="2" charset="-122"/>
              </a:rPr>
              <a:t> </a:t>
            </a:r>
            <a:r>
              <a:rPr lang="en-US" altLang="zh-CN" sz="2400" dirty="0">
                <a:ea typeface="宋体" panose="02010600030101010101" pitchFamily="2" charset="-122"/>
              </a:rPr>
              <a:t>makes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clock</a:t>
            </a:r>
            <a:r>
              <a:rPr lang="zh-CN" altLang="en-US" sz="2400" dirty="0">
                <a:ea typeface="宋体" panose="02010600030101010101" pitchFamily="2" charset="-122"/>
              </a:rPr>
              <a:t> </a:t>
            </a:r>
            <a:r>
              <a:rPr lang="en-US" altLang="zh-CN" sz="2400" dirty="0">
                <a:ea typeface="宋体" panose="02010600030101010101" pitchFamily="2" charset="-122"/>
              </a:rPr>
              <a:t>transition</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every</a:t>
            </a:r>
            <a:r>
              <a:rPr lang="zh-CN" altLang="en-US" sz="2400" dirty="0">
                <a:ea typeface="宋体" panose="02010600030101010101" pitchFamily="2" charset="-122"/>
              </a:rPr>
              <a:t> </a:t>
            </a:r>
            <a:r>
              <a:rPr lang="en-US" altLang="zh-CN" sz="2400" dirty="0">
                <a:ea typeface="宋体" panose="02010600030101010101" pitchFamily="2" charset="-122"/>
              </a:rPr>
              <a:t>bit</a:t>
            </a:r>
            <a:r>
              <a:rPr lang="zh-CN" altLang="en-US" sz="2400" dirty="0">
                <a:ea typeface="宋体" panose="02010600030101010101" pitchFamily="2" charset="-122"/>
              </a:rPr>
              <a:t> </a:t>
            </a:r>
            <a:r>
              <a:rPr lang="en-US" altLang="zh-CN" sz="2400" dirty="0">
                <a:ea typeface="宋体" panose="02010600030101010101" pitchFamily="2" charset="-122"/>
              </a:rPr>
              <a:t>time,</a:t>
            </a:r>
            <a:r>
              <a:rPr lang="zh-CN" altLang="en-US" sz="2400" dirty="0">
                <a:ea typeface="宋体" panose="02010600030101010101" pitchFamily="2" charset="-122"/>
              </a:rPr>
              <a:t> </a:t>
            </a:r>
            <a:r>
              <a:rPr lang="en-US" altLang="zh-CN" sz="2400" dirty="0">
                <a:ea typeface="宋体" panose="02010600030101010101" pitchFamily="2" charset="-122"/>
              </a:rPr>
              <a:t>so</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runs</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twice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bit</a:t>
            </a:r>
            <a:r>
              <a:rPr lang="zh-CN" altLang="en-US" sz="2400" dirty="0">
                <a:ea typeface="宋体" panose="02010600030101010101" pitchFamily="2" charset="-122"/>
              </a:rPr>
              <a:t> </a:t>
            </a:r>
            <a:r>
              <a:rPr lang="en-US" altLang="zh-CN" sz="2400" dirty="0">
                <a:ea typeface="宋体" panose="02010600030101010101" pitchFamily="2" charset="-122"/>
              </a:rPr>
              <a:t>rate</a:t>
            </a:r>
          </a:p>
          <a:p>
            <a:pPr marL="1085850" lvl="1" indent="-342900">
              <a:buFont typeface="Arial" panose="020B0604020202020204" pitchFamily="34" charset="0"/>
              <a:buChar char="•"/>
            </a:pPr>
            <a:r>
              <a:rPr lang="en-US" altLang="zh-CN" sz="2400" dirty="0">
                <a:ea typeface="宋体" panose="02010600030101010101" pitchFamily="2" charset="-122"/>
              </a:rPr>
              <a:t>Logical</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high-to-low</a:t>
            </a:r>
            <a:r>
              <a:rPr lang="zh-CN" altLang="en-US" sz="2400" dirty="0">
                <a:ea typeface="宋体" panose="02010600030101010101" pitchFamily="2" charset="-122"/>
              </a:rPr>
              <a:t> </a:t>
            </a:r>
            <a:r>
              <a:rPr lang="en-US" altLang="zh-CN" sz="2400" dirty="0">
                <a:ea typeface="宋体" panose="02010600030101010101" pitchFamily="2" charset="-122"/>
              </a:rPr>
              <a:t>transition</a:t>
            </a:r>
          </a:p>
          <a:p>
            <a:pPr marL="1085850" lvl="1" indent="-342900">
              <a:buFont typeface="Arial" panose="020B0604020202020204" pitchFamily="34" charset="0"/>
              <a:buChar char="•"/>
            </a:pPr>
            <a:r>
              <a:rPr lang="en-US" altLang="zh-CN" sz="2400" dirty="0">
                <a:ea typeface="宋体" panose="02010600030101010101" pitchFamily="2" charset="-122"/>
              </a:rPr>
              <a:t>Logical</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low-to-high</a:t>
            </a:r>
            <a:r>
              <a:rPr lang="zh-CN" altLang="en-US" sz="2400" dirty="0">
                <a:ea typeface="宋体" panose="02010600030101010101" pitchFamily="2" charset="-122"/>
              </a:rPr>
              <a:t> </a:t>
            </a:r>
            <a:r>
              <a:rPr lang="en-US" altLang="zh-CN" sz="2400" dirty="0">
                <a:ea typeface="宋体" panose="02010600030101010101" pitchFamily="2" charset="-122"/>
              </a:rPr>
              <a:t>transition.</a:t>
            </a:r>
          </a:p>
          <a:p>
            <a:pPr marL="342900" indent="-342900">
              <a:buFont typeface="Arial" panose="020B0604020202020204" pitchFamily="34" charset="0"/>
              <a:buChar char="•"/>
            </a:pP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classic</a:t>
            </a:r>
            <a:r>
              <a:rPr lang="zh-CN" altLang="en-US" sz="2400" dirty="0">
                <a:ea typeface="宋体" panose="02010600030101010101" pitchFamily="2" charset="-122"/>
              </a:rPr>
              <a:t> </a:t>
            </a:r>
            <a:r>
              <a:rPr lang="en-US" altLang="zh-CN" sz="2400" dirty="0">
                <a:ea typeface="宋体" panose="02010600030101010101" pitchFamily="2" charset="-122"/>
              </a:rPr>
              <a:t>Ethernet</a:t>
            </a:r>
          </a:p>
          <a:p>
            <a:endParaRPr lang="en-US" altLang="zh-CN" sz="2400" dirty="0">
              <a:ea typeface="宋体" panose="02010600030101010101" pitchFamily="2" charset="-122"/>
            </a:endParaRPr>
          </a:p>
          <a:p>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Manchester</a:t>
            </a:r>
            <a:r>
              <a:rPr lang="zh-CN" altLang="en-US" sz="2400" dirty="0">
                <a:ea typeface="宋体" panose="02010600030101010101" pitchFamily="2" charset="-122"/>
              </a:rPr>
              <a:t> </a:t>
            </a:r>
            <a:r>
              <a:rPr lang="en-US" altLang="zh-CN" sz="2400" dirty="0">
                <a:ea typeface="宋体" panose="02010600030101010101" pitchFamily="2" charset="-122"/>
              </a:rPr>
              <a:t>encoding</a:t>
            </a:r>
            <a:r>
              <a:rPr lang="zh-CN" altLang="en-US" sz="2400" dirty="0">
                <a:ea typeface="宋体" panose="02010600030101010101" pitchFamily="2" charset="-122"/>
              </a:rPr>
              <a:t> </a:t>
            </a:r>
            <a:r>
              <a:rPr lang="en-US" altLang="zh-CN" sz="2400" dirty="0">
                <a:ea typeface="宋体" panose="02010600030101010101" pitchFamily="2" charset="-122"/>
              </a:rPr>
              <a:t>requires</a:t>
            </a:r>
            <a:r>
              <a:rPr lang="zh-CN" altLang="en-US" sz="2400" dirty="0">
                <a:ea typeface="宋体" panose="02010600030101010101" pitchFamily="2" charset="-122"/>
              </a:rPr>
              <a:t> </a:t>
            </a:r>
            <a:r>
              <a:rPr lang="en-US" altLang="zh-CN" sz="2400" dirty="0">
                <a:ea typeface="宋体" panose="02010600030101010101" pitchFamily="2" charset="-122"/>
              </a:rPr>
              <a:t>twice</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much</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NRZ</a:t>
            </a:r>
            <a:r>
              <a:rPr lang="zh-CN" altLang="en-US" sz="2400" dirty="0">
                <a:ea typeface="宋体" panose="02010600030101010101" pitchFamily="2" charset="-122"/>
              </a:rPr>
              <a:t> </a:t>
            </a:r>
            <a:r>
              <a:rPr lang="en-US" altLang="zh-CN" sz="2400" dirty="0">
                <a:ea typeface="宋体" panose="02010600030101010101" pitchFamily="2" charset="-122"/>
              </a:rPr>
              <a:t>because</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clock</a:t>
            </a: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27376897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B50B2BC-F518-7941-B7A5-90CB1723BE7D}"/>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GSM—The Global System for Mobile Communications</a:t>
            </a:r>
          </a:p>
        </p:txBody>
      </p:sp>
      <p:sp>
        <p:nvSpPr>
          <p:cNvPr id="71683" name="Rectangle 3">
            <a:extLst>
              <a:ext uri="{FF2B5EF4-FFF2-40B4-BE49-F238E27FC236}">
                <a16:creationId xmlns:a16="http://schemas.microsoft.com/office/drawing/2014/main" id="{EC744D34-3FEB-3541-BFC6-78145C7A9FE5}"/>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GSM mobile network architecture.</a:t>
            </a:r>
          </a:p>
        </p:txBody>
      </p:sp>
      <p:graphicFrame>
        <p:nvGraphicFramePr>
          <p:cNvPr id="71687" name="Object 7">
            <a:extLst>
              <a:ext uri="{FF2B5EF4-FFF2-40B4-BE49-F238E27FC236}">
                <a16:creationId xmlns:a16="http://schemas.microsoft.com/office/drawing/2014/main" id="{FCBE2969-863A-5E42-B6C7-7BECEDEFE542}"/>
              </a:ext>
            </a:extLst>
          </p:cNvPr>
          <p:cNvGraphicFramePr>
            <a:graphicFrameLocks noChangeAspect="1"/>
          </p:cNvGraphicFramePr>
          <p:nvPr/>
        </p:nvGraphicFramePr>
        <p:xfrm>
          <a:off x="1212850" y="2090738"/>
          <a:ext cx="6718300" cy="2676525"/>
        </p:xfrm>
        <a:graphic>
          <a:graphicData uri="http://schemas.openxmlformats.org/presentationml/2006/ole">
            <mc:AlternateContent xmlns:mc="http://schemas.openxmlformats.org/markup-compatibility/2006">
              <mc:Choice xmlns:v="urn:schemas-microsoft-com:vml" Requires="v">
                <p:oleObj spid="_x0000_s72197" name="Image" r:id="rId3" imgW="13811250" imgH="5505450" progId="Photoshop.Image.10">
                  <p:embed/>
                </p:oleObj>
              </mc:Choice>
              <mc:Fallback>
                <p:oleObj name="Image" r:id="rId3" imgW="13811250" imgH="5505450" progId="Photoshop.Image.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850" y="2090738"/>
                        <a:ext cx="67183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Second-Generation: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The MSC maintains a VLR and an HLR database.</a:t>
            </a:r>
          </a:p>
          <a:p>
            <a:pPr marL="342900" indent="-342900">
              <a:buFont typeface="Arial" charset="0"/>
              <a:buChar char="•"/>
            </a:pPr>
            <a:r>
              <a:rPr lang="en-US" altLang="zh-CN" sz="2400" dirty="0">
                <a:ea typeface="宋体" panose="02010600030101010101" pitchFamily="2" charset="-122"/>
              </a:rPr>
              <a:t>VLR (Visitor Location Register): Nearby mobiles that are associated with the cells it manages.</a:t>
            </a:r>
          </a:p>
          <a:p>
            <a:pPr marL="342900" indent="-342900">
              <a:buFont typeface="Arial" charset="0"/>
              <a:buChar char="•"/>
            </a:pPr>
            <a:r>
              <a:rPr lang="en-US" altLang="zh-CN" sz="2400" dirty="0">
                <a:ea typeface="宋体" panose="02010600030101010101" pitchFamily="2" charset="-122"/>
              </a:rPr>
              <a:t>HLR (Home Location Register): the last known location of each mobile to route incoming calls to the right locations. </a:t>
            </a:r>
          </a:p>
        </p:txBody>
      </p:sp>
    </p:spTree>
    <p:extLst>
      <p:ext uri="{BB962C8B-B14F-4D97-AF65-F5344CB8AC3E}">
        <p14:creationId xmlns:p14="http://schemas.microsoft.com/office/powerpoint/2010/main" val="13924719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Second-Generation: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GSM channels</a:t>
            </a:r>
          </a:p>
          <a:p>
            <a:pPr marL="342900" indent="-342900">
              <a:buFont typeface="Arial" charset="0"/>
              <a:buChar char="•"/>
            </a:pPr>
            <a:r>
              <a:rPr lang="en-US" altLang="zh-CN" sz="2400" dirty="0">
                <a:ea typeface="宋体" panose="02010600030101010101" pitchFamily="2" charset="-122"/>
              </a:rPr>
              <a:t>Much wider than 1G (200 kHz vs 30 kHz)</a:t>
            </a:r>
          </a:p>
          <a:p>
            <a:pPr marL="342900" indent="-342900">
              <a:buFont typeface="Arial" charset="0"/>
              <a:buChar char="•"/>
            </a:pP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200</a:t>
            </a:r>
            <a:r>
              <a:rPr lang="zh-CN" altLang="en-US" sz="2400" dirty="0">
                <a:ea typeface="宋体" panose="02010600030101010101" pitchFamily="2" charset="-122"/>
              </a:rPr>
              <a:t> </a:t>
            </a:r>
            <a:r>
              <a:rPr lang="en-US" altLang="zh-CN" sz="2400" dirty="0">
                <a:ea typeface="宋体" panose="02010600030101010101" pitchFamily="2" charset="-122"/>
              </a:rPr>
              <a:t>kHz,</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supports</a:t>
            </a:r>
            <a:r>
              <a:rPr lang="zh-CN" altLang="en-US" sz="2400" dirty="0">
                <a:ea typeface="宋体" panose="02010600030101010101" pitchFamily="2" charset="-122"/>
              </a:rPr>
              <a:t> </a:t>
            </a:r>
            <a:r>
              <a:rPr lang="en-US" altLang="zh-CN" sz="2400" dirty="0">
                <a:ea typeface="宋体" panose="02010600030101010101" pitchFamily="2" charset="-122"/>
              </a:rPr>
              <a:t>8</a:t>
            </a:r>
            <a:r>
              <a:rPr lang="zh-CN" altLang="en-US" sz="2400" dirty="0">
                <a:ea typeface="宋体" panose="02010600030101010101" pitchFamily="2" charset="-122"/>
              </a:rPr>
              <a:t> </a:t>
            </a:r>
            <a:r>
              <a:rPr lang="en-US" altLang="zh-CN" sz="2400" dirty="0">
                <a:ea typeface="宋体" panose="02010600030101010101" pitchFamily="2" charset="-122"/>
              </a:rPr>
              <a:t>connections,</a:t>
            </a:r>
            <a:r>
              <a:rPr lang="zh-CN" altLang="en-US" sz="2400" dirty="0">
                <a:ea typeface="宋体" panose="02010600030101010101" pitchFamily="2" charset="-122"/>
              </a:rPr>
              <a:t> </a:t>
            </a:r>
            <a:r>
              <a:rPr lang="en-US" altLang="zh-CN" sz="2400" dirty="0">
                <a:ea typeface="宋体" panose="02010600030101010101" pitchFamily="2" charset="-122"/>
              </a:rPr>
              <a:t>using</a:t>
            </a:r>
            <a:r>
              <a:rPr lang="zh-CN" altLang="en-US" sz="2400" dirty="0">
                <a:ea typeface="宋体" panose="02010600030101010101" pitchFamily="2" charset="-122"/>
              </a:rPr>
              <a:t> </a:t>
            </a:r>
            <a:r>
              <a:rPr lang="en-US" altLang="zh-CN" sz="2400" dirty="0">
                <a:ea typeface="宋体" panose="02010600030101010101" pitchFamily="2" charset="-122"/>
              </a:rPr>
              <a:t>TDM.</a:t>
            </a:r>
          </a:p>
        </p:txBody>
      </p:sp>
    </p:spTree>
    <p:extLst>
      <p:ext uri="{BB962C8B-B14F-4D97-AF65-F5344CB8AC3E}">
        <p14:creationId xmlns:p14="http://schemas.microsoft.com/office/powerpoint/2010/main" val="15750014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97AAA43-C638-FE49-8431-E196F01D8CC0}"/>
              </a:ext>
            </a:extLst>
          </p:cNvPr>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GSM—The Global System for Mobile Communications (2)</a:t>
            </a:r>
          </a:p>
        </p:txBody>
      </p:sp>
      <p:sp>
        <p:nvSpPr>
          <p:cNvPr id="72707" name="Rectangle 3">
            <a:extLst>
              <a:ext uri="{FF2B5EF4-FFF2-40B4-BE49-F238E27FC236}">
                <a16:creationId xmlns:a16="http://schemas.microsoft.com/office/drawing/2014/main" id="{2BCE15A5-7725-5644-9DCD-A9F94EB47378}"/>
              </a:ext>
            </a:extLst>
          </p:cNvPr>
          <p:cNvSpPr>
            <a:spLocks noGrp="1" noChangeArrowheads="1"/>
          </p:cNvSpPr>
          <p:nvPr>
            <p:ph type="body" idx="1"/>
          </p:nvPr>
        </p:nvSpPr>
        <p:spPr>
          <a:xfrm>
            <a:off x="287338" y="5410200"/>
            <a:ext cx="8856662" cy="1143000"/>
          </a:xfrm>
        </p:spPr>
        <p:txBody>
          <a:bodyPr/>
          <a:lstStyle/>
          <a:p>
            <a:pPr marL="0" indent="0" algn="ctr">
              <a:buFont typeface="Arial" panose="020B0604020202020204" pitchFamily="34" charset="0"/>
              <a:buNone/>
            </a:pPr>
            <a:r>
              <a:rPr lang="en-US" altLang="en-US" sz="2400">
                <a:latin typeface="Arial" panose="020B0604020202020204" pitchFamily="34" charset="0"/>
                <a:cs typeface="Arial" panose="020B0604020202020204" pitchFamily="34" charset="0"/>
              </a:rPr>
              <a:t>GSM uses 124 frequency channels, each of which uses an eight-slot TDM system. </a:t>
            </a:r>
          </a:p>
        </p:txBody>
      </p:sp>
      <p:pic>
        <p:nvPicPr>
          <p:cNvPr id="72708" name="Picture 2">
            <a:extLst>
              <a:ext uri="{FF2B5EF4-FFF2-40B4-BE49-F238E27FC236}">
                <a16:creationId xmlns:a16="http://schemas.microsoft.com/office/drawing/2014/main" id="{043F6CF0-D539-564C-BFC0-AA1CF6BBA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676400"/>
            <a:ext cx="78390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Second-Generation: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TDM</a:t>
            </a:r>
            <a:r>
              <a:rPr lang="zh-CN" altLang="en-US" sz="2400" dirty="0">
                <a:ea typeface="宋体" panose="02010600030101010101" pitchFamily="2" charset="-122"/>
              </a:rPr>
              <a:t> </a:t>
            </a:r>
            <a:r>
              <a:rPr lang="en-US" altLang="zh-CN" sz="2400" dirty="0">
                <a:ea typeface="宋体" panose="02010600030101010101" pitchFamily="2" charset="-122"/>
              </a:rPr>
              <a:t>slot</a:t>
            </a:r>
            <a:r>
              <a:rPr lang="zh-CN" altLang="en-US" sz="2400" dirty="0">
                <a:ea typeface="宋体" panose="02010600030101010101" pitchFamily="2" charset="-122"/>
              </a:rPr>
              <a:t> </a:t>
            </a:r>
            <a:r>
              <a:rPr lang="en-US" altLang="zh-CN" sz="2400" dirty="0">
                <a:ea typeface="宋体" panose="02010600030101010101" pitchFamily="2" charset="-122"/>
              </a:rPr>
              <a:t>consists</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148-bit</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frame.</a:t>
            </a:r>
          </a:p>
          <a:p>
            <a:pPr marL="342900" indent="-342900">
              <a:buFont typeface="Arial" charset="0"/>
              <a:buChar char="•"/>
            </a:pP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frame</a:t>
            </a:r>
            <a:r>
              <a:rPr lang="zh-CN" altLang="en-US" sz="2400" dirty="0">
                <a:ea typeface="宋体" panose="02010600030101010101" pitchFamily="2" charset="-122"/>
              </a:rPr>
              <a:t> </a:t>
            </a:r>
            <a:r>
              <a:rPr lang="en-US" altLang="zh-CN" sz="2400" dirty="0">
                <a:ea typeface="宋体" panose="02010600030101010101" pitchFamily="2" charset="-122"/>
              </a:rPr>
              <a:t>starts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ends</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three</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frame</a:t>
            </a:r>
            <a:r>
              <a:rPr lang="zh-CN" altLang="en-US" sz="2400" dirty="0">
                <a:ea typeface="宋体" panose="02010600030101010101" pitchFamily="2" charset="-122"/>
              </a:rPr>
              <a:t> </a:t>
            </a:r>
            <a:r>
              <a:rPr lang="en-US" altLang="zh-CN" sz="2400" dirty="0">
                <a:ea typeface="宋体" panose="02010600030101010101" pitchFamily="2" charset="-122"/>
              </a:rPr>
              <a:t>delineation.</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charset="0"/>
              <a:buChar char="•"/>
            </a:pPr>
            <a:r>
              <a:rPr lang="en-US" altLang="zh-CN" sz="2400" dirty="0">
                <a:ea typeface="宋体" panose="02010600030101010101" pitchFamily="2" charset="-122"/>
              </a:rPr>
              <a:t>57-bit</a:t>
            </a:r>
            <a:r>
              <a:rPr lang="zh-CN" altLang="en-US" sz="2400" dirty="0">
                <a:ea typeface="宋体" panose="02010600030101010101" pitchFamily="2" charset="-122"/>
              </a:rPr>
              <a:t> </a:t>
            </a:r>
            <a:r>
              <a:rPr lang="en-US" altLang="zh-CN" sz="2400" i="1" dirty="0">
                <a:ea typeface="宋体" panose="02010600030101010101" pitchFamily="2" charset="-122"/>
              </a:rPr>
              <a:t>Information</a:t>
            </a:r>
            <a:r>
              <a:rPr lang="zh-CN" altLang="en-US" sz="2400" dirty="0">
                <a:ea typeface="宋体" panose="02010600030101010101" pitchFamily="2" charset="-122"/>
              </a:rPr>
              <a:t> </a:t>
            </a:r>
            <a:r>
              <a:rPr lang="en-US" altLang="zh-CN" sz="2400" dirty="0">
                <a:ea typeface="宋体" panose="02010600030101010101" pitchFamily="2" charset="-122"/>
              </a:rPr>
              <a:t>fields,</a:t>
            </a:r>
            <a:r>
              <a:rPr lang="zh-CN" altLang="en-US" sz="2400" dirty="0">
                <a:ea typeface="宋体" panose="02010600030101010101" pitchFamily="2" charset="-122"/>
              </a:rPr>
              <a:t> </a:t>
            </a:r>
            <a:r>
              <a:rPr lang="en-US" altLang="zh-CN" sz="2400" dirty="0">
                <a:ea typeface="宋体" panose="02010600030101010101" pitchFamily="2" charset="-122"/>
              </a:rPr>
              <a:t>contains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control</a:t>
            </a:r>
            <a:r>
              <a:rPr lang="zh-CN" altLang="en-US" sz="2400" dirty="0">
                <a:ea typeface="宋体" panose="02010600030101010101" pitchFamily="2" charset="-122"/>
              </a:rPr>
              <a:t> </a:t>
            </a:r>
            <a:r>
              <a:rPr lang="en-US" altLang="zh-CN" sz="2400" dirty="0">
                <a:ea typeface="宋体" panose="02010600030101010101" pitchFamily="2" charset="-122"/>
              </a:rPr>
              <a:t>bit</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indicates</a:t>
            </a:r>
            <a:r>
              <a:rPr lang="zh-CN" altLang="en-US" sz="2400" dirty="0">
                <a:ea typeface="宋体" panose="02010600030101010101" pitchFamily="2" charset="-122"/>
              </a:rPr>
              <a:t> </a:t>
            </a:r>
            <a:r>
              <a:rPr lang="en-US" altLang="zh-CN" sz="2400" dirty="0">
                <a:ea typeface="宋体" panose="02010600030101010101" pitchFamily="2" charset="-122"/>
              </a:rPr>
              <a:t>whether</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following</a:t>
            </a:r>
            <a:r>
              <a:rPr lang="zh-CN" altLang="en-US" sz="2400" dirty="0">
                <a:ea typeface="宋体" panose="02010600030101010101" pitchFamily="2" charset="-122"/>
              </a:rPr>
              <a:t> </a:t>
            </a:r>
            <a:r>
              <a:rPr lang="en-US" altLang="zh-CN" sz="2400" dirty="0">
                <a:ea typeface="宋体" panose="02010600030101010101" pitchFamily="2" charset="-122"/>
              </a:rPr>
              <a:t>Information</a:t>
            </a:r>
            <a:r>
              <a:rPr lang="zh-CN" altLang="en-US" sz="2400" dirty="0">
                <a:ea typeface="宋体" panose="02010600030101010101" pitchFamily="2" charset="-122"/>
              </a:rPr>
              <a:t> </a:t>
            </a:r>
            <a:r>
              <a:rPr lang="en-US" altLang="zh-CN" sz="2400" dirty="0">
                <a:ea typeface="宋体" panose="02010600030101010101" pitchFamily="2" charset="-122"/>
              </a:rPr>
              <a:t>field</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voice</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data</a:t>
            </a:r>
          </a:p>
          <a:p>
            <a:pPr marL="342900" indent="-342900">
              <a:buFont typeface="Arial" charset="0"/>
              <a:buChar char="•"/>
            </a:pPr>
            <a:r>
              <a:rPr lang="en-US" altLang="zh-CN" sz="2400" dirty="0">
                <a:ea typeface="宋体" panose="02010600030101010101" pitchFamily="2" charset="-122"/>
              </a:rPr>
              <a:t>26-bit</a:t>
            </a:r>
            <a:r>
              <a:rPr lang="zh-CN" altLang="en-US" sz="2400" dirty="0">
                <a:ea typeface="宋体" panose="02010600030101010101" pitchFamily="2" charset="-122"/>
              </a:rPr>
              <a:t> </a:t>
            </a:r>
            <a:r>
              <a:rPr lang="en-US" altLang="zh-CN" sz="2400" i="1" dirty="0">
                <a:ea typeface="宋体" panose="02010600030101010101" pitchFamily="2" charset="-122"/>
              </a:rPr>
              <a:t>Sync</a:t>
            </a:r>
            <a:r>
              <a:rPr lang="zh-CN" altLang="en-US" sz="2400" i="1" dirty="0">
                <a:ea typeface="宋体" panose="02010600030101010101" pitchFamily="2" charset="-122"/>
              </a:rPr>
              <a:t> </a:t>
            </a:r>
            <a:r>
              <a:rPr lang="en-US" altLang="zh-CN" sz="2400" dirty="0">
                <a:ea typeface="宋体" panose="02010600030101010101" pitchFamily="2" charset="-122"/>
              </a:rPr>
              <a:t>field</a:t>
            </a:r>
            <a:r>
              <a:rPr lang="zh-CN" altLang="en-US" sz="2400" dirty="0">
                <a:ea typeface="宋体" panose="02010600030101010101" pitchFamily="2" charset="-122"/>
              </a:rPr>
              <a:t> </a:t>
            </a: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receiver</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synchronize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sender’s</a:t>
            </a:r>
            <a:r>
              <a:rPr lang="zh-CN" altLang="en-US" sz="2400" dirty="0">
                <a:ea typeface="宋体" panose="02010600030101010101" pitchFamily="2" charset="-122"/>
              </a:rPr>
              <a:t> </a:t>
            </a:r>
            <a:r>
              <a:rPr lang="en-US" altLang="zh-CN" sz="2400" dirty="0">
                <a:ea typeface="宋体" panose="02010600030101010101" pitchFamily="2" charset="-122"/>
              </a:rPr>
              <a:t>frame</a:t>
            </a:r>
            <a:r>
              <a:rPr lang="zh-CN" altLang="en-US" sz="2400" dirty="0">
                <a:ea typeface="宋体" panose="02010600030101010101" pitchFamily="2" charset="-122"/>
              </a:rPr>
              <a:t> </a:t>
            </a:r>
            <a:r>
              <a:rPr lang="en-US" altLang="zh-CN" sz="2400" dirty="0">
                <a:ea typeface="宋体" panose="02010600030101010101" pitchFamily="2" charset="-122"/>
              </a:rPr>
              <a:t>boundaries.</a:t>
            </a:r>
          </a:p>
          <a:p>
            <a:pPr marL="342900" indent="-342900">
              <a:buFont typeface="Arial" charset="0"/>
              <a:buChar char="•"/>
            </a:pPr>
            <a:endParaRPr lang="en-US" altLang="zh-CN" sz="2400" dirty="0">
              <a:ea typeface="宋体" panose="02010600030101010101" pitchFamily="2" charset="-122"/>
            </a:endParaRPr>
          </a:p>
          <a:p>
            <a:r>
              <a:rPr lang="en-US" altLang="zh-CN" sz="2400" dirty="0">
                <a:ea typeface="宋体" panose="02010600030101010101" pitchFamily="2" charset="-122"/>
              </a:rPr>
              <a:t>8</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frames</a:t>
            </a:r>
            <a:r>
              <a:rPr lang="zh-CN" altLang="en-US" sz="2400" dirty="0">
                <a:ea typeface="宋体" panose="02010600030101010101" pitchFamily="2" charset="-122"/>
              </a:rPr>
              <a:t> </a:t>
            </a:r>
            <a:r>
              <a:rPr lang="en-US" altLang="zh-CN" sz="2400" dirty="0">
                <a:ea typeface="宋体" panose="02010600030101010101" pitchFamily="2" charset="-122"/>
              </a:rPr>
              <a:t>make</a:t>
            </a:r>
            <a:r>
              <a:rPr lang="zh-CN" altLang="en-US" sz="2400" dirty="0">
                <a:ea typeface="宋体" panose="02010600030101010101" pitchFamily="2" charset="-122"/>
              </a:rPr>
              <a:t> </a:t>
            </a:r>
            <a:r>
              <a:rPr lang="en-US" altLang="zh-CN" sz="2400" dirty="0">
                <a:ea typeface="宋体" panose="02010600030101010101" pitchFamily="2" charset="-122"/>
              </a:rPr>
              <a:t>up</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TDM</a:t>
            </a:r>
            <a:r>
              <a:rPr lang="zh-CN" altLang="en-US" sz="2400" dirty="0">
                <a:ea typeface="宋体" panose="02010600030101010101" pitchFamily="2" charset="-122"/>
              </a:rPr>
              <a:t> </a:t>
            </a:r>
            <a:r>
              <a:rPr lang="en-US" altLang="zh-CN" sz="2400" dirty="0">
                <a:ea typeface="宋体" panose="02010600030101010101" pitchFamily="2" charset="-122"/>
              </a:rPr>
              <a:t>frame</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26</a:t>
            </a:r>
            <a:r>
              <a:rPr lang="zh-CN" altLang="en-US" sz="2400" dirty="0">
                <a:ea typeface="宋体" panose="02010600030101010101" pitchFamily="2" charset="-122"/>
              </a:rPr>
              <a:t> </a:t>
            </a:r>
            <a:r>
              <a:rPr lang="en-US" altLang="zh-CN" sz="2400" dirty="0">
                <a:ea typeface="宋体" panose="02010600030101010101" pitchFamily="2" charset="-122"/>
              </a:rPr>
              <a:t>TDM</a:t>
            </a:r>
            <a:r>
              <a:rPr lang="zh-CN" altLang="en-US" sz="2400" dirty="0">
                <a:ea typeface="宋体" panose="02010600030101010101" pitchFamily="2" charset="-122"/>
              </a:rPr>
              <a:t> </a:t>
            </a:r>
            <a:r>
              <a:rPr lang="en-US" altLang="zh-CN" sz="2400" dirty="0">
                <a:ea typeface="宋体" panose="02010600030101010101" pitchFamily="2" charset="-122"/>
              </a:rPr>
              <a:t>frames</a:t>
            </a:r>
            <a:r>
              <a:rPr lang="zh-CN" altLang="en-US" sz="2400" dirty="0">
                <a:ea typeface="宋体" panose="02010600030101010101" pitchFamily="2" charset="-122"/>
              </a:rPr>
              <a:t> </a:t>
            </a:r>
            <a:r>
              <a:rPr lang="en-US" altLang="zh-CN" sz="2400" dirty="0">
                <a:ea typeface="宋体" panose="02010600030101010101" pitchFamily="2" charset="-122"/>
              </a:rPr>
              <a:t>make</a:t>
            </a:r>
            <a:r>
              <a:rPr lang="zh-CN" altLang="en-US" sz="2400" dirty="0">
                <a:ea typeface="宋体" panose="02010600030101010101" pitchFamily="2" charset="-122"/>
              </a:rPr>
              <a:t> </a:t>
            </a:r>
            <a:r>
              <a:rPr lang="en-US" altLang="zh-CN" sz="2400" dirty="0">
                <a:ea typeface="宋体" panose="02010600030101010101" pitchFamily="2" charset="-122"/>
              </a:rPr>
              <a:t>up</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err="1">
                <a:ea typeface="宋体" panose="02010600030101010101" pitchFamily="2" charset="-122"/>
              </a:rPr>
              <a:t>multiframe</a:t>
            </a:r>
            <a:r>
              <a:rPr lang="en-US" altLang="zh-CN" sz="2400" dirty="0">
                <a:ea typeface="宋体" panose="02010600030101010101" pitchFamily="2" charset="-122"/>
              </a:rPr>
              <a:t>.</a:t>
            </a:r>
          </a:p>
          <a:p>
            <a:pPr marL="342900" indent="-342900">
              <a:buFont typeface="Arial" charset="0"/>
              <a:buChar char="•"/>
            </a:pPr>
            <a:r>
              <a:rPr lang="en-US" altLang="zh-CN" sz="2400" dirty="0">
                <a:ea typeface="宋体" panose="02010600030101010101" pitchFamily="2" charset="-122"/>
              </a:rPr>
              <a:t>Slot</a:t>
            </a:r>
            <a:r>
              <a:rPr lang="zh-CN" altLang="en-US" sz="2400" dirty="0">
                <a:ea typeface="宋体" panose="02010600030101010101" pitchFamily="2" charset="-122"/>
              </a:rPr>
              <a:t> </a:t>
            </a:r>
            <a:r>
              <a:rPr lang="en-US" altLang="zh-CN" sz="2400" dirty="0">
                <a:ea typeface="宋体" panose="02010600030101010101" pitchFamily="2" charset="-122"/>
              </a:rPr>
              <a:t>12</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err="1">
                <a:ea typeface="宋体" panose="02010600030101010101" pitchFamily="2" charset="-122"/>
              </a:rPr>
              <a:t>multiframe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control,</a:t>
            </a:r>
            <a:r>
              <a:rPr lang="zh-CN" altLang="en-US" sz="2400" dirty="0">
                <a:ea typeface="宋体" panose="02010600030101010101" pitchFamily="2" charset="-122"/>
              </a:rPr>
              <a:t> </a:t>
            </a:r>
            <a:r>
              <a:rPr lang="en-US" altLang="zh-CN" sz="2400" dirty="0">
                <a:ea typeface="宋体" panose="02010600030101010101" pitchFamily="2" charset="-122"/>
              </a:rPr>
              <a:t>Slot</a:t>
            </a:r>
            <a:r>
              <a:rPr lang="zh-CN" altLang="en-US" sz="2400" dirty="0">
                <a:ea typeface="宋体" panose="02010600030101010101" pitchFamily="2" charset="-122"/>
              </a:rPr>
              <a:t> </a:t>
            </a:r>
            <a:r>
              <a:rPr lang="en-US" altLang="zh-CN" sz="2400" dirty="0">
                <a:ea typeface="宋体" panose="02010600030101010101" pitchFamily="2" charset="-122"/>
              </a:rPr>
              <a:t>25</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reserved</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future</a:t>
            </a:r>
            <a:r>
              <a:rPr lang="zh-CN" altLang="en-US" sz="2400" dirty="0">
                <a:ea typeface="宋体" panose="02010600030101010101" pitchFamily="2" charset="-122"/>
              </a:rPr>
              <a:t> </a:t>
            </a:r>
            <a:r>
              <a:rPr lang="en-US" altLang="zh-CN" sz="2400" dirty="0">
                <a:ea typeface="宋体" panose="02010600030101010101" pitchFamily="2" charset="-122"/>
              </a:rPr>
              <a:t>use.</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3182700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CDA535D-DF59-1F47-9648-D3E677A74FF3}"/>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GSM—The Global System for Mobile Communications</a:t>
            </a:r>
          </a:p>
        </p:txBody>
      </p:sp>
      <p:sp>
        <p:nvSpPr>
          <p:cNvPr id="73731" name="Rectangle 3">
            <a:extLst>
              <a:ext uri="{FF2B5EF4-FFF2-40B4-BE49-F238E27FC236}">
                <a16:creationId xmlns:a16="http://schemas.microsoft.com/office/drawing/2014/main" id="{7226F86F-83C5-C340-B188-D699C3F9DF21}"/>
              </a:ext>
            </a:extLst>
          </p:cNvPr>
          <p:cNvSpPr>
            <a:spLocks noGrp="1" noChangeArrowheads="1"/>
          </p:cNvSpPr>
          <p:nvPr>
            <p:ph type="body" idx="1"/>
          </p:nvPr>
        </p:nvSpPr>
        <p:spPr>
          <a:xfrm>
            <a:off x="287338" y="6019800"/>
            <a:ext cx="8856662" cy="838200"/>
          </a:xfrm>
        </p:spPr>
        <p:txBody>
          <a:bodyPr/>
          <a:lstStyle/>
          <a:p>
            <a:pPr marL="0" indent="0" algn="ctr">
              <a:buFont typeface="Arial" panose="020B0604020202020204" pitchFamily="34" charset="0"/>
              <a:buNone/>
            </a:pPr>
            <a:r>
              <a:rPr lang="en-US" altLang="en-US" sz="2400">
                <a:latin typeface="Arial" panose="020B0604020202020204" pitchFamily="34" charset="0"/>
                <a:cs typeface="Arial" panose="020B0604020202020204" pitchFamily="34" charset="0"/>
              </a:rPr>
              <a:t>A portion of the GSM framing structure.</a:t>
            </a:r>
          </a:p>
        </p:txBody>
      </p:sp>
      <p:pic>
        <p:nvPicPr>
          <p:cNvPr id="73732" name="Picture 2">
            <a:extLst>
              <a:ext uri="{FF2B5EF4-FFF2-40B4-BE49-F238E27FC236}">
                <a16:creationId xmlns:a16="http://schemas.microsoft.com/office/drawing/2014/main" id="{BC12BDF8-038D-9747-98DB-4C5A3A0CE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90675"/>
            <a:ext cx="761523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Second-Generation: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Dedicated</a:t>
            </a:r>
            <a:r>
              <a:rPr lang="zh-CN" altLang="en-US" sz="2400" dirty="0">
                <a:ea typeface="宋体" panose="02010600030101010101" pitchFamily="2" charset="-122"/>
              </a:rPr>
              <a:t> </a:t>
            </a:r>
            <a:r>
              <a:rPr lang="en-US" altLang="zh-CN" sz="2400" dirty="0">
                <a:ea typeface="宋体" panose="02010600030101010101" pitchFamily="2" charset="-122"/>
              </a:rPr>
              <a:t>control</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location</a:t>
            </a:r>
            <a:r>
              <a:rPr lang="zh-CN" altLang="en-US" sz="2400" dirty="0">
                <a:ea typeface="宋体" panose="02010600030101010101" pitchFamily="2" charset="-122"/>
              </a:rPr>
              <a:t> </a:t>
            </a:r>
            <a:r>
              <a:rPr lang="en-US" altLang="zh-CN" sz="2400" dirty="0">
                <a:ea typeface="宋体" panose="02010600030101010101" pitchFamily="2" charset="-122"/>
              </a:rPr>
              <a:t>updating,</a:t>
            </a:r>
            <a:r>
              <a:rPr lang="zh-CN" altLang="en-US" sz="2400" dirty="0">
                <a:ea typeface="宋体" panose="02010600030101010101" pitchFamily="2" charset="-122"/>
              </a:rPr>
              <a:t> </a:t>
            </a:r>
            <a:r>
              <a:rPr lang="en-US" altLang="zh-CN" sz="2400" dirty="0">
                <a:ea typeface="宋体" panose="02010600030101010101" pitchFamily="2" charset="-122"/>
              </a:rPr>
              <a:t>registration</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cell</a:t>
            </a:r>
            <a:r>
              <a:rPr lang="zh-CN" altLang="en-US" sz="2400" dirty="0">
                <a:ea typeface="宋体" panose="02010600030101010101" pitchFamily="2" charset="-122"/>
              </a:rPr>
              <a:t> </a:t>
            </a:r>
            <a:r>
              <a:rPr lang="en-US" altLang="zh-CN" sz="2400" dirty="0">
                <a:ea typeface="宋体" panose="02010600030101010101" pitchFamily="2" charset="-122"/>
              </a:rPr>
              <a:t>update.</a:t>
            </a:r>
            <a:r>
              <a:rPr lang="zh-CN" altLang="en-US" sz="2400" dirty="0">
                <a:ea typeface="宋体" panose="02010600030101010101" pitchFamily="2" charset="-122"/>
              </a:rPr>
              <a:t> </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Common</a:t>
            </a:r>
            <a:r>
              <a:rPr lang="zh-CN" altLang="en-US" sz="2400" dirty="0">
                <a:ea typeface="宋体" panose="02010600030101010101" pitchFamily="2" charset="-122"/>
              </a:rPr>
              <a:t> </a:t>
            </a:r>
            <a:r>
              <a:rPr lang="en-US" altLang="zh-CN" sz="2400" dirty="0">
                <a:ea typeface="宋体" panose="02010600030101010101" pitchFamily="2" charset="-122"/>
              </a:rPr>
              <a:t>control</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split</a:t>
            </a:r>
            <a:r>
              <a:rPr lang="zh-CN" altLang="en-US" sz="2400" dirty="0">
                <a:ea typeface="宋体" panose="02010600030101010101" pitchFamily="2" charset="-122"/>
              </a:rPr>
              <a:t> </a:t>
            </a:r>
            <a:r>
              <a:rPr lang="en-US" altLang="zh-CN" sz="2400" dirty="0">
                <a:ea typeface="宋体" panose="02010600030101010101" pitchFamily="2" charset="-122"/>
              </a:rPr>
              <a:t>up</a:t>
            </a:r>
            <a:r>
              <a:rPr lang="zh-CN" altLang="en-US" sz="2400" dirty="0">
                <a:ea typeface="宋体" panose="02010600030101010101" pitchFamily="2" charset="-122"/>
              </a:rPr>
              <a:t> </a:t>
            </a:r>
            <a:r>
              <a:rPr lang="en-US" altLang="zh-CN" sz="2400" dirty="0">
                <a:ea typeface="宋体" panose="02010600030101010101" pitchFamily="2" charset="-122"/>
              </a:rPr>
              <a:t>into</a:t>
            </a:r>
            <a:r>
              <a:rPr lang="zh-CN" altLang="en-US" sz="2400" dirty="0">
                <a:ea typeface="宋体" panose="02010600030101010101" pitchFamily="2" charset="-122"/>
              </a:rPr>
              <a:t> </a:t>
            </a:r>
            <a:r>
              <a:rPr lang="en-US" altLang="zh-CN" sz="2400" dirty="0">
                <a:ea typeface="宋体" panose="02010600030101010101" pitchFamily="2" charset="-122"/>
              </a:rPr>
              <a:t>3</a:t>
            </a:r>
            <a:r>
              <a:rPr lang="zh-CN" altLang="en-US" sz="2400" dirty="0">
                <a:ea typeface="宋体" panose="02010600030101010101" pitchFamily="2" charset="-122"/>
              </a:rPr>
              <a:t> </a:t>
            </a:r>
            <a:r>
              <a:rPr lang="en-US" altLang="zh-CN" sz="2400" dirty="0" err="1">
                <a:ea typeface="宋体" panose="02010600030101010101" pitchFamily="2" charset="-122"/>
              </a:rPr>
              <a:t>subchannels</a:t>
            </a:r>
            <a:endParaRPr lang="en-US" altLang="zh-CN" sz="2400" dirty="0">
              <a:ea typeface="宋体" panose="02010600030101010101" pitchFamily="2" charset="-122"/>
            </a:endParaRPr>
          </a:p>
          <a:p>
            <a:pPr marL="342900" indent="-342900">
              <a:buFont typeface="Arial" charset="0"/>
              <a:buChar char="•"/>
            </a:pPr>
            <a:r>
              <a:rPr lang="en-US" altLang="zh-CN" sz="2400" dirty="0">
                <a:ea typeface="宋体" panose="02010600030101010101" pitchFamily="2" charset="-122"/>
              </a:rPr>
              <a:t>Paging</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uses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announce</a:t>
            </a:r>
            <a:r>
              <a:rPr lang="zh-CN" altLang="en-US" sz="2400" dirty="0">
                <a:ea typeface="宋体" panose="02010600030101010101" pitchFamily="2" charset="-122"/>
              </a:rPr>
              <a:t> </a:t>
            </a:r>
            <a:r>
              <a:rPr lang="en-US" altLang="zh-CN" sz="2400" dirty="0">
                <a:ea typeface="宋体" panose="02010600030101010101" pitchFamily="2" charset="-122"/>
              </a:rPr>
              <a:t>incoming</a:t>
            </a:r>
            <a:r>
              <a:rPr lang="zh-CN" altLang="en-US" sz="2400" dirty="0">
                <a:ea typeface="宋体" panose="02010600030101010101" pitchFamily="2" charset="-122"/>
              </a:rPr>
              <a:t> </a:t>
            </a:r>
            <a:r>
              <a:rPr lang="en-US" altLang="zh-CN" sz="2400" dirty="0">
                <a:ea typeface="宋体" panose="02010600030101010101" pitchFamily="2" charset="-122"/>
              </a:rPr>
              <a:t>calls.</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monitors</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continuously</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watch</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calls.</a:t>
            </a:r>
          </a:p>
          <a:p>
            <a:pPr marL="342900" indent="-342900">
              <a:buFont typeface="Arial" charset="0"/>
              <a:buChar char="•"/>
            </a:pPr>
            <a:r>
              <a:rPr lang="en-US" altLang="zh-CN" sz="2400" dirty="0">
                <a:ea typeface="宋体" panose="02010600030101010101" pitchFamily="2" charset="-122"/>
              </a:rPr>
              <a:t>Random</a:t>
            </a:r>
            <a:r>
              <a:rPr lang="zh-CN" altLang="en-US" sz="2400" dirty="0">
                <a:ea typeface="宋体" panose="02010600030101010101" pitchFamily="2" charset="-122"/>
              </a:rPr>
              <a:t> </a:t>
            </a:r>
            <a:r>
              <a:rPr lang="en-US" altLang="zh-CN" sz="2400" dirty="0">
                <a:ea typeface="宋体" panose="02010600030101010101" pitchFamily="2" charset="-122"/>
              </a:rPr>
              <a:t>access</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allow</a:t>
            </a:r>
            <a:r>
              <a:rPr lang="zh-CN" altLang="en-US" sz="2400" dirty="0">
                <a:ea typeface="宋体" panose="02010600030101010101" pitchFamily="2" charset="-122"/>
              </a:rPr>
              <a:t> </a:t>
            </a:r>
            <a:r>
              <a:rPr lang="en-US" altLang="zh-CN" sz="2400" dirty="0">
                <a:ea typeface="宋体" panose="02010600030101010101" pitchFamily="2" charset="-122"/>
              </a:rPr>
              <a:t>user</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request</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slot</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dedicated</a:t>
            </a:r>
            <a:r>
              <a:rPr lang="zh-CN" altLang="en-US" sz="2400" dirty="0">
                <a:ea typeface="宋体" panose="02010600030101010101" pitchFamily="2" charset="-122"/>
              </a:rPr>
              <a:t> </a:t>
            </a:r>
            <a:r>
              <a:rPr lang="en-US" altLang="zh-CN" sz="2400" dirty="0">
                <a:ea typeface="宋体" panose="02010600030101010101" pitchFamily="2" charset="-122"/>
              </a:rPr>
              <a:t>control</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Using</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dedicated</a:t>
            </a:r>
            <a:r>
              <a:rPr lang="zh-CN" altLang="en-US" sz="2400" dirty="0">
                <a:ea typeface="宋体" panose="02010600030101010101" pitchFamily="2" charset="-122"/>
              </a:rPr>
              <a:t> </a:t>
            </a:r>
            <a:r>
              <a:rPr lang="en-US" altLang="zh-CN" sz="2400" dirty="0">
                <a:ea typeface="宋体" panose="02010600030101010101" pitchFamily="2" charset="-122"/>
              </a:rPr>
              <a:t>control</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slot,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set</a:t>
            </a:r>
            <a:r>
              <a:rPr lang="zh-CN" altLang="en-US" sz="2400" dirty="0">
                <a:ea typeface="宋体" panose="02010600030101010101" pitchFamily="2" charset="-122"/>
              </a:rPr>
              <a:t> </a:t>
            </a:r>
            <a:r>
              <a:rPr lang="en-US" altLang="zh-CN" sz="2400" dirty="0">
                <a:ea typeface="宋体" panose="02010600030101010101" pitchFamily="2" charset="-122"/>
              </a:rPr>
              <a:t>up</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call.</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charset="0"/>
              <a:buChar char="•"/>
            </a:pPr>
            <a:r>
              <a:rPr lang="en-US" altLang="zh-CN" sz="2400" dirty="0">
                <a:ea typeface="宋体" panose="02010600030101010101" pitchFamily="2" charset="-122"/>
              </a:rPr>
              <a:t>Access</a:t>
            </a:r>
            <a:r>
              <a:rPr lang="zh-CN" altLang="en-US" sz="2400" dirty="0">
                <a:ea typeface="宋体" panose="02010600030101010101" pitchFamily="2" charset="-122"/>
              </a:rPr>
              <a:t> </a:t>
            </a:r>
            <a:r>
              <a:rPr lang="en-US" altLang="zh-CN" sz="2400" dirty="0">
                <a:ea typeface="宋体" panose="02010600030101010101" pitchFamily="2" charset="-122"/>
              </a:rPr>
              <a:t>grant</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uses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announce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assigned</a:t>
            </a:r>
            <a:r>
              <a:rPr lang="zh-CN" altLang="en-US" sz="2400" dirty="0">
                <a:ea typeface="宋体" panose="02010600030101010101" pitchFamily="2" charset="-122"/>
              </a:rPr>
              <a:t> </a:t>
            </a:r>
            <a:r>
              <a:rPr lang="en-US" altLang="zh-CN" sz="2400" dirty="0">
                <a:ea typeface="宋体" panose="02010600030101010101" pitchFamily="2" charset="-122"/>
              </a:rPr>
              <a:t>slot</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dedicated</a:t>
            </a:r>
            <a:r>
              <a:rPr lang="zh-CN" altLang="en-US" sz="2400" dirty="0">
                <a:ea typeface="宋体" panose="02010600030101010101" pitchFamily="2" charset="-122"/>
              </a:rPr>
              <a:t> </a:t>
            </a:r>
            <a:r>
              <a:rPr lang="en-US" altLang="zh-CN" sz="2400" dirty="0">
                <a:ea typeface="宋体" panose="02010600030101010101" pitchFamily="2" charset="-122"/>
              </a:rPr>
              <a:t>control</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9058361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Second-Generation: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Handoff:</a:t>
            </a:r>
          </a:p>
          <a:p>
            <a:pPr marL="342900" indent="-342900">
              <a:buFont typeface="Arial" charset="0"/>
              <a:buChar char="•"/>
            </a:pPr>
            <a:r>
              <a:rPr lang="en-US" altLang="zh-CN" sz="2400" dirty="0">
                <a:ea typeface="宋体" panose="02010600030101010101" pitchFamily="2" charset="-122"/>
              </a:rPr>
              <a:t>Different</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1G</a:t>
            </a:r>
          </a:p>
          <a:p>
            <a:pPr marL="342900" indent="-342900">
              <a:buFont typeface="Arial" charset="0"/>
              <a:buChar char="•"/>
            </a:pPr>
            <a:r>
              <a:rPr lang="en-US" altLang="zh-CN" sz="2400" dirty="0">
                <a:ea typeface="宋体" panose="02010600030101010101" pitchFamily="2" charset="-122"/>
              </a:rPr>
              <a:t>MAHO</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r>
              <a:rPr lang="en-US" altLang="zh-CN" sz="2400" dirty="0">
                <a:ea typeface="宋体" panose="02010600030101010101" pitchFamily="2" charset="-122"/>
              </a:rPr>
              <a:t>Assisted</a:t>
            </a:r>
            <a:r>
              <a:rPr lang="zh-CN" altLang="en-US" sz="2400" dirty="0">
                <a:ea typeface="宋体" panose="02010600030101010101" pitchFamily="2" charset="-122"/>
              </a:rPr>
              <a:t> </a:t>
            </a:r>
            <a:r>
              <a:rPr lang="en-US" altLang="zh-CN" sz="2400" dirty="0">
                <a:ea typeface="宋体" panose="02010600030101010101" pitchFamily="2" charset="-122"/>
              </a:rPr>
              <a:t>Handoff):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r>
              <a:rPr lang="en-US" altLang="zh-CN" sz="2400" dirty="0">
                <a:ea typeface="宋体" panose="02010600030101010101" pitchFamily="2" charset="-122"/>
              </a:rPr>
              <a:t>measures</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quality</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other</a:t>
            </a:r>
            <a:r>
              <a:rPr lang="zh-CN" altLang="en-US" sz="2400" dirty="0">
                <a:ea typeface="宋体" panose="02010600030101010101" pitchFamily="2" charset="-122"/>
              </a:rPr>
              <a:t> </a:t>
            </a:r>
            <a:r>
              <a:rPr lang="en-US" altLang="zh-CN" sz="2400" dirty="0">
                <a:ea typeface="宋体" panose="02010600030101010101" pitchFamily="2" charset="-122"/>
              </a:rPr>
              <a:t>nearby</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sends</a:t>
            </a:r>
            <a:r>
              <a:rPr lang="zh-CN" altLang="en-US" sz="2400" dirty="0">
                <a:ea typeface="宋体" panose="02010600030101010101" pitchFamily="2" charset="-122"/>
              </a:rPr>
              <a:t> </a:t>
            </a:r>
            <a:r>
              <a:rPr lang="en-US" altLang="zh-CN" sz="2400" dirty="0">
                <a:ea typeface="宋体" panose="02010600030101010101" pitchFamily="2" charset="-122"/>
              </a:rPr>
              <a:t>this</a:t>
            </a:r>
            <a:r>
              <a:rPr lang="zh-CN" altLang="en-US" sz="2400" dirty="0">
                <a:ea typeface="宋体" panose="02010600030101010101" pitchFamily="2" charset="-122"/>
              </a:rPr>
              <a:t> </a:t>
            </a:r>
            <a:r>
              <a:rPr lang="en-US" altLang="zh-CN" sz="2400" dirty="0">
                <a:ea typeface="宋体" panose="02010600030101010101" pitchFamily="2" charset="-122"/>
              </a:rPr>
              <a:t>information</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BSC</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determine</a:t>
            </a:r>
            <a:r>
              <a:rPr lang="zh-CN" altLang="en-US" sz="2400" dirty="0">
                <a:ea typeface="宋体" panose="02010600030101010101" pitchFamily="2" charset="-122"/>
              </a:rPr>
              <a:t> </a:t>
            </a:r>
            <a:r>
              <a:rPr lang="en-US" altLang="zh-CN" sz="2400" dirty="0">
                <a:ea typeface="宋体" panose="02010600030101010101" pitchFamily="2" charset="-122"/>
              </a:rPr>
              <a:t>when</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leaving</a:t>
            </a:r>
            <a:r>
              <a:rPr lang="zh-CN" altLang="en-US" sz="2400" dirty="0">
                <a:ea typeface="宋体" panose="02010600030101010101" pitchFamily="2" charset="-122"/>
              </a:rPr>
              <a:t> </a:t>
            </a:r>
            <a:r>
              <a:rPr lang="en-US" altLang="zh-CN" sz="2400" dirty="0">
                <a:ea typeface="宋体" panose="02010600030101010101" pitchFamily="2" charset="-122"/>
              </a:rPr>
              <a:t>so</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perform</a:t>
            </a:r>
            <a:r>
              <a:rPr lang="zh-CN" altLang="en-US" sz="2400" dirty="0">
                <a:ea typeface="宋体" panose="02010600030101010101" pitchFamily="2" charset="-122"/>
              </a:rPr>
              <a:t> </a:t>
            </a:r>
            <a:r>
              <a:rPr lang="en-US" altLang="zh-CN" sz="2400" dirty="0">
                <a:ea typeface="宋体" panose="02010600030101010101" pitchFamily="2" charset="-122"/>
              </a:rPr>
              <a:t>handoff.</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42242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3BEE33B-E053-6A46-8E89-DC9D5C39E4F3}"/>
              </a:ext>
            </a:extLst>
          </p:cNvPr>
          <p:cNvSpPr>
            <a:spLocks noGrp="1" noChangeArrowheads="1"/>
          </p:cNvSpPr>
          <p:nvPr>
            <p:ph type="title"/>
          </p:nvPr>
        </p:nvSpPr>
        <p:spPr>
          <a:xfrm>
            <a:off x="0" y="314325"/>
            <a:ext cx="9144000" cy="1143000"/>
          </a:xfrm>
        </p:spPr>
        <p:txBody>
          <a:bodyPr/>
          <a:lstStyle/>
          <a:p>
            <a:pPr eaLnBrk="1" hangingPunct="1"/>
            <a:r>
              <a:rPr lang="en-US" altLang="zh-CN" dirty="0">
                <a:latin typeface="Arial" panose="020B0604020202020204" pitchFamily="34" charset="0"/>
                <a:cs typeface="Arial" panose="020B0604020202020204" pitchFamily="34" charset="0"/>
              </a:rPr>
              <a:t>Third-Generation: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 and Data</a:t>
            </a:r>
            <a:endParaRPr altLang="en-US" dirty="0">
              <a:latin typeface="Arial" panose="020B0604020202020204" pitchFamily="34" charset="0"/>
              <a:cs typeface="Arial" panose="020B0604020202020204" pitchFamily="34" charset="0"/>
            </a:endParaRPr>
          </a:p>
        </p:txBody>
      </p:sp>
      <p:sp>
        <p:nvSpPr>
          <p:cNvPr id="74755" name="Rectangle 3">
            <a:extLst>
              <a:ext uri="{FF2B5EF4-FFF2-40B4-BE49-F238E27FC236}">
                <a16:creationId xmlns:a16="http://schemas.microsoft.com/office/drawing/2014/main" id="{0A020BC4-7C7E-2248-AE73-4FF796FE4D26}"/>
              </a:ext>
            </a:extLst>
          </p:cNvPr>
          <p:cNvSpPr>
            <a:spLocks noGrp="1" noChangeArrowheads="1"/>
          </p:cNvSpPr>
          <p:nvPr>
            <p:ph type="body" idx="1"/>
          </p:nvPr>
        </p:nvSpPr>
        <p:spPr>
          <a:xfrm>
            <a:off x="304800" y="1676400"/>
            <a:ext cx="8610600" cy="4519613"/>
          </a:xfrm>
        </p:spPr>
        <p:txBody>
          <a:bodyPr/>
          <a:lstStyle/>
          <a:p>
            <a:pPr eaLnBrk="1" hangingPunct="1">
              <a:buFont typeface="Arial" panose="020B0604020202020204" pitchFamily="34" charset="0"/>
              <a:buNone/>
            </a:pPr>
            <a:r>
              <a:rPr lang="en-US" altLang="en-US" sz="2800" dirty="0">
                <a:latin typeface="Arial" panose="020B0604020202020204" pitchFamily="34" charset="0"/>
                <a:cs typeface="Arial" panose="020B0604020202020204" pitchFamily="34" charset="0"/>
              </a:rPr>
              <a:t>Basic services intend by IMT-2000 network (issued by ITU for 3G)</a:t>
            </a:r>
          </a:p>
          <a:p>
            <a:r>
              <a:rPr lang="en-US" altLang="en-US" sz="2800" dirty="0">
                <a:latin typeface="Arial" panose="020B0604020202020204" pitchFamily="34" charset="0"/>
                <a:cs typeface="Arial" panose="020B0604020202020204" pitchFamily="34" charset="0"/>
              </a:rPr>
              <a:t>High-quality voice transmission.</a:t>
            </a:r>
          </a:p>
          <a:p>
            <a:r>
              <a:rPr lang="en-US" altLang="en-US" sz="2800" dirty="0">
                <a:latin typeface="Arial" panose="020B0604020202020204" pitchFamily="34" charset="0"/>
                <a:cs typeface="Arial" panose="020B0604020202020204" pitchFamily="34" charset="0"/>
              </a:rPr>
              <a:t>Messaging (replacing email, fax, SMS, chat).</a:t>
            </a:r>
          </a:p>
          <a:p>
            <a:r>
              <a:rPr lang="en-US" altLang="en-US" sz="2800" dirty="0">
                <a:latin typeface="Arial" panose="020B0604020202020204" pitchFamily="34" charset="0"/>
                <a:cs typeface="Arial" panose="020B0604020202020204" pitchFamily="34" charset="0"/>
              </a:rPr>
              <a:t>Multimedia (music, videos, films, television).</a:t>
            </a:r>
          </a:p>
          <a:p>
            <a:r>
              <a:rPr lang="en-US" altLang="en-US" sz="2800" dirty="0">
                <a:latin typeface="Arial" panose="020B0604020202020204" pitchFamily="34" charset="0"/>
                <a:cs typeface="Arial" panose="020B0604020202020204" pitchFamily="34" charset="0"/>
              </a:rPr>
              <a:t>Internet access  (Web surfing, incl. audio, video).</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Third-Generation: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 and Data</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Use of CDMA:</a:t>
            </a:r>
          </a:p>
          <a:p>
            <a:pPr marL="342900" indent="-342900">
              <a:buFont typeface="Arial" charset="0"/>
              <a:buChar char="•"/>
            </a:pPr>
            <a:r>
              <a:rPr lang="en-US" altLang="zh-CN" sz="2400" dirty="0">
                <a:ea typeface="宋体" panose="02010600030101010101" pitchFamily="2" charset="-122"/>
              </a:rPr>
              <a:t>Each user sends on the same frequency band at the same time</a:t>
            </a:r>
          </a:p>
          <a:p>
            <a:pPr marL="342900" indent="-342900">
              <a:buFont typeface="Arial" charset="0"/>
              <a:buChar char="•"/>
            </a:pPr>
            <a:r>
              <a:rPr lang="en-US" altLang="zh-CN" sz="2400" dirty="0">
                <a:ea typeface="宋体" panose="02010600030101010101" pitchFamily="2" charset="-122"/>
              </a:rPr>
              <a:t>Use asynchronous CDMA</a:t>
            </a:r>
          </a:p>
          <a:p>
            <a:pPr marL="1085850" lvl="1" indent="-342900">
              <a:buFont typeface="Arial" charset="0"/>
              <a:buChar char="•"/>
            </a:pPr>
            <a:r>
              <a:rPr lang="en-US" altLang="zh-CN" sz="2400" dirty="0">
                <a:ea typeface="宋体" panose="02010600030101010101" pitchFamily="2" charset="-122"/>
              </a:rPr>
              <a:t>Synchronous CDMA is based on the assumption that all users are synchronized on the start time of their chip sequences, so that orthogonal chip sequences cancel out. </a:t>
            </a:r>
          </a:p>
          <a:p>
            <a:pPr marL="1085850" lvl="1" indent="-342900">
              <a:buFont typeface="Arial" charset="0"/>
              <a:buChar char="•"/>
            </a:pPr>
            <a:r>
              <a:rPr lang="en-US" altLang="zh-CN" sz="2400" dirty="0">
                <a:ea typeface="宋体" panose="02010600030101010101" pitchFamily="2" charset="-122"/>
              </a:rPr>
              <a:t>Synchronous CDMA can be used for base station transmitting to mobiles at the same time. </a:t>
            </a:r>
          </a:p>
          <a:p>
            <a:pPr marL="1085850" lvl="1" indent="-342900">
              <a:buFont typeface="Arial" charset="0"/>
              <a:buChar char="•"/>
            </a:pPr>
            <a:r>
              <a:rPr lang="en-US" altLang="zh-CN" sz="2400" dirty="0">
                <a:ea typeface="宋体" panose="02010600030101010101" pitchFamily="2" charset="-122"/>
              </a:rPr>
              <a:t>It is difficult to synchronize independent mobile phones. Their transmission will arrive at different times with no guarantee of orthogonality. </a:t>
            </a:r>
          </a:p>
          <a:p>
            <a:pPr marL="342900" indent="-342900">
              <a:buFont typeface="Arial" charset="0"/>
              <a:buChar char="•"/>
            </a:pPr>
            <a:r>
              <a:rPr lang="en-US" altLang="zh-CN" sz="2400" dirty="0">
                <a:ea typeface="宋体" panose="02010600030101010101" pitchFamily="2" charset="-122"/>
              </a:rPr>
              <a:t>Power level</a:t>
            </a:r>
          </a:p>
          <a:p>
            <a:pPr marL="1085850" lvl="1" indent="-342900">
              <a:buFont typeface="Arial" charset="0"/>
              <a:buChar char="•"/>
            </a:pPr>
            <a:r>
              <a:rPr lang="en-US" altLang="zh-CN" sz="2400" dirty="0">
                <a:ea typeface="宋体" panose="02010600030101010101" pitchFamily="2" charset="-122"/>
              </a:rPr>
              <a:t>The cross-correlation with a powerful signal may overwhelm the auto-correlation with a weak signal </a:t>
            </a:r>
          </a:p>
        </p:txBody>
      </p:sp>
    </p:spTree>
    <p:extLst>
      <p:ext uri="{BB962C8B-B14F-4D97-AF65-F5344CB8AC3E}">
        <p14:creationId xmlns:p14="http://schemas.microsoft.com/office/powerpoint/2010/main" val="95961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733692-6C66-0246-A9D3-19C3BAF9896E}"/>
              </a:ext>
            </a:extLst>
          </p:cNvPr>
          <p:cNvSpPr>
            <a:spLocks noGrp="1" noChangeArrowheads="1"/>
          </p:cNvSpPr>
          <p:nvPr>
            <p:ph type="title"/>
          </p:nvPr>
        </p:nvSpPr>
        <p:spPr>
          <a:xfrm>
            <a:off x="381000" y="304800"/>
            <a:ext cx="8229600" cy="914400"/>
          </a:xfrm>
        </p:spPr>
        <p:txBody>
          <a:bodyPr/>
          <a:lstStyle/>
          <a:p>
            <a:pPr eaLnBrk="1" hangingPunct="1"/>
            <a:r>
              <a:rPr altLang="en-US">
                <a:latin typeface="Arial" panose="020B0604020202020204" pitchFamily="34" charset="0"/>
                <a:cs typeface="Arial" panose="020B0604020202020204" pitchFamily="34" charset="0"/>
              </a:rPr>
              <a:t>Baseband Transmission</a:t>
            </a:r>
          </a:p>
        </p:txBody>
      </p:sp>
      <p:sp>
        <p:nvSpPr>
          <p:cNvPr id="40963" name="Rectangle 3">
            <a:extLst>
              <a:ext uri="{FF2B5EF4-FFF2-40B4-BE49-F238E27FC236}">
                <a16:creationId xmlns:a16="http://schemas.microsoft.com/office/drawing/2014/main" id="{904D5EDC-5CF4-0146-AEEB-CE1778F6F40F}"/>
              </a:ext>
            </a:extLst>
          </p:cNvPr>
          <p:cNvSpPr>
            <a:spLocks noGrp="1" noChangeArrowheads="1"/>
          </p:cNvSpPr>
          <p:nvPr>
            <p:ph type="body" idx="1"/>
          </p:nvPr>
        </p:nvSpPr>
        <p:spPr>
          <a:xfrm>
            <a:off x="287338" y="5486400"/>
            <a:ext cx="8856662" cy="1066800"/>
          </a:xfrm>
        </p:spPr>
        <p:txBody>
          <a:bodyPr/>
          <a:lstStyle/>
          <a:p>
            <a:pPr marL="0" indent="0" algn="ctr">
              <a:buFont typeface="Arial" panose="020B0604020202020204" pitchFamily="34" charset="0"/>
              <a:buNone/>
            </a:pPr>
            <a:r>
              <a:rPr lang="it-IT" altLang="en-US" sz="2400">
                <a:latin typeface="Arial" panose="020B0604020202020204" pitchFamily="34" charset="0"/>
                <a:cs typeface="Arial" panose="020B0604020202020204" pitchFamily="34" charset="0"/>
              </a:rPr>
              <a:t>Line codes: </a:t>
            </a:r>
            <a:r>
              <a:rPr lang="it-IT" altLang="en-US" sz="2400">
                <a:solidFill>
                  <a:srgbClr val="0033CC"/>
                </a:solidFill>
                <a:latin typeface="Arial" panose="020B0604020202020204" pitchFamily="34" charset="0"/>
                <a:cs typeface="Arial" panose="020B0604020202020204" pitchFamily="34" charset="0"/>
              </a:rPr>
              <a:t>(a) </a:t>
            </a:r>
            <a:r>
              <a:rPr lang="it-IT" altLang="en-US" sz="2400">
                <a:latin typeface="Arial" panose="020B0604020202020204" pitchFamily="34" charset="0"/>
                <a:cs typeface="Arial" panose="020B0604020202020204" pitchFamily="34" charset="0"/>
              </a:rPr>
              <a:t>Bits, </a:t>
            </a:r>
            <a:r>
              <a:rPr lang="it-IT" altLang="en-US" sz="2400">
                <a:solidFill>
                  <a:srgbClr val="0033CC"/>
                </a:solidFill>
                <a:latin typeface="Arial" panose="020B0604020202020204" pitchFamily="34" charset="0"/>
                <a:cs typeface="Arial" panose="020B0604020202020204" pitchFamily="34" charset="0"/>
              </a:rPr>
              <a:t>(b) </a:t>
            </a:r>
            <a:r>
              <a:rPr lang="it-IT" altLang="en-US" sz="2400">
                <a:latin typeface="Arial" panose="020B0604020202020204" pitchFamily="34" charset="0"/>
                <a:cs typeface="Arial" panose="020B0604020202020204" pitchFamily="34" charset="0"/>
              </a:rPr>
              <a:t>NRZ, </a:t>
            </a:r>
            <a:r>
              <a:rPr lang="it-IT" altLang="en-US" sz="2400">
                <a:solidFill>
                  <a:srgbClr val="0033CC"/>
                </a:solidFill>
                <a:latin typeface="Arial" panose="020B0604020202020204" pitchFamily="34" charset="0"/>
                <a:cs typeface="Arial" panose="020B0604020202020204" pitchFamily="34" charset="0"/>
              </a:rPr>
              <a:t>(c) </a:t>
            </a:r>
            <a:r>
              <a:rPr lang="it-IT" altLang="en-US" sz="2400">
                <a:latin typeface="Arial" panose="020B0604020202020204" pitchFamily="34" charset="0"/>
                <a:cs typeface="Arial" panose="020B0604020202020204" pitchFamily="34" charset="0"/>
              </a:rPr>
              <a:t>NRZI, </a:t>
            </a:r>
            <a:br>
              <a:rPr lang="it-IT" altLang="en-US" sz="2400">
                <a:latin typeface="Arial" panose="020B0604020202020204" pitchFamily="34" charset="0"/>
                <a:cs typeface="Arial" panose="020B0604020202020204" pitchFamily="34" charset="0"/>
              </a:rPr>
            </a:br>
            <a:r>
              <a:rPr lang="it-IT" altLang="en-US" sz="2400">
                <a:solidFill>
                  <a:srgbClr val="0033CC"/>
                </a:solidFill>
                <a:latin typeface="Arial" panose="020B0604020202020204" pitchFamily="34" charset="0"/>
                <a:cs typeface="Arial" panose="020B0604020202020204" pitchFamily="34" charset="0"/>
              </a:rPr>
              <a:t>(d) </a:t>
            </a:r>
            <a:r>
              <a:rPr lang="it-IT" altLang="en-US" sz="2400">
                <a:latin typeface="Arial" panose="020B0604020202020204" pitchFamily="34" charset="0"/>
                <a:cs typeface="Arial" panose="020B0604020202020204" pitchFamily="34" charset="0"/>
              </a:rPr>
              <a:t>Manchester, </a:t>
            </a:r>
            <a:r>
              <a:rPr lang="it-IT" altLang="en-US" sz="2400">
                <a:solidFill>
                  <a:srgbClr val="0033CC"/>
                </a:solidFill>
                <a:latin typeface="Arial" panose="020B0604020202020204" pitchFamily="34" charset="0"/>
                <a:cs typeface="Arial" panose="020B0604020202020204" pitchFamily="34" charset="0"/>
              </a:rPr>
              <a:t>(e) </a:t>
            </a:r>
            <a:r>
              <a:rPr lang="it-IT" altLang="en-US" sz="2400">
                <a:latin typeface="Arial" panose="020B0604020202020204" pitchFamily="34" charset="0"/>
                <a:cs typeface="Arial" panose="020B0604020202020204" pitchFamily="34" charset="0"/>
              </a:rPr>
              <a:t>Bipolar </a:t>
            </a:r>
            <a:r>
              <a:rPr lang="en-US" altLang="en-US" sz="2400">
                <a:latin typeface="Arial" panose="020B0604020202020204" pitchFamily="34" charset="0"/>
                <a:cs typeface="Arial" panose="020B0604020202020204" pitchFamily="34" charset="0"/>
              </a:rPr>
              <a:t>or AMI.</a:t>
            </a:r>
          </a:p>
        </p:txBody>
      </p:sp>
      <p:pic>
        <p:nvPicPr>
          <p:cNvPr id="40965" name="Picture 5">
            <a:extLst>
              <a:ext uri="{FF2B5EF4-FFF2-40B4-BE49-F238E27FC236}">
                <a16:creationId xmlns:a16="http://schemas.microsoft.com/office/drawing/2014/main" id="{5CDDFA24-74B6-E345-93E3-CC3297DE6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09725"/>
            <a:ext cx="61912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1467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Third-Generation: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 and Data</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Use of CDMA:</a:t>
            </a:r>
          </a:p>
          <a:p>
            <a:pPr marL="342900" indent="-342900">
              <a:buFont typeface="Arial" charset="0"/>
              <a:buChar char="•"/>
            </a:pPr>
            <a:r>
              <a:rPr lang="en-US" altLang="zh-CN" sz="2400" dirty="0">
                <a:ea typeface="宋体" panose="02010600030101010101" pitchFamily="2" charset="-122"/>
              </a:rPr>
              <a:t>Each user sends on the same frequency band at the same time</a:t>
            </a:r>
          </a:p>
          <a:p>
            <a:pPr marL="342900" indent="-342900">
              <a:buFont typeface="Arial" charset="0"/>
              <a:buChar char="•"/>
            </a:pPr>
            <a:r>
              <a:rPr lang="en-US" altLang="zh-CN" sz="2400" dirty="0">
                <a:ea typeface="宋体" panose="02010600030101010101" pitchFamily="2" charset="-122"/>
              </a:rPr>
              <a:t>Asynchronous CDMA</a:t>
            </a:r>
          </a:p>
          <a:p>
            <a:pPr marL="1085850" lvl="1" indent="-342900">
              <a:buFont typeface="Arial" charset="0"/>
              <a:buChar char="•"/>
            </a:pPr>
            <a:r>
              <a:rPr lang="en-US" altLang="zh-CN" sz="2400" dirty="0">
                <a:ea typeface="宋体" panose="02010600030101010101" pitchFamily="2" charset="-122"/>
              </a:rPr>
              <a:t>Synchronous CDMA is based on the assumption that all users are synchronized on the start time of their chip sequences, so that orthogonal chip sequences cancel out. </a:t>
            </a:r>
          </a:p>
          <a:p>
            <a:pPr marL="1085850" lvl="1" indent="-342900">
              <a:buFont typeface="Arial" charset="0"/>
              <a:buChar char="•"/>
            </a:pPr>
            <a:r>
              <a:rPr lang="en-US" altLang="zh-CN" sz="2400" dirty="0">
                <a:ea typeface="宋体" panose="02010600030101010101" pitchFamily="2" charset="-122"/>
              </a:rPr>
              <a:t>Synchronous CDMA can be used for base station transmitting to mobiles at the same time. </a:t>
            </a:r>
          </a:p>
          <a:p>
            <a:pPr marL="1085850" lvl="1" indent="-342900">
              <a:buFont typeface="Arial" charset="0"/>
              <a:buChar char="•"/>
            </a:pPr>
            <a:r>
              <a:rPr lang="en-US" altLang="zh-CN" sz="2400" dirty="0">
                <a:ea typeface="宋体" panose="02010600030101010101" pitchFamily="2" charset="-122"/>
              </a:rPr>
              <a:t>It is difficult to synchronize independent mobile phones. Their transmission will arrive at different times with no guarantee of orthogonality. </a:t>
            </a:r>
          </a:p>
        </p:txBody>
      </p:sp>
    </p:spTree>
    <p:extLst>
      <p:ext uri="{BB962C8B-B14F-4D97-AF65-F5344CB8AC3E}">
        <p14:creationId xmlns:p14="http://schemas.microsoft.com/office/powerpoint/2010/main" val="9601188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Third-Generation: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 and Data</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buFont typeface="Arial" charset="0"/>
              <a:buChar char="•"/>
            </a:pPr>
            <a:r>
              <a:rPr lang="en-US" altLang="zh-CN" sz="2400" dirty="0">
                <a:ea typeface="宋体" panose="02010600030101010101" pitchFamily="2" charset="-122"/>
              </a:rPr>
              <a:t>Asynchronous CDMA</a:t>
            </a:r>
          </a:p>
          <a:p>
            <a:pPr marL="1085850" lvl="1" indent="-342900">
              <a:buFont typeface="Arial" charset="0"/>
              <a:buChar char="•"/>
            </a:pPr>
            <a:r>
              <a:rPr lang="en-US" altLang="zh-CN" sz="2400" dirty="0">
                <a:ea typeface="宋体" panose="02010600030101010101" pitchFamily="2" charset="-122"/>
              </a:rPr>
              <a:t>Use pseudorandom sequences as chip sequences</a:t>
            </a:r>
          </a:p>
          <a:p>
            <a:pPr marL="1485900" lvl="2" indent="-342900">
              <a:buFont typeface="Arial" charset="0"/>
              <a:buChar char="•"/>
            </a:pPr>
            <a:r>
              <a:rPr lang="en-US" altLang="zh-CN" sz="2400" dirty="0">
                <a:ea typeface="宋体" panose="02010600030101010101" pitchFamily="2" charset="-122"/>
              </a:rPr>
              <a:t>A low cross-correlation with each other (cancel interference)</a:t>
            </a:r>
          </a:p>
          <a:p>
            <a:pPr marL="1485900" lvl="2" indent="-342900">
              <a:buFont typeface="Arial" charset="0"/>
              <a:buChar char="•"/>
            </a:pPr>
            <a:r>
              <a:rPr lang="en-US" altLang="zh-CN" sz="2400" dirty="0">
                <a:ea typeface="宋体" panose="02010600030101010101" pitchFamily="2" charset="-122"/>
              </a:rPr>
              <a:t>A high auto-correlation with itself (detect useful signal)</a:t>
            </a:r>
          </a:p>
        </p:txBody>
      </p:sp>
    </p:spTree>
    <p:extLst>
      <p:ext uri="{BB962C8B-B14F-4D97-AF65-F5344CB8AC3E}">
        <p14:creationId xmlns:p14="http://schemas.microsoft.com/office/powerpoint/2010/main" val="12493119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Third-Generation: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 and Data</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Power level</a:t>
            </a:r>
          </a:p>
          <a:p>
            <a:pPr marL="342900" indent="-342900">
              <a:buFont typeface="Arial" charset="0"/>
              <a:buChar char="•"/>
            </a:pPr>
            <a:r>
              <a:rPr lang="en-US" altLang="zh-CN" sz="2400" dirty="0">
                <a:ea typeface="宋体" panose="02010600030101010101" pitchFamily="2" charset="-122"/>
              </a:rPr>
              <a:t>The cross-correlation of a power signal may overwhelm the auto-correlation of a weak signal. </a:t>
            </a:r>
          </a:p>
          <a:p>
            <a:pPr marL="342900" indent="-342900">
              <a:buFont typeface="Arial" charset="0"/>
              <a:buChar char="•"/>
            </a:pPr>
            <a:r>
              <a:rPr lang="en-US" altLang="zh-CN" sz="2400" dirty="0">
                <a:ea typeface="宋体" panose="02010600030101010101" pitchFamily="2" charset="-122"/>
              </a:rPr>
              <a:t>The power level received at a base station depend on the distance. </a:t>
            </a:r>
          </a:p>
          <a:p>
            <a:pPr marL="342900" indent="-342900">
              <a:buFont typeface="Arial" charset="0"/>
              <a:buChar char="•"/>
            </a:pPr>
            <a:r>
              <a:rPr lang="en-US" altLang="zh-CN" sz="2400" dirty="0">
                <a:ea typeface="宋体" panose="02010600030101010101" pitchFamily="2" charset="-122"/>
              </a:rPr>
              <a:t>Equalize the received power by having each mobile to transmit to the base station at the inverse of the power level it receives from the base station. </a:t>
            </a:r>
          </a:p>
          <a:p>
            <a:pPr marL="1085850" lvl="1" indent="-342900">
              <a:buFont typeface="Arial" charset="0"/>
              <a:buChar char="•"/>
            </a:pPr>
            <a:r>
              <a:rPr lang="en-US" altLang="zh-CN" sz="2400" dirty="0">
                <a:ea typeface="宋体" panose="02010600030101010101" pitchFamily="2" charset="-122"/>
              </a:rPr>
              <a:t>The weaker the received power, the more faraway from the base station, the higher transmission power should be </a:t>
            </a:r>
          </a:p>
        </p:txBody>
      </p:sp>
    </p:spTree>
    <p:extLst>
      <p:ext uri="{BB962C8B-B14F-4D97-AF65-F5344CB8AC3E}">
        <p14:creationId xmlns:p14="http://schemas.microsoft.com/office/powerpoint/2010/main" val="14992791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Third-Generation: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 and Data</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Use soft handoff instead of hard handoff (in 2G)</a:t>
            </a:r>
          </a:p>
          <a:p>
            <a:pPr marL="342900" indent="-342900">
              <a:buFont typeface="Arial" charset="0"/>
              <a:buChar char="•"/>
            </a:pPr>
            <a:r>
              <a:rPr lang="en-US" altLang="zh-CN" sz="2400" dirty="0">
                <a:ea typeface="宋体" panose="02010600030101010101" pitchFamily="2" charset="-122"/>
              </a:rPr>
              <a:t>Soft</a:t>
            </a:r>
            <a:r>
              <a:rPr lang="zh-CN" altLang="en-US" sz="2400" dirty="0">
                <a:ea typeface="宋体" panose="02010600030101010101" pitchFamily="2" charset="-122"/>
              </a:rPr>
              <a:t> </a:t>
            </a:r>
            <a:r>
              <a:rPr lang="en-US" altLang="zh-CN" sz="2400" dirty="0">
                <a:ea typeface="宋体" panose="02010600030101010101" pitchFamily="2" charset="-122"/>
              </a:rPr>
              <a:t>handoff</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easy with CDMA</a:t>
            </a:r>
            <a:r>
              <a:rPr lang="zh-CN" altLang="en-US" sz="2400" dirty="0">
                <a:ea typeface="宋体" panose="02010600030101010101" pitchFamily="2" charset="-122"/>
              </a:rPr>
              <a:t> </a:t>
            </a:r>
            <a:r>
              <a:rPr lang="en-US" altLang="zh-CN" sz="2400" dirty="0">
                <a:ea typeface="宋体" panose="02010600030101010101" pitchFamily="2" charset="-122"/>
              </a:rPr>
              <a:t>since</a:t>
            </a:r>
            <a:r>
              <a:rPr lang="zh-CN" altLang="en-US" sz="2400" dirty="0">
                <a:ea typeface="宋体" panose="02010600030101010101" pitchFamily="2" charset="-122"/>
              </a:rPr>
              <a:t> </a:t>
            </a:r>
            <a:r>
              <a:rPr lang="en-US" altLang="zh-CN" sz="2400" dirty="0">
                <a:ea typeface="宋体" panose="02010600030101010101" pitchFamily="2" charset="-122"/>
              </a:rPr>
              <a:t>all</a:t>
            </a:r>
            <a:r>
              <a:rPr lang="zh-CN" altLang="en-US" sz="2400" dirty="0">
                <a:ea typeface="宋体" panose="02010600030101010101" pitchFamily="2" charset="-122"/>
              </a:rPr>
              <a:t> </a:t>
            </a:r>
            <a:r>
              <a:rPr lang="en-US" altLang="zh-CN" sz="2400" dirty="0">
                <a:ea typeface="宋体" panose="02010600030101010101" pitchFamily="2" charset="-122"/>
              </a:rPr>
              <a:t>frequencies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cell.</a:t>
            </a:r>
          </a:p>
          <a:p>
            <a:pPr marL="342900" indent="-342900">
              <a:buFont typeface="Arial" charset="0"/>
              <a:buChar char="•"/>
            </a:pPr>
            <a:r>
              <a:rPr lang="en-US" altLang="zh-CN" sz="2400" dirty="0">
                <a:ea typeface="宋体" panose="02010600030101010101" pitchFamily="2" charset="-122"/>
              </a:rPr>
              <a:t>Hard</a:t>
            </a:r>
            <a:r>
              <a:rPr lang="zh-CN" altLang="en-US" sz="2400" dirty="0">
                <a:ea typeface="宋体" panose="02010600030101010101" pitchFamily="2" charset="-122"/>
              </a:rPr>
              <a:t> </a:t>
            </a:r>
            <a:r>
              <a:rPr lang="en-US" altLang="zh-CN" sz="2400" dirty="0">
                <a:ea typeface="宋体" panose="02010600030101010101" pitchFamily="2" charset="-122"/>
              </a:rPr>
              <a:t>handoff</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norm</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FDM</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avoid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cost</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having</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r>
              <a:rPr lang="en-US" altLang="zh-CN" sz="2400" dirty="0">
                <a:ea typeface="宋体" panose="02010600030101010101" pitchFamily="2" charset="-122"/>
              </a:rPr>
              <a:t>transmit</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receive</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two</a:t>
            </a:r>
            <a:r>
              <a:rPr lang="zh-CN" altLang="en-US" sz="2400" dirty="0">
                <a:ea typeface="宋体" panose="02010600030101010101" pitchFamily="2" charset="-122"/>
              </a:rPr>
              <a:t> </a:t>
            </a:r>
            <a:r>
              <a:rPr lang="en-US" altLang="zh-CN" sz="2400" dirty="0">
                <a:ea typeface="宋体" panose="02010600030101010101" pitchFamily="2" charset="-122"/>
              </a:rPr>
              <a:t>frequencies</a:t>
            </a:r>
            <a:r>
              <a:rPr lang="zh-CN" altLang="en-US" sz="2400" dirty="0">
                <a:ea typeface="宋体" panose="02010600030101010101" pitchFamily="2" charset="-122"/>
              </a:rPr>
              <a:t> </a:t>
            </a:r>
            <a:r>
              <a:rPr lang="en-US" altLang="zh-CN" sz="2400" dirty="0">
                <a:ea typeface="宋体" panose="02010600030101010101" pitchFamily="2" charset="-122"/>
              </a:rPr>
              <a:t>simultaneously.</a:t>
            </a:r>
            <a:r>
              <a:rPr lang="zh-CN" altLang="en-US" sz="240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977129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85" name="Object 9">
            <a:extLst>
              <a:ext uri="{FF2B5EF4-FFF2-40B4-BE49-F238E27FC236}">
                <a16:creationId xmlns:a16="http://schemas.microsoft.com/office/drawing/2014/main" id="{42DA9E56-DD03-FD43-93D1-26A95AC1C0B7}"/>
              </a:ext>
            </a:extLst>
          </p:cNvPr>
          <p:cNvGraphicFramePr>
            <a:graphicFrameLocks noChangeAspect="1"/>
          </p:cNvGraphicFramePr>
          <p:nvPr/>
        </p:nvGraphicFramePr>
        <p:xfrm>
          <a:off x="1524000" y="2278063"/>
          <a:ext cx="6096000" cy="2301875"/>
        </p:xfrm>
        <a:graphic>
          <a:graphicData uri="http://schemas.openxmlformats.org/presentationml/2006/ole">
            <mc:AlternateContent xmlns:mc="http://schemas.openxmlformats.org/markup-compatibility/2006">
              <mc:Choice xmlns:v="urn:schemas-microsoft-com:vml" Requires="v">
                <p:oleObj spid="_x0000_s76295" name="Image" r:id="rId3" imgW="11906250" imgH="4495800" progId="Photoshop.Image.10">
                  <p:embed/>
                </p:oleObj>
              </mc:Choice>
              <mc:Fallback>
                <p:oleObj name="Image" r:id="rId3" imgW="11906250" imgH="4495800" progId="Photoshop.Image.10">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78063"/>
                        <a:ext cx="6096000"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Third-Generation: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 and Data</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A1C5A69-611D-F14B-8F67-4C9F8944FADE}"/>
              </a:ext>
            </a:extLst>
          </p:cNvPr>
          <p:cNvSpPr>
            <a:spLocks noGrp="1" noChangeArrowheads="1"/>
          </p:cNvSpPr>
          <p:nvPr>
            <p:ph type="title"/>
          </p:nvPr>
        </p:nvSpPr>
        <p:spPr>
          <a:xfrm>
            <a:off x="0" y="314325"/>
            <a:ext cx="9144000" cy="1143000"/>
          </a:xfrm>
        </p:spPr>
        <p:txBody>
          <a:bodyPr/>
          <a:lstStyle/>
          <a:p>
            <a:pPr eaLnBrk="1" hangingPunct="1"/>
            <a:r>
              <a:rPr altLang="en-US">
                <a:latin typeface="Arial" panose="020B0604020202020204" pitchFamily="34" charset="0"/>
                <a:cs typeface="Arial" panose="020B0604020202020204" pitchFamily="34" charset="0"/>
              </a:rPr>
              <a:t>Cable Television</a:t>
            </a:r>
          </a:p>
        </p:txBody>
      </p:sp>
      <p:sp>
        <p:nvSpPr>
          <p:cNvPr id="76803" name="Rectangle 3">
            <a:extLst>
              <a:ext uri="{FF2B5EF4-FFF2-40B4-BE49-F238E27FC236}">
                <a16:creationId xmlns:a16="http://schemas.microsoft.com/office/drawing/2014/main" id="{F882185A-ED9C-B445-984D-B40F5B8B4596}"/>
              </a:ext>
            </a:extLst>
          </p:cNvPr>
          <p:cNvSpPr>
            <a:spLocks noGrp="1" noChangeArrowheads="1"/>
          </p:cNvSpPr>
          <p:nvPr>
            <p:ph type="body" idx="1"/>
          </p:nvPr>
        </p:nvSpPr>
        <p:spPr>
          <a:xfrm>
            <a:off x="1447800" y="2033588"/>
            <a:ext cx="7696200" cy="4519612"/>
          </a:xfrm>
        </p:spPr>
        <p:txBody>
          <a:bodyPr/>
          <a:lstStyle/>
          <a:p>
            <a:pPr eaLnBrk="1" hangingPunct="1">
              <a:buFontTx/>
              <a:buChar char="•"/>
            </a:pPr>
            <a:r>
              <a:rPr lang="en-US" altLang="en-US" sz="2800" dirty="0">
                <a:latin typeface="Arial" panose="020B0604020202020204" pitchFamily="34" charset="0"/>
                <a:cs typeface="Arial" panose="020B0604020202020204" pitchFamily="34" charset="0"/>
              </a:rPr>
              <a:t>Community antenna television</a:t>
            </a:r>
          </a:p>
          <a:p>
            <a:pPr eaLnBrk="1" hangingPunct="1">
              <a:buFontTx/>
              <a:buChar char="•"/>
            </a:pPr>
            <a:r>
              <a:rPr lang="en-US" altLang="en-US" sz="2800" dirty="0">
                <a:latin typeface="Arial" panose="020B0604020202020204" pitchFamily="34" charset="0"/>
                <a:cs typeface="Arial" panose="020B0604020202020204" pitchFamily="34" charset="0"/>
              </a:rPr>
              <a:t>Internet over cable</a:t>
            </a:r>
          </a:p>
          <a:p>
            <a:pPr eaLnBrk="1" hangingPunct="1">
              <a:buFontTx/>
              <a:buChar char="•"/>
            </a:pPr>
            <a:r>
              <a:rPr lang="en-US" altLang="en-US" sz="2800" dirty="0">
                <a:latin typeface="Arial" panose="020B0604020202020204" pitchFamily="34" charset="0"/>
                <a:cs typeface="Arial" panose="020B0604020202020204" pitchFamily="34" charset="0"/>
              </a:rPr>
              <a:t>Spectrum allocation</a:t>
            </a:r>
          </a:p>
          <a:p>
            <a:pPr eaLnBrk="1" hangingPunct="1">
              <a:buFontTx/>
              <a:buChar char="•"/>
            </a:pPr>
            <a:r>
              <a:rPr lang="en-US" altLang="en-US" sz="2800" dirty="0">
                <a:latin typeface="Arial" panose="020B0604020202020204" pitchFamily="34" charset="0"/>
                <a:cs typeface="Arial" panose="020B0604020202020204" pitchFamily="34" charset="0"/>
              </a:rPr>
              <a:t>Cable modems</a:t>
            </a:r>
          </a:p>
          <a:p>
            <a:pPr eaLnBrk="1" hangingPunct="1">
              <a:buFontTx/>
              <a:buChar char="•"/>
            </a:pPr>
            <a:r>
              <a:rPr lang="en-US" altLang="en-US" sz="2800" dirty="0">
                <a:latin typeface="Arial" panose="020B0604020202020204" pitchFamily="34" charset="0"/>
                <a:cs typeface="Arial" panose="020B0604020202020204" pitchFamily="34" charset="0"/>
              </a:rPr>
              <a:t>ADSL versus cable</a:t>
            </a:r>
          </a:p>
          <a:p>
            <a:pPr eaLnBrk="1" hangingPunct="1">
              <a:buFontTx/>
              <a:buChar char="•"/>
            </a:pPr>
            <a:endParaRPr lang="en-US" altLang="en-US" b="1" dirty="0"/>
          </a:p>
          <a:p>
            <a:pPr eaLnBrk="1" hangingPunct="1">
              <a:buFontTx/>
              <a:buChar char="•"/>
            </a:pPr>
            <a:endParaRPr lang="en-US" altLang="en-US" dirty="0"/>
          </a:p>
        </p:txBody>
      </p:sp>
    </p:spTree>
    <p:extLst>
      <p:ext uri="{BB962C8B-B14F-4D97-AF65-F5344CB8AC3E}">
        <p14:creationId xmlns:p14="http://schemas.microsoft.com/office/powerpoint/2010/main" val="38172688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Community Antenna Television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A big antenna to pick up the television signal out of the air.</a:t>
            </a:r>
          </a:p>
          <a:p>
            <a:endParaRPr lang="en-US" altLang="zh-CN" sz="2400" dirty="0">
              <a:ea typeface="宋体" panose="02010600030101010101" pitchFamily="2" charset="-122"/>
            </a:endParaRPr>
          </a:p>
          <a:p>
            <a:r>
              <a:rPr lang="en-US" altLang="zh-CN" sz="2400" dirty="0">
                <a:ea typeface="宋体" panose="02010600030101010101" pitchFamily="2" charset="-122"/>
              </a:rPr>
              <a:t>An amplifier, called the headend, to strengthen the signal. </a:t>
            </a:r>
          </a:p>
          <a:p>
            <a:endParaRPr lang="en-US" altLang="zh-CN" sz="2400" dirty="0">
              <a:ea typeface="宋体" panose="02010600030101010101" pitchFamily="2" charset="-122"/>
            </a:endParaRPr>
          </a:p>
          <a:p>
            <a:r>
              <a:rPr lang="en-US" altLang="zh-CN" sz="2400" dirty="0">
                <a:ea typeface="宋体" panose="02010600030101010101" pitchFamily="2" charset="-122"/>
              </a:rPr>
              <a:t>A coaxial cable to deliver the signal to people’s houses. </a:t>
            </a:r>
          </a:p>
          <a:p>
            <a:endParaRPr lang="en-US" altLang="zh-CN" sz="2400" dirty="0">
              <a:ea typeface="宋体" panose="02010600030101010101" pitchFamily="2" charset="-122"/>
            </a:endParaRPr>
          </a:p>
          <a:p>
            <a:r>
              <a:rPr lang="en-US" altLang="zh-CN" sz="2400" dirty="0">
                <a:ea typeface="宋体" panose="02010600030101010101" pitchFamily="2" charset="-122"/>
              </a:rPr>
              <a:t>Transmission was one way, from the headend to the users.  </a:t>
            </a:r>
          </a:p>
        </p:txBody>
      </p:sp>
    </p:spTree>
    <p:extLst>
      <p:ext uri="{BB962C8B-B14F-4D97-AF65-F5344CB8AC3E}">
        <p14:creationId xmlns:p14="http://schemas.microsoft.com/office/powerpoint/2010/main" val="38231703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8F1D834-3DDD-FC43-8C0F-6145751EF104}"/>
              </a:ext>
            </a:extLst>
          </p:cNvPr>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Community Antenna Television</a:t>
            </a:r>
          </a:p>
        </p:txBody>
      </p:sp>
      <p:sp>
        <p:nvSpPr>
          <p:cNvPr id="77827" name="Rectangle 3">
            <a:extLst>
              <a:ext uri="{FF2B5EF4-FFF2-40B4-BE49-F238E27FC236}">
                <a16:creationId xmlns:a16="http://schemas.microsoft.com/office/drawing/2014/main" id="{95A74867-4293-8940-A9A1-E595BB8800F0}"/>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An early cable television system</a:t>
            </a:r>
          </a:p>
        </p:txBody>
      </p:sp>
      <p:pic>
        <p:nvPicPr>
          <p:cNvPr id="77828" name="Picture 2">
            <a:extLst>
              <a:ext uri="{FF2B5EF4-FFF2-40B4-BE49-F238E27FC236}">
                <a16:creationId xmlns:a16="http://schemas.microsoft.com/office/drawing/2014/main" id="{1FDE0850-9F59-1A4E-AC4B-83D0E0022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981200"/>
            <a:ext cx="87820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7799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Internet over Cable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HFC (Hybrid Fiber Coax) system: fiber for the long-haul runs and coaxial cable to the house. </a:t>
            </a:r>
          </a:p>
          <a:p>
            <a:endParaRPr lang="en-US" altLang="zh-CN" sz="2400" dirty="0">
              <a:ea typeface="宋体" panose="02010600030101010101" pitchFamily="2" charset="-122"/>
            </a:endParaRPr>
          </a:p>
          <a:p>
            <a:r>
              <a:rPr lang="en-US" altLang="zh-CN" sz="2400" dirty="0">
                <a:ea typeface="宋体" panose="02010600030101010101" pitchFamily="2" charset="-122"/>
              </a:rPr>
              <a:t>Fiber nodes: the electro-optical converters that interface between the optical and electrical parts of the system.</a:t>
            </a:r>
          </a:p>
        </p:txBody>
      </p:sp>
    </p:spTree>
    <p:extLst>
      <p:ext uri="{BB962C8B-B14F-4D97-AF65-F5344CB8AC3E}">
        <p14:creationId xmlns:p14="http://schemas.microsoft.com/office/powerpoint/2010/main" val="11721611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92434BC-44E5-2041-95A0-8A61B5FCDA4E}"/>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Internet over Cable</a:t>
            </a:r>
          </a:p>
        </p:txBody>
      </p:sp>
      <p:sp>
        <p:nvSpPr>
          <p:cNvPr id="78851" name="Rectangle 3">
            <a:extLst>
              <a:ext uri="{FF2B5EF4-FFF2-40B4-BE49-F238E27FC236}">
                <a16:creationId xmlns:a16="http://schemas.microsoft.com/office/drawing/2014/main" id="{994E2D9B-4077-634E-AA61-41151EBEC136}"/>
              </a:ext>
            </a:extLst>
          </p:cNvPr>
          <p:cNvSpPr>
            <a:spLocks noGrp="1" noChangeArrowheads="1"/>
          </p:cNvSpPr>
          <p:nvPr>
            <p:ph type="body" idx="1"/>
          </p:nvPr>
        </p:nvSpPr>
        <p:spPr>
          <a:xfrm>
            <a:off x="287338" y="5715000"/>
            <a:ext cx="8856662" cy="838200"/>
          </a:xfrm>
        </p:spPr>
        <p:txBody>
          <a:bodyPr/>
          <a:lstStyle/>
          <a:p>
            <a:pPr algn="ctr">
              <a:buFont typeface="Arial" panose="020B0604020202020204" pitchFamily="34" charset="0"/>
              <a:buNone/>
            </a:pPr>
            <a:r>
              <a:rPr lang="en-US" altLang="en-US" sz="2400">
                <a:latin typeface="Arial" panose="020B0604020202020204" pitchFamily="34" charset="0"/>
                <a:cs typeface="Arial" panose="020B0604020202020204" pitchFamily="34" charset="0"/>
              </a:rPr>
              <a:t>Cable television</a:t>
            </a:r>
          </a:p>
        </p:txBody>
      </p:sp>
      <p:pic>
        <p:nvPicPr>
          <p:cNvPr id="78852" name="Picture 2">
            <a:extLst>
              <a:ext uri="{FF2B5EF4-FFF2-40B4-BE49-F238E27FC236}">
                <a16:creationId xmlns:a16="http://schemas.microsoft.com/office/drawing/2014/main" id="{ED31D836-8E96-C943-95AB-789A02406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581150"/>
            <a:ext cx="67818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529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Clock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Recovery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98120"/>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Solution</a:t>
            </a:r>
            <a:r>
              <a:rPr lang="zh-CN" altLang="en-US" sz="2400" dirty="0">
                <a:ea typeface="宋体" panose="02010600030101010101" pitchFamily="2" charset="-122"/>
              </a:rPr>
              <a:t> </a:t>
            </a:r>
            <a:r>
              <a:rPr lang="en-US" altLang="zh-CN" sz="2400" dirty="0">
                <a:ea typeface="宋体" panose="02010600030101010101" pitchFamily="2" charset="-122"/>
              </a:rPr>
              <a:t>2:</a:t>
            </a:r>
            <a:r>
              <a:rPr lang="zh-CN" altLang="en-US" sz="2400" dirty="0">
                <a:ea typeface="宋体" panose="02010600030101010101" pitchFamily="2" charset="-122"/>
              </a:rPr>
              <a:t> </a:t>
            </a:r>
            <a:r>
              <a:rPr lang="en-US" altLang="zh-CN" sz="2400" dirty="0">
                <a:ea typeface="宋体" panose="02010600030101010101" pitchFamily="2" charset="-122"/>
              </a:rPr>
              <a:t>code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ensure</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enough</a:t>
            </a:r>
            <a:r>
              <a:rPr lang="zh-CN" altLang="en-US" sz="2400" dirty="0">
                <a:ea typeface="宋体" panose="02010600030101010101" pitchFamily="2" charset="-122"/>
              </a:rPr>
              <a:t> </a:t>
            </a:r>
            <a:r>
              <a:rPr lang="en-US" altLang="zh-CN" sz="2400" dirty="0">
                <a:ea typeface="宋体" panose="02010600030101010101" pitchFamily="2" charset="-122"/>
              </a:rPr>
              <a:t>transition</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signal</a:t>
            </a:r>
          </a:p>
          <a:p>
            <a:pPr marL="342900" indent="-342900" eaLnBrk="1" hangingPunct="1">
              <a:buFont typeface="Arial" panose="020B0604020202020204" pitchFamily="34" charset="0"/>
              <a:buChar char="•"/>
            </a:pPr>
            <a:r>
              <a:rPr lang="en-US" altLang="zh-CN" sz="2400" dirty="0">
                <a:ea typeface="宋体" panose="02010600030101010101" pitchFamily="2" charset="-122"/>
              </a:rPr>
              <a:t>NRZ</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clock</a:t>
            </a:r>
            <a:r>
              <a:rPr lang="zh-CN" altLang="en-US" sz="2400" dirty="0">
                <a:ea typeface="宋体" panose="02010600030101010101" pitchFamily="2" charset="-122"/>
              </a:rPr>
              <a:t> </a:t>
            </a:r>
            <a:r>
              <a:rPr lang="en-US" altLang="zh-CN" sz="2400" dirty="0">
                <a:ea typeface="宋体" panose="02010600030101010101" pitchFamily="2" charset="-122"/>
              </a:rPr>
              <a:t>recovery</a:t>
            </a:r>
            <a:r>
              <a:rPr lang="zh-CN" altLang="en-US" sz="2400" dirty="0">
                <a:ea typeface="宋体" panose="02010600030101010101" pitchFamily="2" charset="-122"/>
              </a:rPr>
              <a:t> </a:t>
            </a:r>
            <a:r>
              <a:rPr lang="en-US" altLang="zh-CN" sz="2400" dirty="0">
                <a:ea typeface="宋体" panose="02010600030101010101" pitchFamily="2" charset="-122"/>
              </a:rPr>
              <a:t>problems</a:t>
            </a:r>
            <a:r>
              <a:rPr lang="zh-CN" altLang="en-US" sz="2400" dirty="0">
                <a:ea typeface="宋体" panose="02010600030101010101" pitchFamily="2" charset="-122"/>
              </a:rPr>
              <a:t> </a:t>
            </a:r>
            <a:r>
              <a:rPr lang="en-US" altLang="zh-CN" sz="2400" dirty="0">
                <a:ea typeface="宋体" panose="02010600030101010101" pitchFamily="2" charset="-122"/>
              </a:rPr>
              <a:t>only</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long</a:t>
            </a:r>
            <a:r>
              <a:rPr lang="zh-CN" altLang="en-US" sz="2400" dirty="0">
                <a:ea typeface="宋体" panose="02010600030101010101" pitchFamily="2" charset="-122"/>
              </a:rPr>
              <a:t> </a:t>
            </a:r>
            <a:r>
              <a:rPr lang="en-US" altLang="zh-CN" sz="2400" dirty="0">
                <a:ea typeface="宋体" panose="02010600030101010101" pitchFamily="2" charset="-122"/>
              </a:rPr>
              <a:t>runs</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0s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1s;</a:t>
            </a:r>
            <a:r>
              <a:rPr lang="zh-CN" altLang="en-US" sz="2400" dirty="0">
                <a:ea typeface="宋体" panose="02010600030101010101" pitchFamily="2" charset="-122"/>
              </a:rPr>
              <a:t> </a:t>
            </a:r>
            <a:r>
              <a:rPr lang="en-US" altLang="zh-CN" sz="2400" dirty="0">
                <a:ea typeface="宋体" panose="02010600030101010101" pitchFamily="2" charset="-122"/>
              </a:rPr>
              <a:t>if</a:t>
            </a:r>
            <a:r>
              <a:rPr lang="zh-CN" altLang="en-US" sz="2400" dirty="0">
                <a:ea typeface="宋体" panose="02010600030101010101" pitchFamily="2" charset="-122"/>
              </a:rPr>
              <a:t> </a:t>
            </a: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frequent</a:t>
            </a:r>
            <a:r>
              <a:rPr lang="zh-CN" altLang="en-US" sz="2400" dirty="0">
                <a:ea typeface="宋体" panose="02010600030101010101" pitchFamily="2" charset="-122"/>
              </a:rPr>
              <a:t> </a:t>
            </a:r>
            <a:r>
              <a:rPr lang="en-US" altLang="zh-CN" sz="2400" dirty="0">
                <a:ea typeface="宋体" panose="02010600030101010101" pitchFamily="2" charset="-122"/>
              </a:rPr>
              <a:t>transitions,</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will</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easy</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receiver</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stay</a:t>
            </a:r>
            <a:r>
              <a:rPr lang="zh-CN" altLang="en-US" sz="2400" dirty="0">
                <a:ea typeface="宋体" panose="02010600030101010101" pitchFamily="2" charset="-122"/>
              </a:rPr>
              <a:t> </a:t>
            </a:r>
            <a:r>
              <a:rPr lang="en-US" altLang="zh-CN" sz="2400" dirty="0">
                <a:ea typeface="宋体" panose="02010600030101010101" pitchFamily="2" charset="-122"/>
              </a:rPr>
              <a:t>synchronized</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incoming</a:t>
            </a:r>
            <a:r>
              <a:rPr lang="zh-CN" altLang="en-US" sz="2400" dirty="0">
                <a:ea typeface="宋体" panose="02010600030101010101" pitchFamily="2" charset="-122"/>
              </a:rPr>
              <a:t> </a:t>
            </a:r>
            <a:r>
              <a:rPr lang="en-US" altLang="zh-CN" sz="2400" dirty="0">
                <a:ea typeface="宋体" panose="02010600030101010101" pitchFamily="2" charset="-122"/>
              </a:rPr>
              <a:t>stream</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symbols</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Solution</a:t>
            </a:r>
            <a:r>
              <a:rPr lang="zh-CN" altLang="en-US" sz="2400" dirty="0">
                <a:ea typeface="宋体" panose="02010600030101010101" pitchFamily="2" charset="-122"/>
              </a:rPr>
              <a:t> </a:t>
            </a:r>
            <a:r>
              <a:rPr lang="en-US" altLang="zh-CN" sz="2400" dirty="0">
                <a:ea typeface="宋体" panose="02010600030101010101" pitchFamily="2" charset="-122"/>
              </a:rPr>
              <a:t>2-1:</a:t>
            </a:r>
            <a:r>
              <a:rPr lang="zh-CN" altLang="en-US" sz="2400" dirty="0">
                <a:ea typeface="宋体" panose="02010600030101010101" pitchFamily="2" charset="-122"/>
              </a:rPr>
              <a:t> </a:t>
            </a:r>
            <a:r>
              <a:rPr lang="en-US" altLang="zh-CN" sz="2400" dirty="0">
                <a:ea typeface="宋体" panose="02010600030101010101" pitchFamily="2" charset="-122"/>
              </a:rPr>
              <a:t>NRZI</a:t>
            </a:r>
            <a:r>
              <a:rPr lang="zh-CN" altLang="en-US" sz="2400" dirty="0">
                <a:ea typeface="宋体" panose="02010600030101010101" pitchFamily="2" charset="-122"/>
              </a:rPr>
              <a:t> </a:t>
            </a:r>
            <a:r>
              <a:rPr lang="en-US" altLang="zh-CN" sz="2400" dirty="0">
                <a:ea typeface="宋体" panose="02010600030101010101" pitchFamily="2" charset="-122"/>
              </a:rPr>
              <a:t>(Non-Return-to-Zero</a:t>
            </a:r>
            <a:r>
              <a:rPr lang="zh-CN" altLang="en-US" sz="2400" dirty="0">
                <a:ea typeface="宋体" panose="02010600030101010101" pitchFamily="2" charset="-122"/>
              </a:rPr>
              <a:t> </a:t>
            </a:r>
            <a:r>
              <a:rPr lang="en-US" altLang="zh-CN" sz="2400" dirty="0">
                <a:ea typeface="宋体" panose="02010600030101010101" pitchFamily="2" charset="-122"/>
              </a:rPr>
              <a:t>Inverted)</a:t>
            </a:r>
          </a:p>
          <a:p>
            <a:pPr marL="342900" indent="-342900" eaLnBrk="1" hangingPunct="1">
              <a:buFont typeface="Arial" panose="020B0604020202020204" pitchFamily="34" charset="0"/>
              <a:buChar char="•"/>
            </a:pPr>
            <a:r>
              <a:rPr lang="en-US" altLang="zh-CN" sz="2400" dirty="0">
                <a:ea typeface="宋体" panose="02010600030101010101" pitchFamily="2" charset="-122"/>
              </a:rPr>
              <a:t>Coding</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transition</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transition</a:t>
            </a:r>
          </a:p>
          <a:p>
            <a:pPr marL="342900" indent="-342900" eaLnBrk="1" hangingPunct="1">
              <a:buFont typeface="Arial" panose="020B0604020202020204" pitchFamily="34" charset="0"/>
              <a:buChar char="•"/>
            </a:pP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USB</a:t>
            </a:r>
            <a:r>
              <a:rPr lang="zh-CN" altLang="en-US" sz="2400" dirty="0">
                <a:ea typeface="宋体" panose="02010600030101010101" pitchFamily="2" charset="-122"/>
              </a:rPr>
              <a:t> </a:t>
            </a:r>
            <a:r>
              <a:rPr lang="en-US" altLang="zh-CN" sz="2400" dirty="0">
                <a:ea typeface="宋体" panose="02010600030101010101" pitchFamily="2" charset="-122"/>
              </a:rPr>
              <a:t>(Universal</a:t>
            </a:r>
            <a:r>
              <a:rPr lang="zh-CN" altLang="en-US" sz="2400" dirty="0">
                <a:ea typeface="宋体" panose="02010600030101010101" pitchFamily="2" charset="-122"/>
              </a:rPr>
              <a:t> </a:t>
            </a:r>
            <a:r>
              <a:rPr lang="en-US" altLang="zh-CN" sz="2400" dirty="0">
                <a:ea typeface="宋体" panose="02010600030101010101" pitchFamily="2" charset="-122"/>
              </a:rPr>
              <a:t>Serial</a:t>
            </a:r>
            <a:r>
              <a:rPr lang="zh-CN" altLang="en-US" sz="2400" dirty="0">
                <a:ea typeface="宋体" panose="02010600030101010101" pitchFamily="2" charset="-122"/>
              </a:rPr>
              <a:t> </a:t>
            </a:r>
            <a:r>
              <a:rPr lang="en-US" altLang="zh-CN" sz="2400" dirty="0">
                <a:ea typeface="宋体" panose="02010600030101010101" pitchFamily="2" charset="-122"/>
              </a:rPr>
              <a:t>Bus)</a:t>
            </a:r>
            <a:r>
              <a:rPr lang="zh-CN" altLang="en-US" sz="2400" dirty="0">
                <a:ea typeface="宋体" panose="02010600030101010101" pitchFamily="2" charset="-122"/>
              </a:rPr>
              <a:t> </a:t>
            </a:r>
            <a:r>
              <a:rPr lang="en-US" altLang="zh-CN" sz="2400" dirty="0">
                <a:ea typeface="宋体" panose="02010600030101010101" pitchFamily="2" charset="-122"/>
              </a:rPr>
              <a:t>standard</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connecting</a:t>
            </a:r>
            <a:r>
              <a:rPr lang="zh-CN" altLang="en-US" sz="2400" dirty="0">
                <a:ea typeface="宋体" panose="02010600030101010101" pitchFamily="2" charset="-122"/>
              </a:rPr>
              <a:t> </a:t>
            </a:r>
            <a:r>
              <a:rPr lang="en-US" altLang="zh-CN" sz="2400" dirty="0">
                <a:ea typeface="宋体" panose="02010600030101010101" pitchFamily="2" charset="-122"/>
              </a:rPr>
              <a:t>computer</a:t>
            </a:r>
            <a:r>
              <a:rPr lang="zh-CN" altLang="en-US" sz="2400" dirty="0">
                <a:ea typeface="宋体" panose="02010600030101010101" pitchFamily="2" charset="-122"/>
              </a:rPr>
              <a:t> </a:t>
            </a:r>
            <a:r>
              <a:rPr lang="en-US" altLang="zh-CN" sz="2400" dirty="0">
                <a:ea typeface="宋体" panose="02010600030101010101" pitchFamily="2" charset="-122"/>
              </a:rPr>
              <a:t>peripherals</a:t>
            </a:r>
          </a:p>
          <a:p>
            <a:pPr marL="342900" indent="-342900" eaLnBrk="1" hangingPunct="1">
              <a:buFont typeface="Arial" panose="020B0604020202020204" pitchFamily="34" charset="0"/>
              <a:buChar char="•"/>
            </a:pPr>
            <a:r>
              <a:rPr lang="en-US" altLang="zh-CN" sz="2400" dirty="0">
                <a:ea typeface="宋体" panose="02010600030101010101" pitchFamily="2" charset="-122"/>
              </a:rPr>
              <a:t>Long</a:t>
            </a:r>
            <a:r>
              <a:rPr lang="zh-CN" altLang="en-US" sz="2400" dirty="0">
                <a:ea typeface="宋体" panose="02010600030101010101" pitchFamily="2" charset="-122"/>
              </a:rPr>
              <a:t> </a:t>
            </a:r>
            <a:r>
              <a:rPr lang="en-US" altLang="zh-CN" sz="2400" dirty="0">
                <a:ea typeface="宋体" panose="02010600030101010101" pitchFamily="2" charset="-122"/>
              </a:rPr>
              <a:t>runs</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1s</a:t>
            </a:r>
            <a:r>
              <a:rPr lang="zh-CN" altLang="en-US" sz="2400" dirty="0">
                <a:ea typeface="宋体" panose="02010600030101010101" pitchFamily="2" charset="-122"/>
              </a:rPr>
              <a:t> </a:t>
            </a:r>
            <a:r>
              <a:rPr lang="en-US" altLang="zh-CN" sz="2400" dirty="0">
                <a:ea typeface="宋体" panose="02010600030101010101" pitchFamily="2" charset="-122"/>
              </a:rPr>
              <a:t>cause</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problem</a:t>
            </a:r>
            <a:r>
              <a:rPr lang="zh-CN" altLang="en-US" sz="2400" dirty="0">
                <a:ea typeface="宋体" panose="02010600030101010101" pitchFamily="2" charset="-122"/>
              </a:rPr>
              <a:t> </a:t>
            </a:r>
            <a:r>
              <a:rPr lang="en-US" altLang="zh-CN" sz="2400" dirty="0">
                <a:ea typeface="宋体" panose="02010600030101010101" pitchFamily="2" charset="-122"/>
              </a:rPr>
              <a:t>but</a:t>
            </a:r>
            <a:r>
              <a:rPr lang="zh-CN" altLang="en-US" sz="2400" dirty="0">
                <a:ea typeface="宋体" panose="02010600030101010101" pitchFamily="2" charset="-122"/>
              </a:rPr>
              <a:t> </a:t>
            </a:r>
            <a:r>
              <a:rPr lang="en-US" altLang="zh-CN" sz="2400" dirty="0">
                <a:ea typeface="宋体" panose="02010600030101010101" pitchFamily="2" charset="-122"/>
              </a:rPr>
              <a:t>long</a:t>
            </a:r>
            <a:r>
              <a:rPr lang="zh-CN" altLang="en-US" sz="2400" dirty="0">
                <a:ea typeface="宋体" panose="02010600030101010101" pitchFamily="2" charset="-122"/>
              </a:rPr>
              <a:t> </a:t>
            </a:r>
            <a:r>
              <a:rPr lang="en-US" altLang="zh-CN" sz="2400" dirty="0">
                <a:ea typeface="宋体" panose="02010600030101010101" pitchFamily="2" charset="-122"/>
              </a:rPr>
              <a:t>runs</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0s</a:t>
            </a:r>
            <a:r>
              <a:rPr lang="zh-CN" altLang="en-US" sz="2400" dirty="0">
                <a:ea typeface="宋体" panose="02010600030101010101" pitchFamily="2" charset="-122"/>
              </a:rPr>
              <a:t> </a:t>
            </a:r>
            <a:r>
              <a:rPr lang="en-US" altLang="zh-CN" sz="2400" dirty="0">
                <a:ea typeface="宋体" panose="02010600030101010101" pitchFamily="2" charset="-122"/>
              </a:rPr>
              <a:t>still</a:t>
            </a:r>
            <a:r>
              <a:rPr lang="zh-CN" altLang="en-US" sz="2400" dirty="0">
                <a:ea typeface="宋体" panose="02010600030101010101" pitchFamily="2" charset="-122"/>
              </a:rPr>
              <a:t> </a:t>
            </a:r>
            <a:r>
              <a:rPr lang="en-US" altLang="zh-CN" sz="2400" dirty="0">
                <a:ea typeface="宋体" panose="02010600030101010101" pitchFamily="2" charset="-122"/>
              </a:rPr>
              <a:t>causes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problem</a:t>
            </a: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238571505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Internet over Cable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Differences</a:t>
            </a:r>
            <a:r>
              <a:rPr lang="zh-CN" altLang="en-US" sz="2400" dirty="0">
                <a:ea typeface="宋体" panose="02010600030101010101" pitchFamily="2" charset="-122"/>
              </a:rPr>
              <a:t> </a:t>
            </a:r>
            <a:r>
              <a:rPr lang="en-US" altLang="zh-CN" sz="2400" dirty="0">
                <a:ea typeface="宋体" panose="02010600030101010101" pitchFamily="2" charset="-122"/>
              </a:rPr>
              <a:t>between</a:t>
            </a:r>
            <a:r>
              <a:rPr lang="zh-CN" altLang="en-US" sz="2400" dirty="0">
                <a:ea typeface="宋体" panose="02010600030101010101" pitchFamily="2" charset="-122"/>
              </a:rPr>
              <a:t> </a:t>
            </a:r>
            <a:r>
              <a:rPr lang="en-US" altLang="zh-CN" sz="2400" dirty="0">
                <a:ea typeface="宋体" panose="02010600030101010101" pitchFamily="2" charset="-122"/>
              </a:rPr>
              <a:t>HFC</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telephone</a:t>
            </a:r>
            <a:r>
              <a:rPr lang="zh-CN" altLang="en-US" sz="2400" dirty="0">
                <a:ea typeface="宋体" panose="02010600030101010101" pitchFamily="2" charset="-122"/>
              </a:rPr>
              <a:t> </a:t>
            </a:r>
            <a:r>
              <a:rPr lang="en-US" altLang="zh-CN" sz="2400" dirty="0">
                <a:ea typeface="宋体" panose="02010600030101010101" pitchFamily="2" charset="-122"/>
              </a:rPr>
              <a:t>system.</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one-way</a:t>
            </a:r>
            <a:r>
              <a:rPr lang="zh-CN" altLang="en-US" sz="2400" dirty="0">
                <a:ea typeface="宋体" panose="02010600030101010101" pitchFamily="2" charset="-122"/>
              </a:rPr>
              <a:t> </a:t>
            </a:r>
            <a:r>
              <a:rPr lang="en-US" altLang="zh-CN" sz="2400" dirty="0">
                <a:ea typeface="宋体" panose="02010600030101010101" pitchFamily="2" charset="-122"/>
              </a:rPr>
              <a:t>amplifiers</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HFC</a:t>
            </a:r>
            <a:r>
              <a:rPr lang="zh-CN" altLang="en-US" sz="2400" dirty="0">
                <a:ea typeface="宋体" panose="02010600030101010101" pitchFamily="2" charset="-122"/>
              </a:rPr>
              <a:t> </a:t>
            </a:r>
            <a:r>
              <a:rPr lang="en-US" altLang="zh-CN" sz="2400" dirty="0">
                <a:ea typeface="宋体" panose="02010600030101010101" pitchFamily="2" charset="-122"/>
              </a:rPr>
              <a:t>system</a:t>
            </a:r>
            <a:r>
              <a:rPr lang="zh-CN" altLang="en-US" sz="2400" dirty="0">
                <a:ea typeface="宋体" panose="02010600030101010101" pitchFamily="2" charset="-122"/>
              </a:rPr>
              <a:t> </a:t>
            </a:r>
            <a:r>
              <a:rPr lang="en-US" altLang="zh-CN" sz="2400" dirty="0">
                <a:ea typeface="宋体" panose="02010600030101010101" pitchFamily="2" charset="-122"/>
              </a:rPr>
              <a:t>have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replaced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two-way</a:t>
            </a:r>
            <a:r>
              <a:rPr lang="zh-CN" altLang="en-US" sz="2400" dirty="0">
                <a:ea typeface="宋体" panose="02010600030101010101" pitchFamily="2" charset="-122"/>
              </a:rPr>
              <a:t> </a:t>
            </a:r>
            <a:r>
              <a:rPr lang="en-US" altLang="zh-CN" sz="2400" dirty="0">
                <a:ea typeface="宋体" panose="02010600030101010101" pitchFamily="2" charset="-122"/>
              </a:rPr>
              <a:t>amplifiers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support</a:t>
            </a:r>
            <a:r>
              <a:rPr lang="zh-CN" altLang="en-US" sz="2400" dirty="0">
                <a:ea typeface="宋体" panose="02010600030101010101" pitchFamily="2" charset="-122"/>
              </a:rPr>
              <a:t> </a:t>
            </a:r>
            <a:r>
              <a:rPr lang="en-US" altLang="zh-CN" sz="2400" dirty="0">
                <a:ea typeface="宋体" panose="02010600030101010101" pitchFamily="2" charset="-122"/>
              </a:rPr>
              <a:t>upstream</a:t>
            </a:r>
            <a:r>
              <a:rPr lang="zh-CN" altLang="en-US" sz="2400" dirty="0">
                <a:ea typeface="宋体" panose="02010600030101010101" pitchFamily="2" charset="-122"/>
              </a:rPr>
              <a:t> </a:t>
            </a:r>
            <a:r>
              <a:rPr lang="en-US" altLang="zh-CN" sz="2400" dirty="0">
                <a:ea typeface="宋体" panose="02010600030101010101" pitchFamily="2" charset="-122"/>
              </a:rPr>
              <a:t>traffic.</a:t>
            </a:r>
          </a:p>
          <a:p>
            <a:pPr marL="342900" indent="-342900">
              <a:buFont typeface="Arial" panose="020B0604020202020204" pitchFamily="34" charset="0"/>
              <a:buChar char="•"/>
            </a:pP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HFC,</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single</a:t>
            </a:r>
            <a:r>
              <a:rPr lang="zh-CN" altLang="en-US" sz="2400" dirty="0">
                <a:ea typeface="宋体" panose="02010600030101010101" pitchFamily="2" charset="-122"/>
              </a:rPr>
              <a:t> </a:t>
            </a:r>
            <a:r>
              <a:rPr lang="en-US" altLang="zh-CN" sz="2400" dirty="0">
                <a:ea typeface="宋体" panose="02010600030101010101" pitchFamily="2" charset="-122"/>
              </a:rPr>
              <a:t>cable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shared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many</a:t>
            </a:r>
            <a:r>
              <a:rPr lang="zh-CN" altLang="en-US" sz="2400" dirty="0">
                <a:ea typeface="宋体" panose="02010600030101010101" pitchFamily="2" charset="-122"/>
              </a:rPr>
              <a:t> </a:t>
            </a:r>
            <a:r>
              <a:rPr lang="en-US" altLang="zh-CN" sz="2400" dirty="0">
                <a:ea typeface="宋体" panose="02010600030101010101" pitchFamily="2" charset="-122"/>
              </a:rPr>
              <a:t>houses;</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telephone</a:t>
            </a:r>
            <a:r>
              <a:rPr lang="zh-CN" altLang="en-US" sz="2400" dirty="0">
                <a:ea typeface="宋体" panose="02010600030101010101" pitchFamily="2" charset="-122"/>
              </a:rPr>
              <a:t> </a:t>
            </a:r>
            <a:r>
              <a:rPr lang="en-US" altLang="zh-CN" sz="2400" dirty="0">
                <a:ea typeface="宋体" panose="02010600030101010101" pitchFamily="2" charset="-122"/>
              </a:rPr>
              <a:t>system,</a:t>
            </a:r>
            <a:r>
              <a:rPr lang="zh-CN" altLang="en-US" sz="2400" dirty="0">
                <a:ea typeface="宋体" panose="02010600030101010101" pitchFamily="2" charset="-122"/>
              </a:rPr>
              <a:t> </a:t>
            </a:r>
            <a:r>
              <a:rPr lang="en-US" altLang="zh-CN" sz="2400" dirty="0">
                <a:ea typeface="宋体" panose="02010600030101010101" pitchFamily="2" charset="-122"/>
              </a:rPr>
              <a:t>every</a:t>
            </a:r>
            <a:r>
              <a:rPr lang="zh-CN" altLang="en-US" sz="2400" dirty="0">
                <a:ea typeface="宋体" panose="02010600030101010101" pitchFamily="2" charset="-122"/>
              </a:rPr>
              <a:t> </a:t>
            </a:r>
            <a:r>
              <a:rPr lang="en-US" altLang="zh-CN" sz="2400" dirty="0">
                <a:ea typeface="宋体" panose="02010600030101010101" pitchFamily="2" charset="-122"/>
              </a:rPr>
              <a:t>house</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own</a:t>
            </a:r>
            <a:r>
              <a:rPr lang="zh-CN" altLang="en-US" sz="2400" dirty="0">
                <a:ea typeface="宋体" panose="02010600030101010101" pitchFamily="2" charset="-122"/>
              </a:rPr>
              <a:t> </a:t>
            </a:r>
            <a:r>
              <a:rPr lang="en-US" altLang="zh-CN" sz="2400" dirty="0">
                <a:ea typeface="宋体" panose="02010600030101010101" pitchFamily="2" charset="-122"/>
              </a:rPr>
              <a:t>local</a:t>
            </a:r>
            <a:r>
              <a:rPr lang="zh-CN" altLang="en-US" sz="2400" dirty="0">
                <a:ea typeface="宋体" panose="02010600030101010101" pitchFamily="2" charset="-122"/>
              </a:rPr>
              <a:t> </a:t>
            </a:r>
            <a:r>
              <a:rPr lang="en-US" altLang="zh-CN" sz="2400" dirty="0">
                <a:ea typeface="宋体" panose="02010600030101010101" pitchFamily="2" charset="-122"/>
              </a:rPr>
              <a:t>loop.</a:t>
            </a:r>
          </a:p>
          <a:p>
            <a:pPr marL="1085850" lvl="1" indent="-342900">
              <a:buFont typeface="Arial" panose="020B0604020202020204" pitchFamily="34" charset="0"/>
              <a:buChar char="•"/>
            </a:pP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TV</a:t>
            </a:r>
            <a:r>
              <a:rPr lang="zh-CN" altLang="en-US" sz="2400" dirty="0">
                <a:ea typeface="宋体" panose="02010600030101010101" pitchFamily="2" charset="-122"/>
              </a:rPr>
              <a:t> </a:t>
            </a:r>
            <a:r>
              <a:rPr lang="en-US" altLang="zh-CN" sz="2400" dirty="0">
                <a:ea typeface="宋体" panose="02010600030101010101" pitchFamily="2" charset="-122"/>
              </a:rPr>
              <a:t>program</a:t>
            </a:r>
            <a:r>
              <a:rPr lang="zh-CN" altLang="en-US" sz="2400" dirty="0">
                <a:ea typeface="宋体" panose="02010600030101010101" pitchFamily="2" charset="-122"/>
              </a:rPr>
              <a:t> </a:t>
            </a:r>
            <a:r>
              <a:rPr lang="en-US" altLang="zh-CN" sz="2400" dirty="0">
                <a:ea typeface="宋体" panose="02010600030101010101" pitchFamily="2" charset="-122"/>
              </a:rPr>
              <a:t>broadcasting,</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does</a:t>
            </a:r>
            <a:r>
              <a:rPr lang="zh-CN" altLang="en-US" sz="2400" dirty="0">
                <a:ea typeface="宋体" panose="02010600030101010101" pitchFamily="2" charset="-122"/>
              </a:rPr>
              <a:t> </a:t>
            </a:r>
            <a:r>
              <a:rPr lang="en-US" altLang="zh-CN" sz="2400" dirty="0">
                <a:ea typeface="宋体" panose="02010600030101010101" pitchFamily="2" charset="-122"/>
              </a:rPr>
              <a:t>not</a:t>
            </a:r>
            <a:r>
              <a:rPr lang="zh-CN" altLang="en-US" sz="2400" dirty="0">
                <a:ea typeface="宋体" panose="02010600030101010101" pitchFamily="2" charset="-122"/>
              </a:rPr>
              <a:t> </a:t>
            </a:r>
            <a:r>
              <a:rPr lang="en-US" altLang="zh-CN" sz="2400" dirty="0">
                <a:ea typeface="宋体" panose="02010600030101010101" pitchFamily="2" charset="-122"/>
              </a:rPr>
              <a:t>matter</a:t>
            </a:r>
            <a:r>
              <a:rPr lang="zh-CN" altLang="en-US" sz="2400" dirty="0">
                <a:ea typeface="宋体" panose="02010600030101010101" pitchFamily="2" charset="-122"/>
              </a:rPr>
              <a:t> </a:t>
            </a:r>
            <a:r>
              <a:rPr lang="en-US" altLang="zh-CN" sz="2400" dirty="0">
                <a:ea typeface="宋体" panose="02010600030101010101" pitchFamily="2" charset="-122"/>
              </a:rPr>
              <a:t>if</a:t>
            </a:r>
            <a:r>
              <a:rPr lang="zh-CN" altLang="en-US" sz="2400" dirty="0">
                <a:ea typeface="宋体" panose="02010600030101010101" pitchFamily="2" charset="-122"/>
              </a:rPr>
              <a:t> </a:t>
            </a: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10</a:t>
            </a:r>
            <a:r>
              <a:rPr lang="zh-CN" altLang="en-US" sz="2400" dirty="0">
                <a:ea typeface="宋体" panose="02010600030101010101" pitchFamily="2" charset="-122"/>
              </a:rPr>
              <a:t> </a:t>
            </a:r>
            <a:r>
              <a:rPr lang="en-US" altLang="zh-CN" sz="2400" dirty="0">
                <a:ea typeface="宋体" panose="02010600030101010101" pitchFamily="2" charset="-122"/>
              </a:rPr>
              <a:t>viewers</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10,000</a:t>
            </a:r>
            <a:r>
              <a:rPr lang="zh-CN" altLang="en-US" sz="2400" dirty="0">
                <a:ea typeface="宋体" panose="02010600030101010101" pitchFamily="2" charset="-122"/>
              </a:rPr>
              <a:t> </a:t>
            </a:r>
            <a:r>
              <a:rPr lang="en-US" altLang="zh-CN" sz="2400" dirty="0">
                <a:ea typeface="宋体" panose="02010600030101010101" pitchFamily="2" charset="-122"/>
              </a:rPr>
              <a:t>viewers.</a:t>
            </a:r>
            <a:r>
              <a:rPr lang="zh-CN" altLang="en-US" sz="2400" dirty="0">
                <a:ea typeface="宋体" panose="02010600030101010101" pitchFamily="2" charset="-122"/>
              </a:rPr>
              <a:t> </a:t>
            </a:r>
            <a:endParaRPr lang="en-US" altLang="zh-CN" sz="2400" dirty="0">
              <a:ea typeface="宋体" panose="02010600030101010101" pitchFamily="2" charset="-122"/>
            </a:endParaRPr>
          </a:p>
          <a:p>
            <a:pPr marL="1085850" lvl="1" indent="-342900">
              <a:buFont typeface="Arial" panose="020B0604020202020204" pitchFamily="34" charset="0"/>
              <a:buChar char="•"/>
            </a:pP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internet</a:t>
            </a:r>
            <a:r>
              <a:rPr lang="zh-CN" altLang="en-US" sz="2400" dirty="0">
                <a:ea typeface="宋体" panose="02010600030101010101" pitchFamily="2" charset="-122"/>
              </a:rPr>
              <a:t> </a:t>
            </a:r>
            <a:r>
              <a:rPr lang="en-US" altLang="zh-CN" sz="2400" dirty="0">
                <a:ea typeface="宋体" panose="02010600030101010101" pitchFamily="2" charset="-122"/>
              </a:rPr>
              <a:t>access,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more</a:t>
            </a:r>
            <a:r>
              <a:rPr lang="zh-CN" altLang="en-US" sz="2400" dirty="0">
                <a:ea typeface="宋体" panose="02010600030101010101" pitchFamily="2" charset="-122"/>
              </a:rPr>
              <a:t> </a:t>
            </a:r>
            <a:r>
              <a:rPr lang="en-US" altLang="zh-CN" sz="2400" dirty="0">
                <a:ea typeface="宋体" panose="02010600030101010101" pitchFamily="2" charset="-122"/>
              </a:rPr>
              <a:t>users</a:t>
            </a:r>
            <a:r>
              <a:rPr lang="zh-CN" altLang="en-US" sz="2400" dirty="0">
                <a:ea typeface="宋体" panose="02010600030101010101" pitchFamily="2" charset="-122"/>
              </a:rPr>
              <a:t> </a:t>
            </a: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more</a:t>
            </a:r>
            <a:r>
              <a:rPr lang="zh-CN" altLang="en-US" sz="2400" dirty="0">
                <a:ea typeface="宋体" panose="02010600030101010101" pitchFamily="2" charset="-122"/>
              </a:rPr>
              <a:t> </a:t>
            </a:r>
            <a:r>
              <a:rPr lang="en-US" altLang="zh-CN" sz="2400" dirty="0">
                <a:ea typeface="宋体" panose="02010600030101010101" pitchFamily="2" charset="-122"/>
              </a:rPr>
              <a:t>competition</a:t>
            </a:r>
            <a:r>
              <a:rPr lang="zh-CN" altLang="en-US" sz="2400" dirty="0">
                <a:ea typeface="宋体" panose="02010600030101010101" pitchFamily="2" charset="-122"/>
              </a:rPr>
              <a:t> </a:t>
            </a: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endParaRPr lang="en-CA" altLang="zh-CN" sz="2400" dirty="0">
              <a:ea typeface="宋体" panose="02010600030101010101" pitchFamily="2" charset="-122"/>
            </a:endParaRPr>
          </a:p>
          <a:p>
            <a:pPr marL="1085850" lvl="1" indent="-342900">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solution</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split</a:t>
            </a:r>
            <a:r>
              <a:rPr lang="zh-CN" altLang="en-US" sz="2400" dirty="0">
                <a:ea typeface="宋体" panose="02010600030101010101" pitchFamily="2" charset="-122"/>
              </a:rPr>
              <a:t> </a:t>
            </a:r>
            <a:r>
              <a:rPr lang="en-US" altLang="zh-CN" sz="2400" dirty="0">
                <a:ea typeface="宋体" panose="02010600030101010101" pitchFamily="2" charset="-122"/>
              </a:rPr>
              <a:t>up</a:t>
            </a:r>
            <a:r>
              <a:rPr lang="zh-CN" altLang="en-US" sz="2400" dirty="0">
                <a:ea typeface="宋体" panose="02010600030101010101" pitchFamily="2" charset="-122"/>
              </a:rPr>
              <a:t> </a:t>
            </a:r>
            <a:r>
              <a:rPr lang="en-US" altLang="zh-CN" sz="2400" dirty="0">
                <a:ea typeface="宋体" panose="02010600030101010101" pitchFamily="2" charset="-122"/>
              </a:rPr>
              <a:t>long</a:t>
            </a:r>
            <a:r>
              <a:rPr lang="zh-CN" altLang="en-US" sz="2400" dirty="0">
                <a:ea typeface="宋体" panose="02010600030101010101" pitchFamily="2" charset="-122"/>
              </a:rPr>
              <a:t> </a:t>
            </a:r>
            <a:r>
              <a:rPr lang="en-US" altLang="zh-CN" sz="2400" dirty="0">
                <a:ea typeface="宋体" panose="02010600030101010101" pitchFamily="2" charset="-122"/>
              </a:rPr>
              <a:t>cables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connect</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directly</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fiber</a:t>
            </a:r>
            <a:r>
              <a:rPr lang="zh-CN" altLang="en-US" sz="2400" dirty="0">
                <a:ea typeface="宋体" panose="02010600030101010101" pitchFamily="2" charset="-122"/>
              </a:rPr>
              <a:t> </a:t>
            </a:r>
            <a:r>
              <a:rPr lang="en-US" altLang="zh-CN" sz="2400" dirty="0">
                <a:ea typeface="宋体" panose="02010600030101010101" pitchFamily="2" charset="-122"/>
              </a:rPr>
              <a:t>node.</a:t>
            </a:r>
            <a:r>
              <a:rPr lang="zh-CN" altLang="en-US" sz="2400" dirty="0">
                <a:ea typeface="宋体" panose="02010600030101010101" pitchFamily="2" charset="-122"/>
              </a:rPr>
              <a:t> </a:t>
            </a:r>
            <a:r>
              <a:rPr lang="en-US" altLang="zh-CN" sz="2400" dirty="0">
                <a:ea typeface="宋体" panose="02010600030101010101" pitchFamily="2" charset="-122"/>
              </a:rPr>
              <a:t>Typical</a:t>
            </a:r>
            <a:r>
              <a:rPr lang="zh-CN" altLang="en-US" sz="2400" dirty="0">
                <a:ea typeface="宋体" panose="02010600030101010101" pitchFamily="2" charset="-122"/>
              </a:rPr>
              <a:t> </a:t>
            </a:r>
            <a:r>
              <a:rPr lang="en-US" altLang="zh-CN" sz="2400" dirty="0">
                <a:ea typeface="宋体" panose="02010600030101010101" pitchFamily="2" charset="-122"/>
              </a:rPr>
              <a:t>cables</a:t>
            </a:r>
            <a:r>
              <a:rPr lang="zh-CN" altLang="en-US" sz="2400" dirty="0">
                <a:ea typeface="宋体" panose="02010600030101010101" pitchFamily="2" charset="-122"/>
              </a:rPr>
              <a:t> </a:t>
            </a:r>
            <a:r>
              <a:rPr lang="en-US" altLang="zh-CN" sz="2400" dirty="0">
                <a:ea typeface="宋体" panose="02010600030101010101" pitchFamily="2" charset="-122"/>
              </a:rPr>
              <a:t>nowadays</a:t>
            </a:r>
            <a:r>
              <a:rPr lang="zh-CN" altLang="en-US" sz="2400" dirty="0">
                <a:ea typeface="宋体" panose="02010600030101010101" pitchFamily="2" charset="-122"/>
              </a:rPr>
              <a:t> </a:t>
            </a:r>
            <a:r>
              <a:rPr lang="en-US" altLang="zh-CN" sz="2400" dirty="0">
                <a:ea typeface="宋体" panose="02010600030101010101" pitchFamily="2" charset="-122"/>
              </a:rPr>
              <a:t>have</a:t>
            </a:r>
            <a:r>
              <a:rPr lang="zh-CN" altLang="en-US" sz="2400" dirty="0">
                <a:ea typeface="宋体" panose="02010600030101010101" pitchFamily="2" charset="-122"/>
              </a:rPr>
              <a:t> </a:t>
            </a:r>
            <a:r>
              <a:rPr lang="en-US" altLang="zh-CN" sz="2400" dirty="0">
                <a:ea typeface="宋体" panose="02010600030101010101" pitchFamily="2" charset="-122"/>
              </a:rPr>
              <a:t>500-2000</a:t>
            </a:r>
            <a:r>
              <a:rPr lang="zh-CN" altLang="en-US" sz="2400" dirty="0">
                <a:ea typeface="宋体" panose="02010600030101010101" pitchFamily="2" charset="-122"/>
              </a:rPr>
              <a:t> </a:t>
            </a:r>
            <a:r>
              <a:rPr lang="en-US" altLang="zh-CN" sz="2400" dirty="0">
                <a:ea typeface="宋体" panose="02010600030101010101" pitchFamily="2" charset="-122"/>
              </a:rPr>
              <a:t>houses.</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36240471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13E8CEE-D4E9-9944-AE99-63B9F12147BF}"/>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Internet over Cabl</a:t>
            </a:r>
            <a:r>
              <a:rPr lang="en-US" altLang="en-US" dirty="0">
                <a:latin typeface="Arial" panose="020B0604020202020204" pitchFamily="34" charset="0"/>
                <a:cs typeface="Arial" panose="020B0604020202020204" pitchFamily="34" charset="0"/>
              </a:rPr>
              <a:t>e</a:t>
            </a:r>
            <a:endParaRPr altLang="en-US" dirty="0">
              <a:latin typeface="Arial" panose="020B0604020202020204" pitchFamily="34" charset="0"/>
              <a:cs typeface="Arial" panose="020B0604020202020204" pitchFamily="34" charset="0"/>
            </a:endParaRPr>
          </a:p>
        </p:txBody>
      </p:sp>
      <p:sp>
        <p:nvSpPr>
          <p:cNvPr id="79875" name="Rectangle 3">
            <a:extLst>
              <a:ext uri="{FF2B5EF4-FFF2-40B4-BE49-F238E27FC236}">
                <a16:creationId xmlns:a16="http://schemas.microsoft.com/office/drawing/2014/main" id="{65E08000-D4A2-744D-8E9E-18AFDF480C76}"/>
              </a:ext>
            </a:extLst>
          </p:cNvPr>
          <p:cNvSpPr>
            <a:spLocks noGrp="1" noChangeArrowheads="1"/>
          </p:cNvSpPr>
          <p:nvPr>
            <p:ph type="body" idx="1"/>
          </p:nvPr>
        </p:nvSpPr>
        <p:spPr>
          <a:xfrm>
            <a:off x="287338" y="5715000"/>
            <a:ext cx="8856662" cy="838200"/>
          </a:xfrm>
        </p:spPr>
        <p:txBody>
          <a:bodyPr/>
          <a:lstStyle/>
          <a:p>
            <a:pPr algn="ctr">
              <a:buFont typeface="Arial" panose="020B0604020202020204" pitchFamily="34" charset="0"/>
              <a:buNone/>
            </a:pPr>
            <a:r>
              <a:rPr lang="en-US" altLang="en-US" sz="2400">
                <a:latin typeface="Arial" panose="020B0604020202020204" pitchFamily="34" charset="0"/>
                <a:cs typeface="Arial" panose="020B0604020202020204" pitchFamily="34" charset="0"/>
              </a:rPr>
              <a:t>The fixed telephone system.</a:t>
            </a:r>
          </a:p>
        </p:txBody>
      </p:sp>
      <p:pic>
        <p:nvPicPr>
          <p:cNvPr id="79876" name="Picture 2">
            <a:extLst>
              <a:ext uri="{FF2B5EF4-FFF2-40B4-BE49-F238E27FC236}">
                <a16:creationId xmlns:a16="http://schemas.microsoft.com/office/drawing/2014/main" id="{0AC1BA07-B705-F14F-BB40-CC965B1C5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25" y="1600200"/>
            <a:ext cx="73469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42060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Spectrum</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Allocation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Television</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Internet</a:t>
            </a:r>
            <a:r>
              <a:rPr lang="zh-CN" altLang="en-US" sz="2400" dirty="0">
                <a:ea typeface="宋体" panose="02010600030101010101" pitchFamily="2" charset="-122"/>
              </a:rPr>
              <a:t> </a:t>
            </a:r>
            <a:r>
              <a:rPr lang="en-US" altLang="zh-CN" sz="2400" dirty="0">
                <a:ea typeface="宋体" panose="02010600030101010101" pitchFamily="2" charset="-122"/>
              </a:rPr>
              <a:t>coexist</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same</a:t>
            </a:r>
            <a:r>
              <a:rPr lang="zh-CN" altLang="en-US" sz="2400" dirty="0">
                <a:ea typeface="宋体" panose="02010600030101010101" pitchFamily="2" charset="-122"/>
              </a:rPr>
              <a:t> </a:t>
            </a:r>
            <a:r>
              <a:rPr lang="en-US" altLang="zh-CN" sz="2400" dirty="0">
                <a:ea typeface="宋体" panose="02010600030101010101" pitchFamily="2" charset="-122"/>
              </a:rPr>
              <a:t>cable</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division</a:t>
            </a:r>
            <a:r>
              <a:rPr lang="zh-CN" altLang="en-US" sz="2400" dirty="0">
                <a:ea typeface="宋体" panose="02010600030101010101" pitchFamily="2" charset="-122"/>
              </a:rPr>
              <a:t> </a:t>
            </a:r>
            <a:r>
              <a:rPr lang="en-US" altLang="zh-CN" sz="2400" dirty="0">
                <a:ea typeface="宋体" panose="02010600030101010101" pitchFamily="2" charset="-122"/>
              </a:rPr>
              <a:t>multiplexing.</a:t>
            </a:r>
            <a:r>
              <a:rPr lang="zh-CN" altLang="en-US" sz="2400" dirty="0">
                <a:ea typeface="宋体" panose="02010600030101010101" pitchFamily="2" charset="-122"/>
              </a:rPr>
              <a:t> </a:t>
            </a:r>
            <a:endParaRPr lang="en-CA" altLang="zh-CN" sz="2400" dirty="0">
              <a:ea typeface="宋体" panose="02010600030101010101" pitchFamily="2" charset="-122"/>
            </a:endParaRPr>
          </a:p>
          <a:p>
            <a:pPr marL="342900" indent="-342900">
              <a:buFont typeface="Arial" panose="020B0604020202020204" pitchFamily="34" charset="0"/>
              <a:buChar char="•"/>
            </a:pPr>
            <a:r>
              <a:rPr lang="en-US" altLang="zh-CN" sz="2400" dirty="0">
                <a:ea typeface="宋体" panose="02010600030101010101" pitchFamily="2" charset="-122"/>
              </a:rPr>
              <a:t>TV:</a:t>
            </a:r>
            <a:r>
              <a:rPr lang="zh-CN" altLang="en-US" sz="2400" dirty="0">
                <a:ea typeface="宋体" panose="02010600030101010101" pitchFamily="2" charset="-122"/>
              </a:rPr>
              <a:t> </a:t>
            </a:r>
            <a:r>
              <a:rPr lang="en-US" altLang="zh-CN" sz="2400" dirty="0">
                <a:ea typeface="宋体" panose="02010600030101010101" pitchFamily="2" charset="-122"/>
              </a:rPr>
              <a:t>54-550</a:t>
            </a:r>
            <a:r>
              <a:rPr lang="zh-CN" altLang="en-US" sz="2400" dirty="0">
                <a:ea typeface="宋体" panose="02010600030101010101" pitchFamily="2" charset="-122"/>
              </a:rPr>
              <a:t> </a:t>
            </a:r>
            <a:r>
              <a:rPr lang="en-US" altLang="zh-CN" sz="2400" dirty="0">
                <a:ea typeface="宋体" panose="02010600030101010101" pitchFamily="2" charset="-122"/>
              </a:rPr>
              <a:t>MHz</a:t>
            </a:r>
          </a:p>
          <a:p>
            <a:pPr marL="342900" indent="-342900">
              <a:buFont typeface="Arial" panose="020B0604020202020204" pitchFamily="34" charset="0"/>
              <a:buChar char="•"/>
            </a:pPr>
            <a:r>
              <a:rPr lang="en-US" altLang="zh-CN" sz="2400" dirty="0">
                <a:ea typeface="宋体" panose="02010600030101010101" pitchFamily="2" charset="-122"/>
              </a:rPr>
              <a:t>Upstream</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5-42</a:t>
            </a:r>
            <a:r>
              <a:rPr lang="zh-CN" altLang="en-US" sz="2400" dirty="0">
                <a:ea typeface="宋体" panose="02010600030101010101" pitchFamily="2" charset="-122"/>
              </a:rPr>
              <a:t> </a:t>
            </a:r>
            <a:r>
              <a:rPr lang="en-US" altLang="zh-CN" sz="2400" dirty="0">
                <a:ea typeface="宋体" panose="02010600030101010101" pitchFamily="2" charset="-122"/>
              </a:rPr>
              <a:t>MHz</a:t>
            </a:r>
          </a:p>
          <a:p>
            <a:pPr marL="342900" indent="-342900">
              <a:buFont typeface="Arial" panose="020B0604020202020204" pitchFamily="34" charset="0"/>
              <a:buChar char="•"/>
            </a:pPr>
            <a:r>
              <a:rPr lang="en-US" altLang="zh-CN" sz="2400" dirty="0">
                <a:ea typeface="宋体" panose="02010600030101010101" pitchFamily="2" charset="-122"/>
              </a:rPr>
              <a:t>Downstream</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550-750</a:t>
            </a:r>
            <a:r>
              <a:rPr lang="zh-CN" altLang="en-US" sz="2400" dirty="0">
                <a:ea typeface="宋体" panose="02010600030101010101" pitchFamily="2" charset="-122"/>
              </a:rPr>
              <a:t> </a:t>
            </a:r>
            <a:r>
              <a:rPr lang="en-US" altLang="zh-CN" sz="2400" dirty="0">
                <a:ea typeface="宋体" panose="02010600030101010101" pitchFamily="2" charset="-122"/>
              </a:rPr>
              <a:t>MHz</a:t>
            </a:r>
          </a:p>
          <a:p>
            <a:pPr marL="1085850" lvl="1" indent="-342900">
              <a:buFont typeface="Arial" panose="020B0604020202020204" pitchFamily="34" charset="0"/>
              <a:buChar char="•"/>
            </a:pPr>
            <a:r>
              <a:rPr lang="en-US" altLang="zh-CN" sz="2400" dirty="0">
                <a:ea typeface="宋体" panose="02010600030101010101" pitchFamily="2" charset="-122"/>
              </a:rPr>
              <a:t>Asymmetry</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upstream</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downstream</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endParaRPr lang="en-US" altLang="zh-CN" sz="2400" dirty="0">
              <a:ea typeface="宋体" panose="02010600030101010101" pitchFamily="2" charset="-122"/>
            </a:endParaRPr>
          </a:p>
          <a:p>
            <a:pPr marL="1085850" lvl="1" indent="-342900">
              <a:buFont typeface="Arial" panose="020B0604020202020204" pitchFamily="34" charset="0"/>
              <a:buChar char="•"/>
            </a:pPr>
            <a:endParaRPr lang="en-US" altLang="zh-CN" sz="2400" dirty="0">
              <a:ea typeface="宋体" panose="02010600030101010101" pitchFamily="2" charset="-122"/>
            </a:endParaRPr>
          </a:p>
          <a:p>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headend</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upgraded</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dumb</a:t>
            </a:r>
            <a:r>
              <a:rPr lang="zh-CN" altLang="en-US" sz="2400" dirty="0">
                <a:ea typeface="宋体" panose="02010600030101010101" pitchFamily="2" charset="-122"/>
              </a:rPr>
              <a:t> </a:t>
            </a:r>
            <a:r>
              <a:rPr lang="en-US" altLang="zh-CN" sz="2400" dirty="0">
                <a:ea typeface="宋体" panose="02010600030101010101" pitchFamily="2" charset="-122"/>
              </a:rPr>
              <a:t>amplifier</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an</a:t>
            </a:r>
            <a:r>
              <a:rPr lang="zh-CN" altLang="en-US" sz="2400" dirty="0">
                <a:ea typeface="宋体" panose="02010600030101010101" pitchFamily="2" charset="-122"/>
              </a:rPr>
              <a:t> </a:t>
            </a:r>
            <a:r>
              <a:rPr lang="en-US" altLang="zh-CN" sz="2400" dirty="0">
                <a:ea typeface="宋体" panose="02010600030101010101" pitchFamily="2" charset="-122"/>
              </a:rPr>
              <a:t>intelligent</a:t>
            </a:r>
            <a:r>
              <a:rPr lang="zh-CN" altLang="en-US" sz="2400" dirty="0">
                <a:ea typeface="宋体" panose="02010600030101010101" pitchFamily="2" charset="-122"/>
              </a:rPr>
              <a:t> </a:t>
            </a:r>
            <a:r>
              <a:rPr lang="en-US" altLang="zh-CN" sz="2400" dirty="0">
                <a:ea typeface="宋体" panose="02010600030101010101" pitchFamily="2" charset="-122"/>
              </a:rPr>
              <a:t>digital</a:t>
            </a:r>
            <a:r>
              <a:rPr lang="zh-CN" altLang="en-US" sz="2400" dirty="0">
                <a:ea typeface="宋体" panose="02010600030101010101" pitchFamily="2" charset="-122"/>
              </a:rPr>
              <a:t> </a:t>
            </a:r>
            <a:r>
              <a:rPr lang="en-US" altLang="zh-CN" sz="2400" dirty="0">
                <a:ea typeface="宋体" panose="02010600030101010101" pitchFamily="2" charset="-122"/>
              </a:rPr>
              <a:t>computer</a:t>
            </a:r>
            <a:r>
              <a:rPr lang="zh-CN" altLang="en-US" sz="2400" dirty="0">
                <a:ea typeface="宋体" panose="02010600030101010101" pitchFamily="2" charset="-122"/>
              </a:rPr>
              <a:t> </a:t>
            </a:r>
            <a:r>
              <a:rPr lang="en-US" altLang="zh-CN" sz="2400" dirty="0">
                <a:ea typeface="宋体" panose="02010600030101010101" pitchFamily="2" charset="-122"/>
              </a:rPr>
              <a:t>system</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high-bandwidth</a:t>
            </a:r>
            <a:r>
              <a:rPr lang="zh-CN" altLang="en-US" sz="2400" dirty="0">
                <a:ea typeface="宋体" panose="02010600030101010101" pitchFamily="2" charset="-122"/>
              </a:rPr>
              <a:t> </a:t>
            </a:r>
            <a:r>
              <a:rPr lang="en-US" altLang="zh-CN" sz="2400" dirty="0">
                <a:ea typeface="宋体" panose="02010600030101010101" pitchFamily="2" charset="-122"/>
              </a:rPr>
              <a:t>fiber</a:t>
            </a:r>
            <a:r>
              <a:rPr lang="zh-CN" altLang="en-US" sz="2400" dirty="0">
                <a:ea typeface="宋体" panose="02010600030101010101" pitchFamily="2" charset="-122"/>
              </a:rPr>
              <a:t> </a:t>
            </a:r>
            <a:r>
              <a:rPr lang="en-US" altLang="zh-CN" sz="2400" dirty="0">
                <a:ea typeface="宋体" panose="02010600030101010101" pitchFamily="2" charset="-122"/>
              </a:rPr>
              <a:t>interface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an</a:t>
            </a:r>
            <a:r>
              <a:rPr lang="zh-CN" altLang="en-US" sz="2400" dirty="0">
                <a:ea typeface="宋体" panose="02010600030101010101" pitchFamily="2" charset="-122"/>
              </a:rPr>
              <a:t> </a:t>
            </a:r>
            <a:r>
              <a:rPr lang="en-US" altLang="zh-CN" sz="2400" dirty="0">
                <a:ea typeface="宋体" panose="02010600030101010101" pitchFamily="2" charset="-122"/>
              </a:rPr>
              <a:t>ISP.</a:t>
            </a:r>
            <a:r>
              <a:rPr lang="zh-CN" altLang="en-US" sz="2400" dirty="0">
                <a:ea typeface="宋体" panose="02010600030101010101" pitchFamily="2" charset="-122"/>
              </a:rPr>
              <a:t> </a:t>
            </a:r>
            <a:endParaRPr lang="en-CA" altLang="zh-CN" sz="2400" dirty="0">
              <a:ea typeface="宋体" panose="02010600030101010101" pitchFamily="2" charset="-122"/>
            </a:endParaRPr>
          </a:p>
          <a:p>
            <a:pPr marL="342900" indent="-342900">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name</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“headend”</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upgraded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CMTS</a:t>
            </a:r>
            <a:r>
              <a:rPr lang="zh-CN" altLang="en-US" sz="2400" dirty="0">
                <a:ea typeface="宋体" panose="02010600030101010101" pitchFamily="2" charset="-122"/>
              </a:rPr>
              <a:t> </a:t>
            </a:r>
            <a:r>
              <a:rPr lang="en-US" altLang="zh-CN" sz="2400" dirty="0">
                <a:ea typeface="宋体" panose="02010600030101010101" pitchFamily="2" charset="-122"/>
              </a:rPr>
              <a:t>(Cable</a:t>
            </a:r>
            <a:r>
              <a:rPr lang="zh-CN" altLang="en-US" sz="2400" dirty="0">
                <a:ea typeface="宋体" panose="02010600030101010101" pitchFamily="2" charset="-122"/>
              </a:rPr>
              <a:t> </a:t>
            </a:r>
            <a:r>
              <a:rPr lang="en-US" altLang="zh-CN" sz="2400" dirty="0">
                <a:ea typeface="宋体" panose="02010600030101010101" pitchFamily="2" charset="-122"/>
              </a:rPr>
              <a:t>Modem</a:t>
            </a:r>
            <a:r>
              <a:rPr lang="zh-CN" altLang="en-US" sz="2400" dirty="0">
                <a:ea typeface="宋体" panose="02010600030101010101" pitchFamily="2" charset="-122"/>
              </a:rPr>
              <a:t> </a:t>
            </a:r>
            <a:r>
              <a:rPr lang="en-US" altLang="zh-CN" sz="2400" dirty="0">
                <a:ea typeface="宋体" panose="02010600030101010101" pitchFamily="2" charset="-122"/>
              </a:rPr>
              <a:t>Termination</a:t>
            </a:r>
            <a:r>
              <a:rPr lang="zh-CN" altLang="en-US" sz="2400" dirty="0">
                <a:ea typeface="宋体" panose="02010600030101010101" pitchFamily="2" charset="-122"/>
              </a:rPr>
              <a:t> </a:t>
            </a:r>
            <a:r>
              <a:rPr lang="en-US" altLang="zh-CN" sz="2400" dirty="0">
                <a:ea typeface="宋体" panose="02010600030101010101" pitchFamily="2" charset="-122"/>
              </a:rPr>
              <a:t>System)</a:t>
            </a:r>
          </a:p>
        </p:txBody>
      </p:sp>
    </p:spTree>
    <p:extLst>
      <p:ext uri="{BB962C8B-B14F-4D97-AF65-F5344CB8AC3E}">
        <p14:creationId xmlns:p14="http://schemas.microsoft.com/office/powerpoint/2010/main" val="33351135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2D5D581-7D03-3A49-B355-BE6B54C44EF9}"/>
              </a:ext>
            </a:extLst>
          </p:cNvPr>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Spectrum Allocation</a:t>
            </a:r>
          </a:p>
        </p:txBody>
      </p:sp>
      <p:sp>
        <p:nvSpPr>
          <p:cNvPr id="80899" name="Rectangle 3">
            <a:extLst>
              <a:ext uri="{FF2B5EF4-FFF2-40B4-BE49-F238E27FC236}">
                <a16:creationId xmlns:a16="http://schemas.microsoft.com/office/drawing/2014/main" id="{C1166B7D-889C-E84D-89F0-46A359F93644}"/>
              </a:ext>
            </a:extLst>
          </p:cNvPr>
          <p:cNvSpPr>
            <a:spLocks noGrp="1" noChangeArrowheads="1"/>
          </p:cNvSpPr>
          <p:nvPr>
            <p:ph type="body" idx="1"/>
          </p:nvPr>
        </p:nvSpPr>
        <p:spPr>
          <a:xfrm>
            <a:off x="287338" y="5486400"/>
            <a:ext cx="8856662" cy="1066800"/>
          </a:xfrm>
        </p:spPr>
        <p:txBody>
          <a:bodyPr/>
          <a:lstStyle/>
          <a:p>
            <a:pPr algn="ctr">
              <a:buFont typeface="Arial" panose="020B0604020202020204" pitchFamily="34" charset="0"/>
              <a:buNone/>
            </a:pPr>
            <a:r>
              <a:rPr lang="en-US" altLang="en-US" sz="2400">
                <a:latin typeface="Arial" panose="020B0604020202020204" pitchFamily="34" charset="0"/>
                <a:cs typeface="Arial" panose="020B0604020202020204" pitchFamily="34" charset="0"/>
              </a:rPr>
              <a:t>Frequency allocation in a typical </a:t>
            </a:r>
            <a:br>
              <a:rPr lang="en-US" altLang="en-US" sz="2400">
                <a:latin typeface="Arial" panose="020B0604020202020204" pitchFamily="34" charset="0"/>
                <a:cs typeface="Arial" panose="020B0604020202020204" pitchFamily="34" charset="0"/>
              </a:rPr>
            </a:br>
            <a:r>
              <a:rPr lang="en-US" altLang="en-US" sz="2400">
                <a:latin typeface="Arial" panose="020B0604020202020204" pitchFamily="34" charset="0"/>
                <a:cs typeface="Arial" panose="020B0604020202020204" pitchFamily="34" charset="0"/>
              </a:rPr>
              <a:t>cable TV system used for Internet access.</a:t>
            </a:r>
          </a:p>
        </p:txBody>
      </p:sp>
      <p:pic>
        <p:nvPicPr>
          <p:cNvPr id="80900" name="Picture 2">
            <a:extLst>
              <a:ext uri="{FF2B5EF4-FFF2-40B4-BE49-F238E27FC236}">
                <a16:creationId xmlns:a16="http://schemas.microsoft.com/office/drawing/2014/main" id="{71724B75-7668-7C4E-B25D-E3DFDBB64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752600"/>
            <a:ext cx="8513763"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93186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Cable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Modems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Cable</a:t>
            </a:r>
            <a:r>
              <a:rPr lang="zh-CN" altLang="en-US" sz="2400" dirty="0">
                <a:ea typeface="宋体" panose="02010600030101010101" pitchFamily="2" charset="-122"/>
              </a:rPr>
              <a:t> </a:t>
            </a:r>
            <a:r>
              <a:rPr lang="en-US" altLang="zh-CN" sz="2400" dirty="0">
                <a:ea typeface="宋体" panose="02010600030101010101" pitchFamily="2" charset="-122"/>
              </a:rPr>
              <a:t>modem:</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device</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two</a:t>
            </a:r>
            <a:r>
              <a:rPr lang="zh-CN" altLang="en-US" sz="2400" dirty="0">
                <a:ea typeface="宋体" panose="02010600030101010101" pitchFamily="2" charset="-122"/>
              </a:rPr>
              <a:t> </a:t>
            </a:r>
            <a:r>
              <a:rPr lang="en-US" altLang="zh-CN" sz="2400" dirty="0">
                <a:ea typeface="宋体" panose="02010600030101010101" pitchFamily="2" charset="-122"/>
              </a:rPr>
              <a:t>interfaces,</a:t>
            </a:r>
            <a:r>
              <a:rPr lang="zh-CN" altLang="en-US" sz="2400" dirty="0">
                <a:ea typeface="宋体" panose="02010600030101010101" pitchFamily="2" charset="-122"/>
              </a:rPr>
              <a:t> </a:t>
            </a: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computer</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cable</a:t>
            </a:r>
            <a:r>
              <a:rPr lang="zh-CN" altLang="en-US" sz="2400" dirty="0">
                <a:ea typeface="宋体" panose="02010600030101010101" pitchFamily="2" charset="-122"/>
              </a:rPr>
              <a:t> </a:t>
            </a:r>
            <a:r>
              <a:rPr lang="en-US" altLang="zh-CN" sz="2400" dirty="0">
                <a:ea typeface="宋体" panose="02010600030101010101" pitchFamily="2" charset="-122"/>
              </a:rPr>
              <a:t>network.</a:t>
            </a:r>
            <a:r>
              <a:rPr lang="zh-CN" altLang="en-US" sz="2400" dirty="0">
                <a:ea typeface="宋体" panose="02010600030101010101" pitchFamily="2" charset="-122"/>
              </a:rPr>
              <a:t> </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Modem-to-computer</a:t>
            </a:r>
            <a:r>
              <a:rPr lang="zh-CN" altLang="en-US" sz="2400" dirty="0">
                <a:ea typeface="宋体" panose="02010600030101010101" pitchFamily="2" charset="-122"/>
              </a:rPr>
              <a:t> </a:t>
            </a:r>
            <a:r>
              <a:rPr lang="en-US" altLang="zh-CN" sz="2400" dirty="0">
                <a:ea typeface="宋体" panose="02010600030101010101" pitchFamily="2" charset="-122"/>
              </a:rPr>
              <a:t>interface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simple,</a:t>
            </a:r>
            <a:r>
              <a:rPr lang="zh-CN" altLang="en-US" sz="2400" dirty="0">
                <a:ea typeface="宋体" panose="02010600030101010101" pitchFamily="2" charset="-122"/>
              </a:rPr>
              <a:t> </a:t>
            </a:r>
            <a:r>
              <a:rPr lang="en-US" altLang="zh-CN" sz="2400" dirty="0">
                <a:ea typeface="宋体" panose="02010600030101010101" pitchFamily="2" charset="-122"/>
              </a:rPr>
              <a:t>normally</a:t>
            </a:r>
            <a:r>
              <a:rPr lang="zh-CN" altLang="en-US" sz="2400" dirty="0">
                <a:ea typeface="宋体" panose="02010600030101010101" pitchFamily="2" charset="-122"/>
              </a:rPr>
              <a:t> </a:t>
            </a:r>
            <a:r>
              <a:rPr lang="en-US" altLang="zh-CN" sz="2400" dirty="0">
                <a:ea typeface="宋体" panose="02010600030101010101" pitchFamily="2" charset="-122"/>
              </a:rPr>
              <a:t>Ethernet</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occasionally</a:t>
            </a:r>
            <a:r>
              <a:rPr lang="zh-CN" altLang="en-US" sz="2400" dirty="0">
                <a:ea typeface="宋体" panose="02010600030101010101" pitchFamily="2" charset="-122"/>
              </a:rPr>
              <a:t> </a:t>
            </a:r>
            <a:r>
              <a:rPr lang="en-US" altLang="zh-CN" sz="2400" dirty="0">
                <a:ea typeface="宋体" panose="02010600030101010101" pitchFamily="2" charset="-122"/>
              </a:rPr>
              <a:t>USB.</a:t>
            </a:r>
            <a:r>
              <a:rPr lang="zh-CN" altLang="en-US" sz="2400" dirty="0">
                <a:ea typeface="宋体" panose="02010600030101010101" pitchFamily="2" charset="-122"/>
              </a:rPr>
              <a:t> </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Modem-to-cable</a:t>
            </a:r>
            <a:r>
              <a:rPr lang="zh-CN" altLang="en-US" sz="2400" dirty="0">
                <a:ea typeface="宋体" panose="02010600030101010101" pitchFamily="2" charset="-122"/>
              </a:rPr>
              <a:t> </a:t>
            </a:r>
            <a:r>
              <a:rPr lang="en-US" altLang="zh-CN" sz="2400" dirty="0">
                <a:ea typeface="宋体" panose="02010600030101010101" pitchFamily="2" charset="-122"/>
              </a:rPr>
              <a:t>network</a:t>
            </a:r>
            <a:r>
              <a:rPr lang="zh-CN" altLang="en-US" sz="2400" dirty="0">
                <a:ea typeface="宋体" panose="02010600030101010101" pitchFamily="2" charset="-122"/>
              </a:rPr>
              <a:t> </a:t>
            </a:r>
            <a:r>
              <a:rPr lang="en-US" altLang="zh-CN" sz="2400" dirty="0">
                <a:ea typeface="宋体" panose="02010600030101010101" pitchFamily="2" charset="-122"/>
              </a:rPr>
              <a:t>interface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complicated,</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FDM,</a:t>
            </a:r>
            <a:r>
              <a:rPr lang="zh-CN" altLang="en-US" sz="2400" dirty="0">
                <a:ea typeface="宋体" panose="02010600030101010101" pitchFamily="2" charset="-122"/>
              </a:rPr>
              <a:t> </a:t>
            </a:r>
            <a:r>
              <a:rPr lang="en-US" altLang="zh-CN" sz="2400" dirty="0">
                <a:ea typeface="宋体" panose="02010600030101010101" pitchFamily="2" charset="-122"/>
              </a:rPr>
              <a:t>TDM</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CDMA</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share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cable</a:t>
            </a:r>
            <a:r>
              <a:rPr lang="zh-CN" altLang="en-US" sz="2400" dirty="0">
                <a:ea typeface="宋体" panose="02010600030101010101" pitchFamily="2" charset="-122"/>
              </a:rPr>
              <a:t> </a:t>
            </a:r>
            <a:r>
              <a:rPr lang="en-US" altLang="zh-CN" sz="2400" dirty="0">
                <a:ea typeface="宋体" panose="02010600030101010101" pitchFamily="2" charset="-122"/>
              </a:rPr>
              <a:t>between</a:t>
            </a:r>
            <a:r>
              <a:rPr lang="zh-CN" altLang="en-US" sz="2400" dirty="0">
                <a:ea typeface="宋体" panose="02010600030101010101" pitchFamily="2" charset="-122"/>
              </a:rPr>
              <a:t> </a:t>
            </a:r>
            <a:r>
              <a:rPr lang="en-US" altLang="zh-CN" sz="2400" dirty="0">
                <a:ea typeface="宋体" panose="02010600030101010101" pitchFamily="2" charset="-122"/>
              </a:rPr>
              <a:t>subscribers.</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26230648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1CD109B-4DE9-4E43-9B5F-54CCAD7D8DEE}"/>
              </a:ext>
            </a:extLst>
          </p:cNvPr>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Cable Modems</a:t>
            </a:r>
          </a:p>
        </p:txBody>
      </p:sp>
      <p:sp>
        <p:nvSpPr>
          <p:cNvPr id="81923" name="Rectangle 3">
            <a:extLst>
              <a:ext uri="{FF2B5EF4-FFF2-40B4-BE49-F238E27FC236}">
                <a16:creationId xmlns:a16="http://schemas.microsoft.com/office/drawing/2014/main" id="{66FE3286-CA16-BD43-A7BE-00D885205BC8}"/>
              </a:ext>
            </a:extLst>
          </p:cNvPr>
          <p:cNvSpPr>
            <a:spLocks noGrp="1" noChangeArrowheads="1"/>
          </p:cNvSpPr>
          <p:nvPr>
            <p:ph type="body" idx="1"/>
          </p:nvPr>
        </p:nvSpPr>
        <p:spPr>
          <a:xfrm>
            <a:off x="287338" y="5334000"/>
            <a:ext cx="8856662" cy="1219200"/>
          </a:xfrm>
        </p:spPr>
        <p:txBody>
          <a:bodyPr/>
          <a:lstStyle/>
          <a:p>
            <a:pPr algn="ctr">
              <a:buFont typeface="Arial" panose="020B0604020202020204" pitchFamily="34" charset="0"/>
              <a:buNone/>
            </a:pPr>
            <a:r>
              <a:rPr lang="en-US" altLang="en-US" sz="2400">
                <a:latin typeface="Arial" panose="020B0604020202020204" pitchFamily="34" charset="0"/>
                <a:cs typeface="Arial" panose="020B0604020202020204" pitchFamily="34" charset="0"/>
              </a:rPr>
              <a:t>Typical details of the upstream and downstream </a:t>
            </a:r>
            <a:br>
              <a:rPr lang="en-US" altLang="en-US" sz="2400">
                <a:latin typeface="Arial" panose="020B0604020202020204" pitchFamily="34" charset="0"/>
                <a:cs typeface="Arial" panose="020B0604020202020204" pitchFamily="34" charset="0"/>
              </a:rPr>
            </a:br>
            <a:r>
              <a:rPr lang="en-US" altLang="en-US" sz="2400">
                <a:latin typeface="Arial" panose="020B0604020202020204" pitchFamily="34" charset="0"/>
                <a:cs typeface="Arial" panose="020B0604020202020204" pitchFamily="34" charset="0"/>
              </a:rPr>
              <a:t>channels in North America.</a:t>
            </a:r>
          </a:p>
        </p:txBody>
      </p:sp>
      <p:pic>
        <p:nvPicPr>
          <p:cNvPr id="81924" name="Picture 2">
            <a:extLst>
              <a:ext uri="{FF2B5EF4-FFF2-40B4-BE49-F238E27FC236}">
                <a16:creationId xmlns:a16="http://schemas.microsoft.com/office/drawing/2014/main" id="{53B10558-C572-7746-BC99-B3E63267F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828800"/>
            <a:ext cx="8234362"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007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Cable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Modems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Initiation:</a:t>
            </a:r>
            <a:r>
              <a:rPr lang="zh-CN" altLang="en-US" sz="2400" dirty="0">
                <a:ea typeface="宋体" panose="02010600030101010101" pitchFamily="2" charset="-122"/>
              </a:rPr>
              <a:t> </a:t>
            </a:r>
            <a:r>
              <a:rPr lang="en-US" altLang="zh-CN" sz="2400" dirty="0">
                <a:ea typeface="宋体" panose="02010600030101010101" pitchFamily="2" charset="-122"/>
              </a:rPr>
              <a:t>when</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new</a:t>
            </a:r>
            <a:r>
              <a:rPr lang="zh-CN" altLang="en-US" sz="2400" dirty="0">
                <a:ea typeface="宋体" panose="02010600030101010101" pitchFamily="2" charset="-122"/>
              </a:rPr>
              <a:t> </a:t>
            </a:r>
            <a:r>
              <a:rPr lang="en-US" altLang="zh-CN" sz="2400" dirty="0">
                <a:ea typeface="宋体" panose="02010600030101010101" pitchFamily="2" charset="-122"/>
              </a:rPr>
              <a:t>cable</a:t>
            </a:r>
            <a:r>
              <a:rPr lang="zh-CN" altLang="en-US" sz="2400" dirty="0">
                <a:ea typeface="宋体" panose="02010600030101010101" pitchFamily="2" charset="-122"/>
              </a:rPr>
              <a:t> </a:t>
            </a:r>
            <a:r>
              <a:rPr lang="en-US" altLang="zh-CN" sz="2400" dirty="0">
                <a:ea typeface="宋体" panose="02010600030101010101" pitchFamily="2" charset="-122"/>
              </a:rPr>
              <a:t>modem</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plugged</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powered</a:t>
            </a:r>
            <a:r>
              <a:rPr lang="zh-CN" altLang="en-US" sz="2400" dirty="0">
                <a:ea typeface="宋体" panose="02010600030101010101" pitchFamily="2" charset="-122"/>
              </a:rPr>
              <a:t> </a:t>
            </a:r>
            <a:r>
              <a:rPr lang="en-US" altLang="zh-CN" sz="2400" dirty="0">
                <a:ea typeface="宋体" panose="02010600030101010101" pitchFamily="2" charset="-122"/>
              </a:rPr>
              <a:t>up</a:t>
            </a:r>
          </a:p>
          <a:p>
            <a:pPr marL="342900" indent="-342900">
              <a:buFont typeface="Arial" panose="020B0604020202020204" pitchFamily="34" charset="0"/>
              <a:buChar char="•"/>
            </a:pPr>
            <a:r>
              <a:rPr lang="en-US" altLang="zh-CN" sz="2400" dirty="0">
                <a:ea typeface="宋体" panose="02010600030101010101" pitchFamily="2" charset="-122"/>
              </a:rPr>
              <a:t>Scan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downstream</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looking</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special</a:t>
            </a:r>
            <a:r>
              <a:rPr lang="zh-CN" altLang="en-US" sz="2400" dirty="0">
                <a:ea typeface="宋体" panose="02010600030101010101" pitchFamily="2" charset="-122"/>
              </a:rPr>
              <a:t> </a:t>
            </a: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periodically</a:t>
            </a:r>
            <a:r>
              <a:rPr lang="zh-CN" altLang="en-US" sz="2400" dirty="0">
                <a:ea typeface="宋体" panose="02010600030101010101" pitchFamily="2" charset="-122"/>
              </a:rPr>
              <a:t> </a:t>
            </a:r>
            <a:r>
              <a:rPr lang="en-US" altLang="zh-CN" sz="2400" dirty="0">
                <a:ea typeface="宋体" panose="02010600030101010101" pitchFamily="2" charset="-122"/>
              </a:rPr>
              <a:t>sent</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headend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provide</a:t>
            </a:r>
            <a:r>
              <a:rPr lang="zh-CN" altLang="en-US" sz="2400" dirty="0">
                <a:ea typeface="宋体" panose="02010600030101010101" pitchFamily="2" charset="-122"/>
              </a:rPr>
              <a:t> </a:t>
            </a:r>
            <a:r>
              <a:rPr lang="en-US" altLang="zh-CN" sz="2400" dirty="0">
                <a:ea typeface="宋体" panose="02010600030101010101" pitchFamily="2" charset="-122"/>
              </a:rPr>
              <a:t>system</a:t>
            </a:r>
            <a:r>
              <a:rPr lang="zh-CN" altLang="en-US" sz="2400" dirty="0">
                <a:ea typeface="宋体" panose="02010600030101010101" pitchFamily="2" charset="-122"/>
              </a:rPr>
              <a:t> </a:t>
            </a:r>
            <a:r>
              <a:rPr lang="en-US" altLang="zh-CN" sz="2400" dirty="0">
                <a:ea typeface="宋体" panose="02010600030101010101" pitchFamily="2" charset="-122"/>
              </a:rPr>
              <a:t>parameters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modems</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just</a:t>
            </a:r>
            <a:r>
              <a:rPr lang="zh-CN" altLang="en-US" sz="2400" dirty="0">
                <a:ea typeface="宋体" panose="02010600030101010101" pitchFamily="2" charset="-122"/>
              </a:rPr>
              <a:t> </a:t>
            </a:r>
            <a:r>
              <a:rPr lang="en-US" altLang="zh-CN" sz="2400" dirty="0">
                <a:ea typeface="宋体" panose="02010600030101010101" pitchFamily="2" charset="-122"/>
              </a:rPr>
              <a:t>come</a:t>
            </a:r>
            <a:r>
              <a:rPr lang="zh-CN" altLang="en-US" sz="2400" dirty="0">
                <a:ea typeface="宋体" panose="02010600030101010101" pitchFamily="2" charset="-122"/>
              </a:rPr>
              <a:t> </a:t>
            </a:r>
            <a:r>
              <a:rPr lang="en-US" altLang="zh-CN" sz="2400" dirty="0">
                <a:ea typeface="宋体" panose="02010600030101010101" pitchFamily="2" charset="-122"/>
              </a:rPr>
              <a:t>online</a:t>
            </a:r>
          </a:p>
          <a:p>
            <a:pPr marL="342900" indent="-342900">
              <a:buFont typeface="Arial" panose="020B0604020202020204" pitchFamily="34" charset="0"/>
              <a:buChar char="•"/>
            </a:pPr>
            <a:r>
              <a:rPr lang="en-US" altLang="zh-CN" sz="2400" dirty="0">
                <a:ea typeface="宋体" panose="02010600030101010101" pitchFamily="2" charset="-122"/>
              </a:rPr>
              <a:t>Announce</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presence</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upstream</a:t>
            </a:r>
            <a:r>
              <a:rPr lang="zh-CN" altLang="en-US" sz="2400" dirty="0">
                <a:ea typeface="宋体" panose="02010600030101010101" pitchFamily="2" charset="-122"/>
              </a:rPr>
              <a:t> </a:t>
            </a:r>
            <a:r>
              <a:rPr lang="en-US" altLang="zh-CN" sz="2400" dirty="0">
                <a:ea typeface="宋体" panose="02010600030101010101" pitchFamily="2" charset="-122"/>
              </a:rPr>
              <a:t>channels</a:t>
            </a:r>
          </a:p>
          <a:p>
            <a:pPr marL="342900" indent="-342900">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headend</a:t>
            </a:r>
            <a:r>
              <a:rPr lang="zh-CN" altLang="en-US" sz="2400" dirty="0">
                <a:ea typeface="宋体" panose="02010600030101010101" pitchFamily="2" charset="-122"/>
              </a:rPr>
              <a:t> </a:t>
            </a:r>
            <a:r>
              <a:rPr lang="en-US" altLang="zh-CN" sz="2400" dirty="0">
                <a:ea typeface="宋体" panose="02010600030101010101" pitchFamily="2" charset="-122"/>
              </a:rPr>
              <a:t>responds</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assigning</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modem</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upstream</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downstream</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5653372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Cable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Modems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t>FDM</a:t>
            </a:r>
            <a:r>
              <a:rPr lang="zh-CN" altLang="en-US" sz="2400" dirty="0"/>
              <a:t> </a:t>
            </a:r>
            <a:r>
              <a:rPr lang="en-US" altLang="zh-CN" sz="2400" dirty="0"/>
              <a:t>is</a:t>
            </a:r>
            <a:r>
              <a:rPr lang="zh-CN" altLang="en-US" sz="2400" dirty="0"/>
              <a:t> </a:t>
            </a:r>
            <a:r>
              <a:rPr lang="en-US" altLang="zh-CN" sz="2400" dirty="0"/>
              <a:t>used</a:t>
            </a:r>
            <a:r>
              <a:rPr lang="zh-CN" altLang="en-US" sz="2400" dirty="0"/>
              <a:t> </a:t>
            </a:r>
            <a:r>
              <a:rPr lang="en-US" altLang="zh-CN" sz="2400" dirty="0"/>
              <a:t>for</a:t>
            </a:r>
            <a:r>
              <a:rPr lang="zh-CN" altLang="en-US" sz="2400" dirty="0"/>
              <a:t> </a:t>
            </a:r>
            <a:r>
              <a:rPr lang="en-US" altLang="zh-CN" sz="2400" dirty="0"/>
              <a:t>each</a:t>
            </a:r>
            <a:r>
              <a:rPr lang="zh-CN" altLang="en-US" sz="2400" dirty="0"/>
              <a:t> </a:t>
            </a:r>
            <a:r>
              <a:rPr lang="en-US" altLang="zh-CN" sz="2400" dirty="0"/>
              <a:t>cable</a:t>
            </a:r>
            <a:r>
              <a:rPr lang="zh-CN" altLang="en-US" sz="2400" dirty="0"/>
              <a:t> </a:t>
            </a:r>
            <a:r>
              <a:rPr lang="en-US" altLang="zh-CN" sz="2400" dirty="0"/>
              <a:t>modem</a:t>
            </a:r>
            <a:r>
              <a:rPr lang="zh-CN" altLang="en-US" sz="2400" dirty="0"/>
              <a:t> </a:t>
            </a:r>
            <a:r>
              <a:rPr lang="en-US" altLang="zh-CN" sz="2400" dirty="0"/>
              <a:t>to</a:t>
            </a:r>
            <a:r>
              <a:rPr lang="zh-CN" altLang="en-US" sz="2400" dirty="0"/>
              <a:t> </a:t>
            </a:r>
            <a:r>
              <a:rPr lang="en-US" altLang="zh-CN" sz="2400" dirty="0"/>
              <a:t>send</a:t>
            </a:r>
            <a:r>
              <a:rPr lang="zh-CN" altLang="en-US" sz="2400" dirty="0"/>
              <a:t> </a:t>
            </a:r>
            <a:r>
              <a:rPr lang="en-US" altLang="zh-CN" sz="2400" dirty="0"/>
              <a:t>data</a:t>
            </a:r>
            <a:r>
              <a:rPr lang="zh-CN" altLang="en-US" sz="2400" dirty="0"/>
              <a:t> </a:t>
            </a:r>
            <a:r>
              <a:rPr lang="en-US" altLang="zh-CN" sz="2400" dirty="0"/>
              <a:t>on</a:t>
            </a:r>
            <a:r>
              <a:rPr lang="zh-CN" altLang="en-US" sz="2400" dirty="0"/>
              <a:t> </a:t>
            </a:r>
            <a:r>
              <a:rPr lang="en-US" altLang="zh-CN" sz="2400" dirty="0"/>
              <a:t>one</a:t>
            </a:r>
            <a:r>
              <a:rPr lang="zh-CN" altLang="en-US" sz="2400" dirty="0"/>
              <a:t> </a:t>
            </a:r>
            <a:r>
              <a:rPr lang="en-US" altLang="zh-CN" sz="2400" dirty="0"/>
              <a:t>or</a:t>
            </a:r>
            <a:r>
              <a:rPr lang="zh-CN" altLang="en-US" sz="2400" dirty="0"/>
              <a:t> </a:t>
            </a:r>
            <a:r>
              <a:rPr lang="en-US" altLang="zh-CN" sz="2400" dirty="0"/>
              <a:t>multiple.</a:t>
            </a:r>
            <a:r>
              <a:rPr lang="zh-CN" altLang="en-US" sz="2400" dirty="0"/>
              <a:t> </a:t>
            </a:r>
            <a:r>
              <a:rPr lang="en-US" altLang="zh-CN" sz="2400" dirty="0"/>
              <a:t>downstream</a:t>
            </a:r>
            <a:r>
              <a:rPr lang="zh-CN" altLang="en-US" sz="2400" dirty="0"/>
              <a:t> </a:t>
            </a:r>
            <a:r>
              <a:rPr lang="en-US" altLang="zh-CN" sz="2400" dirty="0"/>
              <a:t>channels.</a:t>
            </a:r>
            <a:r>
              <a:rPr lang="zh-CN" altLang="en-US" sz="2400" dirty="0"/>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/downstream</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usually</a:t>
            </a:r>
            <a:r>
              <a:rPr lang="zh-CN" altLang="en-US" sz="2400" dirty="0">
                <a:ea typeface="宋体" panose="02010600030101010101" pitchFamily="2" charset="-122"/>
              </a:rPr>
              <a:t> </a:t>
            </a:r>
            <a:r>
              <a:rPr lang="en-US" altLang="zh-CN" sz="2400" dirty="0">
                <a:ea typeface="宋体" panose="02010600030101010101" pitchFamily="2" charset="-122"/>
              </a:rPr>
              <a:t>6</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8</a:t>
            </a:r>
            <a:r>
              <a:rPr lang="zh-CN" altLang="en-US" sz="2400" dirty="0">
                <a:ea typeface="宋体" panose="02010600030101010101" pitchFamily="2" charset="-122"/>
              </a:rPr>
              <a:t> </a:t>
            </a:r>
            <a:r>
              <a:rPr lang="en-US" altLang="zh-CN" sz="2400" dirty="0" err="1">
                <a:ea typeface="宋体" panose="02010600030101010101" pitchFamily="2" charset="-122"/>
              </a:rPr>
              <a:t>MHz.</a:t>
            </a:r>
            <a:endParaRPr lang="en-US" altLang="zh-CN" sz="2400" dirty="0">
              <a:ea typeface="宋体" panose="02010600030101010101" pitchFamily="2" charset="-122"/>
            </a:endParaRPr>
          </a:p>
          <a:p>
            <a:pPr marL="342900" indent="-342900">
              <a:buFont typeface="Arial" panose="020B0604020202020204" pitchFamily="34" charset="0"/>
              <a:buChar char="•"/>
            </a:pPr>
            <a:r>
              <a:rPr lang="en-US" altLang="zh-CN" sz="2400" dirty="0">
                <a:ea typeface="宋体" panose="02010600030101010101" pitchFamily="2" charset="-122"/>
              </a:rPr>
              <a:t>Downstream</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usually</a:t>
            </a:r>
            <a:r>
              <a:rPr lang="zh-CN" altLang="en-US" sz="2400" dirty="0">
                <a:ea typeface="宋体" panose="02010600030101010101" pitchFamily="2" charset="-122"/>
              </a:rPr>
              <a:t> </a:t>
            </a:r>
            <a:r>
              <a:rPr lang="en-US" altLang="zh-CN" sz="2400" dirty="0">
                <a:ea typeface="宋体" panose="02010600030101010101" pitchFamily="2" charset="-122"/>
              </a:rPr>
              <a:t>modulated</a:t>
            </a:r>
            <a:r>
              <a:rPr lang="zh-CN" altLang="en-US" sz="2400" dirty="0">
                <a:ea typeface="宋体" panose="02010600030101010101" pitchFamily="2" charset="-122"/>
              </a:rPr>
              <a:t> </a:t>
            </a:r>
            <a:r>
              <a:rPr lang="en-US" altLang="zh-CN" sz="2400" dirty="0">
                <a:ea typeface="宋体" panose="02010600030101010101" pitchFamily="2" charset="-122"/>
              </a:rPr>
              <a:t>using</a:t>
            </a:r>
            <a:r>
              <a:rPr lang="zh-CN" altLang="en-US" sz="2400" dirty="0">
                <a:ea typeface="宋体" panose="02010600030101010101" pitchFamily="2" charset="-122"/>
              </a:rPr>
              <a:t> </a:t>
            </a:r>
            <a:r>
              <a:rPr lang="en-US" altLang="zh-CN" sz="2400" dirty="0">
                <a:ea typeface="宋体" panose="02010600030101010101" pitchFamily="2" charset="-122"/>
              </a:rPr>
              <a:t>QAM-64,</a:t>
            </a:r>
            <a:r>
              <a:rPr lang="zh-CN" altLang="en-US" sz="2400" dirty="0">
                <a:ea typeface="宋体" panose="02010600030101010101" pitchFamily="2" charset="-122"/>
              </a:rPr>
              <a:t> </a:t>
            </a:r>
            <a:r>
              <a:rPr lang="en-US" altLang="zh-CN" sz="2400" dirty="0">
                <a:ea typeface="宋体" panose="02010600030101010101" pitchFamily="2" charset="-122"/>
              </a:rPr>
              <a:t>get</a:t>
            </a:r>
            <a:r>
              <a:rPr lang="zh-CN" altLang="en-US" sz="2400" dirty="0">
                <a:ea typeface="宋体" panose="02010600030101010101" pitchFamily="2" charset="-122"/>
              </a:rPr>
              <a:t> </a:t>
            </a:r>
            <a:r>
              <a:rPr lang="en-US" altLang="zh-CN" sz="2400" dirty="0">
                <a:ea typeface="宋体" panose="02010600030101010101" pitchFamily="2" charset="-122"/>
              </a:rPr>
              <a:t>about</a:t>
            </a:r>
            <a:r>
              <a:rPr lang="zh-CN" altLang="en-US" sz="2400" dirty="0">
                <a:ea typeface="宋体" panose="02010600030101010101" pitchFamily="2" charset="-122"/>
              </a:rPr>
              <a:t> </a:t>
            </a:r>
            <a:r>
              <a:rPr lang="en-US" altLang="zh-CN" sz="2400" dirty="0">
                <a:ea typeface="宋体" panose="02010600030101010101" pitchFamily="2" charset="-122"/>
              </a:rPr>
              <a:t>36</a:t>
            </a:r>
            <a:r>
              <a:rPr lang="zh-CN" altLang="en-US" sz="2400" dirty="0">
                <a:ea typeface="宋体" panose="02010600030101010101" pitchFamily="2" charset="-122"/>
              </a:rPr>
              <a:t> </a:t>
            </a:r>
            <a:r>
              <a:rPr lang="en-US" altLang="zh-CN" sz="2400" dirty="0" err="1">
                <a:ea typeface="宋体" panose="02010600030101010101" pitchFamily="2" charset="-122"/>
              </a:rPr>
              <a:t>Mbps</a:t>
            </a:r>
            <a:r>
              <a:rPr lang="en-US" altLang="zh-CN" sz="2400" dirty="0">
                <a:ea typeface="宋体" panose="02010600030101010101" pitchFamily="2" charset="-122"/>
              </a:rPr>
              <a:t>.</a:t>
            </a:r>
          </a:p>
          <a:p>
            <a:endParaRPr lang="en-CA" altLang="zh-CN" sz="2400" dirty="0">
              <a:ea typeface="宋体" panose="02010600030101010101" pitchFamily="2" charset="-122"/>
            </a:endParaRPr>
          </a:p>
          <a:p>
            <a:r>
              <a:rPr lang="en-US" altLang="zh-CN" sz="2400" dirty="0">
                <a:ea typeface="宋体" panose="02010600030101010101" pitchFamily="2" charset="-122"/>
              </a:rPr>
              <a:t>TDM</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share</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upstream</a:t>
            </a:r>
            <a:r>
              <a:rPr lang="zh-CN" altLang="en-US" sz="2400" dirty="0">
                <a:ea typeface="宋体" panose="02010600030101010101" pitchFamily="2" charset="-122"/>
              </a:rPr>
              <a:t> </a:t>
            </a:r>
            <a:r>
              <a:rPr lang="en-US" altLang="zh-CN" sz="2400" dirty="0">
                <a:ea typeface="宋体" panose="02010600030101010101" pitchFamily="2" charset="-122"/>
              </a:rPr>
              <a:t>across</a:t>
            </a:r>
            <a:r>
              <a:rPr lang="zh-CN" altLang="en-US" sz="2400" dirty="0">
                <a:ea typeface="宋体" panose="02010600030101010101" pitchFamily="2" charset="-122"/>
              </a:rPr>
              <a:t> </a:t>
            </a:r>
            <a:r>
              <a:rPr lang="en-US" altLang="zh-CN" sz="2400" dirty="0">
                <a:ea typeface="宋体" panose="02010600030101010101" pitchFamily="2" charset="-122"/>
              </a:rPr>
              <a:t>multiple</a:t>
            </a:r>
            <a:r>
              <a:rPr lang="zh-CN" altLang="en-US" sz="2400" dirty="0">
                <a:ea typeface="宋体" panose="02010600030101010101" pitchFamily="2" charset="-122"/>
              </a:rPr>
              <a:t> </a:t>
            </a:r>
            <a:r>
              <a:rPr lang="en-US" altLang="zh-CN" sz="2400" dirty="0">
                <a:ea typeface="宋体" panose="02010600030101010101" pitchFamily="2" charset="-122"/>
              </a:rPr>
              <a:t>subscribers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avoid</a:t>
            </a:r>
            <a:r>
              <a:rPr lang="zh-CN" altLang="en-US" sz="2400" dirty="0">
                <a:ea typeface="宋体" panose="02010600030101010101" pitchFamily="2" charset="-122"/>
              </a:rPr>
              <a:t> </a:t>
            </a:r>
            <a:r>
              <a:rPr lang="en-US" altLang="zh-CN" sz="2400" dirty="0">
                <a:ea typeface="宋体" panose="02010600030101010101" pitchFamily="2" charset="-122"/>
              </a:rPr>
              <a:t>collision</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headend</a:t>
            </a:r>
            <a:endParaRPr lang="en-CA" altLang="zh-CN" sz="2400" dirty="0">
              <a:ea typeface="宋体" panose="02010600030101010101" pitchFamily="2" charset="-122"/>
            </a:endParaRPr>
          </a:p>
          <a:p>
            <a:pPr marL="342900" indent="-342900">
              <a:buFont typeface="Arial" panose="020B0604020202020204" pitchFamily="34" charset="0"/>
              <a:buChar char="•"/>
            </a:pPr>
            <a:r>
              <a:rPr lang="en-US" altLang="zh-CN" sz="2400" dirty="0"/>
              <a:t>Upstream</a:t>
            </a:r>
            <a:r>
              <a:rPr lang="zh-CN" altLang="en-US" sz="2400" dirty="0"/>
              <a:t> </a:t>
            </a:r>
            <a:r>
              <a:rPr lang="en-US" altLang="zh-CN" sz="2400" dirty="0"/>
              <a:t>is</a:t>
            </a:r>
            <a:r>
              <a:rPr lang="zh-CN" altLang="en-US" sz="2400" dirty="0"/>
              <a:t> </a:t>
            </a:r>
            <a:r>
              <a:rPr lang="en-US" altLang="zh-CN" sz="2400" dirty="0"/>
              <a:t>more</a:t>
            </a:r>
            <a:r>
              <a:rPr lang="zh-CN" altLang="en-US" sz="2400" dirty="0"/>
              <a:t> </a:t>
            </a:r>
            <a:r>
              <a:rPr lang="en-US" altLang="zh-CN" sz="2400" dirty="0"/>
              <a:t>noisy,</a:t>
            </a:r>
            <a:r>
              <a:rPr lang="zh-CN" altLang="en-US" sz="2400" dirty="0"/>
              <a:t> </a:t>
            </a:r>
            <a:r>
              <a:rPr lang="en-US" altLang="zh-CN" sz="2400" dirty="0"/>
              <a:t>and</a:t>
            </a:r>
            <a:r>
              <a:rPr lang="zh-CN" altLang="en-US" sz="2400" dirty="0"/>
              <a:t> </a:t>
            </a:r>
            <a:r>
              <a:rPr lang="en-US" altLang="zh-CN" sz="2400" dirty="0"/>
              <a:t>usually</a:t>
            </a:r>
            <a:r>
              <a:rPr lang="zh-CN" altLang="en-US" sz="2400" dirty="0"/>
              <a:t> </a:t>
            </a:r>
            <a:r>
              <a:rPr lang="en-US" altLang="zh-CN" sz="2400" dirty="0"/>
              <a:t>modulated</a:t>
            </a:r>
            <a:r>
              <a:rPr lang="zh-CN" altLang="en-US" sz="2400" dirty="0"/>
              <a:t> </a:t>
            </a:r>
            <a:r>
              <a:rPr lang="en-US" altLang="zh-CN" sz="2400" dirty="0"/>
              <a:t>using</a:t>
            </a:r>
            <a:r>
              <a:rPr lang="zh-CN" altLang="en-US" sz="2400" dirty="0"/>
              <a:t> </a:t>
            </a:r>
            <a:r>
              <a:rPr lang="en-US" altLang="zh-CN" sz="2400" dirty="0"/>
              <a:t>QPSK.</a:t>
            </a:r>
          </a:p>
          <a:p>
            <a:pPr marL="342900" indent="-342900">
              <a:buFont typeface="Arial" panose="020B0604020202020204" pitchFamily="34" charset="0"/>
              <a:buChar char="•"/>
            </a:pPr>
            <a:endParaRPr lang="en-CA" altLang="zh-CN" sz="2400" dirty="0">
              <a:ea typeface="宋体" panose="02010600030101010101" pitchFamily="2" charset="-122"/>
            </a:endParaRP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39868447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Cable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Modems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Time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divided</a:t>
            </a:r>
            <a:r>
              <a:rPr lang="zh-CN" altLang="en-US" sz="2400" dirty="0">
                <a:ea typeface="宋体" panose="02010600030101010101" pitchFamily="2" charset="-122"/>
              </a:rPr>
              <a:t> </a:t>
            </a:r>
            <a:r>
              <a:rPr lang="en-US" altLang="zh-CN" sz="2400" dirty="0">
                <a:ea typeface="宋体" panose="02010600030101010101" pitchFamily="2" charset="-122"/>
              </a:rPr>
              <a:t>into</a:t>
            </a:r>
            <a:r>
              <a:rPr lang="zh-CN" altLang="en-US" sz="2400" dirty="0">
                <a:ea typeface="宋体" panose="02010600030101010101" pitchFamily="2" charset="-122"/>
              </a:rPr>
              <a:t> </a:t>
            </a:r>
            <a:r>
              <a:rPr lang="en-US" altLang="zh-CN" sz="2400" dirty="0" err="1">
                <a:ea typeface="宋体" panose="02010600030101010101" pitchFamily="2" charset="-122"/>
              </a:rPr>
              <a:t>minislots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different</a:t>
            </a:r>
            <a:r>
              <a:rPr lang="zh-CN" altLang="en-US" sz="2400" dirty="0">
                <a:ea typeface="宋体" panose="02010600030101010101" pitchFamily="2" charset="-122"/>
              </a:rPr>
              <a:t> </a:t>
            </a:r>
            <a:r>
              <a:rPr lang="en-US" altLang="zh-CN" sz="2400" dirty="0">
                <a:ea typeface="宋体" panose="02010600030101010101" pitchFamily="2" charset="-122"/>
              </a:rPr>
              <a:t>subscribers</a:t>
            </a:r>
            <a:r>
              <a:rPr lang="zh-CN" altLang="en-US" sz="2400" dirty="0">
                <a:ea typeface="宋体" panose="02010600030101010101" pitchFamily="2" charset="-122"/>
              </a:rPr>
              <a:t> </a:t>
            </a:r>
            <a:r>
              <a:rPr lang="en-US" altLang="zh-CN" sz="2400" dirty="0">
                <a:ea typeface="宋体" panose="02010600030101010101" pitchFamily="2" charset="-122"/>
              </a:rPr>
              <a:t>send</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different</a:t>
            </a:r>
            <a:r>
              <a:rPr lang="zh-CN" altLang="en-US" sz="2400" dirty="0">
                <a:ea typeface="宋体" panose="02010600030101010101" pitchFamily="2" charset="-122"/>
              </a:rPr>
              <a:t> </a:t>
            </a:r>
            <a:r>
              <a:rPr lang="en-US" altLang="zh-CN" sz="2400" dirty="0" err="1">
                <a:ea typeface="宋体" panose="02010600030101010101" pitchFamily="2" charset="-122"/>
              </a:rPr>
              <a:t>minislots</a:t>
            </a:r>
            <a:r>
              <a:rPr lang="en-US" altLang="zh-CN" sz="2400" dirty="0">
                <a:ea typeface="宋体" panose="02010600030101010101" pitchFamily="2" charset="-122"/>
              </a:rPr>
              <a:t>.</a:t>
            </a:r>
          </a:p>
          <a:p>
            <a:endParaRPr lang="en-US" altLang="zh-CN" sz="2400" dirty="0">
              <a:ea typeface="宋体" panose="02010600030101010101" pitchFamily="2" charset="-122"/>
            </a:endParaRPr>
          </a:p>
          <a:p>
            <a:r>
              <a:rPr lang="en-US" altLang="zh-CN" sz="2400" dirty="0" err="1">
                <a:ea typeface="宋体" panose="02010600030101010101" pitchFamily="2" charset="-122"/>
              </a:rPr>
              <a:t>Minislot</a:t>
            </a:r>
            <a:r>
              <a:rPr lang="zh-CN" altLang="en-US" sz="2400" dirty="0">
                <a:ea typeface="宋体" panose="02010600030101010101" pitchFamily="2" charset="-122"/>
              </a:rPr>
              <a:t> </a:t>
            </a:r>
            <a:r>
              <a:rPr lang="en-US" altLang="zh-CN" sz="2400" dirty="0">
                <a:ea typeface="宋体" panose="02010600030101010101" pitchFamily="2" charset="-122"/>
              </a:rPr>
              <a:t>assignment:</a:t>
            </a:r>
          </a:p>
          <a:p>
            <a:pPr marL="342900" indent="-342900">
              <a:buFont typeface="Arial" panose="020B0604020202020204" pitchFamily="34" charset="0"/>
              <a:buChar char="•"/>
            </a:pPr>
            <a:r>
              <a:rPr lang="en-US" altLang="zh-CN" sz="2400" dirty="0">
                <a:ea typeface="宋体" panose="02010600030101010101" pitchFamily="2" charset="-122"/>
              </a:rPr>
              <a:t>Every</a:t>
            </a:r>
            <a:r>
              <a:rPr lang="zh-CN" altLang="en-US" sz="2400" dirty="0">
                <a:ea typeface="宋体" panose="02010600030101010101" pitchFamily="2" charset="-122"/>
              </a:rPr>
              <a:t> </a:t>
            </a:r>
            <a:r>
              <a:rPr lang="en-US" altLang="zh-CN" sz="2400" dirty="0">
                <a:ea typeface="宋体" panose="02010600030101010101" pitchFamily="2" charset="-122"/>
              </a:rPr>
              <a:t>modem</a:t>
            </a:r>
            <a:r>
              <a:rPr lang="zh-CN" altLang="en-US" sz="2400" dirty="0">
                <a:ea typeface="宋体" panose="02010600030101010101" pitchFamily="2" charset="-122"/>
              </a:rPr>
              <a:t> </a:t>
            </a:r>
            <a:r>
              <a:rPr lang="en-US" altLang="zh-CN" sz="2400" dirty="0">
                <a:ea typeface="宋体" panose="02010600030101010101" pitchFamily="2" charset="-122"/>
              </a:rPr>
              <a:t>must</a:t>
            </a:r>
            <a:r>
              <a:rPr lang="zh-CN" altLang="en-US" sz="2400" dirty="0">
                <a:ea typeface="宋体" panose="02010600030101010101" pitchFamily="2" charset="-122"/>
              </a:rPr>
              <a:t> </a:t>
            </a:r>
            <a:r>
              <a:rPr lang="en-US" altLang="zh-CN" sz="2400" dirty="0">
                <a:ea typeface="宋体" panose="02010600030101010101" pitchFamily="2" charset="-122"/>
              </a:rPr>
              <a:t>know</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distance</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headend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get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timing</a:t>
            </a:r>
            <a:r>
              <a:rPr lang="zh-CN" altLang="en-US" sz="2400" dirty="0">
                <a:ea typeface="宋体" panose="02010600030101010101" pitchFamily="2" charset="-122"/>
              </a:rPr>
              <a:t> </a:t>
            </a:r>
            <a:r>
              <a:rPr lang="en-US" altLang="zh-CN" sz="2400" dirty="0">
                <a:ea typeface="宋体" panose="02010600030101010101" pitchFamily="2" charset="-122"/>
              </a:rPr>
              <a:t>right.</a:t>
            </a:r>
            <a:r>
              <a:rPr lang="zh-CN" altLang="en-US" sz="2400" dirty="0">
                <a:ea typeface="宋体" panose="02010600030101010101" pitchFamily="2" charset="-122"/>
              </a:rPr>
              <a:t> </a:t>
            </a:r>
            <a:r>
              <a:rPr lang="en-US" altLang="zh-CN" sz="2400" dirty="0">
                <a:ea typeface="宋体" panose="02010600030101010101" pitchFamily="2" charset="-122"/>
              </a:rPr>
              <a:t>Send</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special</a:t>
            </a:r>
            <a:r>
              <a:rPr lang="zh-CN" altLang="en-US" sz="2400" dirty="0">
                <a:ea typeface="宋体" panose="02010600030101010101" pitchFamily="2" charset="-122"/>
              </a:rPr>
              <a:t> </a:t>
            </a: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see</a:t>
            </a:r>
            <a:r>
              <a:rPr lang="zh-CN" altLang="en-US" sz="2400" dirty="0">
                <a:ea typeface="宋体" panose="02010600030101010101" pitchFamily="2" charset="-122"/>
              </a:rPr>
              <a:t> </a:t>
            </a:r>
            <a:r>
              <a:rPr lang="en-US" altLang="zh-CN" sz="2400" dirty="0">
                <a:ea typeface="宋体" panose="02010600030101010101" pitchFamily="2" charset="-122"/>
              </a:rPr>
              <a:t>how</a:t>
            </a:r>
            <a:r>
              <a:rPr lang="zh-CN" altLang="en-US" sz="2400" dirty="0">
                <a:ea typeface="宋体" panose="02010600030101010101" pitchFamily="2" charset="-122"/>
              </a:rPr>
              <a:t> </a:t>
            </a:r>
            <a:r>
              <a:rPr lang="en-US" altLang="zh-CN" sz="2400" dirty="0">
                <a:ea typeface="宋体" panose="02010600030101010101" pitchFamily="2" charset="-122"/>
              </a:rPr>
              <a:t>long</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takes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get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response.</a:t>
            </a:r>
            <a:r>
              <a:rPr lang="zh-CN" altLang="en-US" sz="2400" dirty="0">
                <a:ea typeface="宋体" panose="02010600030101010101" pitchFamily="2" charset="-122"/>
              </a:rPr>
              <a:t> </a:t>
            </a:r>
            <a:endParaRPr lang="en-US" altLang="zh-CN" sz="2400" dirty="0"/>
          </a:p>
          <a:p>
            <a:pPr marL="342900" indent="-342900">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headend</a:t>
            </a:r>
            <a:r>
              <a:rPr lang="zh-CN" altLang="en-US" sz="2400" dirty="0">
                <a:ea typeface="宋体" panose="02010600030101010101" pitchFamily="2" charset="-122"/>
              </a:rPr>
              <a:t> </a:t>
            </a:r>
            <a:r>
              <a:rPr lang="en-US" altLang="zh-CN" sz="2400" dirty="0">
                <a:ea typeface="宋体" panose="02010600030101010101" pitchFamily="2" charset="-122"/>
              </a:rPr>
              <a:t>announces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start</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new</a:t>
            </a:r>
            <a:r>
              <a:rPr lang="zh-CN" altLang="en-US" sz="2400" dirty="0">
                <a:ea typeface="宋体" panose="02010600030101010101" pitchFamily="2" charset="-122"/>
              </a:rPr>
              <a:t> </a:t>
            </a:r>
            <a:r>
              <a:rPr lang="en-US" altLang="zh-CN" sz="2400" dirty="0">
                <a:ea typeface="宋体" panose="02010600030101010101" pitchFamily="2" charset="-122"/>
              </a:rPr>
              <a:t>round</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err="1">
                <a:ea typeface="宋体" panose="02010600030101010101" pitchFamily="2" charset="-122"/>
              </a:rPr>
              <a:t>minislots</a:t>
            </a:r>
            <a:r>
              <a:rPr lang="zh-CN" altLang="en-US" sz="2400" dirty="0">
                <a:ea typeface="宋体" panose="02010600030101010101" pitchFamily="2" charset="-122"/>
              </a:rPr>
              <a:t> </a:t>
            </a:r>
            <a:r>
              <a:rPr lang="en-US" altLang="zh-CN" sz="2400" dirty="0">
                <a:ea typeface="宋体" panose="02010600030101010101" pitchFamily="2" charset="-122"/>
              </a:rPr>
              <a:t>periodically.</a:t>
            </a:r>
          </a:p>
          <a:p>
            <a:pPr marL="342900" indent="-342900">
              <a:buFont typeface="Arial" panose="020B0604020202020204" pitchFamily="34" charset="0"/>
              <a:buChar char="•"/>
            </a:pP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modem</a:t>
            </a:r>
            <a:r>
              <a:rPr lang="zh-CN" altLang="en-US" sz="2400" dirty="0">
                <a:ea typeface="宋体" panose="02010600030101010101" pitchFamily="2" charset="-122"/>
              </a:rPr>
              <a:t> </a:t>
            </a:r>
            <a:r>
              <a:rPr lang="en-US" altLang="zh-CN" sz="2400" dirty="0">
                <a:ea typeface="宋体" panose="02010600030101010101" pitchFamily="2" charset="-122"/>
              </a:rPr>
              <a:t>hears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starting</a:t>
            </a:r>
            <a:r>
              <a:rPr lang="zh-CN" altLang="en-US" sz="2400" dirty="0">
                <a:ea typeface="宋体" panose="02010600030101010101" pitchFamily="2" charset="-122"/>
              </a:rPr>
              <a:t> </a:t>
            </a:r>
            <a:r>
              <a:rPr lang="en-US" altLang="zh-CN" sz="2400" dirty="0">
                <a:ea typeface="宋体" panose="02010600030101010101" pitchFamily="2" charset="-122"/>
              </a:rPr>
              <a:t>gun</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different</a:t>
            </a:r>
            <a:r>
              <a:rPr lang="zh-CN" altLang="en-US" sz="2400" dirty="0">
                <a:ea typeface="宋体" panose="02010600030101010101" pitchFamily="2" charset="-122"/>
              </a:rPr>
              <a:t> </a:t>
            </a:r>
            <a:r>
              <a:rPr lang="en-US" altLang="zh-CN" sz="2400" dirty="0">
                <a:ea typeface="宋体" panose="02010600030101010101" pitchFamily="2" charset="-122"/>
              </a:rPr>
              <a:t>times</a:t>
            </a:r>
            <a:r>
              <a:rPr lang="zh-CN" altLang="en-US" sz="2400" dirty="0">
                <a:ea typeface="宋体" panose="02010600030101010101" pitchFamily="2" charset="-122"/>
              </a:rPr>
              <a:t> </a:t>
            </a:r>
            <a:r>
              <a:rPr lang="en-US" altLang="zh-CN" sz="2400" dirty="0">
                <a:ea typeface="宋体" panose="02010600030101010101" pitchFamily="2" charset="-122"/>
              </a:rPr>
              <a:t>due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different</a:t>
            </a:r>
            <a:r>
              <a:rPr lang="zh-CN" altLang="en-US" sz="2400" dirty="0">
                <a:ea typeface="宋体" panose="02010600030101010101" pitchFamily="2" charset="-122"/>
              </a:rPr>
              <a:t> </a:t>
            </a:r>
            <a:r>
              <a:rPr lang="en-US" altLang="zh-CN" sz="2400" dirty="0">
                <a:ea typeface="宋体" panose="02010600030101010101" pitchFamily="2" charset="-122"/>
              </a:rPr>
              <a:t>distances</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headend.</a:t>
            </a:r>
            <a:r>
              <a:rPr lang="zh-CN" altLang="en-US" sz="2400" dirty="0">
                <a:ea typeface="宋体" panose="02010600030101010101" pitchFamily="2" charset="-122"/>
              </a:rPr>
              <a:t> </a:t>
            </a:r>
            <a:r>
              <a:rPr lang="en-US" altLang="zh-CN" sz="2400" dirty="0">
                <a:ea typeface="宋体" panose="02010600030101010101" pitchFamily="2" charset="-122"/>
              </a:rPr>
              <a:t>Knowing</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distance</a:t>
            </a:r>
            <a:r>
              <a:rPr lang="zh-CN" altLang="en-US" sz="2400" dirty="0">
                <a:ea typeface="宋体" panose="02010600030101010101" pitchFamily="2" charset="-122"/>
              </a:rPr>
              <a:t> </a:t>
            </a:r>
            <a:r>
              <a:rPr lang="en-US" altLang="zh-CN" sz="2400" dirty="0">
                <a:ea typeface="宋体" panose="02010600030101010101" pitchFamily="2" charset="-122"/>
              </a:rPr>
              <a:t>helps</a:t>
            </a:r>
            <a:r>
              <a:rPr lang="zh-CN" altLang="en-US" sz="2400" dirty="0">
                <a:ea typeface="宋体" panose="02010600030101010101" pitchFamily="2" charset="-122"/>
              </a:rPr>
              <a:t> </a:t>
            </a:r>
            <a:r>
              <a:rPr lang="en-US" altLang="zh-CN" sz="2400" dirty="0">
                <a:ea typeface="宋体" panose="02010600030101010101" pitchFamily="2" charset="-122"/>
              </a:rPr>
              <a:t>determine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starting</a:t>
            </a:r>
            <a:r>
              <a:rPr lang="zh-CN" altLang="en-US" sz="2400" dirty="0">
                <a:ea typeface="宋体" panose="02010600030101010101" pitchFamily="2" charset="-122"/>
              </a:rPr>
              <a:t> </a:t>
            </a:r>
            <a:r>
              <a:rPr lang="en-US" altLang="zh-CN" sz="2400" dirty="0">
                <a:ea typeface="宋体" panose="02010600030101010101" pitchFamily="2" charset="-122"/>
              </a:rPr>
              <a:t>time.</a:t>
            </a:r>
            <a:endParaRPr lang="en-CA" altLang="zh-CN" sz="2400" dirty="0">
              <a:ea typeface="宋体" panose="02010600030101010101" pitchFamily="2" charset="-122"/>
            </a:endParaRP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9879378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Cable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Modems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During</a:t>
            </a:r>
            <a:r>
              <a:rPr lang="zh-CN" altLang="en-US" sz="2400" dirty="0">
                <a:ea typeface="宋体" panose="02010600030101010101" pitchFamily="2" charset="-122"/>
              </a:rPr>
              <a:t> </a:t>
            </a:r>
            <a:r>
              <a:rPr lang="en-US" altLang="zh-CN" sz="2400" dirty="0">
                <a:ea typeface="宋体" panose="02010600030101010101" pitchFamily="2" charset="-122"/>
              </a:rPr>
              <a:t>initiation,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headend</a:t>
            </a:r>
            <a:r>
              <a:rPr lang="zh-CN" altLang="en-US" sz="2400" dirty="0">
                <a:ea typeface="宋体" panose="02010600030101010101" pitchFamily="2" charset="-122"/>
              </a:rPr>
              <a:t> </a:t>
            </a:r>
            <a:r>
              <a:rPr lang="en-US" altLang="zh-CN" sz="2400" dirty="0">
                <a:ea typeface="宋体" panose="02010600030101010101" pitchFamily="2" charset="-122"/>
              </a:rPr>
              <a:t>assigns</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modem</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err="1">
                <a:ea typeface="宋体" panose="02010600030101010101" pitchFamily="2" charset="-122"/>
              </a:rPr>
              <a:t>minislot</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use</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requesting</a:t>
            </a:r>
            <a:r>
              <a:rPr lang="zh-CN" altLang="en-US" sz="2400" dirty="0">
                <a:ea typeface="宋体" panose="02010600030101010101" pitchFamily="2" charset="-122"/>
              </a:rPr>
              <a:t> </a:t>
            </a:r>
            <a:r>
              <a:rPr lang="en-US" altLang="zh-CN" sz="2400" dirty="0">
                <a:ea typeface="宋体" panose="02010600030101010101" pitchFamily="2" charset="-122"/>
              </a:rPr>
              <a:t>upstream</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endParaRPr lang="en-CA" altLang="zh-CN" sz="2400" dirty="0">
              <a:ea typeface="宋体" panose="02010600030101010101" pitchFamily="2" charset="-122"/>
            </a:endParaRPr>
          </a:p>
          <a:p>
            <a:endParaRPr lang="en-CA" altLang="zh-CN" sz="2400" dirty="0">
              <a:ea typeface="宋体" panose="02010600030101010101" pitchFamily="2" charset="-122"/>
            </a:endParaRPr>
          </a:p>
          <a:p>
            <a:r>
              <a:rPr lang="en-US" altLang="zh-CN" sz="2400" dirty="0">
                <a:ea typeface="宋体" panose="02010600030101010101" pitchFamily="2" charset="-122"/>
              </a:rPr>
              <a:t>Multiple</a:t>
            </a:r>
            <a:r>
              <a:rPr lang="zh-CN" altLang="en-US" sz="2400" dirty="0">
                <a:ea typeface="宋体" panose="02010600030101010101" pitchFamily="2" charset="-122"/>
              </a:rPr>
              <a:t> </a:t>
            </a:r>
            <a:r>
              <a:rPr lang="en-US" altLang="zh-CN" sz="2400" dirty="0">
                <a:ea typeface="宋体" panose="02010600030101010101" pitchFamily="2" charset="-122"/>
              </a:rPr>
              <a:t>modems</a:t>
            </a:r>
            <a:r>
              <a:rPr lang="zh-CN" altLang="en-US" sz="2400" dirty="0">
                <a:ea typeface="宋体" panose="02010600030101010101" pitchFamily="2" charset="-122"/>
              </a:rPr>
              <a:t> </a:t>
            </a:r>
            <a:r>
              <a:rPr lang="en-US" altLang="zh-CN" sz="2400" dirty="0">
                <a:ea typeface="宋体" panose="02010600030101010101" pitchFamily="2" charset="-122"/>
              </a:rPr>
              <a:t>will</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assigned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same</a:t>
            </a:r>
            <a:r>
              <a:rPr lang="zh-CN" altLang="en-US" sz="2400" dirty="0">
                <a:ea typeface="宋体" panose="02010600030101010101" pitchFamily="2" charset="-122"/>
              </a:rPr>
              <a:t> </a:t>
            </a:r>
            <a:r>
              <a:rPr lang="en-US" altLang="zh-CN" sz="2400" dirty="0" err="1">
                <a:ea typeface="宋体" panose="02010600030101010101" pitchFamily="2" charset="-122"/>
              </a:rPr>
              <a:t>minislot</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which</a:t>
            </a:r>
            <a:r>
              <a:rPr lang="zh-CN" altLang="en-US" sz="2400" dirty="0">
                <a:ea typeface="宋体" panose="02010600030101010101" pitchFamily="2" charset="-122"/>
              </a:rPr>
              <a:t> </a:t>
            </a:r>
            <a:r>
              <a:rPr lang="en-US" altLang="zh-CN" sz="2400" dirty="0">
                <a:ea typeface="宋体" panose="02010600030101010101" pitchFamily="2" charset="-122"/>
              </a:rPr>
              <a:t>leads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contention.</a:t>
            </a:r>
            <a:r>
              <a:rPr lang="zh-CN" altLang="en-US" sz="2400" dirty="0">
                <a:ea typeface="宋体" panose="02010600030101010101" pitchFamily="2" charset="-122"/>
              </a:rPr>
              <a:t> </a:t>
            </a:r>
            <a:endParaRPr lang="en-CA" altLang="zh-CN" sz="2400" dirty="0">
              <a:ea typeface="宋体" panose="02010600030101010101" pitchFamily="2" charset="-122"/>
            </a:endParaRPr>
          </a:p>
          <a:p>
            <a:pPr marL="342900" indent="-342900">
              <a:buFont typeface="Arial" panose="020B0604020202020204" pitchFamily="34" charset="0"/>
              <a:buChar char="•"/>
            </a:pPr>
            <a:r>
              <a:rPr lang="en-US" altLang="zh-CN" sz="2400" dirty="0">
                <a:ea typeface="宋体" panose="02010600030101010101" pitchFamily="2" charset="-122"/>
              </a:rPr>
              <a:t>CDMA</a:t>
            </a:r>
            <a:r>
              <a:rPr lang="zh-CN" altLang="en-US" sz="2400" dirty="0">
                <a:ea typeface="宋体" panose="02010600030101010101" pitchFamily="2" charset="-122"/>
              </a:rPr>
              <a:t> </a:t>
            </a:r>
            <a:r>
              <a:rPr lang="en-US" altLang="zh-CN" sz="2400" dirty="0">
                <a:ea typeface="宋体" panose="02010600030101010101" pitchFamily="2" charset="-122"/>
              </a:rPr>
              <a:t>may</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share</a:t>
            </a:r>
            <a:r>
              <a:rPr lang="zh-CN" altLang="en-US" sz="2400" dirty="0">
                <a:ea typeface="宋体" panose="02010600030101010101" pitchFamily="2" charset="-122"/>
              </a:rPr>
              <a:t> </a:t>
            </a:r>
            <a:r>
              <a:rPr lang="en-US" altLang="zh-CN" sz="2400" dirty="0" err="1">
                <a:ea typeface="宋体" panose="02010600030101010101" pitchFamily="2" charset="-122"/>
              </a:rPr>
              <a:t>minislots</a:t>
            </a:r>
            <a:r>
              <a:rPr lang="zh-CN" altLang="en-US" sz="2400" dirty="0">
                <a:ea typeface="宋体" panose="02010600030101010101" pitchFamily="2" charset="-122"/>
              </a:rPr>
              <a:t> </a:t>
            </a:r>
            <a:r>
              <a:rPr lang="en-US" altLang="zh-CN" sz="2400" dirty="0">
                <a:ea typeface="宋体" panose="02010600030101010101" pitchFamily="2" charset="-122"/>
              </a:rPr>
              <a:t>between</a:t>
            </a:r>
            <a:r>
              <a:rPr lang="zh-CN" altLang="en-US" sz="2400" dirty="0">
                <a:ea typeface="宋体" panose="02010600030101010101" pitchFamily="2" charset="-122"/>
              </a:rPr>
              <a:t> </a:t>
            </a:r>
            <a:r>
              <a:rPr lang="en-US" altLang="zh-CN" sz="2400" dirty="0">
                <a:ea typeface="宋体" panose="02010600030101010101" pitchFamily="2" charset="-122"/>
              </a:rPr>
              <a:t>users.</a:t>
            </a:r>
            <a:r>
              <a:rPr lang="zh-CN" altLang="en-US" sz="2400" dirty="0">
                <a:ea typeface="宋体" panose="02010600030101010101" pitchFamily="2" charset="-122"/>
              </a:rPr>
              <a:t> </a:t>
            </a:r>
            <a:r>
              <a:rPr lang="en-US" altLang="zh-CN" sz="2400" dirty="0">
                <a:ea typeface="宋体" panose="02010600030101010101" pitchFamily="2" charset="-122"/>
              </a:rPr>
              <a:t>All</a:t>
            </a:r>
            <a:r>
              <a:rPr lang="zh-CN" altLang="en-US" sz="2400" dirty="0">
                <a:ea typeface="宋体" panose="02010600030101010101" pitchFamily="2" charset="-122"/>
              </a:rPr>
              <a:t> </a:t>
            </a:r>
            <a:r>
              <a:rPr lang="en-US" altLang="zh-CN" sz="2400" dirty="0">
                <a:ea typeface="宋体" panose="02010600030101010101" pitchFamily="2" charset="-122"/>
              </a:rPr>
              <a:t>users</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CDMA</a:t>
            </a:r>
            <a:r>
              <a:rPr lang="zh-CN" altLang="en-US" sz="2400" dirty="0">
                <a:ea typeface="宋体" panose="02010600030101010101" pitchFamily="2" charset="-122"/>
              </a:rPr>
              <a:t> </a:t>
            </a:r>
            <a:r>
              <a:rPr lang="en-US" altLang="zh-CN" sz="2400" dirty="0">
                <a:ea typeface="宋体" panose="02010600030101010101" pitchFamily="2" charset="-122"/>
              </a:rPr>
              <a:t>code</a:t>
            </a:r>
            <a:r>
              <a:rPr lang="zh-CN" altLang="en-US" sz="2400" dirty="0">
                <a:ea typeface="宋体" panose="02010600030101010101" pitchFamily="2" charset="-122"/>
              </a:rPr>
              <a:t> </a:t>
            </a:r>
            <a:r>
              <a:rPr lang="en-US" altLang="zh-CN" sz="2400" dirty="0">
                <a:ea typeface="宋体" panose="02010600030101010101" pitchFamily="2" charset="-122"/>
              </a:rPr>
              <a:t>sequence</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send</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same</a:t>
            </a:r>
            <a:r>
              <a:rPr lang="zh-CN" altLang="en-US" sz="2400" dirty="0">
                <a:ea typeface="宋体" panose="02010600030101010101" pitchFamily="2" charset="-122"/>
              </a:rPr>
              <a:t> </a:t>
            </a:r>
            <a:r>
              <a:rPr lang="en-US" altLang="zh-CN" sz="2400" dirty="0">
                <a:ea typeface="宋体" panose="02010600030101010101" pitchFamily="2" charset="-122"/>
              </a:rPr>
              <a:t>time.</a:t>
            </a:r>
            <a:r>
              <a:rPr lang="zh-CN" altLang="en-US" sz="2400" dirty="0">
                <a:ea typeface="宋体" panose="02010600030101010101" pitchFamily="2" charset="-122"/>
              </a:rPr>
              <a:t> </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Downstream</a:t>
            </a:r>
            <a:r>
              <a:rPr lang="zh-CN" altLang="en-US" sz="2400" dirty="0">
                <a:ea typeface="宋体" panose="02010600030101010101" pitchFamily="2" charset="-122"/>
              </a:rPr>
              <a:t> </a:t>
            </a:r>
            <a:r>
              <a:rPr lang="en-US" altLang="zh-CN" sz="2400" dirty="0">
                <a:ea typeface="宋体" panose="02010600030101010101" pitchFamily="2" charset="-122"/>
              </a:rPr>
              <a:t>versus</a:t>
            </a:r>
            <a:r>
              <a:rPr lang="zh-CN" altLang="en-US" sz="2400" dirty="0">
                <a:ea typeface="宋体" panose="02010600030101010101" pitchFamily="2" charset="-122"/>
              </a:rPr>
              <a:t> </a:t>
            </a:r>
            <a:r>
              <a:rPr lang="en-US" altLang="zh-CN" sz="2400" dirty="0">
                <a:ea typeface="宋体" panose="02010600030101010101" pitchFamily="2" charset="-122"/>
              </a:rPr>
              <a:t>upstream</a:t>
            </a:r>
          </a:p>
          <a:p>
            <a:pPr marL="342900" indent="-342900">
              <a:buFont typeface="Arial" panose="020B0604020202020204" pitchFamily="34" charset="0"/>
              <a:buChar char="•"/>
            </a:pP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downstream</a:t>
            </a:r>
            <a:r>
              <a:rPr lang="zh-CN" altLang="en-US" sz="2400" dirty="0">
                <a:ea typeface="宋体" panose="02010600030101010101" pitchFamily="2" charset="-122"/>
              </a:rPr>
              <a:t> </a:t>
            </a:r>
            <a:r>
              <a:rPr lang="en-US" altLang="zh-CN" sz="2400" dirty="0">
                <a:ea typeface="宋体" panose="02010600030101010101" pitchFamily="2" charset="-122"/>
              </a:rPr>
              <a:t>sender</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headend),</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contention</a:t>
            </a:r>
          </a:p>
          <a:p>
            <a:pPr marL="342900" indent="-342900">
              <a:buFont typeface="Arial" panose="020B0604020202020204" pitchFamily="34" charset="0"/>
              <a:buChar char="•"/>
            </a:pPr>
            <a:r>
              <a:rPr lang="en-US" altLang="zh-CN" sz="2400" dirty="0">
                <a:ea typeface="宋体" panose="02010600030101010101" pitchFamily="2" charset="-122"/>
              </a:rPr>
              <a:t>Much</a:t>
            </a:r>
            <a:r>
              <a:rPr lang="zh-CN" altLang="en-US" sz="2400" dirty="0">
                <a:ea typeface="宋体" panose="02010600030101010101" pitchFamily="2" charset="-122"/>
              </a:rPr>
              <a:t> </a:t>
            </a:r>
            <a:r>
              <a:rPr lang="en-US" altLang="zh-CN" sz="2400" dirty="0">
                <a:ea typeface="宋体" panose="02010600030101010101" pitchFamily="2" charset="-122"/>
              </a:rPr>
              <a:t>larger</a:t>
            </a:r>
            <a:r>
              <a:rPr lang="zh-CN" altLang="en-US" sz="2400" dirty="0">
                <a:ea typeface="宋体" panose="02010600030101010101" pitchFamily="2" charset="-122"/>
              </a:rPr>
              <a:t> </a:t>
            </a:r>
            <a:r>
              <a:rPr lang="en-US" altLang="zh-CN" sz="2400" dirty="0">
                <a:ea typeface="宋体" panose="02010600030101010101" pitchFamily="2" charset="-122"/>
              </a:rPr>
              <a:t>downstream</a:t>
            </a:r>
            <a:r>
              <a:rPr lang="zh-CN" altLang="en-US" sz="2400" dirty="0">
                <a:ea typeface="宋体" panose="02010600030101010101" pitchFamily="2" charset="-122"/>
              </a:rPr>
              <a:t> </a:t>
            </a:r>
            <a:r>
              <a:rPr lang="en-US" altLang="zh-CN" sz="2400" dirty="0">
                <a:ea typeface="宋体" panose="02010600030101010101" pitchFamily="2" charset="-122"/>
              </a:rPr>
              <a:t>traffic</a:t>
            </a:r>
            <a:endParaRPr lang="en-CA" altLang="zh-CN" sz="2400" dirty="0">
              <a:ea typeface="宋体" panose="02010600030101010101" pitchFamily="2" charset="-122"/>
            </a:endParaRP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215580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733692-6C66-0246-A9D3-19C3BAF9896E}"/>
              </a:ext>
            </a:extLst>
          </p:cNvPr>
          <p:cNvSpPr>
            <a:spLocks noGrp="1" noChangeArrowheads="1"/>
          </p:cNvSpPr>
          <p:nvPr>
            <p:ph type="title"/>
          </p:nvPr>
        </p:nvSpPr>
        <p:spPr>
          <a:xfrm>
            <a:off x="381000" y="304800"/>
            <a:ext cx="8229600" cy="914400"/>
          </a:xfrm>
        </p:spPr>
        <p:txBody>
          <a:bodyPr/>
          <a:lstStyle/>
          <a:p>
            <a:pPr eaLnBrk="1" hangingPunct="1"/>
            <a:r>
              <a:rPr altLang="en-US">
                <a:latin typeface="Arial" panose="020B0604020202020204" pitchFamily="34" charset="0"/>
                <a:cs typeface="Arial" panose="020B0604020202020204" pitchFamily="34" charset="0"/>
              </a:rPr>
              <a:t>Baseband Transmission</a:t>
            </a:r>
          </a:p>
        </p:txBody>
      </p:sp>
      <p:sp>
        <p:nvSpPr>
          <p:cNvPr id="40963" name="Rectangle 3">
            <a:extLst>
              <a:ext uri="{FF2B5EF4-FFF2-40B4-BE49-F238E27FC236}">
                <a16:creationId xmlns:a16="http://schemas.microsoft.com/office/drawing/2014/main" id="{904D5EDC-5CF4-0146-AEEB-CE1778F6F40F}"/>
              </a:ext>
            </a:extLst>
          </p:cNvPr>
          <p:cNvSpPr>
            <a:spLocks noGrp="1" noChangeArrowheads="1"/>
          </p:cNvSpPr>
          <p:nvPr>
            <p:ph type="body" idx="1"/>
          </p:nvPr>
        </p:nvSpPr>
        <p:spPr>
          <a:xfrm>
            <a:off x="287338" y="5486400"/>
            <a:ext cx="8856662" cy="1066800"/>
          </a:xfrm>
        </p:spPr>
        <p:txBody>
          <a:bodyPr/>
          <a:lstStyle/>
          <a:p>
            <a:pPr marL="0" indent="0" algn="ctr">
              <a:buFont typeface="Arial" panose="020B0604020202020204" pitchFamily="34" charset="0"/>
              <a:buNone/>
            </a:pPr>
            <a:r>
              <a:rPr lang="it-IT" altLang="en-US" sz="2400">
                <a:latin typeface="Arial" panose="020B0604020202020204" pitchFamily="34" charset="0"/>
                <a:cs typeface="Arial" panose="020B0604020202020204" pitchFamily="34" charset="0"/>
              </a:rPr>
              <a:t>Line codes: </a:t>
            </a:r>
            <a:r>
              <a:rPr lang="it-IT" altLang="en-US" sz="2400">
                <a:solidFill>
                  <a:srgbClr val="0033CC"/>
                </a:solidFill>
                <a:latin typeface="Arial" panose="020B0604020202020204" pitchFamily="34" charset="0"/>
                <a:cs typeface="Arial" panose="020B0604020202020204" pitchFamily="34" charset="0"/>
              </a:rPr>
              <a:t>(a) </a:t>
            </a:r>
            <a:r>
              <a:rPr lang="it-IT" altLang="en-US" sz="2400">
                <a:latin typeface="Arial" panose="020B0604020202020204" pitchFamily="34" charset="0"/>
                <a:cs typeface="Arial" panose="020B0604020202020204" pitchFamily="34" charset="0"/>
              </a:rPr>
              <a:t>Bits, </a:t>
            </a:r>
            <a:r>
              <a:rPr lang="it-IT" altLang="en-US" sz="2400">
                <a:solidFill>
                  <a:srgbClr val="0033CC"/>
                </a:solidFill>
                <a:latin typeface="Arial" panose="020B0604020202020204" pitchFamily="34" charset="0"/>
                <a:cs typeface="Arial" panose="020B0604020202020204" pitchFamily="34" charset="0"/>
              </a:rPr>
              <a:t>(b) </a:t>
            </a:r>
            <a:r>
              <a:rPr lang="it-IT" altLang="en-US" sz="2400">
                <a:latin typeface="Arial" panose="020B0604020202020204" pitchFamily="34" charset="0"/>
                <a:cs typeface="Arial" panose="020B0604020202020204" pitchFamily="34" charset="0"/>
              </a:rPr>
              <a:t>NRZ, </a:t>
            </a:r>
            <a:r>
              <a:rPr lang="it-IT" altLang="en-US" sz="2400">
                <a:solidFill>
                  <a:srgbClr val="0033CC"/>
                </a:solidFill>
                <a:latin typeface="Arial" panose="020B0604020202020204" pitchFamily="34" charset="0"/>
                <a:cs typeface="Arial" panose="020B0604020202020204" pitchFamily="34" charset="0"/>
              </a:rPr>
              <a:t>(c) </a:t>
            </a:r>
            <a:r>
              <a:rPr lang="it-IT" altLang="en-US" sz="2400">
                <a:latin typeface="Arial" panose="020B0604020202020204" pitchFamily="34" charset="0"/>
                <a:cs typeface="Arial" panose="020B0604020202020204" pitchFamily="34" charset="0"/>
              </a:rPr>
              <a:t>NRZI, </a:t>
            </a:r>
            <a:br>
              <a:rPr lang="it-IT" altLang="en-US" sz="2400">
                <a:latin typeface="Arial" panose="020B0604020202020204" pitchFamily="34" charset="0"/>
                <a:cs typeface="Arial" panose="020B0604020202020204" pitchFamily="34" charset="0"/>
              </a:rPr>
            </a:br>
            <a:r>
              <a:rPr lang="it-IT" altLang="en-US" sz="2400">
                <a:solidFill>
                  <a:srgbClr val="0033CC"/>
                </a:solidFill>
                <a:latin typeface="Arial" panose="020B0604020202020204" pitchFamily="34" charset="0"/>
                <a:cs typeface="Arial" panose="020B0604020202020204" pitchFamily="34" charset="0"/>
              </a:rPr>
              <a:t>(d) </a:t>
            </a:r>
            <a:r>
              <a:rPr lang="it-IT" altLang="en-US" sz="2400">
                <a:latin typeface="Arial" panose="020B0604020202020204" pitchFamily="34" charset="0"/>
                <a:cs typeface="Arial" panose="020B0604020202020204" pitchFamily="34" charset="0"/>
              </a:rPr>
              <a:t>Manchester, </a:t>
            </a:r>
            <a:r>
              <a:rPr lang="it-IT" altLang="en-US" sz="2400">
                <a:solidFill>
                  <a:srgbClr val="0033CC"/>
                </a:solidFill>
                <a:latin typeface="Arial" panose="020B0604020202020204" pitchFamily="34" charset="0"/>
                <a:cs typeface="Arial" panose="020B0604020202020204" pitchFamily="34" charset="0"/>
              </a:rPr>
              <a:t>(e) </a:t>
            </a:r>
            <a:r>
              <a:rPr lang="it-IT" altLang="en-US" sz="2400">
                <a:latin typeface="Arial" panose="020B0604020202020204" pitchFamily="34" charset="0"/>
                <a:cs typeface="Arial" panose="020B0604020202020204" pitchFamily="34" charset="0"/>
              </a:rPr>
              <a:t>Bipolar </a:t>
            </a:r>
            <a:r>
              <a:rPr lang="en-US" altLang="en-US" sz="2400">
                <a:latin typeface="Arial" panose="020B0604020202020204" pitchFamily="34" charset="0"/>
                <a:cs typeface="Arial" panose="020B0604020202020204" pitchFamily="34" charset="0"/>
              </a:rPr>
              <a:t>or AMI.</a:t>
            </a:r>
          </a:p>
        </p:txBody>
      </p:sp>
      <p:pic>
        <p:nvPicPr>
          <p:cNvPr id="40965" name="Picture 5">
            <a:extLst>
              <a:ext uri="{FF2B5EF4-FFF2-40B4-BE49-F238E27FC236}">
                <a16:creationId xmlns:a16="http://schemas.microsoft.com/office/drawing/2014/main" id="{5CDDFA24-74B6-E345-93E3-CC3297DE6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09725"/>
            <a:ext cx="61912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2241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ADSL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Cable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Both</a:t>
            </a:r>
            <a:r>
              <a:rPr lang="zh-CN" altLang="en-US" sz="2400" dirty="0">
                <a:ea typeface="宋体" panose="02010600030101010101" pitchFamily="2" charset="-122"/>
              </a:rPr>
              <a:t> </a:t>
            </a:r>
            <a:r>
              <a:rPr lang="en-US" altLang="zh-CN" sz="2400" dirty="0">
                <a:ea typeface="宋体" panose="02010600030101010101" pitchFamily="2" charset="-122"/>
              </a:rPr>
              <a:t>use</a:t>
            </a:r>
            <a:r>
              <a:rPr lang="zh-CN" altLang="en-US" sz="2400" dirty="0">
                <a:ea typeface="宋体" panose="02010600030101010101" pitchFamily="2" charset="-122"/>
              </a:rPr>
              <a:t> </a:t>
            </a:r>
            <a:r>
              <a:rPr lang="en-US" altLang="zh-CN" sz="2400" dirty="0">
                <a:ea typeface="宋体" panose="02010600030101010101" pitchFamily="2" charset="-122"/>
              </a:rPr>
              <a:t>fiber</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backbone,</a:t>
            </a:r>
            <a:r>
              <a:rPr lang="zh-CN" altLang="en-US" sz="2400" dirty="0">
                <a:ea typeface="宋体" panose="02010600030101010101" pitchFamily="2" charset="-122"/>
              </a:rPr>
              <a:t> </a:t>
            </a:r>
            <a:r>
              <a:rPr lang="en-US" altLang="zh-CN" sz="2400" dirty="0">
                <a:ea typeface="宋体" panose="02010600030101010101" pitchFamily="2" charset="-122"/>
              </a:rPr>
              <a:t>but</a:t>
            </a:r>
            <a:r>
              <a:rPr lang="zh-CN" altLang="en-US" sz="2400" dirty="0">
                <a:ea typeface="宋体" panose="02010600030101010101" pitchFamily="2" charset="-122"/>
              </a:rPr>
              <a:t> </a:t>
            </a:r>
            <a:r>
              <a:rPr lang="en-US" altLang="zh-CN" sz="2400" dirty="0">
                <a:ea typeface="宋体" panose="02010600030101010101" pitchFamily="2" charset="-122"/>
              </a:rPr>
              <a:t>differ</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edge.</a:t>
            </a:r>
          </a:p>
          <a:p>
            <a:pPr marL="342900" indent="-342900">
              <a:buFont typeface="Arial" panose="020B0604020202020204" pitchFamily="34" charset="0"/>
              <a:buChar char="•"/>
            </a:pPr>
            <a:r>
              <a:rPr lang="en-US" altLang="zh-CN" sz="2400" dirty="0">
                <a:ea typeface="宋体" panose="02010600030101010101" pitchFamily="2" charset="-122"/>
              </a:rPr>
              <a:t>Cable</a:t>
            </a:r>
            <a:r>
              <a:rPr lang="zh-CN" altLang="en-US" sz="2400" dirty="0">
                <a:ea typeface="宋体" panose="02010600030101010101" pitchFamily="2" charset="-122"/>
              </a:rPr>
              <a:t> </a:t>
            </a:r>
            <a:r>
              <a:rPr lang="en-US" altLang="zh-CN" sz="2400" dirty="0">
                <a:ea typeface="宋体" panose="02010600030101010101" pitchFamily="2" charset="-122"/>
              </a:rPr>
              <a:t>uses</a:t>
            </a:r>
            <a:r>
              <a:rPr lang="zh-CN" altLang="en-US" sz="2400" dirty="0">
                <a:ea typeface="宋体" panose="02010600030101010101" pitchFamily="2" charset="-122"/>
              </a:rPr>
              <a:t> </a:t>
            </a:r>
            <a:r>
              <a:rPr lang="en-US" altLang="zh-CN" sz="2400" dirty="0">
                <a:ea typeface="宋体" panose="02010600030101010101" pitchFamily="2" charset="-122"/>
              </a:rPr>
              <a:t>coax;</a:t>
            </a:r>
            <a:r>
              <a:rPr lang="zh-CN" altLang="en-US" sz="2400" dirty="0">
                <a:ea typeface="宋体" panose="02010600030101010101" pitchFamily="2" charset="-122"/>
              </a:rPr>
              <a:t> </a:t>
            </a:r>
            <a:r>
              <a:rPr lang="en-US" altLang="zh-CN" sz="2400" dirty="0">
                <a:ea typeface="宋体" panose="02010600030101010101" pitchFamily="2" charset="-122"/>
              </a:rPr>
              <a:t>ADSL</a:t>
            </a:r>
            <a:r>
              <a:rPr lang="zh-CN" altLang="en-US" sz="2400" dirty="0">
                <a:ea typeface="宋体" panose="02010600030101010101" pitchFamily="2" charset="-122"/>
              </a:rPr>
              <a:t> </a:t>
            </a:r>
            <a:r>
              <a:rPr lang="en-US" altLang="zh-CN" sz="2400" dirty="0">
                <a:ea typeface="宋体" panose="02010600030101010101" pitchFamily="2" charset="-122"/>
              </a:rPr>
              <a:t>uses</a:t>
            </a:r>
            <a:r>
              <a:rPr lang="zh-CN" altLang="en-US" sz="2400" dirty="0">
                <a:ea typeface="宋体" panose="02010600030101010101" pitchFamily="2" charset="-122"/>
              </a:rPr>
              <a:t> </a:t>
            </a:r>
            <a:r>
              <a:rPr lang="en-US" altLang="zh-CN" sz="2400" dirty="0">
                <a:ea typeface="宋体" panose="02010600030101010101" pitchFamily="2" charset="-122"/>
              </a:rPr>
              <a:t>twisted</a:t>
            </a:r>
            <a:r>
              <a:rPr lang="zh-CN" altLang="en-US" sz="2400" dirty="0">
                <a:ea typeface="宋体" panose="02010600030101010101" pitchFamily="2" charset="-122"/>
              </a:rPr>
              <a:t> </a:t>
            </a:r>
            <a:r>
              <a:rPr lang="en-US" altLang="zh-CN" sz="2400" dirty="0">
                <a:ea typeface="宋体" panose="02010600030101010101" pitchFamily="2" charset="-122"/>
              </a:rPr>
              <a:t>pair.</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panose="020B0604020202020204" pitchFamily="34" charset="0"/>
              <a:buChar char="•"/>
            </a:pPr>
            <a:r>
              <a:rPr lang="en-US" altLang="zh-CN" sz="2400" dirty="0">
                <a:ea typeface="宋体" panose="02010600030101010101" pitchFamily="2" charset="-122"/>
              </a:rPr>
              <a:t>Theoretical</a:t>
            </a:r>
            <a:r>
              <a:rPr lang="zh-CN" altLang="en-US" sz="2400" dirty="0">
                <a:ea typeface="宋体" panose="02010600030101010101" pitchFamily="2" charset="-122"/>
              </a:rPr>
              <a:t> </a:t>
            </a:r>
            <a:r>
              <a:rPr lang="en-US" altLang="zh-CN" sz="2400" dirty="0">
                <a:ea typeface="宋体" panose="02010600030101010101" pitchFamily="2" charset="-122"/>
              </a:rPr>
              <a:t>capacity</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coax</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hundreds</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times</a:t>
            </a:r>
            <a:r>
              <a:rPr lang="zh-CN" altLang="en-US" sz="2400" dirty="0">
                <a:ea typeface="宋体" panose="02010600030101010101" pitchFamily="2" charset="-122"/>
              </a:rPr>
              <a:t> </a:t>
            </a:r>
            <a:r>
              <a:rPr lang="en-US" altLang="zh-CN" sz="2400" dirty="0">
                <a:ea typeface="宋体" panose="02010600030101010101" pitchFamily="2" charset="-122"/>
              </a:rPr>
              <a:t>more</a:t>
            </a:r>
            <a:r>
              <a:rPr lang="zh-CN" altLang="en-US" sz="2400" dirty="0">
                <a:ea typeface="宋体" panose="02010600030101010101" pitchFamily="2" charset="-122"/>
              </a:rPr>
              <a:t> </a:t>
            </a:r>
            <a:r>
              <a:rPr lang="en-US" altLang="zh-CN" sz="2400" dirty="0">
                <a:ea typeface="宋体" panose="02010600030101010101" pitchFamily="2" charset="-122"/>
              </a:rPr>
              <a:t>than</a:t>
            </a:r>
            <a:r>
              <a:rPr lang="zh-CN" altLang="en-US" sz="2400" dirty="0">
                <a:ea typeface="宋体" panose="02010600030101010101" pitchFamily="2" charset="-122"/>
              </a:rPr>
              <a:t> </a:t>
            </a:r>
            <a:r>
              <a:rPr lang="en-US" altLang="zh-CN" sz="2400" dirty="0">
                <a:ea typeface="宋体" panose="02010600030101010101" pitchFamily="2" charset="-122"/>
              </a:rPr>
              <a:t>twisted</a:t>
            </a:r>
            <a:r>
              <a:rPr lang="zh-CN" altLang="en-US" sz="2400" dirty="0">
                <a:ea typeface="宋体" panose="02010600030101010101" pitchFamily="2" charset="-122"/>
              </a:rPr>
              <a:t> </a:t>
            </a:r>
            <a:r>
              <a:rPr lang="en-US" altLang="zh-CN" sz="2400" dirty="0">
                <a:ea typeface="宋体" panose="02010600030101010101" pitchFamily="2" charset="-122"/>
              </a:rPr>
              <a:t>pair.</a:t>
            </a:r>
            <a:r>
              <a:rPr lang="zh-CN" altLang="en-US" sz="2400" dirty="0">
                <a:ea typeface="宋体" panose="02010600030101010101" pitchFamily="2" charset="-122"/>
              </a:rPr>
              <a:t> </a:t>
            </a:r>
            <a:r>
              <a:rPr lang="en-US" altLang="zh-CN" sz="2400" dirty="0">
                <a:ea typeface="宋体" panose="02010600030101010101" pitchFamily="2" charset="-122"/>
              </a:rPr>
              <a:t>But</a:t>
            </a:r>
            <a:r>
              <a:rPr lang="zh-CN" altLang="en-US" sz="2400" dirty="0">
                <a:ea typeface="宋体" panose="02010600030101010101" pitchFamily="2" charset="-122"/>
              </a:rPr>
              <a:t> </a:t>
            </a:r>
            <a:r>
              <a:rPr lang="en-US" altLang="zh-CN" sz="2400" dirty="0">
                <a:ea typeface="宋体" panose="02010600030101010101" pitchFamily="2" charset="-122"/>
              </a:rPr>
              <a:t>much</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cable’s</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TV</a:t>
            </a:r>
            <a:r>
              <a:rPr lang="zh-CN" altLang="en-US" sz="2400" dirty="0">
                <a:ea typeface="宋体" panose="02010600030101010101" pitchFamily="2" charset="-122"/>
              </a:rPr>
              <a:t> </a:t>
            </a:r>
            <a:r>
              <a:rPr lang="en-US" altLang="zh-CN" sz="2400" dirty="0">
                <a:ea typeface="宋体" panose="02010600030101010101" pitchFamily="2" charset="-122"/>
              </a:rPr>
              <a:t>programs.</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panose="020B0604020202020204" pitchFamily="34" charset="0"/>
              <a:buChar char="•"/>
            </a:pPr>
            <a:endParaRPr lang="en-US" altLang="zh-CN" sz="2400" dirty="0">
              <a:ea typeface="宋体" panose="02010600030101010101" pitchFamily="2" charset="-122"/>
            </a:endParaRPr>
          </a:p>
          <a:p>
            <a:r>
              <a:rPr lang="en-US" altLang="zh-CN" sz="2400" dirty="0">
                <a:ea typeface="宋体" panose="02010600030101010101" pitchFamily="2" charset="-122"/>
              </a:rPr>
              <a:t>ADSL</a:t>
            </a:r>
            <a:r>
              <a:rPr lang="zh-CN" altLang="en-US" sz="2400" dirty="0">
                <a:ea typeface="宋体" panose="02010600030101010101" pitchFamily="2" charset="-122"/>
              </a:rPr>
              <a:t> </a:t>
            </a:r>
            <a:r>
              <a:rPr lang="en-US" altLang="zh-CN" sz="2400" dirty="0">
                <a:ea typeface="宋体" panose="02010600030101010101" pitchFamily="2" charset="-122"/>
              </a:rPr>
              <a:t>providers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specific</a:t>
            </a:r>
            <a:r>
              <a:rPr lang="zh-CN" altLang="en-US" sz="2400" dirty="0">
                <a:ea typeface="宋体" panose="02010600030101010101" pitchFamily="2" charset="-122"/>
              </a:rPr>
              <a:t> </a:t>
            </a:r>
            <a:r>
              <a:rPr lang="en-US" altLang="zh-CN" sz="2400" dirty="0">
                <a:ea typeface="宋体" panose="02010600030101010101" pitchFamily="2" charset="-122"/>
              </a:rPr>
              <a:t>about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Cable</a:t>
            </a:r>
            <a:r>
              <a:rPr lang="zh-CN" altLang="en-US" sz="2400" dirty="0">
                <a:ea typeface="宋体" panose="02010600030101010101" pitchFamily="2" charset="-122"/>
              </a:rPr>
              <a:t> </a:t>
            </a:r>
            <a:r>
              <a:rPr lang="en-US" altLang="zh-CN" sz="2400" dirty="0">
                <a:ea typeface="宋体" panose="02010600030101010101" pitchFamily="2" charset="-122"/>
              </a:rPr>
              <a:t>providers</a:t>
            </a:r>
            <a:r>
              <a:rPr lang="zh-CN" altLang="en-US" sz="2400" dirty="0">
                <a:ea typeface="宋体" panose="02010600030101010101" pitchFamily="2" charset="-122"/>
              </a:rPr>
              <a:t> </a:t>
            </a:r>
            <a:r>
              <a:rPr lang="en-US" altLang="zh-CN" sz="2400" dirty="0">
                <a:ea typeface="宋体" panose="02010600030101010101" pitchFamily="2" charset="-122"/>
              </a:rPr>
              <a:t>cannot</a:t>
            </a:r>
            <a:r>
              <a:rPr lang="zh-CN" altLang="en-US" sz="2400" dirty="0">
                <a:ea typeface="宋体" panose="02010600030101010101" pitchFamily="2" charset="-122"/>
              </a:rPr>
              <a:t> </a:t>
            </a:r>
            <a:r>
              <a:rPr lang="en-US" altLang="zh-CN" sz="2400" dirty="0">
                <a:ea typeface="宋体" panose="02010600030101010101" pitchFamily="2" charset="-122"/>
              </a:rPr>
              <a:t>give</a:t>
            </a:r>
            <a:r>
              <a:rPr lang="zh-CN" altLang="en-US" sz="2400" dirty="0">
                <a:ea typeface="宋体" panose="02010600030101010101" pitchFamily="2" charset="-122"/>
              </a:rPr>
              <a:t> </a:t>
            </a:r>
            <a:r>
              <a:rPr lang="en-US" altLang="zh-CN" sz="2400" dirty="0">
                <a:ea typeface="宋体" panose="02010600030101010101" pitchFamily="2" charset="-122"/>
              </a:rPr>
              <a:t>guarantees</a:t>
            </a:r>
            <a:r>
              <a:rPr lang="zh-CN" altLang="en-US" sz="2400" dirty="0">
                <a:ea typeface="宋体" panose="02010600030101010101" pitchFamily="2" charset="-122"/>
              </a:rPr>
              <a:t> </a:t>
            </a:r>
            <a:r>
              <a:rPr lang="en-US" altLang="zh-CN" sz="2400" dirty="0">
                <a:ea typeface="宋体" panose="02010600030101010101" pitchFamily="2" charset="-122"/>
              </a:rPr>
              <a:t>because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effective</a:t>
            </a:r>
            <a:r>
              <a:rPr lang="zh-CN" altLang="en-US" sz="2400" dirty="0">
                <a:ea typeface="宋体" panose="02010600030101010101" pitchFamily="2" charset="-122"/>
              </a:rPr>
              <a:t> </a:t>
            </a:r>
            <a:r>
              <a:rPr lang="en-US" altLang="zh-CN" sz="2400" dirty="0">
                <a:ea typeface="宋体" panose="02010600030101010101" pitchFamily="2" charset="-122"/>
              </a:rPr>
              <a:t>capacity</a:t>
            </a:r>
            <a:r>
              <a:rPr lang="zh-CN" altLang="en-US" sz="2400" dirty="0">
                <a:ea typeface="宋体" panose="02010600030101010101" pitchFamily="2" charset="-122"/>
              </a:rPr>
              <a:t> </a:t>
            </a:r>
            <a:r>
              <a:rPr lang="en-US" altLang="zh-CN" sz="2400" dirty="0">
                <a:ea typeface="宋体" panose="02010600030101010101" pitchFamily="2" charset="-122"/>
              </a:rPr>
              <a:t>depends</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how</a:t>
            </a:r>
            <a:r>
              <a:rPr lang="zh-CN" altLang="en-US" sz="2400" dirty="0">
                <a:ea typeface="宋体" panose="02010600030101010101" pitchFamily="2" charset="-122"/>
              </a:rPr>
              <a:t> </a:t>
            </a:r>
            <a:r>
              <a:rPr lang="en-US" altLang="zh-CN" sz="2400" dirty="0">
                <a:ea typeface="宋体" panose="02010600030101010101" pitchFamily="2" charset="-122"/>
              </a:rPr>
              <a:t>many</a:t>
            </a:r>
            <a:r>
              <a:rPr lang="zh-CN" altLang="en-US" sz="2400" dirty="0">
                <a:ea typeface="宋体" panose="02010600030101010101" pitchFamily="2" charset="-122"/>
              </a:rPr>
              <a:t> </a:t>
            </a:r>
            <a:r>
              <a:rPr lang="en-US" altLang="zh-CN" sz="2400" dirty="0">
                <a:ea typeface="宋体" panose="02010600030101010101" pitchFamily="2" charset="-122"/>
              </a:rPr>
              <a:t>people</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currently</a:t>
            </a:r>
            <a:r>
              <a:rPr lang="zh-CN" altLang="en-US" sz="2400" dirty="0">
                <a:ea typeface="宋体" panose="02010600030101010101" pitchFamily="2" charset="-122"/>
              </a:rPr>
              <a:t> </a:t>
            </a:r>
            <a:r>
              <a:rPr lang="en-US" altLang="zh-CN" sz="2400" dirty="0">
                <a:ea typeface="宋体" panose="02010600030101010101" pitchFamily="2" charset="-122"/>
              </a:rPr>
              <a:t>active</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users’</a:t>
            </a:r>
            <a:r>
              <a:rPr lang="zh-CN" altLang="en-US" sz="2400" dirty="0">
                <a:ea typeface="宋体" panose="02010600030101010101" pitchFamily="2" charset="-122"/>
              </a:rPr>
              <a:t> </a:t>
            </a:r>
            <a:r>
              <a:rPr lang="en-US" altLang="zh-CN" sz="2400" dirty="0">
                <a:ea typeface="宋体" panose="02010600030101010101" pitchFamily="2" charset="-122"/>
              </a:rPr>
              <a:t>cable</a:t>
            </a:r>
            <a:r>
              <a:rPr lang="zh-CN" altLang="en-US" sz="2400" dirty="0">
                <a:ea typeface="宋体" panose="02010600030101010101" pitchFamily="2" charset="-122"/>
              </a:rPr>
              <a:t> </a:t>
            </a:r>
            <a:r>
              <a:rPr lang="en-US" altLang="zh-CN" sz="2400" dirty="0">
                <a:ea typeface="宋体" panose="02010600030101010101" pitchFamily="2" charset="-122"/>
              </a:rPr>
              <a:t>segment.</a:t>
            </a:r>
            <a:r>
              <a:rPr lang="zh-CN" altLang="en-US" sz="2400" dirty="0">
                <a:ea typeface="宋体" panose="02010600030101010101" pitchFamily="2" charset="-122"/>
              </a:rPr>
              <a:t> </a:t>
            </a:r>
            <a:endParaRPr lang="en-CA" altLang="zh-CN" sz="2400" dirty="0">
              <a:ea typeface="宋体" panose="02010600030101010101" pitchFamily="2" charset="-122"/>
            </a:endParaRP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34237216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37F1DC3F-E9CE-A640-A330-226C78961460}"/>
              </a:ext>
            </a:extLst>
          </p:cNvPr>
          <p:cNvSpPr>
            <a:spLocks noGrp="1"/>
          </p:cNvSpPr>
          <p:nvPr>
            <p:ph type="ctrTitle"/>
          </p:nvPr>
        </p:nvSpPr>
        <p:spPr/>
        <p:txBody>
          <a:bodyPr/>
          <a:lstStyle/>
          <a:p>
            <a:pPr eaLnBrk="1" hangingPunct="1"/>
            <a:r>
              <a:rPr altLang="en-US">
                <a:latin typeface="Arial" panose="020B0604020202020204" pitchFamily="34" charset="0"/>
                <a:cs typeface="Arial" panose="020B0604020202020204" pitchFamily="34" charset="0"/>
              </a:rPr>
              <a:t>End</a:t>
            </a:r>
          </a:p>
        </p:txBody>
      </p:sp>
      <p:sp>
        <p:nvSpPr>
          <p:cNvPr id="82947" name="Subtitle 2">
            <a:extLst>
              <a:ext uri="{FF2B5EF4-FFF2-40B4-BE49-F238E27FC236}">
                <a16:creationId xmlns:a16="http://schemas.microsoft.com/office/drawing/2014/main" id="{7ACB8BFB-49FC-7E4A-AD42-62C3EBD3C29C}"/>
              </a:ext>
            </a:extLst>
          </p:cNvPr>
          <p:cNvSpPr>
            <a:spLocks noGrp="1"/>
          </p:cNvSpPr>
          <p:nvPr>
            <p:ph type="subTitle" idx="1"/>
          </p:nvPr>
        </p:nvSpPr>
        <p:spPr/>
        <p:txBody>
          <a:bodyPr/>
          <a:lstStyle/>
          <a:p>
            <a:pPr eaLnBrk="1" hangingPunct="1"/>
            <a:r>
              <a:rPr lang="en-US" altLang="en-US" sz="2400">
                <a:solidFill>
                  <a:schemeClr val="tx1"/>
                </a:solidFill>
                <a:latin typeface="Arial" panose="020B0604020202020204" pitchFamily="34" charset="0"/>
                <a:cs typeface="Arial" panose="020B0604020202020204" pitchFamily="34" charset="0"/>
              </a:rPr>
              <a:t>Chapter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Clock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Recovery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63649"/>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Solution</a:t>
            </a:r>
            <a:r>
              <a:rPr lang="zh-CN" altLang="en-US" sz="2400" dirty="0">
                <a:ea typeface="宋体" panose="02010600030101010101" pitchFamily="2" charset="-122"/>
              </a:rPr>
              <a:t> </a:t>
            </a:r>
            <a:r>
              <a:rPr lang="en-US" altLang="zh-CN" sz="2400" dirty="0">
                <a:ea typeface="宋体" panose="02010600030101010101" pitchFamily="2" charset="-122"/>
              </a:rPr>
              <a:t>2-2:</a:t>
            </a:r>
            <a:r>
              <a:rPr lang="zh-CN" altLang="en-US" sz="2400" dirty="0">
                <a:ea typeface="宋体" panose="02010600030101010101" pitchFamily="2" charset="-122"/>
              </a:rPr>
              <a:t> </a:t>
            </a:r>
            <a:r>
              <a:rPr lang="en-US" altLang="zh-CN" sz="2400" dirty="0">
                <a:ea typeface="宋体" panose="02010600030101010101" pitchFamily="2" charset="-122"/>
              </a:rPr>
              <a:t>mapping</a:t>
            </a:r>
            <a:r>
              <a:rPr lang="zh-CN" altLang="en-US" sz="2400" dirty="0">
                <a:ea typeface="宋体" panose="02010600030101010101" pitchFamily="2" charset="-122"/>
              </a:rPr>
              <a:t> </a:t>
            </a:r>
            <a:r>
              <a:rPr lang="en-US" altLang="zh-CN" sz="2400" dirty="0">
                <a:ea typeface="宋体" panose="02010600030101010101" pitchFamily="2" charset="-122"/>
              </a:rPr>
              <a:t>small</a:t>
            </a:r>
            <a:r>
              <a:rPr lang="zh-CN" altLang="en-US" sz="2400" dirty="0">
                <a:ea typeface="宋体" panose="02010600030101010101" pitchFamily="2" charset="-122"/>
              </a:rPr>
              <a:t> </a:t>
            </a:r>
            <a:r>
              <a:rPr lang="en-US" altLang="zh-CN" sz="2400" dirty="0">
                <a:ea typeface="宋体" panose="02010600030101010101" pitchFamily="2" charset="-122"/>
              </a:rPr>
              <a:t>groups</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transmitted</a:t>
            </a:r>
            <a:r>
              <a:rPr lang="zh-CN" altLang="en-US" sz="2400" dirty="0">
                <a:ea typeface="宋体" panose="02010600030101010101" pitchFamily="2" charset="-122"/>
              </a:rPr>
              <a:t> </a:t>
            </a:r>
            <a:r>
              <a:rPr lang="en-US" altLang="zh-CN" sz="2400" dirty="0">
                <a:ea typeface="宋体" panose="02010600030101010101" pitchFamily="2" charset="-122"/>
              </a:rPr>
              <a:t>so</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groups</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successive</a:t>
            </a:r>
            <a:r>
              <a:rPr lang="zh-CN" altLang="en-US" sz="2400" dirty="0">
                <a:ea typeface="宋体" panose="02010600030101010101" pitchFamily="2" charset="-122"/>
              </a:rPr>
              <a:t> </a:t>
            </a:r>
            <a:r>
              <a:rPr lang="en-US" altLang="zh-CN" sz="2400" dirty="0">
                <a:ea typeface="宋体" panose="02010600030101010101" pitchFamily="2" charset="-122"/>
              </a:rPr>
              <a:t>0s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mapped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slightly</a:t>
            </a:r>
            <a:r>
              <a:rPr lang="zh-CN" altLang="en-US" sz="2400" dirty="0">
                <a:ea typeface="宋体" panose="02010600030101010101" pitchFamily="2" charset="-122"/>
              </a:rPr>
              <a:t> </a:t>
            </a:r>
            <a:r>
              <a:rPr lang="en-US" altLang="zh-CN" sz="2400" dirty="0">
                <a:ea typeface="宋体" panose="02010600030101010101" pitchFamily="2" charset="-122"/>
              </a:rPr>
              <a:t>longer</a:t>
            </a:r>
            <a:r>
              <a:rPr lang="zh-CN" altLang="en-US" sz="2400" dirty="0">
                <a:ea typeface="宋体" panose="02010600030101010101" pitchFamily="2" charset="-122"/>
              </a:rPr>
              <a:t> </a:t>
            </a:r>
            <a:r>
              <a:rPr lang="en-US" altLang="zh-CN" sz="2400" dirty="0">
                <a:ea typeface="宋体" panose="02010600030101010101" pitchFamily="2" charset="-122"/>
              </a:rPr>
              <a:t>patterns</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do</a:t>
            </a:r>
            <a:r>
              <a:rPr lang="zh-CN" altLang="en-US" sz="2400" dirty="0">
                <a:ea typeface="宋体" panose="02010600030101010101" pitchFamily="2" charset="-122"/>
              </a:rPr>
              <a:t> </a:t>
            </a:r>
            <a:r>
              <a:rPr lang="en-US" altLang="zh-CN" sz="2400" dirty="0">
                <a:ea typeface="宋体" panose="02010600030101010101" pitchFamily="2" charset="-122"/>
              </a:rPr>
              <a:t>not</a:t>
            </a:r>
            <a:r>
              <a:rPr lang="zh-CN" altLang="en-US" sz="2400" dirty="0">
                <a:ea typeface="宋体" panose="02010600030101010101" pitchFamily="2" charset="-122"/>
              </a:rPr>
              <a:t> </a:t>
            </a:r>
            <a:r>
              <a:rPr lang="en-US" altLang="zh-CN" sz="2400" dirty="0">
                <a:ea typeface="宋体" panose="02010600030101010101" pitchFamily="2" charset="-122"/>
              </a:rPr>
              <a:t>have</a:t>
            </a:r>
            <a:r>
              <a:rPr lang="zh-CN" altLang="en-US" sz="2400" dirty="0">
                <a:ea typeface="宋体" panose="02010600030101010101" pitchFamily="2" charset="-122"/>
              </a:rPr>
              <a:t> </a:t>
            </a:r>
            <a:r>
              <a:rPr lang="en-US" altLang="zh-CN" sz="2400" dirty="0">
                <a:ea typeface="宋体" panose="02010600030101010101" pitchFamily="2" charset="-122"/>
              </a:rPr>
              <a:t>too</a:t>
            </a:r>
            <a:r>
              <a:rPr lang="zh-CN" altLang="en-US" sz="2400" dirty="0">
                <a:ea typeface="宋体" panose="02010600030101010101" pitchFamily="2" charset="-122"/>
              </a:rPr>
              <a:t> </a:t>
            </a:r>
            <a:r>
              <a:rPr lang="en-US" altLang="zh-CN" sz="2400" dirty="0">
                <a:ea typeface="宋体" panose="02010600030101010101" pitchFamily="2" charset="-122"/>
              </a:rPr>
              <a:t>many</a:t>
            </a:r>
            <a:r>
              <a:rPr lang="zh-CN" altLang="en-US" sz="2400" dirty="0">
                <a:ea typeface="宋体" panose="02010600030101010101" pitchFamily="2" charset="-122"/>
              </a:rPr>
              <a:t> </a:t>
            </a:r>
            <a:r>
              <a:rPr lang="en-US" altLang="zh-CN" sz="2400" dirty="0">
                <a:ea typeface="宋体" panose="02010600030101010101" pitchFamily="2" charset="-122"/>
              </a:rPr>
              <a:t>consecutive</a:t>
            </a:r>
            <a:r>
              <a:rPr lang="zh-CN" altLang="en-US" sz="2400" dirty="0">
                <a:ea typeface="宋体" panose="02010600030101010101" pitchFamily="2" charset="-122"/>
              </a:rPr>
              <a:t> </a:t>
            </a:r>
            <a:r>
              <a:rPr lang="en-US" altLang="zh-CN" sz="2400" dirty="0">
                <a:ea typeface="宋体" panose="02010600030101010101" pitchFamily="2" charset="-122"/>
              </a:rPr>
              <a:t>0s.</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example,</a:t>
            </a:r>
            <a:r>
              <a:rPr lang="zh-CN" altLang="en-US" sz="2400" dirty="0">
                <a:ea typeface="宋体" panose="02010600030101010101" pitchFamily="2" charset="-122"/>
              </a:rPr>
              <a:t> </a:t>
            </a:r>
            <a:r>
              <a:rPr lang="en-US" altLang="zh-CN" sz="2400" dirty="0">
                <a:ea typeface="宋体" panose="02010600030101010101" pitchFamily="2" charset="-122"/>
              </a:rPr>
              <a:t>4B/5B</a:t>
            </a:r>
            <a:r>
              <a:rPr lang="zh-CN" altLang="en-US" sz="2400" dirty="0">
                <a:ea typeface="宋体" panose="02010600030101010101" pitchFamily="2" charset="-122"/>
              </a:rPr>
              <a:t> </a:t>
            </a:r>
            <a:r>
              <a:rPr lang="en-US" altLang="zh-CN" sz="2400" dirty="0">
                <a:ea typeface="宋体" panose="02010600030101010101" pitchFamily="2" charset="-122"/>
              </a:rPr>
              <a:t>coding:</a:t>
            </a:r>
            <a:endParaRPr lang="en-CA" altLang="zh-CN" sz="2400" dirty="0">
              <a:ea typeface="宋体" panose="02010600030101010101" pitchFamily="2" charset="-122"/>
            </a:endParaRPr>
          </a:p>
          <a:p>
            <a:pPr marL="342900" indent="-342900" eaLnBrk="1" hangingPunct="1">
              <a:buFont typeface="Arial" panose="020B0604020202020204" pitchFamily="34" charset="0"/>
              <a:buChar char="•"/>
            </a:pPr>
            <a:r>
              <a:rPr lang="en-US" altLang="zh-CN" sz="2400" dirty="0">
                <a:ea typeface="宋体" panose="02010600030101010101" pitchFamily="2" charset="-122"/>
              </a:rPr>
              <a:t>Every</a:t>
            </a:r>
            <a:r>
              <a:rPr lang="zh-CN" altLang="en-US" sz="2400" dirty="0">
                <a:ea typeface="宋体" panose="02010600030101010101" pitchFamily="2" charset="-122"/>
              </a:rPr>
              <a:t> </a:t>
            </a:r>
            <a:r>
              <a:rPr lang="en-US" altLang="zh-CN" sz="2400" dirty="0">
                <a:ea typeface="宋体" panose="02010600030101010101" pitchFamily="2" charset="-122"/>
              </a:rPr>
              <a:t>4</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mapped</a:t>
            </a:r>
            <a:r>
              <a:rPr lang="zh-CN" altLang="en-US" sz="2400" dirty="0">
                <a:ea typeface="宋体" panose="02010600030101010101" pitchFamily="2" charset="-122"/>
              </a:rPr>
              <a:t> </a:t>
            </a:r>
            <a:r>
              <a:rPr lang="en-US" altLang="zh-CN" sz="2400" dirty="0">
                <a:ea typeface="宋体" panose="02010600030101010101" pitchFamily="2" charset="-122"/>
              </a:rPr>
              <a:t>into</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5-bit</a:t>
            </a:r>
            <a:r>
              <a:rPr lang="zh-CN" altLang="en-US" sz="2400" dirty="0">
                <a:ea typeface="宋体" panose="02010600030101010101" pitchFamily="2" charset="-122"/>
              </a:rPr>
              <a:t> </a:t>
            </a:r>
            <a:r>
              <a:rPr lang="en-US" altLang="zh-CN" sz="2400" dirty="0">
                <a:ea typeface="宋体" panose="02010600030101010101" pitchFamily="2" charset="-122"/>
              </a:rPr>
              <a:t>pattern</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fixed</a:t>
            </a:r>
            <a:r>
              <a:rPr lang="zh-CN" altLang="en-US" sz="2400" dirty="0">
                <a:ea typeface="宋体" panose="02010600030101010101" pitchFamily="2" charset="-122"/>
              </a:rPr>
              <a:t> </a:t>
            </a:r>
            <a:r>
              <a:rPr lang="en-US" altLang="zh-CN" sz="2400" dirty="0">
                <a:ea typeface="宋体" panose="02010600030101010101" pitchFamily="2" charset="-122"/>
              </a:rPr>
              <a:t>transition</a:t>
            </a:r>
            <a:r>
              <a:rPr lang="zh-CN" altLang="en-US" sz="2400" dirty="0">
                <a:ea typeface="宋体" panose="02010600030101010101" pitchFamily="2" charset="-122"/>
              </a:rPr>
              <a:t> </a:t>
            </a:r>
            <a:r>
              <a:rPr lang="en-US" altLang="zh-CN" sz="2400" dirty="0">
                <a:ea typeface="宋体" panose="02010600030101010101" pitchFamily="2" charset="-122"/>
              </a:rPr>
              <a:t>table</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5-bit</a:t>
            </a:r>
            <a:r>
              <a:rPr lang="zh-CN" altLang="en-US" sz="2400" dirty="0">
                <a:ea typeface="宋体" panose="02010600030101010101" pitchFamily="2" charset="-122"/>
              </a:rPr>
              <a:t> </a:t>
            </a:r>
            <a:r>
              <a:rPr lang="en-US" altLang="zh-CN" sz="2400" dirty="0">
                <a:ea typeface="宋体" panose="02010600030101010101" pitchFamily="2" charset="-122"/>
              </a:rPr>
              <a:t>patterns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chosen</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avoid</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run</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more</a:t>
            </a:r>
            <a:r>
              <a:rPr lang="zh-CN" altLang="en-US" sz="2400" dirty="0">
                <a:ea typeface="宋体" panose="02010600030101010101" pitchFamily="2" charset="-122"/>
              </a:rPr>
              <a:t> </a:t>
            </a:r>
            <a:r>
              <a:rPr lang="en-US" altLang="zh-CN" sz="2400" dirty="0">
                <a:ea typeface="宋体" panose="02010600030101010101" pitchFamily="2" charset="-122"/>
              </a:rPr>
              <a:t>than</a:t>
            </a:r>
            <a:r>
              <a:rPr lang="zh-CN" altLang="en-US" sz="2400" dirty="0">
                <a:ea typeface="宋体" panose="02010600030101010101" pitchFamily="2" charset="-122"/>
              </a:rPr>
              <a:t> </a:t>
            </a:r>
            <a:r>
              <a:rPr lang="en-US" altLang="zh-CN" sz="2400" dirty="0">
                <a:ea typeface="宋体" panose="02010600030101010101" pitchFamily="2" charset="-122"/>
              </a:rPr>
              <a:t>3</a:t>
            </a:r>
            <a:r>
              <a:rPr lang="zh-CN" altLang="en-US" sz="2400" dirty="0">
                <a:ea typeface="宋体" panose="02010600030101010101" pitchFamily="2" charset="-122"/>
              </a:rPr>
              <a:t> </a:t>
            </a:r>
            <a:r>
              <a:rPr lang="en-US" altLang="zh-CN" sz="2400" dirty="0">
                <a:ea typeface="宋体" panose="02010600030101010101" pitchFamily="2" charset="-122"/>
              </a:rPr>
              <a:t>consecutive</a:t>
            </a:r>
            <a:r>
              <a:rPr lang="zh-CN" altLang="en-US" sz="2400" dirty="0">
                <a:ea typeface="宋体" panose="02010600030101010101" pitchFamily="2" charset="-122"/>
              </a:rPr>
              <a:t> </a:t>
            </a:r>
            <a:r>
              <a:rPr lang="en-US" altLang="zh-CN" sz="2400" dirty="0">
                <a:ea typeface="宋体" panose="02010600030101010101" pitchFamily="2" charset="-122"/>
              </a:rPr>
              <a:t>0s.</a:t>
            </a:r>
          </a:p>
          <a:p>
            <a:pPr marL="342900" indent="-342900" eaLnBrk="1" hangingPunct="1">
              <a:buFont typeface="Arial" panose="020B0604020202020204" pitchFamily="34" charset="0"/>
              <a:buChar char="•"/>
            </a:pPr>
            <a:r>
              <a:rPr lang="en-US" altLang="zh-CN" sz="2400" dirty="0">
                <a:ea typeface="宋体" panose="02010600030101010101" pitchFamily="2" charset="-122"/>
              </a:rPr>
              <a:t>25%</a:t>
            </a:r>
            <a:r>
              <a:rPr lang="zh-CN" altLang="en-US" sz="2400" dirty="0">
                <a:ea typeface="宋体" panose="02010600030101010101" pitchFamily="2" charset="-122"/>
              </a:rPr>
              <a:t> </a:t>
            </a:r>
            <a:r>
              <a:rPr lang="en-US" altLang="zh-CN" sz="2400" dirty="0">
                <a:ea typeface="宋体" panose="02010600030101010101" pitchFamily="2" charset="-122"/>
              </a:rPr>
              <a:t>overhead</a:t>
            </a:r>
            <a:r>
              <a:rPr lang="zh-CN" altLang="en-US" sz="2400" dirty="0">
                <a:ea typeface="宋体" panose="02010600030101010101" pitchFamily="2" charset="-122"/>
              </a:rPr>
              <a:t> </a:t>
            </a:r>
            <a:endParaRPr lang="en-CA" altLang="zh-CN" sz="2400" dirty="0">
              <a:ea typeface="宋体" panose="02010600030101010101" pitchFamily="2" charset="-122"/>
            </a:endParaRPr>
          </a:p>
          <a:p>
            <a:pPr marL="342900" indent="-342900">
              <a:buFont typeface="Arial" panose="020B0604020202020204" pitchFamily="34" charset="0"/>
              <a:buChar char="•"/>
            </a:pPr>
            <a:r>
              <a:rPr lang="en-US" altLang="zh-CN" sz="2400" dirty="0"/>
              <a:t>16</a:t>
            </a:r>
            <a:r>
              <a:rPr lang="zh-CN" altLang="en-US" sz="2400" dirty="0"/>
              <a:t> </a:t>
            </a:r>
            <a:r>
              <a:rPr lang="en-US" altLang="zh-CN" sz="2400" dirty="0"/>
              <a:t>input</a:t>
            </a:r>
            <a:r>
              <a:rPr lang="zh-CN" altLang="en-US" sz="2400" dirty="0"/>
              <a:t> </a:t>
            </a:r>
            <a:r>
              <a:rPr lang="en-US" altLang="zh-CN" sz="2400" dirty="0"/>
              <a:t>combinations</a:t>
            </a:r>
            <a:r>
              <a:rPr lang="zh-CN" altLang="en-US" sz="2400" dirty="0"/>
              <a:t> </a:t>
            </a:r>
            <a:r>
              <a:rPr lang="en-US" altLang="zh-CN" sz="2400" dirty="0"/>
              <a:t>and</a:t>
            </a:r>
            <a:r>
              <a:rPr lang="zh-CN" altLang="en-US" sz="2400" dirty="0"/>
              <a:t> </a:t>
            </a:r>
            <a:r>
              <a:rPr lang="en-US" altLang="zh-CN" sz="2400" dirty="0"/>
              <a:t>32</a:t>
            </a:r>
            <a:r>
              <a:rPr lang="zh-CN" altLang="en-US" sz="2400" dirty="0"/>
              <a:t> </a:t>
            </a:r>
            <a:r>
              <a:rPr lang="en-US" altLang="zh-CN" sz="2400" dirty="0"/>
              <a:t>output</a:t>
            </a:r>
            <a:r>
              <a:rPr lang="zh-CN" altLang="en-US" sz="2400" dirty="0"/>
              <a:t> </a:t>
            </a:r>
            <a:r>
              <a:rPr lang="en-US" altLang="zh-CN" sz="2400" dirty="0"/>
              <a:t>combinations</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some</a:t>
            </a:r>
            <a:r>
              <a:rPr lang="zh-CN" altLang="en-US" sz="2400" dirty="0">
                <a:ea typeface="宋体" panose="02010600030101010101" pitchFamily="2" charset="-122"/>
              </a:rPr>
              <a:t> </a:t>
            </a:r>
            <a:r>
              <a:rPr lang="en-US" altLang="zh-CN" sz="2400" dirty="0">
                <a:ea typeface="宋体" panose="02010600030101010101" pitchFamily="2" charset="-122"/>
              </a:rPr>
              <a:t>unused</a:t>
            </a:r>
            <a:r>
              <a:rPr lang="zh-CN" altLang="en-US" sz="2400" dirty="0">
                <a:ea typeface="宋体" panose="02010600030101010101" pitchFamily="2" charset="-122"/>
              </a:rPr>
              <a:t> </a:t>
            </a:r>
            <a:r>
              <a:rPr lang="en-US" altLang="zh-CN" sz="2400" dirty="0">
                <a:ea typeface="宋体" panose="02010600030101010101" pitchFamily="2" charset="-122"/>
              </a:rPr>
              <a:t>output</a:t>
            </a:r>
            <a:r>
              <a:rPr lang="zh-CN" altLang="en-US" sz="2400" dirty="0">
                <a:ea typeface="宋体" panose="02010600030101010101" pitchFamily="2" charset="-122"/>
              </a:rPr>
              <a:t> </a:t>
            </a:r>
            <a:r>
              <a:rPr lang="en-US" altLang="zh-CN" sz="2400" dirty="0">
                <a:ea typeface="宋体" panose="02010600030101010101" pitchFamily="2" charset="-122"/>
              </a:rPr>
              <a:t>combinations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control</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e.g.,</a:t>
            </a:r>
            <a:r>
              <a:rPr lang="zh-CN" altLang="en-US" sz="2400" dirty="0">
                <a:ea typeface="宋体" panose="02010600030101010101" pitchFamily="2" charset="-122"/>
              </a:rPr>
              <a:t> </a:t>
            </a:r>
            <a:r>
              <a:rPr lang="en-US" altLang="zh-CN" sz="2400" dirty="0">
                <a:ea typeface="宋体" panose="02010600030101010101" pitchFamily="2" charset="-122"/>
              </a:rPr>
              <a:t>“11000”</a:t>
            </a:r>
            <a:r>
              <a:rPr lang="zh-CN" altLang="en-US" sz="2400" dirty="0">
                <a:ea typeface="宋体" panose="02010600030101010101" pitchFamily="2" charset="-122"/>
              </a:rPr>
              <a:t> </a:t>
            </a:r>
            <a:r>
              <a:rPr lang="en-US" altLang="zh-CN" sz="2400" dirty="0">
                <a:ea typeface="宋体" panose="02010600030101010101" pitchFamily="2" charset="-122"/>
              </a:rPr>
              <a:t>represents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start</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frame</a:t>
            </a:r>
          </a:p>
          <a:p>
            <a:pPr marL="342900" indent="-342900">
              <a:buFont typeface="Arial" panose="020B0604020202020204" pitchFamily="34" charset="0"/>
              <a:buChar char="•"/>
            </a:pPr>
            <a:endParaRPr lang="en-US" altLang="zh-CN" sz="2400" dirty="0"/>
          </a:p>
        </p:txBody>
      </p:sp>
    </p:spTree>
    <p:extLst>
      <p:ext uri="{BB962C8B-B14F-4D97-AF65-F5344CB8AC3E}">
        <p14:creationId xmlns:p14="http://schemas.microsoft.com/office/powerpoint/2010/main" val="101624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40707663-E189-1048-B2AB-7683E9424EA1}"/>
              </a:ext>
            </a:extLst>
          </p:cNvPr>
          <p:cNvSpPr>
            <a:spLocks noGrp="1" noChangeArrowheads="1"/>
          </p:cNvSpPr>
          <p:nvPr>
            <p:ph type="body" idx="1"/>
          </p:nvPr>
        </p:nvSpPr>
        <p:spPr>
          <a:xfrm>
            <a:off x="0" y="5638800"/>
            <a:ext cx="8856663"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4B/5B mapping</a:t>
            </a:r>
            <a:r>
              <a:rPr lang="en-US" altLang="en-US"/>
              <a:t>.</a:t>
            </a:r>
          </a:p>
        </p:txBody>
      </p:sp>
      <p:pic>
        <p:nvPicPr>
          <p:cNvPr id="41989" name="Picture 6">
            <a:extLst>
              <a:ext uri="{FF2B5EF4-FFF2-40B4-BE49-F238E27FC236}">
                <a16:creationId xmlns:a16="http://schemas.microsoft.com/office/drawing/2014/main" id="{220974DE-48DC-F842-A55C-A8DBF620E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258888"/>
            <a:ext cx="8401050"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68FB6574-16A2-EA44-BE6D-707F9F2D001D}"/>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Clock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Recovery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Clock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Recovery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98120"/>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Solution</a:t>
            </a:r>
            <a:r>
              <a:rPr lang="zh-CN" altLang="en-US" sz="2400" dirty="0">
                <a:ea typeface="宋体" panose="02010600030101010101" pitchFamily="2" charset="-122"/>
              </a:rPr>
              <a:t> </a:t>
            </a:r>
            <a:r>
              <a:rPr lang="en-US" altLang="zh-CN" sz="2400" dirty="0">
                <a:ea typeface="宋体" panose="02010600030101010101" pitchFamily="2" charset="-122"/>
              </a:rPr>
              <a:t>2-3:</a:t>
            </a:r>
            <a:r>
              <a:rPr lang="zh-CN" altLang="en-US" sz="2400" dirty="0">
                <a:ea typeface="宋体" panose="02010600030101010101" pitchFamily="2" charset="-122"/>
              </a:rPr>
              <a:t> </a:t>
            </a:r>
            <a:r>
              <a:rPr lang="en-US" altLang="zh-CN" sz="2400" dirty="0">
                <a:ea typeface="宋体" panose="02010600030101010101" pitchFamily="2" charset="-122"/>
              </a:rPr>
              <a:t>XORing</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pseudorandom</a:t>
            </a:r>
            <a:r>
              <a:rPr lang="zh-CN" altLang="en-US" sz="2400" dirty="0">
                <a:ea typeface="宋体" panose="02010600030101010101" pitchFamily="2" charset="-122"/>
              </a:rPr>
              <a:t> </a:t>
            </a:r>
            <a:r>
              <a:rPr lang="en-US" altLang="zh-CN" sz="2400" dirty="0">
                <a:ea typeface="宋体" panose="02010600030101010101" pitchFamily="2" charset="-122"/>
              </a:rPr>
              <a:t>sequence</a:t>
            </a:r>
            <a:r>
              <a:rPr lang="zh-CN" altLang="en-US" sz="2400" dirty="0">
                <a:ea typeface="宋体" panose="02010600030101010101" pitchFamily="2" charset="-122"/>
              </a:rPr>
              <a:t> </a:t>
            </a:r>
            <a:r>
              <a:rPr lang="en-US" altLang="zh-CN" sz="2400" dirty="0">
                <a:ea typeface="宋体" panose="02010600030101010101" pitchFamily="2" charset="-122"/>
              </a:rPr>
              <a:t>before</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transmitted</a:t>
            </a:r>
          </a:p>
          <a:p>
            <a:pPr marL="342900" indent="-342900" eaLnBrk="1" hangingPunct="1">
              <a:buFont typeface="Arial" panose="020B0604020202020204" pitchFamily="34" charset="0"/>
              <a:buChar char="•"/>
            </a:pPr>
            <a:r>
              <a:rPr lang="en-US" altLang="zh-CN" sz="2400" dirty="0">
                <a:ea typeface="宋体" panose="02010600030101010101" pitchFamily="2" charset="-122"/>
              </a:rPr>
              <a:t>Scrambling:</a:t>
            </a:r>
            <a:r>
              <a:rPr lang="zh-CN" altLang="en-US" sz="2400" dirty="0">
                <a:ea typeface="宋体" panose="02010600030101010101" pitchFamily="2" charset="-122"/>
              </a:rPr>
              <a:t> </a:t>
            </a:r>
            <a:r>
              <a:rPr lang="en-US" altLang="zh-CN" sz="2400" dirty="0">
                <a:ea typeface="宋体" panose="02010600030101010101" pitchFamily="2" charset="-122"/>
              </a:rPr>
              <a:t>make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look</a:t>
            </a:r>
            <a:r>
              <a:rPr lang="zh-CN" altLang="en-US" sz="2400" dirty="0">
                <a:ea typeface="宋体" panose="02010600030101010101" pitchFamily="2" charset="-122"/>
              </a:rPr>
              <a:t> </a:t>
            </a:r>
            <a:r>
              <a:rPr lang="en-US" altLang="zh-CN" sz="2400" dirty="0">
                <a:ea typeface="宋体" panose="02010600030101010101" pitchFamily="2" charset="-122"/>
              </a:rPr>
              <a:t>random;</a:t>
            </a:r>
            <a:r>
              <a:rPr lang="zh-CN" altLang="en-US" sz="2400" dirty="0">
                <a:ea typeface="宋体" panose="02010600030101010101" pitchFamily="2" charset="-122"/>
              </a:rPr>
              <a:t> </a:t>
            </a:r>
            <a:r>
              <a:rPr lang="en-US" altLang="zh-CN" sz="2400" dirty="0">
                <a:ea typeface="宋体" panose="02010600030101010101" pitchFamily="2" charset="-122"/>
              </a:rPr>
              <a:t>random</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usually</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frequent</a:t>
            </a:r>
            <a:r>
              <a:rPr lang="zh-CN" altLang="en-US" sz="2400" dirty="0">
                <a:ea typeface="宋体" panose="02010600030101010101" pitchFamily="2" charset="-122"/>
              </a:rPr>
              <a:t> </a:t>
            </a:r>
            <a:r>
              <a:rPr lang="en-US" altLang="zh-CN" sz="2400" dirty="0">
                <a:ea typeface="宋体" panose="02010600030101010101" pitchFamily="2" charset="-122"/>
              </a:rPr>
              <a:t>transitions</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receiver</a:t>
            </a:r>
            <a:r>
              <a:rPr lang="zh-CN" altLang="en-US" sz="2400" dirty="0">
                <a:ea typeface="宋体" panose="02010600030101010101" pitchFamily="2" charset="-122"/>
              </a:rPr>
              <a:t> </a:t>
            </a:r>
            <a:r>
              <a:rPr lang="en-US" altLang="zh-CN" sz="2400" dirty="0">
                <a:ea typeface="宋体" panose="02010600030101010101" pitchFamily="2" charset="-122"/>
              </a:rPr>
              <a:t>XORs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incoming</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same</a:t>
            </a:r>
            <a:r>
              <a:rPr lang="zh-CN" altLang="en-US" sz="2400" dirty="0">
                <a:ea typeface="宋体" panose="02010600030101010101" pitchFamily="2" charset="-122"/>
              </a:rPr>
              <a:t> </a:t>
            </a:r>
            <a:r>
              <a:rPr lang="en-US" altLang="zh-CN" sz="2400" dirty="0">
                <a:ea typeface="宋体" panose="02010600030101010101" pitchFamily="2" charset="-122"/>
              </a:rPr>
              <a:t>pseudorandom</a:t>
            </a:r>
            <a:r>
              <a:rPr lang="zh-CN" altLang="en-US" sz="2400" dirty="0">
                <a:ea typeface="宋体" panose="02010600030101010101" pitchFamily="2" charset="-122"/>
              </a:rPr>
              <a:t> </a:t>
            </a:r>
            <a:r>
              <a:rPr lang="en-US" altLang="zh-CN" sz="2400" dirty="0">
                <a:ea typeface="宋体" panose="02010600030101010101" pitchFamily="2" charset="-122"/>
              </a:rPr>
              <a:t>sequence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recover</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real</a:t>
            </a:r>
            <a:r>
              <a:rPr lang="zh-CN" altLang="en-US" sz="2400" dirty="0">
                <a:ea typeface="宋体" panose="02010600030101010101" pitchFamily="2" charset="-122"/>
              </a:rPr>
              <a:t> </a:t>
            </a:r>
            <a:r>
              <a:rPr lang="en-US" altLang="zh-CN" sz="2400" dirty="0">
                <a:ea typeface="宋体" panose="02010600030101010101" pitchFamily="2" charset="-122"/>
              </a:rPr>
              <a:t>data</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pseudorandom</a:t>
            </a:r>
            <a:r>
              <a:rPr lang="zh-CN" altLang="en-US" sz="2400" dirty="0">
                <a:ea typeface="宋体" panose="02010600030101010101" pitchFamily="2" charset="-122"/>
              </a:rPr>
              <a:t> </a:t>
            </a:r>
            <a:r>
              <a:rPr lang="en-US" altLang="zh-CN" sz="2400" dirty="0">
                <a:ea typeface="宋体" panose="02010600030101010101" pitchFamily="2" charset="-122"/>
              </a:rPr>
              <a:t>sequence</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generated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random</a:t>
            </a:r>
            <a:r>
              <a:rPr lang="zh-CN" altLang="en-US" sz="2400" dirty="0">
                <a:ea typeface="宋体" panose="02010600030101010101" pitchFamily="2" charset="-122"/>
              </a:rPr>
              <a:t> </a:t>
            </a:r>
            <a:r>
              <a:rPr lang="en-US" altLang="zh-CN" sz="2400" dirty="0">
                <a:ea typeface="宋体" panose="02010600030101010101" pitchFamily="2" charset="-122"/>
              </a:rPr>
              <a:t>number</a:t>
            </a:r>
            <a:r>
              <a:rPr lang="zh-CN" altLang="en-US" sz="2400" dirty="0">
                <a:ea typeface="宋体" panose="02010600030101010101" pitchFamily="2" charset="-122"/>
              </a:rPr>
              <a:t> </a:t>
            </a:r>
            <a:r>
              <a:rPr lang="en-US" altLang="zh-CN" sz="2400" dirty="0">
                <a:ea typeface="宋体" panose="02010600030101010101" pitchFamily="2" charset="-122"/>
              </a:rPr>
              <a:t>generator</a:t>
            </a:r>
          </a:p>
          <a:p>
            <a:pPr marL="342900" indent="-342900" eaLnBrk="1" hangingPunct="1">
              <a:buFont typeface="Arial" panose="020B0604020202020204" pitchFamily="34" charset="0"/>
              <a:buChar char="•"/>
            </a:pPr>
            <a:r>
              <a:rPr lang="en-US" altLang="zh-CN" sz="2400" dirty="0">
                <a:ea typeface="宋体" panose="02010600030101010101" pitchFamily="2" charset="-122"/>
              </a:rPr>
              <a:t>Pros:</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time</a:t>
            </a:r>
            <a:r>
              <a:rPr lang="zh-CN" altLang="en-US" sz="2400" dirty="0">
                <a:ea typeface="宋体" panose="02010600030101010101" pitchFamily="2" charset="-122"/>
              </a:rPr>
              <a:t> </a:t>
            </a:r>
            <a:r>
              <a:rPr lang="en-US" altLang="zh-CN" sz="2400" dirty="0">
                <a:ea typeface="宋体" panose="02010600030101010101" pitchFamily="2" charset="-122"/>
              </a:rPr>
              <a:t>overhead;</a:t>
            </a:r>
            <a:r>
              <a:rPr lang="zh-CN" altLang="en-US" sz="2400" dirty="0">
                <a:ea typeface="宋体" panose="02010600030101010101" pitchFamily="2" charset="-122"/>
              </a:rPr>
              <a:t> </a:t>
            </a:r>
            <a:r>
              <a:rPr lang="en-US" altLang="zh-CN" sz="2400" dirty="0">
                <a:ea typeface="宋体" panose="02010600030101010101" pitchFamily="2" charset="-122"/>
              </a:rPr>
              <a:t>random</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spread</a:t>
            </a:r>
            <a:r>
              <a:rPr lang="zh-CN" altLang="en-US" sz="2400" dirty="0">
                <a:ea typeface="宋体" panose="02010600030101010101" pitchFamily="2" charset="-122"/>
              </a:rPr>
              <a:t> </a:t>
            </a:r>
            <a:r>
              <a:rPr lang="en-US" altLang="zh-CN" sz="2400" dirty="0">
                <a:ea typeface="宋体" panose="02010600030101010101" pitchFamily="2" charset="-122"/>
              </a:rPr>
              <a:t>energy</a:t>
            </a:r>
            <a:r>
              <a:rPr lang="zh-CN" altLang="en-US" sz="2400" dirty="0">
                <a:ea typeface="宋体" panose="02010600030101010101" pitchFamily="2" charset="-122"/>
              </a:rPr>
              <a:t> </a:t>
            </a:r>
            <a:r>
              <a:rPr lang="en-US" altLang="zh-CN" sz="2400" dirty="0">
                <a:ea typeface="宋体" panose="02010600030101010101" pitchFamily="2" charset="-122"/>
              </a:rPr>
              <a:t>across</a:t>
            </a:r>
            <a:r>
              <a:rPr lang="zh-CN" altLang="en-US" sz="2400" dirty="0">
                <a:ea typeface="宋体" panose="02010600030101010101" pitchFamily="2" charset="-122"/>
              </a:rPr>
              <a:t> </a:t>
            </a:r>
            <a:r>
              <a:rPr lang="en-US" altLang="zh-CN" sz="2400" dirty="0">
                <a:ea typeface="宋体" panose="02010600030101010101" pitchFamily="2" charset="-122"/>
              </a:rPr>
              <a:t>frequencies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avoid</a:t>
            </a:r>
            <a:r>
              <a:rPr lang="zh-CN" altLang="en-US" sz="2400" dirty="0">
                <a:ea typeface="宋体" panose="02010600030101010101" pitchFamily="2" charset="-122"/>
              </a:rPr>
              <a:t> </a:t>
            </a:r>
            <a:r>
              <a:rPr lang="en-US" altLang="zh-CN" sz="2400" dirty="0">
                <a:ea typeface="宋体" panose="02010600030101010101" pitchFamily="2" charset="-122"/>
              </a:rPr>
              <a:t>electromagnetic</a:t>
            </a:r>
            <a:r>
              <a:rPr lang="zh-CN" altLang="en-US" sz="2400" dirty="0">
                <a:ea typeface="宋体" panose="02010600030101010101" pitchFamily="2" charset="-122"/>
              </a:rPr>
              <a:t> </a:t>
            </a:r>
            <a:r>
              <a:rPr lang="en-US" altLang="zh-CN" sz="2400" dirty="0">
                <a:ea typeface="宋体" panose="02010600030101010101" pitchFamily="2" charset="-122"/>
              </a:rPr>
              <a:t>radiation.</a:t>
            </a:r>
            <a:r>
              <a:rPr lang="zh-CN" altLang="en-US" sz="2400" dirty="0">
                <a:ea typeface="宋体" panose="02010600030101010101" pitchFamily="2" charset="-122"/>
              </a:rPr>
              <a:t>  </a:t>
            </a:r>
            <a:endParaRPr lang="en-CA" altLang="zh-CN" sz="2400" dirty="0">
              <a:ea typeface="宋体" panose="02010600030101010101" pitchFamily="2" charset="-122"/>
            </a:endParaRPr>
          </a:p>
          <a:p>
            <a:pPr marL="342900" indent="-342900" eaLnBrk="1" hangingPunct="1">
              <a:buFont typeface="Arial" panose="020B0604020202020204" pitchFamily="34" charset="0"/>
              <a:buChar char="•"/>
            </a:pPr>
            <a:r>
              <a:rPr lang="en-US" altLang="zh-CN" sz="2400" dirty="0">
                <a:ea typeface="宋体" panose="02010600030101010101" pitchFamily="2" charset="-122"/>
              </a:rPr>
              <a:t>Cons:</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guarantee</a:t>
            </a:r>
            <a:r>
              <a:rPr lang="zh-CN" altLang="en-US" sz="2400" dirty="0">
                <a:ea typeface="宋体" panose="02010600030101010101" pitchFamily="2" charset="-122"/>
              </a:rPr>
              <a:t> </a:t>
            </a: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will</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long</a:t>
            </a:r>
            <a:r>
              <a:rPr lang="zh-CN" altLang="en-US" sz="2400" dirty="0">
                <a:ea typeface="宋体" panose="02010600030101010101" pitchFamily="2" charset="-122"/>
              </a:rPr>
              <a:t> </a:t>
            </a:r>
            <a:r>
              <a:rPr lang="en-US" altLang="zh-CN" sz="2400" dirty="0">
                <a:ea typeface="宋体" panose="02010600030101010101" pitchFamily="2" charset="-122"/>
              </a:rPr>
              <a:t>runs.</a:t>
            </a:r>
            <a:r>
              <a:rPr lang="zh-CN" altLang="en-US" sz="2400" dirty="0">
                <a:ea typeface="宋体" panose="02010600030101010101" pitchFamily="2" charset="-122"/>
              </a:rPr>
              <a:t> </a:t>
            </a:r>
            <a:endParaRPr lang="en-CA" altLang="zh-CN" sz="2400" dirty="0">
              <a:ea typeface="宋体" panose="02010600030101010101" pitchFamily="2" charset="-122"/>
            </a:endParaRPr>
          </a:p>
          <a:p>
            <a:pPr marL="1085850" lvl="1" indent="-342900">
              <a:buFont typeface="Arial" panose="020B0604020202020204" pitchFamily="34" charset="0"/>
              <a:buChar char="•"/>
            </a:pPr>
            <a:r>
              <a:rPr lang="en-US" altLang="zh-CN" sz="2400" dirty="0">
                <a:ea typeface="宋体" panose="02010600030101010101" pitchFamily="2" charset="-122"/>
              </a:rPr>
              <a:t>Killer</a:t>
            </a:r>
            <a:r>
              <a:rPr lang="zh-CN" altLang="en-US" sz="2400" dirty="0">
                <a:ea typeface="宋体" panose="02010600030101010101" pitchFamily="2" charset="-122"/>
              </a:rPr>
              <a:t> </a:t>
            </a:r>
            <a:r>
              <a:rPr lang="en-US" altLang="zh-CN" sz="2400" dirty="0">
                <a:ea typeface="宋体" panose="02010600030101010101" pitchFamily="2" charset="-122"/>
              </a:rPr>
              <a:t>packets:</a:t>
            </a:r>
            <a:r>
              <a:rPr lang="zh-CN" altLang="en-US" sz="2400" dirty="0">
                <a:ea typeface="宋体" panose="02010600030101010101" pitchFamily="2" charset="-122"/>
              </a:rPr>
              <a:t> </a:t>
            </a:r>
            <a:r>
              <a:rPr lang="en-US" altLang="zh-CN" sz="2400" dirty="0">
                <a:ea typeface="宋体" panose="02010600030101010101" pitchFamily="2" charset="-122"/>
              </a:rPr>
              <a:t>If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same</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pseudorandom</a:t>
            </a:r>
            <a:r>
              <a:rPr lang="zh-CN" altLang="en-US" sz="2400" dirty="0">
                <a:ea typeface="宋体" panose="02010600030101010101" pitchFamily="2" charset="-122"/>
              </a:rPr>
              <a:t> </a:t>
            </a:r>
            <a:r>
              <a:rPr lang="en-US" altLang="zh-CN" sz="2400" dirty="0">
                <a:ea typeface="宋体" panose="02010600030101010101" pitchFamily="2" charset="-122"/>
              </a:rPr>
              <a:t>sequence,</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will</a:t>
            </a:r>
            <a:r>
              <a:rPr lang="zh-CN" altLang="en-US" sz="2400" dirty="0">
                <a:ea typeface="宋体" panose="02010600030101010101" pitchFamily="2" charset="-122"/>
              </a:rPr>
              <a:t> </a:t>
            </a:r>
            <a:r>
              <a:rPr lang="en-US" altLang="zh-CN" sz="2400" dirty="0">
                <a:ea typeface="宋体" panose="02010600030101010101" pitchFamily="2" charset="-122"/>
              </a:rPr>
              <a:t>XOR</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all</a:t>
            </a:r>
            <a:r>
              <a:rPr lang="zh-CN" altLang="en-US" sz="2400" dirty="0">
                <a:ea typeface="宋体" panose="02010600030101010101" pitchFamily="2" charset="-122"/>
              </a:rPr>
              <a:t> </a:t>
            </a:r>
            <a:r>
              <a:rPr lang="en-US" altLang="zh-CN" sz="2400" dirty="0">
                <a:ea typeface="宋体" panose="02010600030101010101" pitchFamily="2" charset="-122"/>
              </a:rPr>
              <a:t>0s</a:t>
            </a:r>
          </a:p>
        </p:txBody>
      </p:sp>
    </p:spTree>
    <p:extLst>
      <p:ext uri="{BB962C8B-B14F-4D97-AF65-F5344CB8AC3E}">
        <p14:creationId xmlns:p14="http://schemas.microsoft.com/office/powerpoint/2010/main" val="72702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Balanced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Signals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98120"/>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Balanced</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have</a:t>
            </a:r>
            <a:r>
              <a:rPr lang="zh-CN" altLang="en-US" sz="2400" dirty="0">
                <a:ea typeface="宋体" panose="02010600030101010101" pitchFamily="2" charset="-122"/>
              </a:rPr>
              <a:t> </a:t>
            </a:r>
            <a:r>
              <a:rPr lang="en-US" altLang="zh-CN" sz="2400" dirty="0">
                <a:ea typeface="宋体" panose="02010600030101010101" pitchFamily="2" charset="-122"/>
              </a:rPr>
              <a:t>much</a:t>
            </a:r>
            <a:r>
              <a:rPr lang="zh-CN" altLang="en-US" sz="2400" dirty="0">
                <a:ea typeface="宋体" panose="02010600030101010101" pitchFamily="2" charset="-122"/>
              </a:rPr>
              <a:t> </a:t>
            </a:r>
            <a:r>
              <a:rPr lang="en-US" altLang="zh-CN" sz="2400" dirty="0">
                <a:ea typeface="宋体" panose="02010600030101010101" pitchFamily="2" charset="-122"/>
              </a:rPr>
              <a:t>positive</a:t>
            </a:r>
            <a:r>
              <a:rPr lang="zh-CN" altLang="en-US" sz="2400" dirty="0">
                <a:ea typeface="宋体" panose="02010600030101010101" pitchFamily="2" charset="-122"/>
              </a:rPr>
              <a:t> </a:t>
            </a:r>
            <a:r>
              <a:rPr lang="en-US" altLang="zh-CN" sz="2400" dirty="0">
                <a:ea typeface="宋体" panose="02010600030101010101" pitchFamily="2" charset="-122"/>
              </a:rPr>
              <a:t>voltage</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negative</a:t>
            </a:r>
            <a:r>
              <a:rPr lang="zh-CN" altLang="en-US" sz="2400" dirty="0">
                <a:ea typeface="宋体" panose="02010600030101010101" pitchFamily="2" charset="-122"/>
              </a:rPr>
              <a:t> </a:t>
            </a:r>
            <a:r>
              <a:rPr lang="en-US" altLang="zh-CN" sz="2400" dirty="0">
                <a:ea typeface="宋体" panose="02010600030101010101" pitchFamily="2" charset="-122"/>
              </a:rPr>
              <a:t>voltage</a:t>
            </a:r>
            <a:r>
              <a:rPr lang="zh-CN" altLang="en-US" sz="2400" dirty="0">
                <a:ea typeface="宋体" panose="02010600030101010101" pitchFamily="2" charset="-122"/>
              </a:rPr>
              <a:t> </a:t>
            </a:r>
            <a:r>
              <a:rPr lang="en-US" altLang="zh-CN" sz="2400" dirty="0">
                <a:ea typeface="宋体" panose="02010600030101010101" pitchFamily="2" charset="-122"/>
              </a:rPr>
              <a:t>even</a:t>
            </a:r>
            <a:r>
              <a:rPr lang="zh-CN" altLang="en-US" sz="2400" dirty="0">
                <a:ea typeface="宋体" panose="02010600030101010101" pitchFamily="2" charset="-122"/>
              </a:rPr>
              <a:t> </a:t>
            </a:r>
            <a:r>
              <a:rPr lang="en-US" altLang="zh-CN" sz="2400" dirty="0">
                <a:ea typeface="宋体" panose="02010600030101010101" pitchFamily="2" charset="-122"/>
              </a:rPr>
              <a:t>over</a:t>
            </a:r>
            <a:r>
              <a:rPr lang="zh-CN" altLang="en-US" sz="2400" dirty="0">
                <a:ea typeface="宋体" panose="02010600030101010101" pitchFamily="2" charset="-122"/>
              </a:rPr>
              <a:t> </a:t>
            </a:r>
            <a:r>
              <a:rPr lang="en-US" altLang="zh-CN" sz="2400" dirty="0">
                <a:ea typeface="宋体" panose="02010600030101010101" pitchFamily="2" charset="-122"/>
              </a:rPr>
              <a:t>short</a:t>
            </a:r>
            <a:r>
              <a:rPr lang="zh-CN" altLang="en-US" sz="2400" dirty="0">
                <a:ea typeface="宋体" panose="02010600030101010101" pitchFamily="2" charset="-122"/>
              </a:rPr>
              <a:t> </a:t>
            </a:r>
            <a:r>
              <a:rPr lang="en-US" altLang="zh-CN" sz="2400" dirty="0">
                <a:ea typeface="宋体" panose="02010600030101010101" pitchFamily="2" charset="-122"/>
              </a:rPr>
              <a:t>period</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time.</a:t>
            </a:r>
            <a:endParaRPr lang="en-CA" altLang="zh-CN" sz="2400" dirty="0">
              <a:ea typeface="宋体" panose="02010600030101010101" pitchFamily="2" charset="-122"/>
            </a:endParaRPr>
          </a:p>
          <a:p>
            <a:pPr marL="342900" indent="-342900" eaLnBrk="1" hangingPunct="1">
              <a:buFont typeface="Arial" panose="020B0604020202020204" pitchFamily="34" charset="0"/>
              <a:buChar char="•"/>
            </a:pPr>
            <a:r>
              <a:rPr lang="en-US" altLang="zh-CN" sz="2400" dirty="0">
                <a:ea typeface="宋体" panose="02010600030101010101" pitchFamily="2" charset="-122"/>
              </a:rPr>
              <a:t>Average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DC</a:t>
            </a:r>
            <a:r>
              <a:rPr lang="zh-CN" altLang="en-US" sz="2400" dirty="0">
                <a:ea typeface="宋体" panose="02010600030101010101" pitchFamily="2" charset="-122"/>
              </a:rPr>
              <a:t> </a:t>
            </a:r>
            <a:r>
              <a:rPr lang="en-US" altLang="zh-CN" sz="2400" dirty="0">
                <a:ea typeface="宋体" panose="02010600030101010101" pitchFamily="2" charset="-122"/>
              </a:rPr>
              <a:t>electrical</a:t>
            </a:r>
            <a:r>
              <a:rPr lang="zh-CN" altLang="en-US" sz="2400" dirty="0">
                <a:ea typeface="宋体" panose="02010600030101010101" pitchFamily="2" charset="-122"/>
              </a:rPr>
              <a:t> </a:t>
            </a:r>
            <a:r>
              <a:rPr lang="en-US" altLang="zh-CN" sz="2400" dirty="0">
                <a:ea typeface="宋体" panose="02010600030101010101" pitchFamily="2" charset="-122"/>
              </a:rPr>
              <a:t>component;</a:t>
            </a:r>
            <a:r>
              <a:rPr lang="zh-CN" altLang="en-US" sz="2400" dirty="0">
                <a:ea typeface="宋体" panose="02010600030101010101" pitchFamily="2" charset="-122"/>
              </a:rPr>
              <a:t> </a:t>
            </a:r>
            <a:endParaRPr lang="en-CA" altLang="zh-CN" sz="2400" dirty="0">
              <a:ea typeface="宋体" panose="02010600030101010101" pitchFamily="2" charset="-122"/>
            </a:endParaRPr>
          </a:p>
          <a:p>
            <a:pPr marL="342900" indent="-342900" eaLnBrk="1" hangingPunct="1">
              <a:buFont typeface="Arial" panose="020B0604020202020204" pitchFamily="34" charset="0"/>
              <a:buChar char="•"/>
            </a:pPr>
            <a:r>
              <a:rPr lang="en-US" altLang="zh-CN" sz="2400" dirty="0">
                <a:ea typeface="宋体" panose="02010600030101010101" pitchFamily="2" charset="-122"/>
              </a:rPr>
              <a:t>Balanced</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ideal</a:t>
            </a:r>
            <a:r>
              <a:rPr lang="zh-CN" altLang="en-US" sz="2400" dirty="0">
                <a:ea typeface="宋体" panose="02010600030101010101" pitchFamily="2" charset="-122"/>
              </a:rPr>
              <a:t> </a:t>
            </a:r>
            <a:r>
              <a:rPr lang="en-US" altLang="zh-CN" sz="2400" dirty="0">
                <a:ea typeface="宋体" panose="02010600030101010101" pitchFamily="2" charset="-122"/>
              </a:rPr>
              <a:t>because:</a:t>
            </a:r>
          </a:p>
          <a:p>
            <a:pPr marL="1085850" lvl="1" indent="-342900">
              <a:buFont typeface="Arial" panose="020B0604020202020204" pitchFamily="34" charset="0"/>
              <a:buChar char="•"/>
            </a:pPr>
            <a:r>
              <a:rPr lang="en-US" altLang="zh-CN" sz="2400" dirty="0">
                <a:ea typeface="宋体" panose="02010600030101010101" pitchFamily="2" charset="-122"/>
              </a:rPr>
              <a:t>DC</a:t>
            </a:r>
            <a:r>
              <a:rPr lang="zh-CN" altLang="en-US" sz="2400" dirty="0">
                <a:ea typeface="宋体" panose="02010600030101010101" pitchFamily="2" charset="-122"/>
              </a:rPr>
              <a:t> </a:t>
            </a:r>
            <a:r>
              <a:rPr lang="en-US" altLang="zh-CN" sz="2400" dirty="0">
                <a:ea typeface="宋体" panose="02010600030101010101" pitchFamily="2" charset="-122"/>
              </a:rPr>
              <a:t>component</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strongly</a:t>
            </a:r>
            <a:r>
              <a:rPr lang="zh-CN" altLang="en-US" sz="2400" dirty="0">
                <a:ea typeface="宋体" panose="02010600030101010101" pitchFamily="2" charset="-122"/>
              </a:rPr>
              <a:t> </a:t>
            </a:r>
            <a:r>
              <a:rPr lang="en-US" altLang="zh-CN" sz="2400" dirty="0">
                <a:ea typeface="宋体" panose="02010600030101010101" pitchFamily="2" charset="-122"/>
              </a:rPr>
              <a:t>attenuated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some</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e.g.,</a:t>
            </a:r>
            <a:r>
              <a:rPr lang="zh-CN" altLang="en-US" sz="2400" dirty="0">
                <a:ea typeface="宋体" panose="02010600030101010101" pitchFamily="2" charset="-122"/>
              </a:rPr>
              <a:t> </a:t>
            </a:r>
            <a:r>
              <a:rPr lang="en-US" altLang="zh-CN" sz="2400" dirty="0">
                <a:ea typeface="宋体" panose="02010600030101010101" pitchFamily="2" charset="-122"/>
              </a:rPr>
              <a:t>coax,</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some</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only</a:t>
            </a:r>
            <a:r>
              <a:rPr lang="zh-CN" altLang="en-US" sz="2400" dirty="0">
                <a:ea typeface="宋体" panose="02010600030101010101" pitchFamily="2" charset="-122"/>
              </a:rPr>
              <a:t> </a:t>
            </a:r>
            <a:r>
              <a:rPr lang="en-US" altLang="zh-CN" sz="2400" dirty="0">
                <a:ea typeface="宋体" panose="02010600030101010101" pitchFamily="2" charset="-122"/>
              </a:rPr>
              <a:t>pass</a:t>
            </a:r>
            <a:r>
              <a:rPr lang="zh-CN" altLang="en-US" sz="2400" dirty="0">
                <a:ea typeface="宋体" panose="02010600030101010101" pitchFamily="2" charset="-122"/>
              </a:rPr>
              <a:t> </a:t>
            </a:r>
            <a:r>
              <a:rPr lang="en-US" altLang="zh-CN" sz="2400" dirty="0">
                <a:ea typeface="宋体" panose="02010600030101010101" pitchFamily="2" charset="-122"/>
              </a:rPr>
              <a:t>AC</a:t>
            </a:r>
            <a:r>
              <a:rPr lang="zh-CN" altLang="en-US" sz="2400" dirty="0">
                <a:ea typeface="宋体" panose="02010600030101010101" pitchFamily="2" charset="-122"/>
              </a:rPr>
              <a:t> </a:t>
            </a:r>
            <a:r>
              <a:rPr lang="en-US" altLang="zh-CN" sz="2400" dirty="0">
                <a:ea typeface="宋体" panose="02010600030101010101" pitchFamily="2" charset="-122"/>
              </a:rPr>
              <a:t>portion</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signal</a:t>
            </a:r>
          </a:p>
          <a:p>
            <a:pPr marL="1085850" lvl="1" indent="-342900">
              <a:buFont typeface="Arial" panose="020B0604020202020204" pitchFamily="34" charset="0"/>
              <a:buChar char="•"/>
            </a:pPr>
            <a:r>
              <a:rPr lang="en-US" altLang="zh-CN" sz="2400" dirty="0">
                <a:ea typeface="宋体" panose="02010600030101010101" pitchFamily="2" charset="-122"/>
              </a:rPr>
              <a:t>Good</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clock</a:t>
            </a:r>
            <a:r>
              <a:rPr lang="zh-CN" altLang="en-US" sz="2400" dirty="0">
                <a:ea typeface="宋体" panose="02010600030101010101" pitchFamily="2" charset="-122"/>
              </a:rPr>
              <a:t> </a:t>
            </a:r>
            <a:r>
              <a:rPr lang="en-US" altLang="zh-CN" sz="2400" dirty="0">
                <a:ea typeface="宋体" panose="02010600030101010101" pitchFamily="2" charset="-122"/>
              </a:rPr>
              <a:t>recovery</a:t>
            </a:r>
            <a:r>
              <a:rPr lang="zh-CN" altLang="en-US" sz="2400" dirty="0">
                <a:ea typeface="宋体" panose="02010600030101010101" pitchFamily="2" charset="-122"/>
              </a:rPr>
              <a:t> </a:t>
            </a:r>
            <a:r>
              <a:rPr lang="en-US" altLang="zh-CN" sz="2400" dirty="0">
                <a:ea typeface="宋体" panose="02010600030101010101" pitchFamily="2" charset="-122"/>
              </a:rPr>
              <a:t>since</a:t>
            </a:r>
            <a:r>
              <a:rPr lang="zh-CN" altLang="en-US" sz="2400" dirty="0">
                <a:ea typeface="宋体" panose="02010600030101010101" pitchFamily="2" charset="-122"/>
              </a:rPr>
              <a:t> </a:t>
            </a: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mix</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positive</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negative</a:t>
            </a:r>
            <a:r>
              <a:rPr lang="zh-CN" altLang="en-US" sz="2400" dirty="0">
                <a:ea typeface="宋体" panose="02010600030101010101" pitchFamily="2" charset="-122"/>
              </a:rPr>
              <a:t> </a:t>
            </a:r>
            <a:r>
              <a:rPr lang="en-US" altLang="zh-CN" sz="2400" dirty="0">
                <a:ea typeface="宋体" panose="02010600030101010101" pitchFamily="2" charset="-122"/>
              </a:rPr>
              <a:t>signals</a:t>
            </a:r>
          </a:p>
          <a:p>
            <a:pPr marL="1085850" lvl="1" indent="-342900">
              <a:buFont typeface="Arial" panose="020B0604020202020204" pitchFamily="34" charset="0"/>
              <a:buChar char="•"/>
            </a:pPr>
            <a:r>
              <a:rPr lang="en-US" altLang="zh-CN" sz="2400" dirty="0">
                <a:ea typeface="宋体" panose="02010600030101010101" pitchFamily="2" charset="-122"/>
              </a:rPr>
              <a:t>Receiver</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average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decision</a:t>
            </a:r>
            <a:r>
              <a:rPr lang="zh-CN" altLang="en-US" sz="2400" dirty="0">
                <a:ea typeface="宋体" panose="02010600030101010101" pitchFamily="2" charset="-122"/>
              </a:rPr>
              <a:t> </a:t>
            </a:r>
            <a:r>
              <a:rPr lang="en-US" altLang="zh-CN" sz="2400" dirty="0">
                <a:ea typeface="宋体" panose="02010600030101010101" pitchFamily="2" charset="-122"/>
              </a:rPr>
              <a:t>threshold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decode</a:t>
            </a:r>
            <a:r>
              <a:rPr lang="zh-CN" altLang="en-US" sz="2400" dirty="0">
                <a:ea typeface="宋体" panose="02010600030101010101" pitchFamily="2" charset="-122"/>
              </a:rPr>
              <a:t> </a:t>
            </a:r>
            <a:r>
              <a:rPr lang="en-US" altLang="zh-CN" sz="2400" dirty="0">
                <a:ea typeface="宋体" panose="02010600030101010101" pitchFamily="2" charset="-122"/>
              </a:rPr>
              <a:t>0s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1s</a:t>
            </a:r>
          </a:p>
        </p:txBody>
      </p:sp>
    </p:spTree>
    <p:extLst>
      <p:ext uri="{BB962C8B-B14F-4D97-AF65-F5344CB8AC3E}">
        <p14:creationId xmlns:p14="http://schemas.microsoft.com/office/powerpoint/2010/main" val="3466674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Balanced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Signals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9812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Solution</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bipolar</a:t>
            </a:r>
            <a:r>
              <a:rPr lang="zh-CN" altLang="en-US" sz="2400" dirty="0">
                <a:ea typeface="宋体" panose="02010600030101010101" pitchFamily="2" charset="-122"/>
              </a:rPr>
              <a:t> </a:t>
            </a:r>
            <a:r>
              <a:rPr lang="en-US" altLang="zh-CN" sz="2400" dirty="0">
                <a:ea typeface="宋体" panose="02010600030101010101" pitchFamily="2" charset="-122"/>
              </a:rPr>
              <a:t>encoding</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AMI</a:t>
            </a:r>
            <a:r>
              <a:rPr lang="zh-CN" altLang="en-US" sz="2400" dirty="0">
                <a:ea typeface="宋体" panose="02010600030101010101" pitchFamily="2" charset="-122"/>
              </a:rPr>
              <a:t> </a:t>
            </a:r>
            <a:r>
              <a:rPr lang="en-US" altLang="zh-CN" sz="2400" dirty="0">
                <a:ea typeface="宋体" panose="02010600030101010101" pitchFamily="2" charset="-122"/>
              </a:rPr>
              <a:t>(Alternate</a:t>
            </a:r>
            <a:r>
              <a:rPr lang="zh-CN" altLang="en-US" sz="2400" dirty="0">
                <a:ea typeface="宋体" panose="02010600030101010101" pitchFamily="2" charset="-122"/>
              </a:rPr>
              <a:t> </a:t>
            </a:r>
            <a:r>
              <a:rPr lang="en-US" altLang="zh-CN" sz="2400" dirty="0">
                <a:ea typeface="宋体" panose="02010600030101010101" pitchFamily="2" charset="-122"/>
              </a:rPr>
              <a:t>Mark</a:t>
            </a:r>
            <a:r>
              <a:rPr lang="zh-CN" altLang="en-US" sz="2400" dirty="0">
                <a:ea typeface="宋体" panose="02010600030101010101" pitchFamily="2" charset="-122"/>
              </a:rPr>
              <a:t> </a:t>
            </a:r>
            <a:r>
              <a:rPr lang="en-US" altLang="zh-CN" sz="2400" dirty="0">
                <a:ea typeface="宋体" panose="02010600030101010101" pitchFamily="2" charset="-122"/>
              </a:rPr>
              <a:t>Inversion)</a:t>
            </a:r>
          </a:p>
          <a:p>
            <a:pPr marL="342900" indent="-342900" eaLnBrk="1" hangingPunct="1">
              <a:buFont typeface="Arial" panose="020B0604020202020204" pitchFamily="34" charset="0"/>
              <a:buChar char="•"/>
            </a:pPr>
            <a:r>
              <a:rPr lang="en-US" altLang="zh-CN" sz="2400" dirty="0">
                <a:ea typeface="宋体" panose="02010600030101010101" pitchFamily="2" charset="-122"/>
              </a:rPr>
              <a:t>use</a:t>
            </a:r>
            <a:r>
              <a:rPr lang="zh-CN" altLang="en-US" sz="2400" dirty="0">
                <a:ea typeface="宋体" panose="02010600030101010101" pitchFamily="2" charset="-122"/>
              </a:rPr>
              <a:t> </a:t>
            </a:r>
            <a:r>
              <a:rPr lang="en-US" altLang="zh-CN" sz="2400" dirty="0">
                <a:ea typeface="宋体" panose="02010600030101010101" pitchFamily="2" charset="-122"/>
              </a:rPr>
              <a:t>two</a:t>
            </a:r>
            <a:r>
              <a:rPr lang="zh-CN" altLang="en-US" sz="2400" dirty="0">
                <a:ea typeface="宋体" panose="02010600030101010101" pitchFamily="2" charset="-122"/>
              </a:rPr>
              <a:t> </a:t>
            </a:r>
            <a:r>
              <a:rPr lang="en-US" altLang="zh-CN" sz="2400" dirty="0">
                <a:ea typeface="宋体" panose="02010600030101010101" pitchFamily="2" charset="-122"/>
              </a:rPr>
              <a:t>voltage</a:t>
            </a:r>
            <a:r>
              <a:rPr lang="zh-CN" altLang="en-US" sz="2400" dirty="0">
                <a:ea typeface="宋体" panose="02010600030101010101" pitchFamily="2" charset="-122"/>
              </a:rPr>
              <a:t> </a:t>
            </a:r>
            <a:r>
              <a:rPr lang="en-US" altLang="zh-CN" sz="2400" dirty="0">
                <a:ea typeface="宋体" panose="02010600030101010101" pitchFamily="2" charset="-122"/>
              </a:rPr>
              <a:t>levels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represent</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logical</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V</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V),</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V</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represent</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logical</a:t>
            </a:r>
            <a:r>
              <a:rPr lang="zh-CN" altLang="en-US" sz="2400" dirty="0">
                <a:ea typeface="宋体" panose="02010600030101010101" pitchFamily="2" charset="-122"/>
              </a:rPr>
              <a:t> </a:t>
            </a:r>
            <a:r>
              <a:rPr lang="en-US" altLang="zh-CN" sz="2400" dirty="0">
                <a:ea typeface="宋体" panose="02010600030101010101" pitchFamily="2" charset="-122"/>
              </a:rPr>
              <a:t>0</a:t>
            </a:r>
          </a:p>
          <a:p>
            <a:pPr marL="342900" indent="-342900" eaLnBrk="1" hangingPunct="1">
              <a:buFont typeface="Arial" panose="020B0604020202020204" pitchFamily="34" charset="0"/>
              <a:buChar char="•"/>
            </a:pP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send</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transmitter</a:t>
            </a:r>
            <a:r>
              <a:rPr lang="zh-CN" altLang="en-US" sz="2400" dirty="0">
                <a:ea typeface="宋体" panose="02010600030101010101" pitchFamily="2" charset="-122"/>
              </a:rPr>
              <a:t> </a:t>
            </a:r>
            <a:r>
              <a:rPr lang="en-US" altLang="zh-CN" sz="2400" dirty="0">
                <a:ea typeface="宋体" panose="02010600030101010101" pitchFamily="2" charset="-122"/>
              </a:rPr>
              <a:t>alternates</a:t>
            </a:r>
            <a:r>
              <a:rPr lang="zh-CN" altLang="en-US" sz="2400" dirty="0">
                <a:ea typeface="宋体" panose="02010600030101010101" pitchFamily="2" charset="-122"/>
              </a:rPr>
              <a:t> </a:t>
            </a:r>
            <a:r>
              <a:rPr lang="en-US" altLang="zh-CN" sz="2400" dirty="0">
                <a:ea typeface="宋体" panose="02010600030101010101" pitchFamily="2" charset="-122"/>
              </a:rPr>
              <a:t>between</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V</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V</a:t>
            </a:r>
          </a:p>
          <a:p>
            <a:pPr marL="342900" indent="-342900" eaLnBrk="1" hangingPunct="1">
              <a:buFont typeface="Arial" panose="020B0604020202020204" pitchFamily="34" charset="0"/>
              <a:buChar char="•"/>
            </a:pPr>
            <a:r>
              <a:rPr lang="en-US" altLang="zh-CN" sz="2400" dirty="0">
                <a:ea typeface="宋体" panose="02010600030101010101" pitchFamily="2" charset="-122"/>
              </a:rPr>
              <a:t>Add</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voltage</a:t>
            </a:r>
            <a:r>
              <a:rPr lang="zh-CN" altLang="en-US" sz="2400" dirty="0">
                <a:ea typeface="宋体" panose="02010600030101010101" pitchFamily="2" charset="-122"/>
              </a:rPr>
              <a:t> </a:t>
            </a:r>
            <a:r>
              <a:rPr lang="en-US" altLang="zh-CN" sz="2400" dirty="0">
                <a:ea typeface="宋体" panose="02010600030101010101" pitchFamily="2" charset="-122"/>
              </a:rPr>
              <a:t>level</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achieve</a:t>
            </a:r>
            <a:r>
              <a:rPr lang="zh-CN" altLang="en-US" sz="2400" dirty="0">
                <a:ea typeface="宋体" panose="02010600030101010101" pitchFamily="2" charset="-122"/>
              </a:rPr>
              <a:t> </a:t>
            </a:r>
            <a:r>
              <a:rPr lang="en-US" altLang="zh-CN" sz="2400" dirty="0">
                <a:ea typeface="宋体" panose="02010600030101010101" pitchFamily="2" charset="-122"/>
              </a:rPr>
              <a:t>balance</a:t>
            </a:r>
          </a:p>
        </p:txBody>
      </p:sp>
    </p:spTree>
    <p:extLst>
      <p:ext uri="{BB962C8B-B14F-4D97-AF65-F5344CB8AC3E}">
        <p14:creationId xmlns:p14="http://schemas.microsoft.com/office/powerpoint/2010/main" val="198333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733692-6C66-0246-A9D3-19C3BAF9896E}"/>
              </a:ext>
            </a:extLst>
          </p:cNvPr>
          <p:cNvSpPr>
            <a:spLocks noGrp="1" noChangeArrowheads="1"/>
          </p:cNvSpPr>
          <p:nvPr>
            <p:ph type="title"/>
          </p:nvPr>
        </p:nvSpPr>
        <p:spPr>
          <a:xfrm>
            <a:off x="381000" y="304800"/>
            <a:ext cx="8229600" cy="914400"/>
          </a:xfrm>
        </p:spPr>
        <p:txBody>
          <a:bodyPr/>
          <a:lstStyle/>
          <a:p>
            <a:pPr eaLnBrk="1" hangingPunct="1"/>
            <a:r>
              <a:rPr altLang="en-US">
                <a:latin typeface="Arial" panose="020B0604020202020204" pitchFamily="34" charset="0"/>
                <a:cs typeface="Arial" panose="020B0604020202020204" pitchFamily="34" charset="0"/>
              </a:rPr>
              <a:t>Baseband Transmission</a:t>
            </a:r>
          </a:p>
        </p:txBody>
      </p:sp>
      <p:sp>
        <p:nvSpPr>
          <p:cNvPr id="40963" name="Rectangle 3">
            <a:extLst>
              <a:ext uri="{FF2B5EF4-FFF2-40B4-BE49-F238E27FC236}">
                <a16:creationId xmlns:a16="http://schemas.microsoft.com/office/drawing/2014/main" id="{904D5EDC-5CF4-0146-AEEB-CE1778F6F40F}"/>
              </a:ext>
            </a:extLst>
          </p:cNvPr>
          <p:cNvSpPr>
            <a:spLocks noGrp="1" noChangeArrowheads="1"/>
          </p:cNvSpPr>
          <p:nvPr>
            <p:ph type="body" idx="1"/>
          </p:nvPr>
        </p:nvSpPr>
        <p:spPr>
          <a:xfrm>
            <a:off x="287338" y="5486400"/>
            <a:ext cx="8856662" cy="1066800"/>
          </a:xfrm>
        </p:spPr>
        <p:txBody>
          <a:bodyPr/>
          <a:lstStyle/>
          <a:p>
            <a:pPr marL="0" indent="0" algn="ctr">
              <a:buFont typeface="Arial" panose="020B0604020202020204" pitchFamily="34" charset="0"/>
              <a:buNone/>
            </a:pPr>
            <a:r>
              <a:rPr lang="it-IT" altLang="en-US" sz="2400">
                <a:latin typeface="Arial" panose="020B0604020202020204" pitchFamily="34" charset="0"/>
                <a:cs typeface="Arial" panose="020B0604020202020204" pitchFamily="34" charset="0"/>
              </a:rPr>
              <a:t>Line codes: </a:t>
            </a:r>
            <a:r>
              <a:rPr lang="it-IT" altLang="en-US" sz="2400">
                <a:solidFill>
                  <a:srgbClr val="0033CC"/>
                </a:solidFill>
                <a:latin typeface="Arial" panose="020B0604020202020204" pitchFamily="34" charset="0"/>
                <a:cs typeface="Arial" panose="020B0604020202020204" pitchFamily="34" charset="0"/>
              </a:rPr>
              <a:t>(a) </a:t>
            </a:r>
            <a:r>
              <a:rPr lang="it-IT" altLang="en-US" sz="2400">
                <a:latin typeface="Arial" panose="020B0604020202020204" pitchFamily="34" charset="0"/>
                <a:cs typeface="Arial" panose="020B0604020202020204" pitchFamily="34" charset="0"/>
              </a:rPr>
              <a:t>Bits, </a:t>
            </a:r>
            <a:r>
              <a:rPr lang="it-IT" altLang="en-US" sz="2400">
                <a:solidFill>
                  <a:srgbClr val="0033CC"/>
                </a:solidFill>
                <a:latin typeface="Arial" panose="020B0604020202020204" pitchFamily="34" charset="0"/>
                <a:cs typeface="Arial" panose="020B0604020202020204" pitchFamily="34" charset="0"/>
              </a:rPr>
              <a:t>(b) </a:t>
            </a:r>
            <a:r>
              <a:rPr lang="it-IT" altLang="en-US" sz="2400">
                <a:latin typeface="Arial" panose="020B0604020202020204" pitchFamily="34" charset="0"/>
                <a:cs typeface="Arial" panose="020B0604020202020204" pitchFamily="34" charset="0"/>
              </a:rPr>
              <a:t>NRZ, </a:t>
            </a:r>
            <a:r>
              <a:rPr lang="it-IT" altLang="en-US" sz="2400">
                <a:solidFill>
                  <a:srgbClr val="0033CC"/>
                </a:solidFill>
                <a:latin typeface="Arial" panose="020B0604020202020204" pitchFamily="34" charset="0"/>
                <a:cs typeface="Arial" panose="020B0604020202020204" pitchFamily="34" charset="0"/>
              </a:rPr>
              <a:t>(c) </a:t>
            </a:r>
            <a:r>
              <a:rPr lang="it-IT" altLang="en-US" sz="2400">
                <a:latin typeface="Arial" panose="020B0604020202020204" pitchFamily="34" charset="0"/>
                <a:cs typeface="Arial" panose="020B0604020202020204" pitchFamily="34" charset="0"/>
              </a:rPr>
              <a:t>NRZI, </a:t>
            </a:r>
            <a:br>
              <a:rPr lang="it-IT" altLang="en-US" sz="2400">
                <a:latin typeface="Arial" panose="020B0604020202020204" pitchFamily="34" charset="0"/>
                <a:cs typeface="Arial" panose="020B0604020202020204" pitchFamily="34" charset="0"/>
              </a:rPr>
            </a:br>
            <a:r>
              <a:rPr lang="it-IT" altLang="en-US" sz="2400">
                <a:solidFill>
                  <a:srgbClr val="0033CC"/>
                </a:solidFill>
                <a:latin typeface="Arial" panose="020B0604020202020204" pitchFamily="34" charset="0"/>
                <a:cs typeface="Arial" panose="020B0604020202020204" pitchFamily="34" charset="0"/>
              </a:rPr>
              <a:t>(d) </a:t>
            </a:r>
            <a:r>
              <a:rPr lang="it-IT" altLang="en-US" sz="2400">
                <a:latin typeface="Arial" panose="020B0604020202020204" pitchFamily="34" charset="0"/>
                <a:cs typeface="Arial" panose="020B0604020202020204" pitchFamily="34" charset="0"/>
              </a:rPr>
              <a:t>Manchester, </a:t>
            </a:r>
            <a:r>
              <a:rPr lang="it-IT" altLang="en-US" sz="2400">
                <a:solidFill>
                  <a:srgbClr val="0033CC"/>
                </a:solidFill>
                <a:latin typeface="Arial" panose="020B0604020202020204" pitchFamily="34" charset="0"/>
                <a:cs typeface="Arial" panose="020B0604020202020204" pitchFamily="34" charset="0"/>
              </a:rPr>
              <a:t>(e) </a:t>
            </a:r>
            <a:r>
              <a:rPr lang="it-IT" altLang="en-US" sz="2400">
                <a:latin typeface="Arial" panose="020B0604020202020204" pitchFamily="34" charset="0"/>
                <a:cs typeface="Arial" panose="020B0604020202020204" pitchFamily="34" charset="0"/>
              </a:rPr>
              <a:t>Bipolar </a:t>
            </a:r>
            <a:r>
              <a:rPr lang="en-US" altLang="en-US" sz="2400">
                <a:latin typeface="Arial" panose="020B0604020202020204" pitchFamily="34" charset="0"/>
                <a:cs typeface="Arial" panose="020B0604020202020204" pitchFamily="34" charset="0"/>
              </a:rPr>
              <a:t>or AMI.</a:t>
            </a:r>
          </a:p>
        </p:txBody>
      </p:sp>
      <p:pic>
        <p:nvPicPr>
          <p:cNvPr id="40965" name="Picture 5">
            <a:extLst>
              <a:ext uri="{FF2B5EF4-FFF2-40B4-BE49-F238E27FC236}">
                <a16:creationId xmlns:a16="http://schemas.microsoft.com/office/drawing/2014/main" id="{5CDDFA24-74B6-E345-93E3-CC3297DE6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09725"/>
            <a:ext cx="61912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85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Modulation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Wires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wireless</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carry</a:t>
            </a:r>
            <a:r>
              <a:rPr lang="zh-CN" altLang="en-US" sz="2400" dirty="0">
                <a:ea typeface="宋体" panose="02010600030101010101" pitchFamily="2" charset="-122"/>
              </a:rPr>
              <a:t> </a:t>
            </a:r>
            <a:r>
              <a:rPr lang="en-US" altLang="zh-CN" sz="2400" dirty="0">
                <a:ea typeface="宋体" panose="02010600030101010101" pitchFamily="2" charset="-122"/>
              </a:rPr>
              <a:t>analog</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such</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continuously</a:t>
            </a:r>
            <a:r>
              <a:rPr lang="zh-CN" altLang="en-US" sz="2400" dirty="0">
                <a:ea typeface="宋体" panose="02010600030101010101" pitchFamily="2" charset="-122"/>
              </a:rPr>
              <a:t> </a:t>
            </a:r>
            <a:r>
              <a:rPr lang="en-US" altLang="zh-CN" sz="2400" dirty="0">
                <a:ea typeface="宋体" panose="02010600030101010101" pitchFamily="2" charset="-122"/>
              </a:rPr>
              <a:t>varying</a:t>
            </a:r>
            <a:r>
              <a:rPr lang="zh-CN" altLang="en-US" sz="2400" dirty="0">
                <a:ea typeface="宋体" panose="02010600030101010101" pitchFamily="2" charset="-122"/>
              </a:rPr>
              <a:t> </a:t>
            </a:r>
            <a:r>
              <a:rPr lang="en-US" altLang="zh-CN" sz="2400" dirty="0">
                <a:ea typeface="宋体" panose="02010600030101010101" pitchFamily="2" charset="-122"/>
              </a:rPr>
              <a:t>voltage,</a:t>
            </a:r>
            <a:r>
              <a:rPr lang="zh-CN" altLang="en-US" sz="2400" dirty="0">
                <a:ea typeface="宋体" panose="02010600030101010101" pitchFamily="2" charset="-122"/>
              </a:rPr>
              <a:t> </a:t>
            </a:r>
            <a:r>
              <a:rPr lang="en-US" altLang="zh-CN" sz="2400" dirty="0">
                <a:ea typeface="宋体" panose="02010600030101010101" pitchFamily="2" charset="-122"/>
              </a:rPr>
              <a:t>light</a:t>
            </a:r>
            <a:r>
              <a:rPr lang="zh-CN" altLang="en-US" sz="2400" dirty="0">
                <a:ea typeface="宋体" panose="02010600030101010101" pitchFamily="2" charset="-122"/>
              </a:rPr>
              <a:t> </a:t>
            </a:r>
            <a:r>
              <a:rPr lang="en-US" altLang="zh-CN" sz="2400" dirty="0">
                <a:ea typeface="宋体" panose="02010600030101010101" pitchFamily="2" charset="-122"/>
              </a:rPr>
              <a:t>intensity</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sound</a:t>
            </a:r>
            <a:r>
              <a:rPr lang="zh-CN" altLang="en-US" sz="2400" dirty="0">
                <a:ea typeface="宋体" panose="02010600030101010101" pitchFamily="2" charset="-122"/>
              </a:rPr>
              <a:t> </a:t>
            </a:r>
            <a:r>
              <a:rPr lang="en-US" altLang="zh-CN" sz="2400" dirty="0">
                <a:ea typeface="宋体" panose="02010600030101010101" pitchFamily="2" charset="-122"/>
              </a:rPr>
              <a:t>intensity.</a:t>
            </a:r>
          </a:p>
          <a:p>
            <a:pPr eaLnBrk="1" hangingPunct="1"/>
            <a:endParaRPr lang="en-US" altLang="zh-CN" sz="2400" b="0" dirty="0">
              <a:ea typeface="宋体" panose="02010600030101010101" pitchFamily="2" charset="-122"/>
            </a:endParaRPr>
          </a:p>
          <a:p>
            <a:pPr eaLnBrk="1" hangingPunct="1"/>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send</a:t>
            </a:r>
            <a:r>
              <a:rPr lang="zh-CN" altLang="en-US" sz="2400" dirty="0">
                <a:ea typeface="宋体" panose="02010600030101010101" pitchFamily="2" charset="-122"/>
              </a:rPr>
              <a:t> </a:t>
            </a:r>
            <a:r>
              <a:rPr lang="en-US" altLang="zh-CN" sz="2400" dirty="0">
                <a:ea typeface="宋体" panose="02010600030101010101" pitchFamily="2" charset="-122"/>
              </a:rPr>
              <a:t>digital</a:t>
            </a:r>
            <a:r>
              <a:rPr lang="zh-CN" altLang="en-US" sz="2400" dirty="0">
                <a:ea typeface="宋体" panose="02010600030101010101" pitchFamily="2" charset="-122"/>
              </a:rPr>
              <a:t> </a:t>
            </a:r>
            <a:r>
              <a:rPr lang="en-US" altLang="zh-CN" sz="2400" dirty="0">
                <a:ea typeface="宋体" panose="02010600030101010101" pitchFamily="2" charset="-122"/>
              </a:rPr>
              <a:t>information,</a:t>
            </a:r>
            <a:r>
              <a:rPr lang="zh-CN" altLang="en-US" sz="2400" dirty="0">
                <a:ea typeface="宋体" panose="02010600030101010101" pitchFamily="2" charset="-122"/>
              </a:rPr>
              <a:t> </a:t>
            </a:r>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must</a:t>
            </a:r>
            <a:r>
              <a:rPr lang="zh-CN" altLang="en-US" sz="2400" dirty="0">
                <a:ea typeface="宋体" panose="02010600030101010101" pitchFamily="2" charset="-122"/>
              </a:rPr>
              <a:t> </a:t>
            </a:r>
            <a:r>
              <a:rPr lang="en-US" altLang="zh-CN" sz="2400" dirty="0">
                <a:ea typeface="宋体" panose="02010600030101010101" pitchFamily="2" charset="-122"/>
              </a:rPr>
              <a:t>devise</a:t>
            </a:r>
            <a:r>
              <a:rPr lang="zh-CN" altLang="en-US" sz="2400" dirty="0">
                <a:ea typeface="宋体" panose="02010600030101010101" pitchFamily="2" charset="-122"/>
              </a:rPr>
              <a:t> </a:t>
            </a:r>
            <a:r>
              <a:rPr lang="en-US" altLang="zh-CN" sz="2400" dirty="0">
                <a:ea typeface="宋体" panose="02010600030101010101" pitchFamily="2" charset="-122"/>
              </a:rPr>
              <a:t>analog</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represent</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endParaRPr lang="en-US" altLang="zh-CN" sz="2400" dirty="0">
              <a:ea typeface="宋体" panose="02010600030101010101" pitchFamily="2" charset="-122"/>
            </a:endParaRPr>
          </a:p>
          <a:p>
            <a:pPr eaLnBrk="1" hangingPunct="1"/>
            <a:endParaRPr lang="en-US" altLang="zh-CN" sz="2400" b="0" dirty="0">
              <a:ea typeface="宋体" panose="02010600030101010101" pitchFamily="2" charset="-122"/>
            </a:endParaRPr>
          </a:p>
          <a:p>
            <a:pPr eaLnBrk="1" hangingPunct="1"/>
            <a:r>
              <a:rPr lang="en-US" altLang="zh-CN" sz="2400" dirty="0">
                <a:ea typeface="宋体" panose="02010600030101010101" pitchFamily="2" charset="-122"/>
              </a:rPr>
              <a:t>Digital</a:t>
            </a:r>
            <a:r>
              <a:rPr lang="zh-CN" altLang="en-US" sz="2400" dirty="0">
                <a:ea typeface="宋体" panose="02010600030101010101" pitchFamily="2" charset="-122"/>
              </a:rPr>
              <a:t> </a:t>
            </a:r>
            <a:r>
              <a:rPr lang="en-US" altLang="zh-CN" sz="2400" dirty="0">
                <a:ea typeface="宋体" panose="02010600030101010101" pitchFamily="2" charset="-122"/>
              </a:rPr>
              <a:t>Modulation: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process</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converting</a:t>
            </a:r>
            <a:r>
              <a:rPr lang="zh-CN" altLang="en-US" sz="2400" dirty="0">
                <a:ea typeface="宋体" panose="02010600030101010101" pitchFamily="2" charset="-122"/>
              </a:rPr>
              <a:t> </a:t>
            </a:r>
            <a:r>
              <a:rPr lang="en-US" altLang="zh-CN" sz="2400" dirty="0">
                <a:ea typeface="宋体" panose="02010600030101010101" pitchFamily="2" charset="-122"/>
              </a:rPr>
              <a:t>between</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signals.</a:t>
            </a:r>
            <a:endParaRPr lang="en-CA" altLang="zh-CN" sz="2400" b="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2685535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Balanced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Signals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Solution</a:t>
            </a:r>
            <a:r>
              <a:rPr lang="zh-CN" altLang="en-US" sz="2400" dirty="0">
                <a:ea typeface="宋体" panose="02010600030101010101" pitchFamily="2" charset="-122"/>
              </a:rPr>
              <a:t> </a:t>
            </a:r>
            <a:r>
              <a:rPr lang="en-US" altLang="zh-CN" sz="2400" dirty="0">
                <a:ea typeface="宋体" panose="02010600030101010101" pitchFamily="2" charset="-122"/>
              </a:rPr>
              <a:t>2:</a:t>
            </a:r>
            <a:r>
              <a:rPr lang="zh-CN" altLang="en-US" sz="2400" dirty="0">
                <a:ea typeface="宋体" panose="02010600030101010101" pitchFamily="2" charset="-122"/>
              </a:rPr>
              <a:t> </a:t>
            </a:r>
            <a:r>
              <a:rPr lang="en-US" altLang="zh-CN" sz="2400" dirty="0">
                <a:ea typeface="宋体" panose="02010600030101010101" pitchFamily="2" charset="-122"/>
              </a:rPr>
              <a:t>8B/10B</a:t>
            </a:r>
          </a:p>
          <a:p>
            <a:pPr marL="342900" indent="-342900" eaLnBrk="1" hangingPunct="1">
              <a:buFont typeface="Arial" panose="020B0604020202020204" pitchFamily="34" charset="0"/>
              <a:buChar char="•"/>
            </a:pPr>
            <a:r>
              <a:rPr lang="en-US" altLang="zh-CN" sz="2400" dirty="0">
                <a:ea typeface="宋体" panose="02010600030101010101" pitchFamily="2" charset="-122"/>
              </a:rPr>
              <a:t>Maps</a:t>
            </a:r>
            <a:r>
              <a:rPr lang="zh-CN" altLang="en-US" sz="2400" dirty="0">
                <a:ea typeface="宋体" panose="02010600030101010101" pitchFamily="2" charset="-122"/>
              </a:rPr>
              <a:t> </a:t>
            </a:r>
            <a:r>
              <a:rPr lang="en-US" altLang="zh-CN" sz="2400" dirty="0">
                <a:ea typeface="宋体" panose="02010600030101010101" pitchFamily="2" charset="-122"/>
              </a:rPr>
              <a:t>8</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input</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10</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output</a:t>
            </a:r>
          </a:p>
          <a:p>
            <a:pPr marL="342900" indent="-342900" eaLnBrk="1" hangingPunct="1">
              <a:buFont typeface="Arial" panose="020B0604020202020204" pitchFamily="34" charset="0"/>
              <a:buChar char="•"/>
            </a:pPr>
            <a:r>
              <a:rPr lang="en-US" altLang="zh-CN" sz="2400" dirty="0">
                <a:ea typeface="宋体" panose="02010600030101010101" pitchFamily="2" charset="-122"/>
              </a:rPr>
              <a:t>80%</a:t>
            </a:r>
            <a:r>
              <a:rPr lang="zh-CN" altLang="en-US" sz="2400" dirty="0">
                <a:ea typeface="宋体" panose="02010600030101010101" pitchFamily="2" charset="-122"/>
              </a:rPr>
              <a:t> </a:t>
            </a:r>
            <a:r>
              <a:rPr lang="en-US" altLang="zh-CN" sz="2400" dirty="0">
                <a:ea typeface="宋体" panose="02010600030101010101" pitchFamily="2" charset="-122"/>
              </a:rPr>
              <a:t>efficient</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8</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split</a:t>
            </a:r>
            <a:r>
              <a:rPr lang="zh-CN" altLang="en-US" sz="2400" dirty="0">
                <a:ea typeface="宋体" panose="02010600030101010101" pitchFamily="2" charset="-122"/>
              </a:rPr>
              <a:t> </a:t>
            </a:r>
            <a:r>
              <a:rPr lang="en-US" altLang="zh-CN" sz="2400" dirty="0">
                <a:ea typeface="宋体" panose="02010600030101010101" pitchFamily="2" charset="-122"/>
              </a:rPr>
              <a:t>into</a:t>
            </a:r>
            <a:r>
              <a:rPr lang="zh-CN" altLang="en-US" sz="2400" dirty="0">
                <a:ea typeface="宋体" panose="02010600030101010101" pitchFamily="2" charset="-122"/>
              </a:rPr>
              <a:t> </a:t>
            </a:r>
            <a:r>
              <a:rPr lang="en-US" altLang="zh-CN" sz="2400" dirty="0">
                <a:ea typeface="宋体" panose="02010600030101010101" pitchFamily="2" charset="-122"/>
              </a:rPr>
              <a:t>5+3</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first</a:t>
            </a:r>
            <a:r>
              <a:rPr lang="zh-CN" altLang="en-US" sz="2400" dirty="0">
                <a:ea typeface="宋体" panose="02010600030101010101" pitchFamily="2" charset="-122"/>
              </a:rPr>
              <a:t> </a:t>
            </a:r>
            <a:r>
              <a:rPr lang="en-US" altLang="zh-CN" sz="2400" dirty="0">
                <a:ea typeface="宋体" panose="02010600030101010101" pitchFamily="2" charset="-122"/>
              </a:rPr>
              <a:t>5</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mapped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6</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last</a:t>
            </a:r>
            <a:r>
              <a:rPr lang="zh-CN" altLang="en-US" sz="2400" dirty="0">
                <a:ea typeface="宋体" panose="02010600030101010101" pitchFamily="2" charset="-122"/>
              </a:rPr>
              <a:t> </a:t>
            </a:r>
            <a:r>
              <a:rPr lang="en-US" altLang="zh-CN" sz="2400" dirty="0">
                <a:ea typeface="宋体" panose="02010600030101010101" pitchFamily="2" charset="-122"/>
              </a:rPr>
              <a:t>3</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mapped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4</a:t>
            </a:r>
            <a:r>
              <a:rPr lang="zh-CN" altLang="en-US" sz="2400" dirty="0">
                <a:ea typeface="宋体" panose="02010600030101010101" pitchFamily="2" charset="-122"/>
              </a:rPr>
              <a:t> </a:t>
            </a:r>
            <a:r>
              <a:rPr lang="en-US" altLang="zh-CN" sz="2400" dirty="0">
                <a:ea typeface="宋体" panose="02010600030101010101" pitchFamily="2" charset="-122"/>
              </a:rPr>
              <a:t>bits</a:t>
            </a:r>
          </a:p>
          <a:p>
            <a:pPr marL="1085850" lvl="1" indent="-342900">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input</a:t>
            </a:r>
            <a:r>
              <a:rPr lang="zh-CN" altLang="en-US" sz="2400" dirty="0">
                <a:ea typeface="宋体" panose="02010600030101010101" pitchFamily="2" charset="-122"/>
              </a:rPr>
              <a:t> </a:t>
            </a:r>
            <a:r>
              <a:rPr lang="en-US" altLang="zh-CN" sz="2400" dirty="0">
                <a:ea typeface="宋体" panose="02010600030101010101" pitchFamily="2" charset="-122"/>
              </a:rPr>
              <a:t>patterns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mapped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balanced</a:t>
            </a:r>
            <a:r>
              <a:rPr lang="zh-CN" altLang="en-US" sz="2400" dirty="0">
                <a:ea typeface="宋体" panose="02010600030101010101" pitchFamily="2" charset="-122"/>
              </a:rPr>
              <a:t> </a:t>
            </a:r>
            <a:r>
              <a:rPr lang="en-US" altLang="zh-CN" sz="2400" dirty="0">
                <a:ea typeface="宋体" panose="02010600030101010101" pitchFamily="2" charset="-122"/>
              </a:rPr>
              <a:t>output</a:t>
            </a:r>
            <a:r>
              <a:rPr lang="zh-CN" altLang="en-US" sz="2400" dirty="0">
                <a:ea typeface="宋体" panose="02010600030101010101" pitchFamily="2" charset="-122"/>
              </a:rPr>
              <a:t> </a:t>
            </a:r>
            <a:r>
              <a:rPr lang="en-US" altLang="zh-CN" sz="2400" dirty="0">
                <a:ea typeface="宋体" panose="02010600030101010101" pitchFamily="2" charset="-122"/>
              </a:rPr>
              <a:t>patterns,</a:t>
            </a:r>
            <a:r>
              <a:rPr lang="zh-CN" altLang="en-US" sz="2400" dirty="0">
                <a:ea typeface="宋体" panose="02010600030101010101" pitchFamily="2" charset="-122"/>
              </a:rPr>
              <a:t> </a:t>
            </a:r>
            <a:r>
              <a:rPr lang="en-US" altLang="zh-CN" sz="2400" dirty="0">
                <a:ea typeface="宋体" panose="02010600030101010101" pitchFamily="2" charset="-122"/>
              </a:rPr>
              <a:t>e.g.,</a:t>
            </a:r>
            <a:r>
              <a:rPr lang="zh-CN" altLang="en-US" sz="2400" dirty="0">
                <a:ea typeface="宋体" panose="02010600030101010101" pitchFamily="2" charset="-122"/>
              </a:rPr>
              <a:t> </a:t>
            </a:r>
            <a:r>
              <a:rPr lang="en-US" altLang="zh-CN" sz="2400" dirty="0">
                <a:ea typeface="宋体" panose="02010600030101010101" pitchFamily="2" charset="-122"/>
              </a:rPr>
              <a:t>“001”</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mapped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“1001”</a:t>
            </a:r>
          </a:p>
          <a:p>
            <a:pPr marL="342900" indent="-342900">
              <a:buFont typeface="Arial" panose="020B0604020202020204" pitchFamily="34" charset="0"/>
              <a:buChar char="•"/>
            </a:pPr>
            <a:r>
              <a:rPr lang="en-US" altLang="zh-CN" sz="2400" dirty="0">
                <a:ea typeface="宋体" panose="02010600030101010101" pitchFamily="2" charset="-122"/>
              </a:rPr>
              <a:t>Not</a:t>
            </a:r>
            <a:r>
              <a:rPr lang="zh-CN" altLang="en-US" sz="2400" dirty="0">
                <a:ea typeface="宋体" panose="02010600030101010101" pitchFamily="2" charset="-122"/>
              </a:rPr>
              <a:t> </a:t>
            </a:r>
            <a:r>
              <a:rPr lang="en-US" altLang="zh-CN" sz="2400" dirty="0">
                <a:ea typeface="宋体" panose="02010600030101010101" pitchFamily="2" charset="-122"/>
              </a:rPr>
              <a:t>enough</a:t>
            </a:r>
            <a:r>
              <a:rPr lang="zh-CN" altLang="en-US" sz="2400" dirty="0">
                <a:ea typeface="宋体" panose="02010600030101010101" pitchFamily="2" charset="-122"/>
              </a:rPr>
              <a:t> </a:t>
            </a:r>
            <a:r>
              <a:rPr lang="en-US" altLang="zh-CN" sz="2400" dirty="0">
                <a:ea typeface="宋体" panose="02010600030101010101" pitchFamily="2" charset="-122"/>
              </a:rPr>
              <a:t>balanced</a:t>
            </a:r>
            <a:r>
              <a:rPr lang="zh-CN" altLang="en-US" sz="2400" dirty="0">
                <a:ea typeface="宋体" panose="02010600030101010101" pitchFamily="2" charset="-122"/>
              </a:rPr>
              <a:t> </a:t>
            </a:r>
            <a:r>
              <a:rPr lang="en-US" altLang="zh-CN" sz="2400" dirty="0">
                <a:ea typeface="宋体" panose="02010600030101010101" pitchFamily="2" charset="-122"/>
              </a:rPr>
              <a:t>combinations</a:t>
            </a:r>
          </a:p>
          <a:p>
            <a:pPr marL="1085850" lvl="1" indent="-342900">
              <a:buFont typeface="Arial" panose="020B0604020202020204" pitchFamily="34" charset="0"/>
              <a:buChar char="•"/>
            </a:pPr>
            <a:r>
              <a:rPr lang="en-US" altLang="zh-CN" sz="2400" dirty="0">
                <a:ea typeface="宋体" panose="02010600030101010101" pitchFamily="2" charset="-122"/>
              </a:rPr>
              <a:t>Some</a:t>
            </a:r>
            <a:r>
              <a:rPr lang="zh-CN" altLang="en-US" sz="2400" dirty="0">
                <a:ea typeface="宋体" panose="02010600030101010101" pitchFamily="2" charset="-122"/>
              </a:rPr>
              <a:t> </a:t>
            </a:r>
            <a:r>
              <a:rPr lang="en-US" altLang="zh-CN" sz="2400" dirty="0">
                <a:ea typeface="宋体" panose="02010600030101010101" pitchFamily="2" charset="-122"/>
              </a:rPr>
              <a:t>input</a:t>
            </a:r>
            <a:r>
              <a:rPr lang="zh-CN" altLang="en-US" sz="2400" dirty="0">
                <a:ea typeface="宋体" panose="02010600030101010101" pitchFamily="2" charset="-122"/>
              </a:rPr>
              <a:t> </a:t>
            </a:r>
            <a:r>
              <a:rPr lang="en-US" altLang="zh-CN" sz="2400" dirty="0">
                <a:ea typeface="宋体" panose="02010600030101010101" pitchFamily="2" charset="-122"/>
              </a:rPr>
              <a:t>patterns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mapped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2</a:t>
            </a:r>
            <a:r>
              <a:rPr lang="zh-CN" altLang="en-US" sz="2400" dirty="0">
                <a:ea typeface="宋体" panose="02010600030101010101" pitchFamily="2" charset="-122"/>
              </a:rPr>
              <a:t> </a:t>
            </a:r>
            <a:r>
              <a:rPr lang="en-US" altLang="zh-CN" sz="2400" dirty="0">
                <a:ea typeface="宋体" panose="02010600030101010101" pitchFamily="2" charset="-122"/>
              </a:rPr>
              <a:t>output</a:t>
            </a:r>
            <a:r>
              <a:rPr lang="zh-CN" altLang="en-US" sz="2400" dirty="0">
                <a:ea typeface="宋体" panose="02010600030101010101" pitchFamily="2" charset="-122"/>
              </a:rPr>
              <a:t> </a:t>
            </a:r>
            <a:r>
              <a:rPr lang="en-US" altLang="zh-CN" sz="2400" dirty="0">
                <a:ea typeface="宋体" panose="02010600030101010101" pitchFamily="2" charset="-122"/>
              </a:rPr>
              <a:t>patterns:</a:t>
            </a:r>
            <a:r>
              <a:rPr lang="zh-CN" altLang="en-US" sz="2400" dirty="0">
                <a:ea typeface="宋体" panose="02010600030101010101" pitchFamily="2" charset="-122"/>
              </a:rPr>
              <a:t> </a:t>
            </a: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an</a:t>
            </a:r>
            <a:r>
              <a:rPr lang="zh-CN" altLang="en-US" sz="2400" dirty="0">
                <a:ea typeface="宋体" panose="02010600030101010101" pitchFamily="2" charset="-122"/>
              </a:rPr>
              <a:t> </a:t>
            </a:r>
            <a:r>
              <a:rPr lang="en-US" altLang="zh-CN" sz="2400" dirty="0">
                <a:ea typeface="宋体" panose="02010600030101010101" pitchFamily="2" charset="-122"/>
              </a:rPr>
              <a:t>extra</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other</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an</a:t>
            </a:r>
            <a:r>
              <a:rPr lang="zh-CN" altLang="en-US" sz="2400" dirty="0">
                <a:ea typeface="宋体" panose="02010600030101010101" pitchFamily="2" charset="-122"/>
              </a:rPr>
              <a:t> </a:t>
            </a:r>
            <a:r>
              <a:rPr lang="en-US" altLang="zh-CN" sz="2400" dirty="0">
                <a:ea typeface="宋体" panose="02010600030101010101" pitchFamily="2" charset="-122"/>
              </a:rPr>
              <a:t>extra</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e.g.,</a:t>
            </a:r>
            <a:r>
              <a:rPr lang="zh-CN" altLang="en-US" sz="2400" dirty="0">
                <a:ea typeface="宋体" panose="02010600030101010101" pitchFamily="2" charset="-122"/>
              </a:rPr>
              <a:t> </a:t>
            </a:r>
            <a:r>
              <a:rPr lang="en-US" altLang="zh-CN" sz="2400" dirty="0">
                <a:ea typeface="宋体" panose="02010600030101010101" pitchFamily="2" charset="-122"/>
              </a:rPr>
              <a:t>“000”</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mapped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“1011”</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“0100”;</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encoder</a:t>
            </a:r>
            <a:r>
              <a:rPr lang="zh-CN" altLang="en-US" sz="2400" dirty="0">
                <a:ea typeface="宋体" panose="02010600030101010101" pitchFamily="2" charset="-122"/>
              </a:rPr>
              <a:t> </a:t>
            </a:r>
            <a:r>
              <a:rPr lang="en-US" altLang="zh-CN" sz="2400" dirty="0">
                <a:ea typeface="宋体" panose="02010600030101010101" pitchFamily="2" charset="-122"/>
              </a:rPr>
              <a:t>remembers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total</a:t>
            </a:r>
            <a:r>
              <a:rPr lang="zh-CN" altLang="en-US" sz="2400" dirty="0">
                <a:ea typeface="宋体" panose="02010600030101010101" pitchFamily="2" charset="-122"/>
              </a:rPr>
              <a:t> </a:t>
            </a:r>
            <a:r>
              <a:rPr lang="en-US" altLang="zh-CN" sz="2400" dirty="0">
                <a:ea typeface="宋体" panose="02010600030101010101" pitchFamily="2" charset="-122"/>
              </a:rPr>
              <a:t>number</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0s</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1s</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which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out</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balance,</a:t>
            </a:r>
            <a:r>
              <a:rPr lang="zh-CN" altLang="en-US" sz="2400" dirty="0">
                <a:ea typeface="宋体" panose="02010600030101010101" pitchFamily="2" charset="-122"/>
              </a:rPr>
              <a:t> </a:t>
            </a:r>
            <a:r>
              <a:rPr lang="en-US" altLang="zh-CN" sz="2400" dirty="0">
                <a:ea typeface="宋体" panose="02010600030101010101" pitchFamily="2" charset="-122"/>
              </a:rPr>
              <a:t>then</a:t>
            </a:r>
            <a:r>
              <a:rPr lang="zh-CN" altLang="en-US" sz="2400" dirty="0">
                <a:ea typeface="宋体" panose="02010600030101010101" pitchFamily="2" charset="-122"/>
              </a:rPr>
              <a:t> </a:t>
            </a:r>
            <a:r>
              <a:rPr lang="en-US" altLang="zh-CN" sz="2400" dirty="0">
                <a:ea typeface="宋体" panose="02010600030101010101" pitchFamily="2" charset="-122"/>
              </a:rPr>
              <a:t>selects</a:t>
            </a:r>
            <a:r>
              <a:rPr lang="zh-CN" altLang="en-US" sz="2400" dirty="0">
                <a:ea typeface="宋体" panose="02010600030101010101" pitchFamily="2" charset="-122"/>
              </a:rPr>
              <a:t> </a:t>
            </a:r>
            <a:r>
              <a:rPr lang="en-US" altLang="zh-CN" sz="2400" dirty="0">
                <a:ea typeface="宋体" panose="02010600030101010101" pitchFamily="2" charset="-122"/>
              </a:rPr>
              <a:t>between</a:t>
            </a:r>
            <a:r>
              <a:rPr lang="zh-CN" altLang="en-US" sz="2400" dirty="0">
                <a:ea typeface="宋体" panose="02010600030101010101" pitchFamily="2" charset="-122"/>
              </a:rPr>
              <a:t> </a:t>
            </a:r>
            <a:r>
              <a:rPr lang="en-US" altLang="zh-CN" sz="2400" dirty="0">
                <a:ea typeface="宋体" panose="02010600030101010101" pitchFamily="2" charset="-122"/>
              </a:rPr>
              <a:t>2</a:t>
            </a:r>
            <a:r>
              <a:rPr lang="zh-CN" altLang="en-US" sz="2400" dirty="0">
                <a:ea typeface="宋体" panose="02010600030101010101" pitchFamily="2" charset="-122"/>
              </a:rPr>
              <a:t> </a:t>
            </a:r>
            <a:r>
              <a:rPr lang="en-US" altLang="zh-CN" sz="2400" dirty="0">
                <a:ea typeface="宋体" panose="02010600030101010101" pitchFamily="2" charset="-122"/>
              </a:rPr>
              <a:t>output</a:t>
            </a:r>
            <a:r>
              <a:rPr lang="zh-CN" altLang="en-US" sz="2400" dirty="0">
                <a:ea typeface="宋体" panose="02010600030101010101" pitchFamily="2" charset="-122"/>
              </a:rPr>
              <a:t> </a:t>
            </a:r>
            <a:r>
              <a:rPr lang="en-US" altLang="zh-CN" sz="2400" dirty="0">
                <a:ea typeface="宋体" panose="02010600030101010101" pitchFamily="2" charset="-122"/>
              </a:rPr>
              <a:t>patterns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reduce</a:t>
            </a:r>
            <a:r>
              <a:rPr lang="zh-CN" altLang="en-US" sz="2400" dirty="0">
                <a:ea typeface="宋体" panose="02010600030101010101" pitchFamily="2" charset="-122"/>
              </a:rPr>
              <a:t> </a:t>
            </a:r>
            <a:r>
              <a:rPr lang="en-US" altLang="zh-CN" sz="2400" dirty="0">
                <a:ea typeface="宋体" panose="02010600030101010101" pitchFamily="2" charset="-122"/>
              </a:rPr>
              <a:t>disparity</a:t>
            </a:r>
          </a:p>
        </p:txBody>
      </p:sp>
    </p:spTree>
    <p:extLst>
      <p:ext uri="{BB962C8B-B14F-4D97-AF65-F5344CB8AC3E}">
        <p14:creationId xmlns:p14="http://schemas.microsoft.com/office/powerpoint/2010/main" val="2186009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Passband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capacity</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depends</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but</a:t>
            </a:r>
            <a:r>
              <a:rPr lang="zh-CN" altLang="en-US" sz="2400" dirty="0">
                <a:ea typeface="宋体" panose="02010600030101010101" pitchFamily="2" charset="-122"/>
              </a:rPr>
              <a:t> </a:t>
            </a:r>
            <a:r>
              <a:rPr lang="en-US" altLang="zh-CN" sz="2400" dirty="0">
                <a:ea typeface="宋体" panose="02010600030101010101" pitchFamily="2" charset="-122"/>
              </a:rPr>
              <a:t>not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absolute</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values.</a:t>
            </a:r>
          </a:p>
          <a:p>
            <a:pPr marL="342900" indent="-342900" eaLnBrk="1" hangingPunct="1">
              <a:buFont typeface="Arial" panose="020B0604020202020204" pitchFamily="34" charset="0"/>
              <a:buChar char="•"/>
            </a:pPr>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take</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baseband</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0~B</a:t>
            </a:r>
            <a:r>
              <a:rPr lang="zh-CN" altLang="en-US" sz="2400" dirty="0">
                <a:ea typeface="宋体" panose="02010600030101010101" pitchFamily="2" charset="-122"/>
              </a:rPr>
              <a:t> </a:t>
            </a:r>
            <a:r>
              <a:rPr lang="en-US" altLang="zh-CN" sz="2400" dirty="0">
                <a:ea typeface="宋体" panose="02010600030101010101" pitchFamily="2" charset="-122"/>
              </a:rPr>
              <a:t>Hz</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up</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passband</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S~S+B</a:t>
            </a:r>
            <a:r>
              <a:rPr lang="zh-CN" altLang="en-US" sz="2400" dirty="0">
                <a:ea typeface="宋体" panose="02010600030101010101" pitchFamily="2" charset="-122"/>
              </a:rPr>
              <a:t> </a:t>
            </a:r>
            <a:r>
              <a:rPr lang="en-US" altLang="zh-CN" sz="2400" dirty="0">
                <a:ea typeface="宋体" panose="02010600030101010101" pitchFamily="2" charset="-122"/>
              </a:rPr>
              <a:t>Hz</a:t>
            </a:r>
            <a:r>
              <a:rPr lang="zh-CN" altLang="en-US" sz="2400" dirty="0">
                <a:ea typeface="宋体" panose="02010600030101010101" pitchFamily="2" charset="-122"/>
              </a:rPr>
              <a:t> </a:t>
            </a:r>
            <a:r>
              <a:rPr lang="en-US" altLang="zh-CN" sz="2400" dirty="0">
                <a:ea typeface="宋体" panose="02010600030101010101" pitchFamily="2" charset="-122"/>
              </a:rPr>
              <a:t>before</a:t>
            </a:r>
            <a:r>
              <a:rPr lang="zh-CN" altLang="en-US" sz="2400" dirty="0">
                <a:ea typeface="宋体" panose="02010600030101010101" pitchFamily="2" charset="-122"/>
              </a:rPr>
              <a:t> </a:t>
            </a:r>
            <a:r>
              <a:rPr lang="en-US" altLang="zh-CN" sz="2400" dirty="0">
                <a:ea typeface="宋体" panose="02010600030101010101" pitchFamily="2" charset="-122"/>
              </a:rPr>
              <a:t>transmission,</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back</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baseband</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receiver</a:t>
            </a: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174369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Passband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modulate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amplitude,</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phase</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carrier</a:t>
            </a:r>
            <a:r>
              <a:rPr lang="zh-CN" altLang="en-US" sz="2400" dirty="0">
                <a:ea typeface="宋体" panose="02010600030101010101" pitchFamily="2" charset="-122"/>
              </a:rPr>
              <a:t> </a:t>
            </a:r>
            <a:r>
              <a:rPr lang="en-US" altLang="zh-CN" sz="2400" dirty="0">
                <a:ea typeface="宋体" panose="02010600030101010101" pitchFamily="2" charset="-122"/>
              </a:rPr>
              <a:t>signal.</a:t>
            </a:r>
          </a:p>
          <a:p>
            <a:pPr marL="342900" indent="-342900" eaLnBrk="1" hangingPunct="1">
              <a:buFont typeface="Arial" panose="020B0604020202020204" pitchFamily="34" charset="0"/>
              <a:buChar char="•"/>
            </a:pPr>
            <a:r>
              <a:rPr lang="en-US" altLang="zh-CN" sz="2400" dirty="0">
                <a:ea typeface="宋体" panose="02010600030101010101" pitchFamily="2" charset="-122"/>
              </a:rPr>
              <a:t>ASK</a:t>
            </a:r>
            <a:r>
              <a:rPr lang="zh-CN" altLang="en-US" sz="2400" dirty="0">
                <a:ea typeface="宋体" panose="02010600030101010101" pitchFamily="2" charset="-122"/>
              </a:rPr>
              <a:t> </a:t>
            </a:r>
            <a:r>
              <a:rPr lang="en-US" altLang="zh-CN" sz="2400" dirty="0">
                <a:ea typeface="宋体" panose="02010600030101010101" pitchFamily="2" charset="-122"/>
              </a:rPr>
              <a:t>(Amplitude</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Keying),</a:t>
            </a:r>
            <a:r>
              <a:rPr lang="zh-CN" altLang="en-US" sz="2400" dirty="0">
                <a:ea typeface="宋体" panose="02010600030101010101" pitchFamily="2" charset="-122"/>
              </a:rPr>
              <a:t> </a:t>
            </a:r>
            <a:r>
              <a:rPr lang="en-US" altLang="zh-CN" sz="2400" dirty="0">
                <a:ea typeface="宋体" panose="02010600030101010101" pitchFamily="2" charset="-122"/>
              </a:rPr>
              <a:t>two</a:t>
            </a:r>
            <a:r>
              <a:rPr lang="zh-CN" altLang="en-US" sz="2400" dirty="0">
                <a:ea typeface="宋体" panose="02010600030101010101" pitchFamily="2" charset="-122"/>
              </a:rPr>
              <a:t> </a:t>
            </a:r>
            <a:r>
              <a:rPr lang="en-US" altLang="zh-CN" sz="2400" dirty="0">
                <a:ea typeface="宋体" panose="02010600030101010101" pitchFamily="2" charset="-122"/>
              </a:rPr>
              <a:t>different</a:t>
            </a:r>
            <a:r>
              <a:rPr lang="zh-CN" altLang="en-US" sz="2400" dirty="0">
                <a:ea typeface="宋体" panose="02010600030101010101" pitchFamily="2" charset="-122"/>
              </a:rPr>
              <a:t> </a:t>
            </a:r>
            <a:r>
              <a:rPr lang="en-US" altLang="zh-CN" sz="2400" dirty="0">
                <a:ea typeface="宋体" panose="02010600030101010101" pitchFamily="2" charset="-122"/>
              </a:rPr>
              <a:t>amplitudes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represent</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1.</a:t>
            </a:r>
          </a:p>
          <a:p>
            <a:pPr marL="342900" indent="-342900" eaLnBrk="1" hangingPunct="1">
              <a:buFont typeface="Arial" panose="020B0604020202020204" pitchFamily="34" charset="0"/>
              <a:buChar char="•"/>
            </a:pPr>
            <a:r>
              <a:rPr lang="en-US" altLang="zh-CN" sz="2400" dirty="0">
                <a:ea typeface="宋体" panose="02010600030101010101" pitchFamily="2" charset="-122"/>
              </a:rPr>
              <a:t>FSK</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Keying),</a:t>
            </a:r>
            <a:r>
              <a:rPr lang="zh-CN" altLang="en-US" sz="2400" dirty="0">
                <a:ea typeface="宋体" panose="02010600030101010101" pitchFamily="2" charset="-122"/>
              </a:rPr>
              <a:t> </a:t>
            </a:r>
            <a:r>
              <a:rPr lang="en-US" altLang="zh-CN" sz="2400" dirty="0">
                <a:ea typeface="宋体" panose="02010600030101010101" pitchFamily="2" charset="-122"/>
              </a:rPr>
              <a:t>two</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more</a:t>
            </a:r>
            <a:r>
              <a:rPr lang="zh-CN" altLang="en-US" sz="2400" dirty="0">
                <a:ea typeface="宋体" panose="02010600030101010101" pitchFamily="2" charset="-122"/>
              </a:rPr>
              <a:t> </a:t>
            </a:r>
            <a:r>
              <a:rPr lang="en-US" altLang="zh-CN" sz="2400" dirty="0">
                <a:ea typeface="宋体" panose="02010600030101010101" pitchFamily="2" charset="-122"/>
              </a:rPr>
              <a:t>frequencies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used</a:t>
            </a:r>
          </a:p>
          <a:p>
            <a:pPr marL="342900" indent="-342900" eaLnBrk="1" hangingPunct="1">
              <a:buFont typeface="Arial" panose="020B0604020202020204" pitchFamily="34" charset="0"/>
              <a:buChar char="•"/>
            </a:pPr>
            <a:r>
              <a:rPr lang="en-US" altLang="zh-CN" sz="2400" dirty="0">
                <a:ea typeface="宋体" panose="02010600030101010101" pitchFamily="2" charset="-122"/>
              </a:rPr>
              <a:t>PSK</a:t>
            </a:r>
            <a:r>
              <a:rPr lang="zh-CN" altLang="en-US" sz="2400" dirty="0">
                <a:ea typeface="宋体" panose="02010600030101010101" pitchFamily="2" charset="-122"/>
              </a:rPr>
              <a:t> </a:t>
            </a:r>
            <a:r>
              <a:rPr lang="en-US" altLang="zh-CN" sz="2400" dirty="0">
                <a:ea typeface="宋体" panose="02010600030101010101" pitchFamily="2" charset="-122"/>
              </a:rPr>
              <a:t>(Phase</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Keying),</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carrier</a:t>
            </a:r>
            <a:r>
              <a:rPr lang="zh-CN" altLang="en-US" sz="2400" dirty="0">
                <a:ea typeface="宋体" panose="02010600030101010101" pitchFamily="2" charset="-122"/>
              </a:rPr>
              <a:t> </a:t>
            </a:r>
            <a:r>
              <a:rPr lang="en-US" altLang="zh-CN" sz="2400" dirty="0">
                <a:ea typeface="宋体" panose="02010600030101010101" pitchFamily="2" charset="-122"/>
              </a:rPr>
              <a:t>wave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shifted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different</a:t>
            </a:r>
            <a:r>
              <a:rPr lang="zh-CN" altLang="en-US" sz="2400" dirty="0">
                <a:ea typeface="宋体" panose="02010600030101010101" pitchFamily="2" charset="-122"/>
              </a:rPr>
              <a:t> </a:t>
            </a:r>
            <a:r>
              <a:rPr lang="en-US" altLang="zh-CN" sz="2400" dirty="0">
                <a:ea typeface="宋体" panose="02010600030101010101" pitchFamily="2" charset="-122"/>
              </a:rPr>
              <a:t>degrees</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symbol</a:t>
            </a:r>
            <a:r>
              <a:rPr lang="zh-CN" altLang="en-US" sz="2400" dirty="0">
                <a:ea typeface="宋体" panose="02010600030101010101" pitchFamily="2" charset="-122"/>
              </a:rPr>
              <a:t> </a:t>
            </a:r>
            <a:endParaRPr lang="en-CA" altLang="zh-CN" sz="2400" dirty="0">
              <a:ea typeface="宋体" panose="02010600030101010101" pitchFamily="2" charset="-122"/>
            </a:endParaRPr>
          </a:p>
          <a:p>
            <a:pPr marL="1085850" lvl="1" indent="-342900">
              <a:buFont typeface="Arial" panose="020B0604020202020204" pitchFamily="34" charset="0"/>
              <a:buChar char="•"/>
            </a:pPr>
            <a:r>
              <a:rPr lang="en-US" altLang="zh-CN" sz="2400" dirty="0">
                <a:ea typeface="宋体" panose="02010600030101010101" pitchFamily="2" charset="-122"/>
              </a:rPr>
              <a:t>BPSK</a:t>
            </a:r>
            <a:r>
              <a:rPr lang="zh-CN" altLang="en-US" sz="2400" dirty="0">
                <a:ea typeface="宋体" panose="02010600030101010101" pitchFamily="2" charset="-122"/>
              </a:rPr>
              <a:t> </a:t>
            </a:r>
            <a:r>
              <a:rPr lang="en-US" altLang="zh-CN" sz="2400" dirty="0">
                <a:ea typeface="宋体" panose="02010600030101010101" pitchFamily="2" charset="-122"/>
              </a:rPr>
              <a:t>(Binary</a:t>
            </a:r>
            <a:r>
              <a:rPr lang="zh-CN" altLang="en-US" sz="2400" dirty="0">
                <a:ea typeface="宋体" panose="02010600030101010101" pitchFamily="2" charset="-122"/>
              </a:rPr>
              <a:t> </a:t>
            </a:r>
            <a:r>
              <a:rPr lang="en-US" altLang="zh-CN" sz="2400" dirty="0">
                <a:ea typeface="宋体" panose="02010600030101010101" pitchFamily="2" charset="-122"/>
              </a:rPr>
              <a:t>Phase</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Keying),</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180</a:t>
            </a:r>
            <a:r>
              <a:rPr lang="zh-CN" altLang="en-US" sz="2400" dirty="0">
                <a:ea typeface="宋体" panose="02010600030101010101" pitchFamily="2" charset="-122"/>
              </a:rPr>
              <a:t> </a:t>
            </a:r>
            <a:r>
              <a:rPr lang="en-US" altLang="zh-CN" sz="2400" dirty="0">
                <a:ea typeface="宋体" panose="02010600030101010101" pitchFamily="2" charset="-122"/>
              </a:rPr>
              <a:t>degree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represent</a:t>
            </a:r>
            <a:r>
              <a:rPr lang="zh-CN" altLang="en-US" sz="2400" dirty="0">
                <a:ea typeface="宋体" panose="02010600030101010101" pitchFamily="2" charset="-122"/>
              </a:rPr>
              <a:t> </a:t>
            </a:r>
            <a:r>
              <a:rPr lang="en-US" altLang="zh-CN" sz="2400" dirty="0">
                <a:ea typeface="宋体" panose="02010600030101010101" pitchFamily="2" charset="-122"/>
              </a:rPr>
              <a:t>two</a:t>
            </a:r>
            <a:r>
              <a:rPr lang="zh-CN" altLang="en-US" sz="2400" dirty="0">
                <a:ea typeface="宋体" panose="02010600030101010101" pitchFamily="2" charset="-122"/>
              </a:rPr>
              <a:t> </a:t>
            </a:r>
            <a:r>
              <a:rPr lang="en-US" altLang="zh-CN" sz="2400" dirty="0">
                <a:ea typeface="宋体" panose="02010600030101010101" pitchFamily="2" charset="-122"/>
              </a:rPr>
              <a:t>symbols</a:t>
            </a:r>
          </a:p>
          <a:p>
            <a:pPr marL="1085850" lvl="1" indent="-342900">
              <a:buFont typeface="Arial" panose="020B0604020202020204" pitchFamily="34" charset="0"/>
              <a:buChar char="•"/>
            </a:pPr>
            <a:r>
              <a:rPr lang="en-US" altLang="zh-CN" sz="2400" dirty="0">
                <a:ea typeface="宋体" panose="02010600030101010101" pitchFamily="2" charset="-122"/>
              </a:rPr>
              <a:t>QPSK</a:t>
            </a:r>
            <a:r>
              <a:rPr lang="zh-CN" altLang="en-US" sz="2400" dirty="0">
                <a:ea typeface="宋体" panose="02010600030101010101" pitchFamily="2" charset="-122"/>
              </a:rPr>
              <a:t> </a:t>
            </a:r>
            <a:r>
              <a:rPr lang="en-US" altLang="zh-CN" sz="2400" dirty="0">
                <a:ea typeface="宋体" panose="02010600030101010101" pitchFamily="2" charset="-122"/>
              </a:rPr>
              <a:t>(Quadrature</a:t>
            </a:r>
            <a:r>
              <a:rPr lang="zh-CN" altLang="en-US" sz="2400" dirty="0">
                <a:ea typeface="宋体" panose="02010600030101010101" pitchFamily="2" charset="-122"/>
              </a:rPr>
              <a:t> </a:t>
            </a:r>
            <a:r>
              <a:rPr lang="en-US" altLang="zh-CN" sz="2400" dirty="0">
                <a:ea typeface="宋体" panose="02010600030101010101" pitchFamily="2" charset="-122"/>
              </a:rPr>
              <a:t>Phase</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Keying),</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45,</a:t>
            </a:r>
            <a:r>
              <a:rPr lang="zh-CN" altLang="en-US" sz="2400" dirty="0">
                <a:ea typeface="宋体" panose="02010600030101010101" pitchFamily="2" charset="-122"/>
              </a:rPr>
              <a:t> </a:t>
            </a:r>
            <a:r>
              <a:rPr lang="en-US" altLang="zh-CN" sz="2400" dirty="0">
                <a:ea typeface="宋体" panose="02010600030101010101" pitchFamily="2" charset="-122"/>
              </a:rPr>
              <a:t>135,</a:t>
            </a:r>
            <a:r>
              <a:rPr lang="zh-CN" altLang="en-US" sz="2400" dirty="0">
                <a:ea typeface="宋体" panose="02010600030101010101" pitchFamily="2" charset="-122"/>
              </a:rPr>
              <a:t> </a:t>
            </a:r>
            <a:r>
              <a:rPr lang="en-US" altLang="zh-CN" sz="2400" dirty="0">
                <a:ea typeface="宋体" panose="02010600030101010101" pitchFamily="2" charset="-122"/>
              </a:rPr>
              <a:t>225</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315</a:t>
            </a:r>
            <a:r>
              <a:rPr lang="zh-CN" altLang="en-US" sz="2400" dirty="0">
                <a:ea typeface="宋体" panose="02010600030101010101" pitchFamily="2" charset="-122"/>
              </a:rPr>
              <a:t> </a:t>
            </a:r>
            <a:r>
              <a:rPr lang="en-US" altLang="zh-CN" sz="2400" dirty="0">
                <a:ea typeface="宋体" panose="02010600030101010101" pitchFamily="2" charset="-122"/>
              </a:rPr>
              <a:t>degrees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represent</a:t>
            </a:r>
            <a:r>
              <a:rPr lang="zh-CN" altLang="en-US" sz="2400" dirty="0">
                <a:ea typeface="宋体" panose="02010600030101010101" pitchFamily="2" charset="-122"/>
              </a:rPr>
              <a:t> </a:t>
            </a:r>
            <a:r>
              <a:rPr lang="en-US" altLang="zh-CN" sz="2400" dirty="0">
                <a:ea typeface="宋体" panose="02010600030101010101" pitchFamily="2" charset="-122"/>
              </a:rPr>
              <a:t>4</a:t>
            </a:r>
            <a:r>
              <a:rPr lang="zh-CN" altLang="en-US" sz="2400" dirty="0">
                <a:ea typeface="宋体" panose="02010600030101010101" pitchFamily="2" charset="-122"/>
              </a:rPr>
              <a:t> </a:t>
            </a:r>
            <a:r>
              <a:rPr lang="en-US" altLang="zh-CN" sz="2400" dirty="0">
                <a:ea typeface="宋体" panose="02010600030101010101" pitchFamily="2" charset="-122"/>
              </a:rPr>
              <a:t>symbols</a:t>
            </a: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3233382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28F84FA-C1C1-834E-957D-51E938C168DF}"/>
              </a:ext>
            </a:extLst>
          </p:cNvPr>
          <p:cNvSpPr>
            <a:spLocks noGrp="1" noChangeArrowheads="1"/>
          </p:cNvSpPr>
          <p:nvPr>
            <p:ph type="title"/>
          </p:nvPr>
        </p:nvSpPr>
        <p:spPr>
          <a:xfrm>
            <a:off x="381000" y="0"/>
            <a:ext cx="8229600" cy="838200"/>
          </a:xfrm>
        </p:spPr>
        <p:txBody>
          <a:bodyPr/>
          <a:lstStyle/>
          <a:p>
            <a:pPr eaLnBrk="1" hangingPunct="1"/>
            <a:r>
              <a:rPr altLang="en-US" dirty="0">
                <a:latin typeface="Arial" panose="020B0604020202020204" pitchFamily="34" charset="0"/>
                <a:cs typeface="Arial" panose="020B0604020202020204" pitchFamily="34" charset="0"/>
              </a:rPr>
              <a:t>Passband Transmission</a:t>
            </a:r>
          </a:p>
        </p:txBody>
      </p:sp>
      <p:sp>
        <p:nvSpPr>
          <p:cNvPr id="43011" name="Rectangle 3">
            <a:extLst>
              <a:ext uri="{FF2B5EF4-FFF2-40B4-BE49-F238E27FC236}">
                <a16:creationId xmlns:a16="http://schemas.microsoft.com/office/drawing/2014/main" id="{B5778644-11C8-5148-A399-8A340823C1CB}"/>
              </a:ext>
            </a:extLst>
          </p:cNvPr>
          <p:cNvSpPr>
            <a:spLocks noGrp="1" noChangeArrowheads="1"/>
          </p:cNvSpPr>
          <p:nvPr>
            <p:ph type="body" idx="1"/>
          </p:nvPr>
        </p:nvSpPr>
        <p:spPr>
          <a:xfrm>
            <a:off x="287338" y="5486400"/>
            <a:ext cx="8856662" cy="1371600"/>
          </a:xfrm>
        </p:spPr>
        <p:txBody>
          <a:bodyPr/>
          <a:lstStyle/>
          <a:p>
            <a:pPr marL="0" indent="0" algn="ctr">
              <a:buFont typeface="Arial" panose="020B0604020202020204" pitchFamily="34" charset="0"/>
              <a:buNone/>
            </a:pPr>
            <a:r>
              <a:rPr lang="en-US" altLang="en-US" sz="2400">
                <a:solidFill>
                  <a:srgbClr val="0033CC"/>
                </a:solidFill>
                <a:latin typeface="Arial" panose="020B0604020202020204" pitchFamily="34" charset="0"/>
                <a:cs typeface="Arial" panose="020B0604020202020204" pitchFamily="34" charset="0"/>
              </a:rPr>
              <a:t>(a) </a:t>
            </a:r>
            <a:r>
              <a:rPr lang="en-US" altLang="en-US" sz="2400">
                <a:latin typeface="Arial" panose="020B0604020202020204" pitchFamily="34" charset="0"/>
                <a:cs typeface="Arial" panose="020B0604020202020204" pitchFamily="34" charset="0"/>
              </a:rPr>
              <a:t>A binary signal. </a:t>
            </a:r>
            <a:r>
              <a:rPr lang="en-US" altLang="en-US" sz="2400">
                <a:solidFill>
                  <a:srgbClr val="0033CC"/>
                </a:solidFill>
                <a:latin typeface="Arial" panose="020B0604020202020204" pitchFamily="34" charset="0"/>
                <a:cs typeface="Arial" panose="020B0604020202020204" pitchFamily="34" charset="0"/>
              </a:rPr>
              <a:t>(b) </a:t>
            </a:r>
            <a:r>
              <a:rPr lang="en-US" altLang="en-US" sz="2400">
                <a:latin typeface="Arial" panose="020B0604020202020204" pitchFamily="34" charset="0"/>
                <a:cs typeface="Arial" panose="020B0604020202020204" pitchFamily="34" charset="0"/>
              </a:rPr>
              <a:t>Amplitude shift keying. </a:t>
            </a:r>
            <a:br>
              <a:rPr lang="en-US" altLang="en-US" sz="2400">
                <a:latin typeface="Arial" panose="020B0604020202020204" pitchFamily="34" charset="0"/>
                <a:cs typeface="Arial" panose="020B0604020202020204" pitchFamily="34" charset="0"/>
              </a:rPr>
            </a:br>
            <a:r>
              <a:rPr lang="en-US" altLang="en-US" sz="2400">
                <a:solidFill>
                  <a:srgbClr val="0033CC"/>
                </a:solidFill>
                <a:latin typeface="Arial" panose="020B0604020202020204" pitchFamily="34" charset="0"/>
                <a:cs typeface="Arial" panose="020B0604020202020204" pitchFamily="34" charset="0"/>
              </a:rPr>
              <a:t>(c) </a:t>
            </a:r>
            <a:r>
              <a:rPr lang="en-US" altLang="en-US" sz="2400">
                <a:latin typeface="Arial" panose="020B0604020202020204" pitchFamily="34" charset="0"/>
                <a:cs typeface="Arial" panose="020B0604020202020204" pitchFamily="34" charset="0"/>
              </a:rPr>
              <a:t>Frequency  shift keying. (d) Phase shift keying.</a:t>
            </a:r>
          </a:p>
        </p:txBody>
      </p:sp>
      <p:pic>
        <p:nvPicPr>
          <p:cNvPr id="43012" name="Picture 2">
            <a:extLst>
              <a:ext uri="{FF2B5EF4-FFF2-40B4-BE49-F238E27FC236}">
                <a16:creationId xmlns:a16="http://schemas.microsoft.com/office/drawing/2014/main" id="{8589E12B-8784-CC46-85ED-A0489E5EA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0"/>
            <a:ext cx="48768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Passband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45518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combine</a:t>
                </a:r>
                <a:r>
                  <a:rPr lang="zh-CN" altLang="en-US" sz="2400" dirty="0">
                    <a:ea typeface="宋体" panose="02010600030101010101" pitchFamily="2" charset="-122"/>
                  </a:rPr>
                  <a:t> </a:t>
                </a:r>
                <a:r>
                  <a:rPr lang="en-US" altLang="zh-CN" sz="2400" dirty="0">
                    <a:ea typeface="宋体" panose="02010600030101010101" pitchFamily="2" charset="-122"/>
                  </a:rPr>
                  <a:t>these</a:t>
                </a:r>
                <a:r>
                  <a:rPr lang="zh-CN" altLang="en-US" sz="2400" dirty="0">
                    <a:ea typeface="宋体" panose="02010600030101010101" pitchFamily="2" charset="-122"/>
                  </a:rPr>
                  <a:t> </a:t>
                </a:r>
                <a:r>
                  <a:rPr lang="en-US" altLang="zh-CN" sz="2400" dirty="0">
                    <a:ea typeface="宋体" panose="02010600030101010101" pitchFamily="2" charset="-122"/>
                  </a:rPr>
                  <a:t>schemes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use</a:t>
                </a:r>
                <a:r>
                  <a:rPr lang="zh-CN" altLang="en-US" sz="2400" dirty="0">
                    <a:ea typeface="宋体" panose="02010600030101010101" pitchFamily="2" charset="-122"/>
                  </a:rPr>
                  <a:t> </a:t>
                </a:r>
                <a:r>
                  <a:rPr lang="en-US" altLang="zh-CN" sz="2400" dirty="0">
                    <a:ea typeface="宋体" panose="02010600030101010101" pitchFamily="2" charset="-122"/>
                  </a:rPr>
                  <a:t>more</a:t>
                </a:r>
                <a:r>
                  <a:rPr lang="zh-CN" altLang="en-US" sz="2400" dirty="0">
                    <a:ea typeface="宋体" panose="02010600030101010101" pitchFamily="2" charset="-122"/>
                  </a:rPr>
                  <a:t> </a:t>
                </a:r>
                <a:r>
                  <a:rPr lang="en-US" altLang="zh-CN" sz="2400" dirty="0">
                    <a:ea typeface="宋体" panose="02010600030101010101" pitchFamily="2" charset="-122"/>
                  </a:rPr>
                  <a:t>levels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transmit</a:t>
                </a:r>
                <a:r>
                  <a:rPr lang="zh-CN" altLang="en-US" sz="2400" dirty="0">
                    <a:ea typeface="宋体" panose="02010600030101010101" pitchFamily="2" charset="-122"/>
                  </a:rPr>
                  <a:t> </a:t>
                </a:r>
                <a:r>
                  <a:rPr lang="en-US" altLang="zh-CN" sz="2400" dirty="0">
                    <a:ea typeface="宋体" panose="02010600030101010101" pitchFamily="2" charset="-122"/>
                  </a:rPr>
                  <a:t>more</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per</a:t>
                </a:r>
                <a:r>
                  <a:rPr lang="zh-CN" altLang="en-US" sz="2400" dirty="0">
                    <a:ea typeface="宋体" panose="02010600030101010101" pitchFamily="2" charset="-122"/>
                  </a:rPr>
                  <a:t> </a:t>
                </a:r>
                <a:r>
                  <a:rPr lang="en-US" altLang="zh-CN" sz="2400" dirty="0">
                    <a:ea typeface="宋体" panose="02010600030101010101" pitchFamily="2" charset="-122"/>
                  </a:rPr>
                  <a:t>symbol</a:t>
                </a:r>
              </a:p>
              <a:p>
                <a:pPr marL="342900" indent="-342900" eaLnBrk="1" hangingPunct="1">
                  <a:buFont typeface="Arial" panose="020B0604020202020204" pitchFamily="34" charset="0"/>
                  <a:buChar char="•"/>
                </a:pP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zh-CN" altLang="en-US" sz="2400" dirty="0"/>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Phase</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phase</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related</a:t>
                </a:r>
              </a:p>
              <a:p>
                <a:pPr marL="342900" indent="-342900" eaLnBrk="1" hangingPunct="1">
                  <a:buFont typeface="Arial" panose="020B0604020202020204" pitchFamily="34" charset="0"/>
                  <a:buChar char="•"/>
                </a:pP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zh-CN" altLang="en-US" sz="2400" dirty="0">
                    <a:ea typeface="宋体" panose="02010600030101010101" pitchFamily="2" charset="-122"/>
                  </a:rPr>
                  <a:t> </a:t>
                </a:r>
                <a:r>
                  <a:rPr lang="en-US" altLang="zh-CN" sz="2400" dirty="0">
                    <a:ea typeface="宋体" panose="02010600030101010101" pitchFamily="2" charset="-122"/>
                  </a:rPr>
                  <a:t>Amplitude</a:t>
                </a:r>
                <a:r>
                  <a:rPr lang="zh-CN" altLang="en-US" sz="2400" dirty="0">
                    <a:ea typeface="宋体" panose="02010600030101010101" pitchFamily="2" charset="-122"/>
                  </a:rPr>
                  <a:t> </a:t>
                </a:r>
                <a:r>
                  <a:rPr lang="en-US" altLang="zh-CN" sz="2400" dirty="0">
                    <a:ea typeface="宋体" panose="02010600030101010101" pitchFamily="2" charset="-122"/>
                  </a:rPr>
                  <a:t>shift</a:t>
                </a:r>
                <a:r>
                  <a:rPr lang="zh-CN" altLang="en-US" sz="2400" dirty="0">
                    <a:ea typeface="宋体" panose="02010600030101010101" pitchFamily="2" charset="-122"/>
                  </a:rPr>
                  <a:t> </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Phase</a:t>
                </a:r>
                <a:r>
                  <a:rPr lang="zh-CN" altLang="en-US" sz="2400" dirty="0">
                    <a:ea typeface="宋体" panose="02010600030101010101" pitchFamily="2" charset="-122"/>
                  </a:rPr>
                  <a:t> </a:t>
                </a:r>
                <a:r>
                  <a:rPr lang="en-US" altLang="zh-CN" sz="2400" dirty="0">
                    <a:ea typeface="宋体" panose="02010600030101010101" pitchFamily="2" charset="-122"/>
                  </a:rPr>
                  <a:t>shift.</a:t>
                </a:r>
              </a:p>
              <a:p>
                <a:pPr marL="1085850" lvl="1" indent="-342900">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following</a:t>
                </a:r>
                <a:r>
                  <a:rPr lang="zh-CN" altLang="en-US" sz="2400" dirty="0">
                    <a:ea typeface="宋体" panose="02010600030101010101" pitchFamily="2" charset="-122"/>
                  </a:rPr>
                  <a:t> </a:t>
                </a:r>
                <a:r>
                  <a:rPr lang="en-US" altLang="zh-CN" sz="2400" dirty="0">
                    <a:ea typeface="宋体" panose="02010600030101010101" pitchFamily="2" charset="-122"/>
                  </a:rPr>
                  <a:t>figure</a:t>
                </a:r>
                <a:r>
                  <a:rPr lang="zh-CN" altLang="en-US" sz="2400" dirty="0">
                    <a:ea typeface="宋体" panose="02010600030101010101" pitchFamily="2" charset="-122"/>
                  </a:rPr>
                  <a:t> </a:t>
                </a:r>
                <a:r>
                  <a:rPr lang="en-US" altLang="zh-CN" sz="2400" dirty="0">
                    <a:ea typeface="宋体" panose="02010600030101010101" pitchFamily="2" charset="-122"/>
                  </a:rPr>
                  <a:t>shows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b="1" dirty="0">
                    <a:ea typeface="宋体" panose="02010600030101010101" pitchFamily="2" charset="-122"/>
                  </a:rPr>
                  <a:t>constellation</a:t>
                </a:r>
                <a:r>
                  <a:rPr lang="zh-CN" altLang="en-US" sz="2400" b="1" dirty="0">
                    <a:ea typeface="宋体" panose="02010600030101010101" pitchFamily="2" charset="-122"/>
                  </a:rPr>
                  <a:t> </a:t>
                </a:r>
                <a:r>
                  <a:rPr lang="en-US" altLang="zh-CN" sz="2400" b="1" dirty="0">
                    <a:ea typeface="宋体" panose="02010600030101010101" pitchFamily="2" charset="-122"/>
                  </a:rPr>
                  <a:t>diagram</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dot</a:t>
                </a:r>
                <a:r>
                  <a:rPr lang="zh-CN" altLang="en-US" sz="2400" dirty="0">
                    <a:ea typeface="宋体" panose="02010600030101010101" pitchFamily="2" charset="-122"/>
                  </a:rPr>
                  <a:t> </a:t>
                </a:r>
                <a:r>
                  <a:rPr lang="en-US" altLang="zh-CN" sz="2400" dirty="0">
                    <a:ea typeface="宋体" panose="02010600030101010101" pitchFamily="2" charset="-122"/>
                  </a:rPr>
                  <a:t>represents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symbol.</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phase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angle</a:t>
                </a:r>
                <a:r>
                  <a:rPr lang="zh-CN" altLang="en-US" sz="2400" dirty="0">
                    <a:ea typeface="宋体" panose="02010600030101010101" pitchFamily="2" charset="-122"/>
                  </a:rPr>
                  <a:t> </a:t>
                </a:r>
                <a:r>
                  <a:rPr lang="en-US" altLang="zh-CN" sz="2400" dirty="0">
                    <a:ea typeface="宋体" panose="02010600030101010101" pitchFamily="2" charset="-122"/>
                  </a:rPr>
                  <a:t>between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dot</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positive</a:t>
                </a:r>
                <a:r>
                  <a:rPr lang="zh-CN" altLang="en-US" sz="2400" dirty="0">
                    <a:ea typeface="宋体" panose="02010600030101010101" pitchFamily="2" charset="-122"/>
                  </a:rPr>
                  <a:t> </a:t>
                </a:r>
                <a:r>
                  <a:rPr lang="en-US" altLang="zh-CN" sz="2400" dirty="0">
                    <a:ea typeface="宋体" panose="02010600030101010101" pitchFamily="2" charset="-122"/>
                  </a:rPr>
                  <a:t>x-axis;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amplitude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distance</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origin</a:t>
                </a: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236755"/>
                <a:ext cx="7772400" cy="4551824"/>
              </a:xfrm>
              <a:prstGeom prst="rect">
                <a:avLst/>
              </a:prstGeom>
              <a:blipFill>
                <a:blip r:embed="rId2"/>
                <a:stretch>
                  <a:fillRect l="-1142" t="-833" r="-6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411935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E693535-55C4-8647-99B8-4843AF6C16C6}"/>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Passband Transmission</a:t>
            </a:r>
          </a:p>
        </p:txBody>
      </p:sp>
      <p:sp>
        <p:nvSpPr>
          <p:cNvPr id="44035" name="Rectangle 3">
            <a:extLst>
              <a:ext uri="{FF2B5EF4-FFF2-40B4-BE49-F238E27FC236}">
                <a16:creationId xmlns:a16="http://schemas.microsoft.com/office/drawing/2014/main" id="{53DF1998-0A71-604D-8A80-278AAF089DEF}"/>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dirty="0">
                <a:solidFill>
                  <a:srgbClr val="0033CC"/>
                </a:solidFill>
                <a:latin typeface="Arial" panose="020B0604020202020204" pitchFamily="34" charset="0"/>
                <a:cs typeface="Arial" panose="020B0604020202020204" pitchFamily="34" charset="0"/>
              </a:rPr>
              <a:t> </a:t>
            </a:r>
            <a:r>
              <a:rPr lang="pt-BR" altLang="en-US" sz="2400" dirty="0">
                <a:solidFill>
                  <a:srgbClr val="0033CC"/>
                </a:solidFill>
                <a:latin typeface="Arial" panose="020B0604020202020204" pitchFamily="34" charset="0"/>
                <a:cs typeface="Arial" panose="020B0604020202020204" pitchFamily="34" charset="0"/>
              </a:rPr>
              <a:t>(a) </a:t>
            </a:r>
            <a:r>
              <a:rPr lang="pt-BR" altLang="en-US" sz="2400" dirty="0">
                <a:latin typeface="Arial" panose="020B0604020202020204" pitchFamily="34" charset="0"/>
                <a:cs typeface="Arial" panose="020B0604020202020204" pitchFamily="34" charset="0"/>
              </a:rPr>
              <a:t>QPSK. </a:t>
            </a:r>
            <a:r>
              <a:rPr lang="pt-BR" altLang="en-US" sz="2400" dirty="0">
                <a:solidFill>
                  <a:srgbClr val="0033CC"/>
                </a:solidFill>
                <a:latin typeface="Arial" panose="020B0604020202020204" pitchFamily="34" charset="0"/>
                <a:cs typeface="Arial" panose="020B0604020202020204" pitchFamily="34" charset="0"/>
              </a:rPr>
              <a:t>(</a:t>
            </a:r>
            <a:r>
              <a:rPr lang="pt-BR" altLang="en-US" sz="2400" dirty="0" err="1">
                <a:solidFill>
                  <a:srgbClr val="0033CC"/>
                </a:solidFill>
                <a:latin typeface="Arial" panose="020B0604020202020204" pitchFamily="34" charset="0"/>
                <a:cs typeface="Arial" panose="020B0604020202020204" pitchFamily="34" charset="0"/>
              </a:rPr>
              <a:t>b</a:t>
            </a:r>
            <a:r>
              <a:rPr lang="pt-BR" altLang="en-US" sz="2400" dirty="0">
                <a:solidFill>
                  <a:srgbClr val="0033CC"/>
                </a:solidFill>
                <a:latin typeface="Arial" panose="020B0604020202020204" pitchFamily="34" charset="0"/>
                <a:cs typeface="Arial" panose="020B0604020202020204" pitchFamily="34" charset="0"/>
              </a:rPr>
              <a:t>) </a:t>
            </a:r>
            <a:r>
              <a:rPr lang="pt-BR" altLang="en-US" sz="2400" dirty="0">
                <a:latin typeface="Arial" panose="020B0604020202020204" pitchFamily="34" charset="0"/>
                <a:cs typeface="Arial" panose="020B0604020202020204" pitchFamily="34" charset="0"/>
              </a:rPr>
              <a:t>QAM-16. </a:t>
            </a:r>
            <a:r>
              <a:rPr lang="pt-BR" altLang="en-US" sz="2400" dirty="0">
                <a:solidFill>
                  <a:srgbClr val="0033CC"/>
                </a:solidFill>
                <a:latin typeface="Arial" panose="020B0604020202020204" pitchFamily="34" charset="0"/>
                <a:cs typeface="Arial" panose="020B0604020202020204" pitchFamily="34" charset="0"/>
              </a:rPr>
              <a:t>(</a:t>
            </a:r>
            <a:r>
              <a:rPr lang="pt-BR" altLang="en-US" sz="2400" dirty="0" err="1">
                <a:solidFill>
                  <a:srgbClr val="0033CC"/>
                </a:solidFill>
                <a:latin typeface="Arial" panose="020B0604020202020204" pitchFamily="34" charset="0"/>
                <a:cs typeface="Arial" panose="020B0604020202020204" pitchFamily="34" charset="0"/>
              </a:rPr>
              <a:t>c</a:t>
            </a:r>
            <a:r>
              <a:rPr lang="pt-BR" altLang="en-US" sz="2400" dirty="0">
                <a:solidFill>
                  <a:srgbClr val="0033CC"/>
                </a:solidFill>
                <a:latin typeface="Arial" panose="020B0604020202020204" pitchFamily="34" charset="0"/>
                <a:cs typeface="Arial" panose="020B0604020202020204" pitchFamily="34" charset="0"/>
              </a:rPr>
              <a:t>) </a:t>
            </a:r>
            <a:r>
              <a:rPr lang="pt-BR" altLang="en-US" sz="2400" dirty="0">
                <a:latin typeface="Arial" panose="020B0604020202020204" pitchFamily="34" charset="0"/>
                <a:cs typeface="Arial" panose="020B0604020202020204" pitchFamily="34" charset="0"/>
              </a:rPr>
              <a:t>QAM-64.</a:t>
            </a:r>
            <a:endParaRPr lang="en-US" altLang="en-US" sz="2400" dirty="0">
              <a:latin typeface="Arial" panose="020B0604020202020204" pitchFamily="34" charset="0"/>
              <a:cs typeface="Arial" panose="020B0604020202020204" pitchFamily="34" charset="0"/>
            </a:endParaRPr>
          </a:p>
        </p:txBody>
      </p:sp>
      <p:pic>
        <p:nvPicPr>
          <p:cNvPr id="44036" name="Picture 2">
            <a:extLst>
              <a:ext uri="{FF2B5EF4-FFF2-40B4-BE49-F238E27FC236}">
                <a16:creationId xmlns:a16="http://schemas.microsoft.com/office/drawing/2014/main" id="{FBF1D3AE-1973-BA46-BF17-0538E5423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6866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Passband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45243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QAM</a:t>
                </a:r>
                <a:r>
                  <a:rPr lang="zh-CN" altLang="en-US" sz="2400" dirty="0">
                    <a:ea typeface="宋体" panose="02010600030101010101" pitchFamily="2" charset="-122"/>
                  </a:rPr>
                  <a:t> </a:t>
                </a:r>
                <a:r>
                  <a:rPr lang="en-US" altLang="zh-CN" sz="2400" dirty="0">
                    <a:ea typeface="宋体" panose="02010600030101010101" pitchFamily="2" charset="-122"/>
                  </a:rPr>
                  <a:t>(Quadrature</a:t>
                </a:r>
                <a:r>
                  <a:rPr lang="zh-CN" altLang="en-US" sz="2400" dirty="0">
                    <a:ea typeface="宋体" panose="02010600030101010101" pitchFamily="2" charset="-122"/>
                  </a:rPr>
                  <a:t> </a:t>
                </a:r>
                <a:r>
                  <a:rPr lang="en-US" altLang="zh-CN" sz="2400" dirty="0">
                    <a:ea typeface="宋体" panose="02010600030101010101" pitchFamily="2" charset="-122"/>
                  </a:rPr>
                  <a:t>Amplitude</a:t>
                </a:r>
                <a:r>
                  <a:rPr lang="zh-CN" altLang="en-US" sz="2400" dirty="0">
                    <a:ea typeface="宋体" panose="02010600030101010101" pitchFamily="2" charset="-122"/>
                  </a:rPr>
                  <a:t> </a:t>
                </a:r>
                <a:r>
                  <a:rPr lang="en-US" altLang="zh-CN" sz="2400" dirty="0">
                    <a:ea typeface="宋体" panose="02010600030101010101" pitchFamily="2" charset="-122"/>
                  </a:rPr>
                  <a:t>Modulation)</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QAM-16:</a:t>
                </a:r>
                <a:r>
                  <a:rPr lang="zh-CN" altLang="en-US" sz="2400" dirty="0">
                    <a:ea typeface="宋体" panose="02010600030101010101" pitchFamily="2" charset="-122"/>
                  </a:rPr>
                  <a:t> </a:t>
                </a:r>
                <a:r>
                  <a:rPr lang="en-US" altLang="zh-CN" sz="2400" dirty="0">
                    <a:ea typeface="宋体" panose="02010600030101010101" pitchFamily="2" charset="-122"/>
                  </a:rPr>
                  <a:t>16</a:t>
                </a:r>
                <a:r>
                  <a:rPr lang="zh-CN" altLang="en-US" sz="2400" dirty="0">
                    <a:ea typeface="宋体" panose="02010600030101010101" pitchFamily="2" charset="-122"/>
                  </a:rPr>
                  <a:t> </a:t>
                </a:r>
                <a:r>
                  <a:rPr lang="en-US" altLang="zh-CN" sz="2400" dirty="0" err="1">
                    <a:ea typeface="宋体" panose="02010600030101010101" pitchFamily="2" charset="-122"/>
                  </a:rPr>
                  <a:t>phase+amplitude</a:t>
                </a:r>
                <a:r>
                  <a:rPr lang="zh-CN" altLang="en-US" sz="2400" dirty="0">
                    <a:ea typeface="宋体" panose="02010600030101010101" pitchFamily="2" charset="-122"/>
                  </a:rPr>
                  <a:t> </a:t>
                </a:r>
                <a:r>
                  <a:rPr lang="en-US" altLang="zh-CN" sz="2400" dirty="0">
                    <a:ea typeface="宋体" panose="02010600030101010101" pitchFamily="2" charset="-122"/>
                  </a:rPr>
                  <a:t>combinations;</a:t>
                </a:r>
                <a:r>
                  <a:rPr lang="zh-CN" altLang="en-US" sz="2400" dirty="0">
                    <a:ea typeface="宋体" panose="02010600030101010101" pitchFamily="2" charset="-122"/>
                  </a:rPr>
                  <a:t> </a:t>
                </a:r>
                <a:r>
                  <a:rPr lang="en-US" altLang="zh-CN" sz="2400" dirty="0">
                    <a:ea typeface="宋体" panose="02010600030101010101" pitchFamily="2" charset="-122"/>
                  </a:rPr>
                  <a:t>16</a:t>
                </a:r>
                <a:r>
                  <a:rPr lang="zh-CN" altLang="en-US" sz="2400" dirty="0">
                    <a:ea typeface="宋体" panose="02010600030101010101" pitchFamily="2" charset="-122"/>
                  </a:rPr>
                  <a:t> </a:t>
                </a:r>
                <a:r>
                  <a:rPr lang="en-US" altLang="zh-CN" sz="2400" dirty="0">
                    <a:ea typeface="宋体" panose="02010600030101010101" pitchFamily="2" charset="-122"/>
                  </a:rPr>
                  <a:t>symbols,</a:t>
                </a:r>
                <a:r>
                  <a:rPr lang="zh-CN" altLang="en-US" sz="2400" dirty="0">
                    <a:ea typeface="宋体" panose="02010600030101010101" pitchFamily="2" charset="-122"/>
                  </a:rPr>
                  <a:t> </a:t>
                </a:r>
                <a:r>
                  <a:rPr lang="en-US" altLang="zh-CN" sz="2400" dirty="0">
                    <a:ea typeface="宋体" panose="02010600030101010101" pitchFamily="2" charset="-122"/>
                  </a:rPr>
                  <a:t>4</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per</a:t>
                </a:r>
                <a:r>
                  <a:rPr lang="zh-CN" altLang="en-US" sz="2400" dirty="0">
                    <a:ea typeface="宋体" panose="02010600030101010101" pitchFamily="2" charset="-122"/>
                  </a:rPr>
                  <a:t> </a:t>
                </a:r>
                <a:r>
                  <a:rPr lang="en-US" altLang="zh-CN" sz="2400" dirty="0">
                    <a:ea typeface="宋体" panose="02010600030101010101" pitchFamily="2" charset="-122"/>
                  </a:rPr>
                  <a:t>symbol</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QAM-64:</a:t>
                </a:r>
                <a:r>
                  <a:rPr lang="zh-CN" altLang="en-US" sz="2400" dirty="0">
                    <a:ea typeface="宋体" panose="02010600030101010101" pitchFamily="2" charset="-122"/>
                  </a:rPr>
                  <a:t> </a:t>
                </a:r>
                <a:r>
                  <a:rPr lang="en-US" altLang="zh-CN" sz="2400" dirty="0">
                    <a:ea typeface="宋体" panose="02010600030101010101" pitchFamily="2" charset="-122"/>
                  </a:rPr>
                  <a:t>64</a:t>
                </a:r>
                <a:r>
                  <a:rPr lang="zh-CN" altLang="en-US" sz="2400" dirty="0">
                    <a:ea typeface="宋体" panose="02010600030101010101" pitchFamily="2" charset="-122"/>
                  </a:rPr>
                  <a:t> </a:t>
                </a:r>
                <a:r>
                  <a:rPr lang="en-US" altLang="zh-CN" sz="2400" dirty="0">
                    <a:ea typeface="宋体" panose="02010600030101010101" pitchFamily="2" charset="-122"/>
                  </a:rPr>
                  <a:t>symbols,</a:t>
                </a:r>
                <a:r>
                  <a:rPr lang="zh-CN" altLang="en-US" sz="2400" dirty="0">
                    <a:ea typeface="宋体" panose="02010600030101010101" pitchFamily="2" charset="-122"/>
                  </a:rPr>
                  <a:t> </a:t>
                </a:r>
                <a:r>
                  <a:rPr lang="en-US" altLang="zh-CN" sz="2400" dirty="0">
                    <a:ea typeface="宋体" panose="02010600030101010101" pitchFamily="2" charset="-122"/>
                  </a:rPr>
                  <a:t>6</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per</a:t>
                </a:r>
                <a:r>
                  <a:rPr lang="zh-CN" altLang="en-US" sz="2400" dirty="0">
                    <a:ea typeface="宋体" panose="02010600030101010101" pitchFamily="2" charset="-122"/>
                  </a:rPr>
                  <a:t> </a:t>
                </a:r>
                <a:r>
                  <a:rPr lang="en-US" altLang="zh-CN" sz="2400" dirty="0">
                    <a:ea typeface="宋体" panose="02010600030101010101" pitchFamily="2" charset="-122"/>
                  </a:rPr>
                  <a:t>symbol</a:t>
                </a:r>
              </a:p>
              <a:p>
                <a:pPr eaLnBrk="1" hangingPunct="1"/>
                <a:endParaRPr lang="en-US" altLang="zh-CN" sz="2400" dirty="0">
                  <a:ea typeface="宋体" panose="02010600030101010101" pitchFamily="2" charset="-122"/>
                </a:endParaRPr>
              </a:p>
              <a:p>
                <a:r>
                  <a:rPr lang="en-US" altLang="zh-CN" sz="2400" dirty="0"/>
                  <a:t>If</a:t>
                </a:r>
                <a:r>
                  <a:rPr lang="zh-CN" altLang="en-US" sz="2400" dirty="0"/>
                  <a:t> </a:t>
                </a:r>
                <a:r>
                  <a:rPr lang="en-US" altLang="zh-CN" sz="2400" dirty="0"/>
                  <a:t>we</a:t>
                </a:r>
                <a:r>
                  <a:rPr lang="zh-CN" altLang="en-US" sz="2400" dirty="0"/>
                  <a:t> </a:t>
                </a:r>
                <a:r>
                  <a:rPr lang="en-US" altLang="zh-CN" sz="2400" dirty="0"/>
                  <a:t>use</a:t>
                </a:r>
                <a:r>
                  <a:rPr lang="zh-CN" altLang="en-US" sz="2400" dirty="0"/>
                  <a:t> </a:t>
                </a:r>
                <a:r>
                  <a:rPr lang="en-US" altLang="zh-CN" sz="2400" dirty="0"/>
                  <a:t>1</a:t>
                </a:r>
                <a:r>
                  <a:rPr lang="zh-CN" altLang="en-US" sz="2400" dirty="0"/>
                  <a:t> </a:t>
                </a:r>
                <a:r>
                  <a:rPr lang="en-US" altLang="zh-CN" sz="2400" dirty="0"/>
                  <a:t>symbol</a:t>
                </a:r>
                <a:r>
                  <a:rPr lang="zh-CN" altLang="en-US" sz="2400" dirty="0"/>
                  <a:t> </a:t>
                </a:r>
                <a:r>
                  <a:rPr lang="en-US" altLang="zh-CN" sz="2400" dirty="0"/>
                  <a:t>to</a:t>
                </a:r>
                <a:r>
                  <a:rPr lang="zh-CN" altLang="en-US" sz="2400" dirty="0"/>
                  <a:t> </a:t>
                </a:r>
                <a:r>
                  <a:rPr lang="en-US" altLang="zh-CN" sz="2400" dirty="0"/>
                  <a:t>represent</a:t>
                </a:r>
                <a:r>
                  <a:rPr lang="zh-CN" altLang="en-US" sz="2400" dirty="0"/>
                  <a:t> </a:t>
                </a:r>
                <a:r>
                  <a:rPr lang="en-US" altLang="zh-CN" sz="2400" dirty="0"/>
                  <a:t>n</a:t>
                </a:r>
                <a:r>
                  <a:rPr lang="zh-CN" altLang="en-US" sz="2400" dirty="0"/>
                  <a:t> </a:t>
                </a:r>
                <a:r>
                  <a:rPr lang="en-US" altLang="zh-CN" sz="2400" dirty="0"/>
                  <a:t>bits,</a:t>
                </a:r>
                <a:r>
                  <a:rPr lang="zh-CN" altLang="en-US" sz="2400" dirty="0"/>
                  <a:t> </a:t>
                </a:r>
                <a:r>
                  <a:rPr lang="en-US" altLang="zh-CN" sz="2400" dirty="0"/>
                  <a:t>since</a:t>
                </a:r>
                <a:r>
                  <a:rPr lang="zh-CN" altLang="en-US" sz="2400" dirty="0"/>
                  <a:t> </a:t>
                </a:r>
                <a:r>
                  <a:rPr lang="en-US" altLang="zh-CN" sz="2400" dirty="0"/>
                  <a:t>there</a:t>
                </a:r>
                <a:r>
                  <a:rPr lang="zh-CN" altLang="en-US" sz="2400" dirty="0"/>
                  <a:t> </a:t>
                </a:r>
                <a:r>
                  <a:rPr lang="en-US" altLang="zh-CN" sz="2400" dirty="0"/>
                  <a:t>are</a:t>
                </a:r>
                <a:r>
                  <a:rPr lang="zh-CN" altLang="en-US" sz="2400" dirty="0"/>
                  <a:t>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𝑛</m:t>
                        </m:r>
                      </m:sup>
                    </m:sSup>
                  </m:oMath>
                </a14:m>
                <a:r>
                  <a:rPr lang="zh-CN" altLang="en-US" sz="2400" dirty="0"/>
                  <a:t> </a:t>
                </a:r>
                <a:r>
                  <a:rPr lang="en-US" altLang="zh-CN" sz="2400" dirty="0"/>
                  <a:t>different</a:t>
                </a:r>
                <a:r>
                  <a:rPr lang="zh-CN" altLang="en-US" sz="2400" dirty="0"/>
                  <a:t> </a:t>
                </a:r>
                <a:r>
                  <a:rPr lang="en-US" altLang="zh-CN" sz="2400" dirty="0"/>
                  <a:t>bit</a:t>
                </a:r>
                <a:r>
                  <a:rPr lang="zh-CN" altLang="en-US" sz="2400" dirty="0"/>
                  <a:t> </a:t>
                </a:r>
                <a:r>
                  <a:rPr lang="en-US" altLang="zh-CN" sz="2400" dirty="0"/>
                  <a:t>combinations,</a:t>
                </a:r>
                <a:r>
                  <a:rPr lang="zh-CN" altLang="en-US" sz="2400" dirty="0"/>
                  <a:t> </a:t>
                </a:r>
                <a:r>
                  <a:rPr lang="en-US" altLang="zh-CN" sz="2400" dirty="0"/>
                  <a:t>we</a:t>
                </a:r>
                <a:r>
                  <a:rPr lang="zh-CN" altLang="en-US" sz="2400" dirty="0"/>
                  <a:t> </a:t>
                </a:r>
                <a:r>
                  <a:rPr lang="en-US" altLang="zh-CN" sz="2400" dirty="0"/>
                  <a:t>need</a:t>
                </a:r>
                <a:r>
                  <a:rPr lang="zh-CN" altLang="en-US" sz="2400" dirty="0"/>
                  <a:t>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𝑛</m:t>
                        </m:r>
                      </m:sup>
                    </m:sSup>
                  </m:oMath>
                </a14:m>
                <a:r>
                  <a:rPr lang="zh-CN" altLang="en-US" sz="2400" dirty="0"/>
                  <a:t> </a:t>
                </a:r>
                <a:r>
                  <a:rPr lang="en-US" altLang="zh-CN" sz="2400" dirty="0"/>
                  <a:t>different</a:t>
                </a:r>
                <a:r>
                  <a:rPr lang="zh-CN" altLang="en-US" sz="2400" dirty="0"/>
                  <a:t> </a:t>
                </a:r>
                <a:r>
                  <a:rPr lang="en-US" altLang="zh-CN" sz="2400" dirty="0"/>
                  <a:t>symbols</a:t>
                </a:r>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236755"/>
                <a:ext cx="7772400" cy="4524315"/>
              </a:xfrm>
              <a:prstGeom prst="rect">
                <a:avLst/>
              </a:prstGeom>
              <a:blipFill>
                <a:blip r:embed="rId2"/>
                <a:stretch>
                  <a:fillRect l="-1142" t="-8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567036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Passband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How</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assign</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symbols?</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Principle:</a:t>
            </a:r>
            <a:r>
              <a:rPr lang="zh-CN" altLang="en-US" sz="2400" dirty="0">
                <a:ea typeface="宋体" panose="02010600030101010101" pitchFamily="2" charset="-122"/>
              </a:rPr>
              <a:t> </a:t>
            </a:r>
            <a:r>
              <a:rPr lang="en-US" altLang="zh-CN" sz="2400" dirty="0">
                <a:ea typeface="宋体" panose="02010600030101010101" pitchFamily="2" charset="-122"/>
              </a:rPr>
              <a:t>minimize</a:t>
            </a:r>
            <a:r>
              <a:rPr lang="zh-CN" altLang="en-US" sz="2400" dirty="0">
                <a:ea typeface="宋体" panose="02010600030101010101" pitchFamily="2" charset="-122"/>
              </a:rPr>
              <a:t> </a:t>
            </a:r>
            <a:r>
              <a:rPr lang="en-US" altLang="zh-CN" sz="2400" dirty="0">
                <a:ea typeface="宋体" panose="02010600030101010101" pitchFamily="2" charset="-122"/>
              </a:rPr>
              <a:t>errors</a:t>
            </a:r>
          </a:p>
          <a:p>
            <a:pPr marL="342900" indent="-342900" eaLnBrk="1" hangingPunct="1">
              <a:buFont typeface="Arial" panose="020B0604020202020204" pitchFamily="34" charset="0"/>
              <a:buChar char="•"/>
            </a:pPr>
            <a:r>
              <a:rPr lang="en-US" altLang="zh-CN" sz="2400" dirty="0">
                <a:ea typeface="宋体" panose="02010600030101010101" pitchFamily="2" charset="-122"/>
              </a:rPr>
              <a:t>Assigning</a:t>
            </a:r>
            <a:r>
              <a:rPr lang="zh-CN" altLang="en-US" sz="2400" dirty="0">
                <a:ea typeface="宋体" panose="02010600030101010101" pitchFamily="2" charset="-122"/>
              </a:rPr>
              <a:t> </a:t>
            </a:r>
            <a:r>
              <a:rPr lang="en-US" altLang="zh-CN" sz="2400" dirty="0">
                <a:ea typeface="宋体" panose="02010600030101010101" pitchFamily="2" charset="-122"/>
              </a:rPr>
              <a:t>consecutive</a:t>
            </a:r>
            <a:r>
              <a:rPr lang="zh-CN" altLang="en-US" sz="2400" dirty="0">
                <a:ea typeface="宋体" panose="02010600030101010101" pitchFamily="2" charset="-122"/>
              </a:rPr>
              <a:t> </a:t>
            </a:r>
            <a:r>
              <a:rPr lang="en-US" altLang="zh-CN" sz="2400" dirty="0">
                <a:ea typeface="宋体" panose="02010600030101010101" pitchFamily="2" charset="-122"/>
              </a:rPr>
              <a:t>bit</a:t>
            </a:r>
            <a:r>
              <a:rPr lang="zh-CN" altLang="en-US" sz="2400" dirty="0">
                <a:ea typeface="宋体" panose="02010600030101010101" pitchFamily="2" charset="-122"/>
              </a:rPr>
              <a:t> </a:t>
            </a:r>
            <a:r>
              <a:rPr lang="en-US" altLang="zh-CN" sz="2400" dirty="0">
                <a:ea typeface="宋体" panose="02010600030101010101" pitchFamily="2" charset="-122"/>
              </a:rPr>
              <a:t>values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adjacent</a:t>
            </a:r>
            <a:r>
              <a:rPr lang="zh-CN" altLang="en-US" sz="2400" dirty="0">
                <a:ea typeface="宋体" panose="02010600030101010101" pitchFamily="2" charset="-122"/>
              </a:rPr>
              <a:t> </a:t>
            </a:r>
            <a:r>
              <a:rPr lang="en-US" altLang="zh-CN" sz="2400" dirty="0">
                <a:ea typeface="宋体" panose="02010600030101010101" pitchFamily="2" charset="-122"/>
              </a:rPr>
              <a:t>symbols</a:t>
            </a:r>
            <a:r>
              <a:rPr lang="zh-CN" altLang="en-US" sz="2400" dirty="0">
                <a:ea typeface="宋体" panose="02010600030101010101" pitchFamily="2" charset="-122"/>
              </a:rPr>
              <a:t> </a:t>
            </a:r>
            <a:r>
              <a:rPr lang="en-US" altLang="zh-CN" sz="2400" dirty="0">
                <a:ea typeface="宋体" panose="02010600030101010101" pitchFamily="2" charset="-122"/>
              </a:rPr>
              <a:t>will</a:t>
            </a:r>
            <a:r>
              <a:rPr lang="zh-CN" altLang="en-US" sz="2400" dirty="0">
                <a:ea typeface="宋体" panose="02010600030101010101" pitchFamily="2" charset="-122"/>
              </a:rPr>
              <a:t> </a:t>
            </a:r>
            <a:r>
              <a:rPr lang="en-US" altLang="zh-CN" sz="2400" dirty="0">
                <a:ea typeface="宋体" panose="02010600030101010101" pitchFamily="2" charset="-122"/>
              </a:rPr>
              <a:t>lead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large</a:t>
            </a:r>
            <a:r>
              <a:rPr lang="zh-CN" altLang="en-US" sz="2400" dirty="0">
                <a:ea typeface="宋体" panose="02010600030101010101" pitchFamily="2" charset="-122"/>
              </a:rPr>
              <a:t> </a:t>
            </a:r>
            <a:r>
              <a:rPr lang="en-US" altLang="zh-CN" sz="2400" dirty="0">
                <a:ea typeface="宋体" panose="02010600030101010101" pitchFamily="2" charset="-122"/>
              </a:rPr>
              <a:t>errors,</a:t>
            </a:r>
            <a:r>
              <a:rPr lang="zh-CN" altLang="en-US" sz="2400" dirty="0">
                <a:ea typeface="宋体" panose="02010600030101010101" pitchFamily="2" charset="-122"/>
              </a:rPr>
              <a:t> </a:t>
            </a:r>
            <a:r>
              <a:rPr lang="en-US" altLang="zh-CN" sz="2400" dirty="0">
                <a:ea typeface="宋体" panose="02010600030101010101" pitchFamily="2" charset="-122"/>
              </a:rPr>
              <a:t>e.g.,</a:t>
            </a:r>
            <a:r>
              <a:rPr lang="zh-CN" altLang="en-US" sz="2400" dirty="0">
                <a:ea typeface="宋体" panose="02010600030101010101" pitchFamily="2" charset="-122"/>
              </a:rPr>
              <a:t> </a:t>
            </a:r>
            <a:r>
              <a:rPr lang="en-US" altLang="zh-CN" sz="2400" dirty="0">
                <a:ea typeface="宋体" panose="02010600030101010101" pitchFamily="2" charset="-122"/>
              </a:rPr>
              <a:t>if</a:t>
            </a:r>
            <a:r>
              <a:rPr lang="zh-CN" altLang="en-US" sz="2400" dirty="0">
                <a:ea typeface="宋体" panose="02010600030101010101" pitchFamily="2" charset="-122"/>
              </a:rPr>
              <a:t> </a:t>
            </a: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symbol</a:t>
            </a:r>
            <a:r>
              <a:rPr lang="zh-CN" altLang="en-US" sz="2400" dirty="0">
                <a:ea typeface="宋体" panose="02010600030101010101" pitchFamily="2" charset="-122"/>
              </a:rPr>
              <a:t> </a:t>
            </a:r>
            <a:r>
              <a:rPr lang="en-US" altLang="zh-CN" sz="2400" dirty="0">
                <a:ea typeface="宋体" panose="02010600030101010101" pitchFamily="2" charset="-122"/>
              </a:rPr>
              <a:t>stands</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0111</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neighboring</a:t>
            </a:r>
            <a:r>
              <a:rPr lang="zh-CN" altLang="en-US" sz="2400" dirty="0">
                <a:ea typeface="宋体" panose="02010600030101010101" pitchFamily="2" charset="-122"/>
              </a:rPr>
              <a:t> </a:t>
            </a:r>
            <a:r>
              <a:rPr lang="en-US" altLang="zh-CN" sz="2400" dirty="0">
                <a:ea typeface="宋体" panose="02010600030101010101" pitchFamily="2" charset="-122"/>
              </a:rPr>
              <a:t>symbol</a:t>
            </a:r>
            <a:r>
              <a:rPr lang="zh-CN" altLang="en-US" sz="2400" dirty="0">
                <a:ea typeface="宋体" panose="02010600030101010101" pitchFamily="2" charset="-122"/>
              </a:rPr>
              <a:t> </a:t>
            </a:r>
            <a:r>
              <a:rPr lang="en-US" altLang="zh-CN" sz="2400" dirty="0">
                <a:ea typeface="宋体" panose="02010600030101010101" pitchFamily="2" charset="-122"/>
              </a:rPr>
              <a:t>stands</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1000,</a:t>
            </a:r>
            <a:r>
              <a:rPr lang="zh-CN" altLang="en-US" sz="2400" dirty="0">
                <a:ea typeface="宋体" panose="02010600030101010101" pitchFamily="2" charset="-122"/>
              </a:rPr>
              <a:t> </a:t>
            </a:r>
            <a:r>
              <a:rPr lang="en-US" altLang="zh-CN" sz="2400" dirty="0">
                <a:ea typeface="宋体" panose="02010600030101010101" pitchFamily="2" charset="-122"/>
              </a:rPr>
              <a:t>if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receiver</a:t>
            </a:r>
            <a:r>
              <a:rPr lang="zh-CN" altLang="en-US" sz="2400" dirty="0">
                <a:ea typeface="宋体" panose="02010600030101010101" pitchFamily="2" charset="-122"/>
              </a:rPr>
              <a:t> </a:t>
            </a:r>
            <a:r>
              <a:rPr lang="en-US" altLang="zh-CN" sz="2400" dirty="0">
                <a:ea typeface="宋体" panose="02010600030101010101" pitchFamily="2" charset="-122"/>
              </a:rPr>
              <a:t>mistakenly</a:t>
            </a:r>
            <a:r>
              <a:rPr lang="zh-CN" altLang="en-US" sz="2400" dirty="0">
                <a:ea typeface="宋体" panose="02010600030101010101" pitchFamily="2" charset="-122"/>
              </a:rPr>
              <a:t> </a:t>
            </a:r>
            <a:r>
              <a:rPr lang="en-US" altLang="zh-CN" sz="2400" dirty="0">
                <a:ea typeface="宋体" panose="02010600030101010101" pitchFamily="2" charset="-122"/>
              </a:rPr>
              <a:t>picks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adjacent</a:t>
            </a:r>
            <a:r>
              <a:rPr lang="zh-CN" altLang="en-US" sz="2400" dirty="0">
                <a:ea typeface="宋体" panose="02010600030101010101" pitchFamily="2" charset="-122"/>
              </a:rPr>
              <a:t> </a:t>
            </a:r>
            <a:r>
              <a:rPr lang="en-US" altLang="zh-CN" sz="2400" dirty="0">
                <a:ea typeface="宋体" panose="02010600030101010101" pitchFamily="2" charset="-122"/>
              </a:rPr>
              <a:t>symbol</a:t>
            </a:r>
            <a:r>
              <a:rPr lang="zh-CN" altLang="en-US" sz="2400" dirty="0">
                <a:ea typeface="宋体" panose="02010600030101010101" pitchFamily="2" charset="-122"/>
              </a:rPr>
              <a:t> </a:t>
            </a:r>
            <a:r>
              <a:rPr lang="en-US" altLang="zh-CN" sz="2400" dirty="0">
                <a:ea typeface="宋体" panose="02010600030101010101" pitchFamily="2" charset="-122"/>
              </a:rPr>
              <a:t>due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noise,</a:t>
            </a:r>
            <a:r>
              <a:rPr lang="zh-CN" altLang="en-US" sz="2400" dirty="0">
                <a:ea typeface="宋体" panose="02010600030101010101" pitchFamily="2" charset="-122"/>
              </a:rPr>
              <a:t> </a:t>
            </a:r>
            <a:r>
              <a:rPr lang="en-US" altLang="zh-CN" sz="2400" dirty="0">
                <a:ea typeface="宋体" panose="02010600030101010101" pitchFamily="2" charset="-122"/>
              </a:rPr>
              <a:t>all</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will</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decoded</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wrong</a:t>
            </a:r>
          </a:p>
          <a:p>
            <a:pPr marL="342900" indent="-342900" eaLnBrk="1" hangingPunct="1">
              <a:buFont typeface="Arial" panose="020B0604020202020204" pitchFamily="34" charset="0"/>
              <a:buChar char="•"/>
            </a:pPr>
            <a:r>
              <a:rPr lang="en-US" altLang="zh-CN" sz="2400" dirty="0">
                <a:ea typeface="宋体" panose="02010600030101010101" pitchFamily="2" charset="-122"/>
              </a:rPr>
              <a:t>Gray</a:t>
            </a:r>
            <a:r>
              <a:rPr lang="zh-CN" altLang="en-US" sz="2400" dirty="0">
                <a:ea typeface="宋体" panose="02010600030101010101" pitchFamily="2" charset="-122"/>
              </a:rPr>
              <a:t> </a:t>
            </a:r>
            <a:r>
              <a:rPr lang="en-US" altLang="zh-CN" sz="2400" dirty="0">
                <a:ea typeface="宋体" panose="02010600030101010101" pitchFamily="2" charset="-122"/>
              </a:rPr>
              <a:t>code:</a:t>
            </a:r>
            <a:r>
              <a:rPr lang="zh-CN" altLang="en-US" sz="2400" dirty="0">
                <a:ea typeface="宋体" panose="02010600030101010101" pitchFamily="2" charset="-122"/>
              </a:rPr>
              <a:t> </a:t>
            </a:r>
            <a:r>
              <a:rPr lang="en-US" altLang="zh-CN" sz="2400" dirty="0">
                <a:ea typeface="宋体" panose="02010600030101010101" pitchFamily="2" charset="-122"/>
              </a:rPr>
              <a:t>map</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symbols</a:t>
            </a:r>
            <a:r>
              <a:rPr lang="zh-CN" altLang="en-US" sz="2400" dirty="0">
                <a:ea typeface="宋体" panose="02010600030101010101" pitchFamily="2" charset="-122"/>
              </a:rPr>
              <a:t> </a:t>
            </a:r>
            <a:r>
              <a:rPr lang="en-US" altLang="zh-CN" sz="2400" dirty="0">
                <a:ea typeface="宋体" panose="02010600030101010101" pitchFamily="2" charset="-122"/>
              </a:rPr>
              <a:t>so</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adjacent</a:t>
            </a:r>
            <a:r>
              <a:rPr lang="zh-CN" altLang="en-US" sz="2400" dirty="0">
                <a:ea typeface="宋体" panose="02010600030101010101" pitchFamily="2" charset="-122"/>
              </a:rPr>
              <a:t> </a:t>
            </a:r>
            <a:r>
              <a:rPr lang="en-US" altLang="zh-CN" sz="2400" dirty="0">
                <a:ea typeface="宋体" panose="02010600030101010101" pitchFamily="2" charset="-122"/>
              </a:rPr>
              <a:t>symbols</a:t>
            </a:r>
            <a:r>
              <a:rPr lang="zh-CN" altLang="en-US" sz="2400" dirty="0">
                <a:ea typeface="宋体" panose="02010600030101010101" pitchFamily="2" charset="-122"/>
              </a:rPr>
              <a:t> </a:t>
            </a:r>
            <a:r>
              <a:rPr lang="en-US" altLang="zh-CN" sz="2400" dirty="0">
                <a:ea typeface="宋体" panose="02010600030101010101" pitchFamily="2" charset="-122"/>
              </a:rPr>
              <a:t>differ</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only</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bit</a:t>
            </a:r>
            <a:r>
              <a:rPr lang="zh-CN" altLang="en-US" sz="2400" dirty="0">
                <a:ea typeface="宋体" panose="02010600030101010101" pitchFamily="2" charset="-122"/>
              </a:rPr>
              <a:t> </a:t>
            </a:r>
            <a:r>
              <a:rPr lang="en-US" altLang="zh-CN" sz="2400" dirty="0">
                <a:ea typeface="宋体" panose="02010600030101010101" pitchFamily="2" charset="-122"/>
              </a:rPr>
              <a:t>position.</a:t>
            </a:r>
          </a:p>
          <a:p>
            <a:pPr marL="1085850" lvl="1" indent="-342900">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decoded</a:t>
            </a:r>
            <a:r>
              <a:rPr lang="zh-CN" altLang="en-US" sz="2400" dirty="0">
                <a:ea typeface="宋体" panose="02010600030101010101" pitchFamily="2" charset="-122"/>
              </a:rPr>
              <a:t> </a:t>
            </a:r>
            <a:r>
              <a:rPr lang="en-US" altLang="zh-CN" sz="2400" dirty="0">
                <a:ea typeface="宋体" panose="02010600030101010101" pitchFamily="2" charset="-122"/>
              </a:rPr>
              <a:t>symbol</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usually</a:t>
            </a:r>
            <a:r>
              <a:rPr lang="zh-CN" altLang="en-US" sz="2400" dirty="0">
                <a:ea typeface="宋体" panose="02010600030101010101" pitchFamily="2" charset="-122"/>
              </a:rPr>
              <a:t> </a:t>
            </a:r>
            <a:r>
              <a:rPr lang="en-US" altLang="zh-CN" sz="2400" dirty="0">
                <a:ea typeface="宋体" panose="02010600030101010101" pitchFamily="2" charset="-122"/>
              </a:rPr>
              <a:t>close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transmitted</a:t>
            </a:r>
            <a:r>
              <a:rPr lang="zh-CN" altLang="en-US" sz="2400" dirty="0">
                <a:ea typeface="宋体" panose="02010600030101010101" pitchFamily="2" charset="-122"/>
              </a:rPr>
              <a:t> </a:t>
            </a:r>
            <a:r>
              <a:rPr lang="en-US" altLang="zh-CN" sz="2400" dirty="0">
                <a:ea typeface="宋体" panose="02010600030101010101" pitchFamily="2" charset="-122"/>
              </a:rPr>
              <a:t>symbol</a:t>
            </a:r>
          </a:p>
          <a:p>
            <a:pPr marL="1085850" lvl="1" indent="-342900">
              <a:buFont typeface="Arial" panose="020B0604020202020204" pitchFamily="34" charset="0"/>
              <a:buChar char="•"/>
            </a:pPr>
            <a:r>
              <a:rPr lang="en-US" altLang="zh-CN" sz="2400" dirty="0">
                <a:ea typeface="宋体" panose="02010600030101010101" pitchFamily="2" charset="-122"/>
              </a:rPr>
              <a:t>Cause</a:t>
            </a:r>
            <a:r>
              <a:rPr lang="zh-CN" altLang="en-US" sz="2400" dirty="0">
                <a:ea typeface="宋体" panose="02010600030101010101" pitchFamily="2" charset="-122"/>
              </a:rPr>
              <a:t> </a:t>
            </a:r>
            <a:r>
              <a:rPr lang="en-US" altLang="zh-CN" sz="2400" dirty="0">
                <a:ea typeface="宋体" panose="02010600030101010101" pitchFamily="2" charset="-122"/>
              </a:rPr>
              <a:t>only</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single</a:t>
            </a:r>
            <a:r>
              <a:rPr lang="zh-CN" altLang="en-US" sz="2400" dirty="0">
                <a:ea typeface="宋体" panose="02010600030101010101" pitchFamily="2" charset="-122"/>
              </a:rPr>
              <a:t> </a:t>
            </a:r>
            <a:r>
              <a:rPr lang="en-US" altLang="zh-CN" sz="2400" dirty="0">
                <a:ea typeface="宋体" panose="02010600030101010101" pitchFamily="2" charset="-122"/>
              </a:rPr>
              <a:t>bit</a:t>
            </a:r>
            <a:r>
              <a:rPr lang="zh-CN" altLang="en-US" sz="2400" dirty="0">
                <a:ea typeface="宋体" panose="02010600030101010101" pitchFamily="2" charset="-122"/>
              </a:rPr>
              <a:t> </a:t>
            </a:r>
            <a:r>
              <a:rPr lang="en-US" altLang="zh-CN" sz="2400" dirty="0">
                <a:ea typeface="宋体" panose="02010600030101010101" pitchFamily="2" charset="-122"/>
              </a:rPr>
              <a:t>error</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expectation</a:t>
            </a: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736434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25FBDDB-E4F8-B042-B606-A63A43139227}"/>
              </a:ext>
            </a:extLst>
          </p:cNvPr>
          <p:cNvSpPr>
            <a:spLocks noGrp="1" noChangeArrowheads="1"/>
          </p:cNvSpPr>
          <p:nvPr>
            <p:ph type="title"/>
          </p:nvPr>
        </p:nvSpPr>
        <p:spPr/>
        <p:txBody>
          <a:bodyPr/>
          <a:lstStyle/>
          <a:p>
            <a:pPr eaLnBrk="1" hangingPunct="1"/>
            <a:r>
              <a:rPr lang="en-US" altLang="zh-CN" dirty="0">
                <a:latin typeface="Arial" panose="020B0604020202020204" pitchFamily="34" charset="0"/>
                <a:cs typeface="Arial" panose="020B0604020202020204" pitchFamily="34" charset="0"/>
              </a:rPr>
              <a:t>Passband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endParaRPr altLang="en-US" dirty="0">
              <a:latin typeface="Arial" panose="020B0604020202020204" pitchFamily="34" charset="0"/>
              <a:cs typeface="Arial" panose="020B0604020202020204" pitchFamily="34" charset="0"/>
            </a:endParaRPr>
          </a:p>
        </p:txBody>
      </p:sp>
      <p:sp>
        <p:nvSpPr>
          <p:cNvPr id="45059" name="Rectangle 3">
            <a:extLst>
              <a:ext uri="{FF2B5EF4-FFF2-40B4-BE49-F238E27FC236}">
                <a16:creationId xmlns:a16="http://schemas.microsoft.com/office/drawing/2014/main" id="{1DB92815-0C3E-0A4C-8B5F-F0136C392A8F}"/>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Gray-coded QAM-16.</a:t>
            </a:r>
          </a:p>
        </p:txBody>
      </p:sp>
      <p:pic>
        <p:nvPicPr>
          <p:cNvPr id="45060" name="Picture 2">
            <a:extLst>
              <a:ext uri="{FF2B5EF4-FFF2-40B4-BE49-F238E27FC236}">
                <a16:creationId xmlns:a16="http://schemas.microsoft.com/office/drawing/2014/main" id="{B3E4A6BE-CF68-0D47-84DD-0AE91D99C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688" y="1676400"/>
            <a:ext cx="6945312"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Frequency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940920"/>
            <a:ext cx="77724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Passband/Baseband</a:t>
            </a:r>
            <a:r>
              <a:rPr lang="zh-CN" altLang="en-US" sz="2400" dirty="0">
                <a:ea typeface="宋体" panose="02010600030101010101" pitchFamily="2" charset="-122"/>
              </a:rPr>
              <a:t> </a:t>
            </a:r>
            <a:r>
              <a:rPr lang="en-US" altLang="zh-CN" sz="2400" dirty="0">
                <a:ea typeface="宋体" panose="02010600030101010101" pitchFamily="2" charset="-122"/>
              </a:rPr>
              <a:t>Transmission:</a:t>
            </a:r>
            <a:r>
              <a:rPr lang="zh-CN" altLang="en-US" sz="2400" dirty="0">
                <a:ea typeface="宋体" panose="02010600030101010101" pitchFamily="2" charset="-122"/>
              </a:rPr>
              <a:t> </a:t>
            </a:r>
            <a:r>
              <a:rPr lang="en-US" altLang="zh-CN" sz="2400" dirty="0">
                <a:ea typeface="宋体" panose="02010600030101010101" pitchFamily="2" charset="-122"/>
              </a:rPr>
              <a:t>convert</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into</a:t>
            </a:r>
            <a:r>
              <a:rPr lang="zh-CN" altLang="en-US" sz="2400" dirty="0">
                <a:ea typeface="宋体" panose="02010600030101010101" pitchFamily="2" charset="-122"/>
              </a:rPr>
              <a:t> </a:t>
            </a:r>
            <a:r>
              <a:rPr lang="en-US" altLang="zh-CN" sz="2400" dirty="0">
                <a:ea typeface="宋体" panose="02010600030101010101" pitchFamily="2" charset="-122"/>
              </a:rPr>
              <a:t>signals</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Multiplexing:</a:t>
            </a:r>
            <a:r>
              <a:rPr lang="zh-CN" altLang="en-US" sz="2400" dirty="0">
                <a:ea typeface="宋体" panose="02010600030101010101" pitchFamily="2" charset="-122"/>
              </a:rPr>
              <a:t> </a:t>
            </a:r>
            <a:r>
              <a:rPr lang="en-US" altLang="zh-CN" sz="2400" dirty="0">
                <a:ea typeface="宋体" panose="02010600030101010101" pitchFamily="2" charset="-122"/>
              </a:rPr>
              <a:t>share</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multiple</a:t>
            </a:r>
            <a:r>
              <a:rPr lang="zh-CN" altLang="en-US" sz="2400" dirty="0">
                <a:ea typeface="宋体" panose="02010600030101010101" pitchFamily="2" charset="-122"/>
              </a:rPr>
              <a:t> </a:t>
            </a:r>
            <a:r>
              <a:rPr lang="en-US" altLang="zh-CN" sz="2400" dirty="0">
                <a:ea typeface="宋体" panose="02010600030101010101" pitchFamily="2" charset="-122"/>
              </a:rPr>
              <a:t>signals</a:t>
            </a:r>
          </a:p>
          <a:p>
            <a:pPr marL="342900" indent="-342900" eaLnBrk="1" hangingPunct="1">
              <a:buFont typeface="Arial" panose="020B0604020202020204" pitchFamily="34" charset="0"/>
              <a:buChar char="•"/>
            </a:pPr>
            <a:r>
              <a:rPr lang="en-US" altLang="zh-CN" sz="2400" dirty="0"/>
              <a:t>It</a:t>
            </a:r>
            <a:r>
              <a:rPr lang="zh-CN" altLang="en-US" sz="2400" dirty="0"/>
              <a:t> </a:t>
            </a:r>
            <a:r>
              <a:rPr lang="en-US" altLang="zh-CN" sz="2400" dirty="0"/>
              <a:t>costs</a:t>
            </a:r>
            <a:r>
              <a:rPr lang="zh-CN" altLang="en-US" sz="2400" dirty="0"/>
              <a:t> </a:t>
            </a:r>
            <a:r>
              <a:rPr lang="en-US" altLang="zh-CN" sz="2400" dirty="0"/>
              <a:t>essentially</a:t>
            </a:r>
            <a:r>
              <a:rPr lang="zh-CN" altLang="en-US" sz="2400" dirty="0"/>
              <a:t> </a:t>
            </a:r>
            <a:r>
              <a:rPr lang="en-US" altLang="zh-CN" sz="2400" dirty="0"/>
              <a:t>the</a:t>
            </a:r>
            <a:r>
              <a:rPr lang="zh-CN" altLang="en-US" sz="2400" dirty="0"/>
              <a:t> </a:t>
            </a:r>
            <a:r>
              <a:rPr lang="en-US" altLang="zh-CN" sz="2400" dirty="0"/>
              <a:t>same</a:t>
            </a:r>
            <a:r>
              <a:rPr lang="zh-CN" altLang="en-US" sz="2400" dirty="0"/>
              <a:t> </a:t>
            </a:r>
            <a:r>
              <a:rPr lang="en-US" altLang="zh-CN" sz="2400" dirty="0"/>
              <a:t>amount</a:t>
            </a:r>
            <a:r>
              <a:rPr lang="zh-CN" altLang="en-US" sz="2400" dirty="0"/>
              <a:t> </a:t>
            </a:r>
            <a:r>
              <a:rPr lang="en-US" altLang="zh-CN" sz="2400" dirty="0"/>
              <a:t>of</a:t>
            </a:r>
            <a:r>
              <a:rPr lang="zh-CN" altLang="en-US" sz="2400" dirty="0"/>
              <a:t> </a:t>
            </a:r>
            <a:r>
              <a:rPr lang="en-US" altLang="zh-CN" sz="2400" dirty="0"/>
              <a:t>money</a:t>
            </a:r>
            <a:r>
              <a:rPr lang="zh-CN" altLang="en-US" sz="2400" dirty="0"/>
              <a:t> </a:t>
            </a:r>
            <a:r>
              <a:rPr lang="en-US" altLang="zh-CN" sz="2400" dirty="0"/>
              <a:t>to</a:t>
            </a:r>
            <a:r>
              <a:rPr lang="zh-CN" altLang="en-US" sz="2400" dirty="0"/>
              <a:t> </a:t>
            </a:r>
            <a:r>
              <a:rPr lang="en-US" altLang="zh-CN" sz="2400" dirty="0"/>
              <a:t>install</a:t>
            </a:r>
            <a:r>
              <a:rPr lang="zh-CN" altLang="en-US" sz="2400" dirty="0"/>
              <a:t> </a:t>
            </a:r>
            <a:r>
              <a:rPr lang="en-US" altLang="zh-CN" sz="2400" dirty="0"/>
              <a:t>and</a:t>
            </a:r>
            <a:r>
              <a:rPr lang="zh-CN" altLang="en-US" sz="2400" dirty="0"/>
              <a:t> </a:t>
            </a:r>
            <a:r>
              <a:rPr lang="en-US" altLang="zh-CN" sz="2400" dirty="0"/>
              <a:t>maintain</a:t>
            </a:r>
            <a:r>
              <a:rPr lang="zh-CN" altLang="en-US" sz="2400" dirty="0"/>
              <a:t> </a:t>
            </a:r>
            <a:r>
              <a:rPr lang="en-US" altLang="zh-CN" sz="2400" dirty="0"/>
              <a:t>a</a:t>
            </a:r>
            <a:r>
              <a:rPr lang="zh-CN" altLang="en-US" sz="2400" dirty="0"/>
              <a:t> </a:t>
            </a:r>
            <a:r>
              <a:rPr lang="en-US" altLang="zh-CN" sz="2400" dirty="0"/>
              <a:t>high-bandwidth</a:t>
            </a:r>
            <a:r>
              <a:rPr lang="zh-CN" altLang="en-US" sz="2400" dirty="0"/>
              <a:t> </a:t>
            </a:r>
            <a:r>
              <a:rPr lang="en-US" altLang="zh-CN" sz="2400" dirty="0"/>
              <a:t>transmission</a:t>
            </a:r>
            <a:r>
              <a:rPr lang="zh-CN" altLang="en-US" sz="2400" dirty="0"/>
              <a:t> </a:t>
            </a:r>
            <a:r>
              <a:rPr lang="en-US" altLang="zh-CN" sz="2400" dirty="0"/>
              <a:t>line</a:t>
            </a:r>
            <a:r>
              <a:rPr lang="zh-CN" altLang="en-US" sz="2400" dirty="0"/>
              <a:t> </a:t>
            </a:r>
            <a:r>
              <a:rPr lang="en-US" altLang="zh-CN" sz="2400" dirty="0"/>
              <a:t>as</a:t>
            </a:r>
            <a:r>
              <a:rPr lang="zh-CN" altLang="en-US" sz="2400" dirty="0"/>
              <a:t> </a:t>
            </a:r>
            <a:r>
              <a:rPr lang="en-US" altLang="zh-CN" sz="2400" dirty="0"/>
              <a:t>a</a:t>
            </a:r>
            <a:r>
              <a:rPr lang="zh-CN" altLang="en-US" sz="2400" dirty="0"/>
              <a:t> </a:t>
            </a:r>
            <a:r>
              <a:rPr lang="en-US" altLang="zh-CN" sz="2400" dirty="0"/>
              <a:t>low-bandwidth</a:t>
            </a:r>
            <a:r>
              <a:rPr lang="zh-CN" altLang="en-US" sz="2400" dirty="0"/>
              <a:t> </a:t>
            </a:r>
            <a:r>
              <a:rPr lang="en-US" altLang="zh-CN" sz="2400" dirty="0"/>
              <a:t>line</a:t>
            </a:r>
          </a:p>
          <a:p>
            <a:pPr marL="342900" indent="-342900" eaLnBrk="1" hangingPunct="1">
              <a:buFont typeface="Arial" panose="020B0604020202020204" pitchFamily="34" charset="0"/>
              <a:buChar char="•"/>
            </a:pPr>
            <a:r>
              <a:rPr lang="en-US" altLang="zh-CN" sz="2400" dirty="0"/>
              <a:t>The</a:t>
            </a:r>
            <a:r>
              <a:rPr lang="zh-CN" altLang="en-US" sz="2400" dirty="0"/>
              <a:t> </a:t>
            </a:r>
            <a:r>
              <a:rPr lang="en-US" altLang="zh-CN" sz="2400" dirty="0"/>
              <a:t>costs</a:t>
            </a:r>
            <a:r>
              <a:rPr lang="zh-CN" altLang="en-US" sz="2400" dirty="0"/>
              <a:t> </a:t>
            </a:r>
            <a:r>
              <a:rPr lang="en-US" altLang="zh-CN" sz="2400" dirty="0"/>
              <a:t>come</a:t>
            </a:r>
            <a:r>
              <a:rPr lang="zh-CN" altLang="en-US" sz="2400" dirty="0"/>
              <a:t> </a:t>
            </a:r>
            <a:r>
              <a:rPr lang="en-US" altLang="zh-CN" sz="2400" dirty="0"/>
              <a:t>from</a:t>
            </a:r>
            <a:r>
              <a:rPr lang="zh-CN" altLang="en-US" sz="2400" dirty="0"/>
              <a:t> </a:t>
            </a:r>
            <a:r>
              <a:rPr lang="en-US" altLang="zh-CN" sz="2400" dirty="0"/>
              <a:t>dig</a:t>
            </a:r>
            <a:r>
              <a:rPr lang="zh-CN" altLang="en-US" sz="2400" dirty="0"/>
              <a:t> </a:t>
            </a:r>
            <a:r>
              <a:rPr lang="en-US" altLang="zh-CN" sz="2400" dirty="0"/>
              <a:t>the</a:t>
            </a:r>
            <a:r>
              <a:rPr lang="zh-CN" altLang="en-US" sz="2400" dirty="0"/>
              <a:t> </a:t>
            </a:r>
            <a:r>
              <a:rPr lang="en-US" altLang="zh-CN" sz="2400" dirty="0"/>
              <a:t>trench</a:t>
            </a:r>
            <a:r>
              <a:rPr lang="zh-CN" altLang="en-US" sz="2400" dirty="0"/>
              <a:t> </a:t>
            </a:r>
            <a:r>
              <a:rPr lang="en-US" altLang="zh-CN" sz="2400" dirty="0"/>
              <a:t>and</a:t>
            </a:r>
            <a:r>
              <a:rPr lang="zh-CN" altLang="en-US" sz="2400" dirty="0"/>
              <a:t> </a:t>
            </a:r>
            <a:r>
              <a:rPr lang="en-US" altLang="zh-CN" sz="2400" dirty="0"/>
              <a:t>not</a:t>
            </a:r>
            <a:r>
              <a:rPr lang="zh-CN" altLang="en-US" sz="2400" dirty="0"/>
              <a:t> </a:t>
            </a:r>
            <a:r>
              <a:rPr lang="en-US" altLang="zh-CN" sz="2400" dirty="0"/>
              <a:t>from</a:t>
            </a:r>
            <a:r>
              <a:rPr lang="zh-CN" altLang="en-US" sz="2400" dirty="0"/>
              <a:t> </a:t>
            </a:r>
            <a:r>
              <a:rPr lang="en-US" altLang="zh-CN" sz="2400" dirty="0"/>
              <a:t>from</a:t>
            </a:r>
            <a:r>
              <a:rPr lang="zh-CN" altLang="en-US" sz="2400" dirty="0"/>
              <a:t> </a:t>
            </a:r>
            <a:r>
              <a:rPr lang="en-US" altLang="zh-CN" sz="2400" dirty="0"/>
              <a:t>what</a:t>
            </a:r>
            <a:r>
              <a:rPr lang="zh-CN" altLang="en-US" sz="2400" dirty="0"/>
              <a:t> </a:t>
            </a:r>
            <a:r>
              <a:rPr lang="en-US" altLang="zh-CN" sz="2400" dirty="0"/>
              <a:t>kind</a:t>
            </a:r>
            <a:r>
              <a:rPr lang="zh-CN" altLang="en-US" sz="2400" dirty="0"/>
              <a:t> </a:t>
            </a:r>
            <a:r>
              <a:rPr lang="en-US" altLang="zh-CN" sz="2400" dirty="0"/>
              <a:t>of</a:t>
            </a:r>
            <a:r>
              <a:rPr lang="zh-CN" altLang="en-US" sz="2400" dirty="0"/>
              <a:t> </a:t>
            </a:r>
            <a:r>
              <a:rPr lang="en-US" altLang="zh-CN" sz="2400" dirty="0"/>
              <a:t>cable</a:t>
            </a:r>
            <a:r>
              <a:rPr lang="zh-CN" altLang="en-US" sz="2400" dirty="0"/>
              <a:t> </a:t>
            </a:r>
            <a:r>
              <a:rPr lang="en-US" altLang="zh-CN" sz="2400" dirty="0"/>
              <a:t>or</a:t>
            </a:r>
            <a:r>
              <a:rPr lang="zh-CN" altLang="en-US" sz="2400" dirty="0"/>
              <a:t> </a:t>
            </a:r>
            <a:r>
              <a:rPr lang="en-US" altLang="zh-CN" sz="2400" dirty="0"/>
              <a:t>fiber</a:t>
            </a:r>
            <a:r>
              <a:rPr lang="zh-CN" altLang="en-US" sz="2400" dirty="0"/>
              <a:t> </a:t>
            </a:r>
            <a:r>
              <a:rPr lang="en-US" altLang="zh-CN" sz="2400" dirty="0"/>
              <a:t>goes</a:t>
            </a:r>
            <a:r>
              <a:rPr lang="zh-CN" altLang="en-US" sz="2400" dirty="0"/>
              <a:t> </a:t>
            </a:r>
            <a:r>
              <a:rPr lang="en-US" altLang="zh-CN" sz="2400" dirty="0"/>
              <a:t>into</a:t>
            </a:r>
            <a:r>
              <a:rPr lang="zh-CN" altLang="en-US" sz="2400" dirty="0"/>
              <a:t> </a:t>
            </a:r>
            <a:r>
              <a:rPr lang="en-US" altLang="zh-CN" sz="2400" dirty="0"/>
              <a:t>it</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FDM</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Division</a:t>
            </a:r>
            <a:r>
              <a:rPr lang="zh-CN" altLang="en-US" sz="2400" dirty="0">
                <a:ea typeface="宋体" panose="02010600030101010101" pitchFamily="2" charset="-122"/>
              </a:rPr>
              <a:t> </a:t>
            </a:r>
            <a:r>
              <a:rPr lang="en-US" altLang="zh-CN" sz="2400" dirty="0">
                <a:ea typeface="宋体" panose="02010600030101010101" pitchFamily="2" charset="-122"/>
              </a:rPr>
              <a:t>Multiplexing)</a:t>
            </a:r>
          </a:p>
          <a:p>
            <a:pPr marL="342900" indent="-342900" eaLnBrk="1" hangingPunct="1">
              <a:buFont typeface="Arial" panose="020B0604020202020204" pitchFamily="34" charset="0"/>
              <a:buChar char="•"/>
            </a:pPr>
            <a:r>
              <a:rPr lang="en-US" altLang="zh-CN" sz="2400" dirty="0">
                <a:ea typeface="宋体" panose="02010600030101010101" pitchFamily="2" charset="-122"/>
              </a:rPr>
              <a:t>Divide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spectrum</a:t>
            </a:r>
            <a:r>
              <a:rPr lang="zh-CN" altLang="en-US" sz="2400" dirty="0">
                <a:ea typeface="宋体" panose="02010600030101010101" pitchFamily="2" charset="-122"/>
              </a:rPr>
              <a:t> </a:t>
            </a:r>
            <a:r>
              <a:rPr lang="en-US" altLang="zh-CN" sz="2400" dirty="0">
                <a:ea typeface="宋体" panose="02010600030101010101" pitchFamily="2" charset="-122"/>
              </a:rPr>
              <a:t>into</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bands,</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user</a:t>
            </a:r>
            <a:r>
              <a:rPr lang="zh-CN" altLang="en-US" sz="2400" dirty="0">
                <a:ea typeface="宋体" panose="02010600030101010101" pitchFamily="2" charset="-122"/>
              </a:rPr>
              <a:t> </a:t>
            </a:r>
            <a:r>
              <a:rPr lang="en-US" altLang="zh-CN" sz="2400" dirty="0">
                <a:ea typeface="宋体" panose="02010600030101010101" pitchFamily="2" charset="-122"/>
              </a:rPr>
              <a:t>have</a:t>
            </a:r>
            <a:r>
              <a:rPr lang="zh-CN" altLang="en-US" sz="2400" dirty="0">
                <a:ea typeface="宋体" panose="02010600030101010101" pitchFamily="2" charset="-122"/>
              </a:rPr>
              <a:t> </a:t>
            </a:r>
            <a:r>
              <a:rPr lang="en-US" altLang="zh-CN" sz="2400" dirty="0">
                <a:ea typeface="宋体" panose="02010600030101010101" pitchFamily="2" charset="-122"/>
              </a:rPr>
              <a:t>exclusive</a:t>
            </a:r>
            <a:r>
              <a:rPr lang="zh-CN" altLang="en-US" sz="2400" dirty="0">
                <a:ea typeface="宋体" panose="02010600030101010101" pitchFamily="2" charset="-122"/>
              </a:rPr>
              <a:t> </a:t>
            </a:r>
            <a:r>
              <a:rPr lang="en-US" altLang="zh-CN" sz="2400" dirty="0">
                <a:ea typeface="宋体" panose="02010600030101010101" pitchFamily="2" charset="-122"/>
              </a:rPr>
              <a:t>possession</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some</a:t>
            </a:r>
            <a:r>
              <a:rPr lang="zh-CN" altLang="en-US" sz="2400" dirty="0">
                <a:ea typeface="宋体" panose="02010600030101010101" pitchFamily="2" charset="-122"/>
              </a:rPr>
              <a:t> </a:t>
            </a:r>
            <a:r>
              <a:rPr lang="en-US" altLang="zh-CN" sz="2400" dirty="0">
                <a:ea typeface="宋体" panose="02010600030101010101" pitchFamily="2" charset="-122"/>
              </a:rPr>
              <a:t>bands</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transmission</a:t>
            </a:r>
          </a:p>
          <a:p>
            <a:pPr marL="342900" indent="-342900" eaLnBrk="1" hangingPunct="1">
              <a:buFont typeface="Arial" panose="020B0604020202020204" pitchFamily="34" charset="0"/>
              <a:buChar char="•"/>
            </a:pPr>
            <a:r>
              <a:rPr lang="en-US" altLang="zh-CN" sz="2400" dirty="0" err="1">
                <a:ea typeface="宋体" panose="02010600030101010101" pitchFamily="2" charset="-122"/>
              </a:rPr>
              <a:t>Interchannel</a:t>
            </a:r>
            <a:r>
              <a:rPr lang="zh-CN" altLang="en-US" sz="2400" dirty="0">
                <a:ea typeface="宋体" panose="02010600030101010101" pitchFamily="2" charset="-122"/>
              </a:rPr>
              <a:t> </a:t>
            </a:r>
            <a:r>
              <a:rPr lang="en-US" altLang="zh-CN" sz="2400" dirty="0">
                <a:ea typeface="宋体" panose="02010600030101010101" pitchFamily="2" charset="-122"/>
              </a:rPr>
              <a:t>separation</a:t>
            </a:r>
            <a:r>
              <a:rPr lang="zh-CN" altLang="en-US" sz="2400" dirty="0">
                <a:ea typeface="宋体" panose="02010600030101010101" pitchFamily="2" charset="-122"/>
              </a:rPr>
              <a:t> </a:t>
            </a:r>
            <a:r>
              <a:rPr lang="en-US" altLang="zh-CN" sz="2400" dirty="0">
                <a:ea typeface="宋体" panose="02010600030101010101" pitchFamily="2" charset="-122"/>
              </a:rPr>
              <a:t>great</a:t>
            </a:r>
            <a:r>
              <a:rPr lang="zh-CN" altLang="en-US" sz="2400" dirty="0">
                <a:ea typeface="宋体" panose="02010600030101010101" pitchFamily="2" charset="-122"/>
              </a:rPr>
              <a:t> </a:t>
            </a:r>
            <a:r>
              <a:rPr lang="en-US" altLang="zh-CN" sz="2400" dirty="0">
                <a:ea typeface="宋体" panose="02010600030101010101" pitchFamily="2" charset="-122"/>
              </a:rPr>
              <a:t>enough</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prevent</a:t>
            </a:r>
            <a:r>
              <a:rPr lang="zh-CN" altLang="en-US" sz="2400" dirty="0">
                <a:ea typeface="宋体" panose="02010600030101010101" pitchFamily="2" charset="-122"/>
              </a:rPr>
              <a:t> </a:t>
            </a:r>
            <a:r>
              <a:rPr lang="en-US" altLang="zh-CN" sz="2400" dirty="0">
                <a:ea typeface="宋体" panose="02010600030101010101" pitchFamily="2" charset="-122"/>
              </a:rPr>
              <a:t>interference</a:t>
            </a: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65591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Modulation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Baseband</a:t>
            </a:r>
            <a:r>
              <a:rPr lang="zh-CN" altLang="en-US" sz="2400" dirty="0">
                <a:ea typeface="宋体" panose="02010600030101010101" pitchFamily="2" charset="-122"/>
              </a:rPr>
              <a:t> </a:t>
            </a:r>
            <a:r>
              <a:rPr lang="en-US" altLang="zh-CN" sz="2400" dirty="0">
                <a:ea typeface="宋体" panose="02010600030101010101" pitchFamily="2" charset="-122"/>
              </a:rPr>
              <a:t>transmission</a:t>
            </a:r>
          </a:p>
          <a:p>
            <a:pPr marL="342900" indent="-342900" eaLnBrk="1" hangingPunct="1">
              <a:buFont typeface="Arial" panose="020B0604020202020204" pitchFamily="34" charset="0"/>
              <a:buChar char="•"/>
            </a:pPr>
            <a:r>
              <a:rPr lang="en-US" altLang="zh-CN" sz="2400" b="0" dirty="0">
                <a:ea typeface="宋体" panose="02010600030101010101" pitchFamily="2" charset="-122"/>
              </a:rPr>
              <a:t>Signal</a:t>
            </a:r>
            <a:r>
              <a:rPr lang="zh-CN" altLang="en-US" sz="2400" b="0" dirty="0">
                <a:ea typeface="宋体" panose="02010600030101010101" pitchFamily="2" charset="-122"/>
              </a:rPr>
              <a:t> </a:t>
            </a:r>
            <a:r>
              <a:rPr lang="en-US" altLang="zh-CN" sz="2400" dirty="0">
                <a:ea typeface="宋体" panose="02010600030101010101" pitchFamily="2" charset="-122"/>
              </a:rPr>
              <a:t>occupies</a:t>
            </a:r>
            <a:r>
              <a:rPr lang="zh-CN" altLang="en-US" sz="2400" dirty="0">
                <a:ea typeface="宋体" panose="02010600030101010101" pitchFamily="2" charset="-122"/>
              </a:rPr>
              <a:t> </a:t>
            </a:r>
            <a:r>
              <a:rPr lang="en-US" altLang="zh-CN" sz="2400" dirty="0">
                <a:ea typeface="宋体" panose="02010600030101010101" pitchFamily="2" charset="-122"/>
              </a:rPr>
              <a:t>frequencies</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up</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maximum</a:t>
            </a:r>
            <a:endParaRPr lang="en-CA" altLang="zh-CN" sz="2400" dirty="0">
              <a:ea typeface="宋体" panose="02010600030101010101" pitchFamily="2" charset="-122"/>
            </a:endParaRPr>
          </a:p>
          <a:p>
            <a:pPr marL="342900" indent="-342900" eaLnBrk="1" hangingPunct="1">
              <a:buFont typeface="Arial" panose="020B0604020202020204" pitchFamily="34" charset="0"/>
              <a:buChar char="•"/>
            </a:pPr>
            <a:r>
              <a:rPr lang="en-US" altLang="zh-CN" sz="2400" b="0" dirty="0">
                <a:ea typeface="宋体" panose="02010600030101010101" pitchFamily="2" charset="-122"/>
              </a:rPr>
              <a:t>Common</a:t>
            </a:r>
            <a:r>
              <a:rPr lang="zh-CN" altLang="en-US" sz="2400" b="0" dirty="0">
                <a:ea typeface="宋体" panose="02010600030101010101" pitchFamily="2" charset="-122"/>
              </a:rPr>
              <a:t> </a:t>
            </a:r>
            <a:r>
              <a:rPr lang="en-US" altLang="zh-CN" sz="2400" b="0" dirty="0">
                <a:ea typeface="宋体" panose="02010600030101010101" pitchFamily="2" charset="-122"/>
              </a:rPr>
              <a:t>for</a:t>
            </a:r>
            <a:r>
              <a:rPr lang="zh-CN" altLang="en-US" sz="2400" b="0" dirty="0">
                <a:ea typeface="宋体" panose="02010600030101010101" pitchFamily="2" charset="-122"/>
              </a:rPr>
              <a:t> </a:t>
            </a:r>
            <a:r>
              <a:rPr lang="en-US" altLang="zh-CN" sz="2400" b="0" dirty="0">
                <a:ea typeface="宋体" panose="02010600030101010101" pitchFamily="2" charset="-122"/>
              </a:rPr>
              <a:t>wires</a:t>
            </a:r>
            <a:endParaRPr lang="en-CA" altLang="zh-CN" sz="2400" b="0" dirty="0">
              <a:ea typeface="宋体" panose="02010600030101010101" pitchFamily="2" charset="-122"/>
            </a:endParaRPr>
          </a:p>
          <a:p>
            <a:pPr marL="342900" indent="-342900" eaLnBrk="1" hangingPunct="1">
              <a:buFont typeface="Arial" panose="020B0604020202020204" pitchFamily="34" charset="0"/>
              <a:buChar char="•"/>
            </a:pPr>
            <a:endParaRPr lang="en-CA" altLang="zh-CN" sz="2400" dirty="0">
              <a:ea typeface="宋体" panose="02010600030101010101" pitchFamily="2" charset="-122"/>
            </a:endParaRPr>
          </a:p>
          <a:p>
            <a:pPr eaLnBrk="1" hangingPunct="1"/>
            <a:r>
              <a:rPr lang="en-US" altLang="zh-CN" sz="2400" b="0" dirty="0">
                <a:ea typeface="宋体" panose="02010600030101010101" pitchFamily="2" charset="-122"/>
              </a:rPr>
              <a:t>Passband</a:t>
            </a:r>
            <a:r>
              <a:rPr lang="zh-CN" altLang="en-US" sz="2400" b="0" dirty="0">
                <a:ea typeface="宋体" panose="02010600030101010101" pitchFamily="2" charset="-122"/>
              </a:rPr>
              <a:t> </a:t>
            </a:r>
            <a:r>
              <a:rPr lang="en-US" altLang="zh-CN" sz="2400" b="0" dirty="0">
                <a:ea typeface="宋体" panose="02010600030101010101" pitchFamily="2" charset="-122"/>
              </a:rPr>
              <a:t>transmission</a:t>
            </a:r>
            <a:endParaRPr lang="en-CA" altLang="zh-CN" sz="2400" b="0" dirty="0">
              <a:ea typeface="宋体" panose="02010600030101010101" pitchFamily="2" charset="-122"/>
            </a:endParaRPr>
          </a:p>
          <a:p>
            <a:pPr marL="342900" indent="-342900" eaLnBrk="1" hangingPunct="1">
              <a:buFont typeface="Arial" panose="020B0604020202020204" pitchFamily="34" charset="0"/>
              <a:buChar char="•"/>
            </a:pP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occupies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band</a:t>
            </a:r>
            <a:r>
              <a:rPr lang="zh-CN" altLang="en-US" sz="2400" dirty="0">
                <a:ea typeface="宋体" panose="02010600030101010101" pitchFamily="2" charset="-122"/>
              </a:rPr>
              <a:t> </a:t>
            </a:r>
            <a:r>
              <a:rPr lang="en-US" altLang="zh-CN" sz="2400" dirty="0">
                <a:ea typeface="宋体" panose="02010600030101010101" pitchFamily="2" charset="-122"/>
              </a:rPr>
              <a:t>frequencies</a:t>
            </a:r>
            <a:r>
              <a:rPr lang="zh-CN" altLang="en-US" sz="2400" dirty="0">
                <a:ea typeface="宋体" panose="02010600030101010101" pitchFamily="2" charset="-122"/>
              </a:rPr>
              <a:t> </a:t>
            </a:r>
            <a:r>
              <a:rPr lang="en-US" altLang="zh-CN" sz="2400" dirty="0">
                <a:ea typeface="宋体" panose="02010600030101010101" pitchFamily="2" charset="-122"/>
              </a:rPr>
              <a:t>around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carrier</a:t>
            </a:r>
            <a:r>
              <a:rPr lang="zh-CN" altLang="en-US" sz="2400" dirty="0">
                <a:ea typeface="宋体" panose="02010600030101010101" pitchFamily="2" charset="-122"/>
              </a:rPr>
              <a:t> </a:t>
            </a:r>
            <a:r>
              <a:rPr lang="en-US" altLang="zh-CN" sz="2400" dirty="0">
                <a:ea typeface="宋体" panose="02010600030101010101" pitchFamily="2" charset="-122"/>
              </a:rPr>
              <a:t>signal</a:t>
            </a:r>
          </a:p>
          <a:p>
            <a:pPr marL="342900" indent="-342900" eaLnBrk="1" hangingPunct="1">
              <a:buFont typeface="Arial" panose="020B0604020202020204" pitchFamily="34" charset="0"/>
              <a:buChar char="•"/>
            </a:pPr>
            <a:r>
              <a:rPr lang="en-US" altLang="zh-CN" sz="2400" b="0" dirty="0">
                <a:ea typeface="宋体" panose="02010600030101010101" pitchFamily="2" charset="-122"/>
              </a:rPr>
              <a:t>Common</a:t>
            </a:r>
            <a:r>
              <a:rPr lang="zh-CN" altLang="en-US" sz="2400" b="0" dirty="0">
                <a:ea typeface="宋体" panose="02010600030101010101" pitchFamily="2" charset="-122"/>
              </a:rPr>
              <a:t> </a:t>
            </a:r>
            <a:r>
              <a:rPr lang="en-US" altLang="zh-CN" sz="2400" b="0" dirty="0">
                <a:ea typeface="宋体" panose="02010600030101010101" pitchFamily="2" charset="-122"/>
              </a:rPr>
              <a:t>for</a:t>
            </a:r>
            <a:r>
              <a:rPr lang="zh-CN" altLang="en-US" sz="2400" b="0" dirty="0">
                <a:ea typeface="宋体" panose="02010600030101010101" pitchFamily="2" charset="-122"/>
              </a:rPr>
              <a:t> </a:t>
            </a:r>
            <a:r>
              <a:rPr lang="en-US" altLang="zh-CN" sz="2400" b="0" dirty="0">
                <a:ea typeface="宋体" panose="02010600030101010101" pitchFamily="2" charset="-122"/>
              </a:rPr>
              <a:t>wireless</a:t>
            </a:r>
            <a:r>
              <a:rPr lang="zh-CN" altLang="en-US" sz="2400" b="0" dirty="0">
                <a:ea typeface="宋体" panose="02010600030101010101" pitchFamily="2" charset="-122"/>
              </a:rPr>
              <a:t> </a:t>
            </a:r>
            <a:r>
              <a:rPr lang="en-US" altLang="zh-CN" sz="2400" b="0" dirty="0">
                <a:ea typeface="宋体" panose="02010600030101010101" pitchFamily="2" charset="-122"/>
              </a:rPr>
              <a:t>and</a:t>
            </a:r>
            <a:r>
              <a:rPr lang="zh-CN" altLang="en-US" sz="2400" b="0" dirty="0">
                <a:ea typeface="宋体" panose="02010600030101010101" pitchFamily="2" charset="-122"/>
              </a:rPr>
              <a:t> </a:t>
            </a:r>
            <a:r>
              <a:rPr lang="en-US" altLang="zh-CN" sz="2400" b="0" dirty="0">
                <a:ea typeface="宋体" panose="02010600030101010101" pitchFamily="2" charset="-122"/>
              </a:rPr>
              <a:t>optical</a:t>
            </a:r>
            <a:r>
              <a:rPr lang="zh-CN" altLang="en-US" sz="2400" b="0" dirty="0">
                <a:ea typeface="宋体" panose="02010600030101010101" pitchFamily="2" charset="-122"/>
              </a:rPr>
              <a:t> </a:t>
            </a:r>
            <a:r>
              <a:rPr lang="en-US" altLang="zh-CN" sz="2400" b="0" dirty="0">
                <a:ea typeface="宋体" panose="02010600030101010101" pitchFamily="2" charset="-122"/>
              </a:rPr>
              <a:t>channels</a:t>
            </a:r>
            <a:r>
              <a:rPr lang="en-US" altLang="zh-CN" sz="2400" dirty="0">
                <a:ea typeface="宋体" panose="02010600030101010101" pitchFamily="2" charset="-122"/>
              </a:rPr>
              <a:t>.</a:t>
            </a:r>
            <a:endParaRPr lang="en-CA" altLang="zh-CN" sz="2400" dirty="0">
              <a:ea typeface="宋体" panose="02010600030101010101" pitchFamily="2" charset="-122"/>
            </a:endParaRPr>
          </a:p>
          <a:p>
            <a:pPr marL="342900" indent="-342900" eaLnBrk="1" hangingPunct="1">
              <a:buFont typeface="Arial" panose="020B0604020202020204" pitchFamily="34" charset="0"/>
              <a:buChar char="•"/>
            </a:pPr>
            <a:r>
              <a:rPr lang="en-US" altLang="zh-CN" sz="2400" b="0" dirty="0">
                <a:ea typeface="宋体" panose="02010600030101010101" pitchFamily="2" charset="-122"/>
              </a:rPr>
              <a:t>Regulate</a:t>
            </a:r>
            <a:r>
              <a:rPr lang="zh-CN" altLang="en-US" sz="2400" b="0" dirty="0">
                <a:ea typeface="宋体" panose="02010600030101010101" pitchFamily="2" charset="-122"/>
              </a:rPr>
              <a:t> </a:t>
            </a:r>
            <a:r>
              <a:rPr lang="en-US" altLang="zh-CN" sz="2400" b="0" dirty="0">
                <a:ea typeface="宋体" panose="02010600030101010101" pitchFamily="2" charset="-122"/>
              </a:rPr>
              <a:t>the</a:t>
            </a:r>
            <a:r>
              <a:rPr lang="zh-CN" altLang="en-US" sz="2400" b="0" dirty="0">
                <a:ea typeface="宋体" panose="02010600030101010101" pitchFamily="2" charset="-122"/>
              </a:rPr>
              <a:t> </a:t>
            </a:r>
            <a:r>
              <a:rPr lang="en-US" altLang="zh-CN" sz="2400" b="0" dirty="0">
                <a:ea typeface="宋体" panose="02010600030101010101" pitchFamily="2" charset="-122"/>
              </a:rPr>
              <a:t>amplitude,</a:t>
            </a:r>
            <a:r>
              <a:rPr lang="zh-CN" altLang="en-US" sz="2400" b="0" dirty="0">
                <a:ea typeface="宋体" panose="02010600030101010101" pitchFamily="2" charset="-122"/>
              </a:rPr>
              <a:t> </a:t>
            </a:r>
            <a:r>
              <a:rPr lang="en-US" altLang="zh-CN" sz="2400" b="0" dirty="0">
                <a:ea typeface="宋体" panose="02010600030101010101" pitchFamily="2" charset="-122"/>
              </a:rPr>
              <a:t>phase</a:t>
            </a:r>
            <a:r>
              <a:rPr lang="zh-CN" altLang="en-US" sz="2400" b="0" dirty="0">
                <a:ea typeface="宋体" panose="02010600030101010101" pitchFamily="2" charset="-122"/>
              </a:rPr>
              <a:t> </a:t>
            </a:r>
            <a:r>
              <a:rPr lang="en-US" altLang="zh-CN" sz="2400" b="0" dirty="0">
                <a:ea typeface="宋体" panose="02010600030101010101" pitchFamily="2" charset="-122"/>
              </a:rPr>
              <a:t>or</a:t>
            </a:r>
            <a:r>
              <a:rPr lang="zh-CN" altLang="en-US" sz="2400" b="0" dirty="0">
                <a:ea typeface="宋体" panose="02010600030101010101" pitchFamily="2" charset="-122"/>
              </a:rPr>
              <a:t> </a:t>
            </a:r>
            <a:r>
              <a:rPr lang="en-US" altLang="zh-CN" sz="2400" b="0" dirty="0">
                <a:ea typeface="宋体" panose="02010600030101010101" pitchFamily="2" charset="-122"/>
              </a:rPr>
              <a:t>frequenc</a:t>
            </a:r>
            <a:r>
              <a:rPr lang="en-US" altLang="zh-CN" sz="2400" dirty="0">
                <a:ea typeface="宋体" panose="02010600030101010101" pitchFamily="2" charset="-122"/>
              </a:rPr>
              <a:t>y</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carrier</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convey</a:t>
            </a:r>
            <a:r>
              <a:rPr lang="zh-CN" altLang="en-US" sz="2400" dirty="0">
                <a:ea typeface="宋体" panose="02010600030101010101" pitchFamily="2" charset="-122"/>
              </a:rPr>
              <a:t> </a:t>
            </a:r>
            <a:r>
              <a:rPr lang="en-US" altLang="zh-CN" sz="2400" dirty="0">
                <a:ea typeface="宋体" panose="02010600030101010101" pitchFamily="2" charset="-122"/>
              </a:rPr>
              <a:t>bits</a:t>
            </a:r>
            <a:endParaRPr lang="en-CA" altLang="zh-CN" sz="2400" dirty="0">
              <a:ea typeface="宋体" panose="02010600030101010101" pitchFamily="2" charset="-122"/>
            </a:endParaRPr>
          </a:p>
          <a:p>
            <a:pPr marL="342900" indent="-342900" eaLnBrk="1" hangingPunct="1">
              <a:buFont typeface="Arial" panose="020B0604020202020204" pitchFamily="34" charset="0"/>
              <a:buChar char="•"/>
            </a:pPr>
            <a:endParaRPr lang="en-CA" altLang="zh-CN" sz="2400" b="0" dirty="0">
              <a:ea typeface="宋体" panose="02010600030101010101" pitchFamily="2" charset="-122"/>
            </a:endParaRPr>
          </a:p>
          <a:p>
            <a:pPr eaLnBrk="1" hangingPunct="1"/>
            <a:r>
              <a:rPr lang="en-US" altLang="zh-CN" sz="2400" dirty="0">
                <a:ea typeface="宋体" panose="02010600030101010101" pitchFamily="2" charset="-122"/>
              </a:rPr>
              <a:t>Multiplexing</a:t>
            </a:r>
          </a:p>
          <a:p>
            <a:pPr marL="342900" indent="-342900" eaLnBrk="1" hangingPunct="1">
              <a:buFont typeface="Arial" panose="020B0604020202020204" pitchFamily="34" charset="0"/>
              <a:buChar char="•"/>
            </a:pPr>
            <a:r>
              <a:rPr lang="en-US" altLang="zh-CN" sz="2400" b="0" dirty="0">
                <a:ea typeface="宋体" panose="02010600030101010101" pitchFamily="2" charset="-122"/>
              </a:rPr>
              <a:t>Channels</a:t>
            </a:r>
            <a:r>
              <a:rPr lang="zh-CN" altLang="en-US" sz="2400" b="0" dirty="0">
                <a:ea typeface="宋体" panose="02010600030101010101" pitchFamily="2" charset="-122"/>
              </a:rPr>
              <a:t> </a:t>
            </a:r>
            <a:r>
              <a:rPr lang="en-US" altLang="zh-CN" sz="2400" b="0" dirty="0">
                <a:ea typeface="宋体" panose="02010600030101010101" pitchFamily="2" charset="-122"/>
              </a:rPr>
              <a:t>shared</a:t>
            </a:r>
            <a:r>
              <a:rPr lang="zh-CN" altLang="en-US" sz="2400" b="0" dirty="0">
                <a:ea typeface="宋体" panose="02010600030101010101" pitchFamily="2" charset="-122"/>
              </a:rPr>
              <a:t> </a:t>
            </a:r>
            <a:r>
              <a:rPr lang="en-US" altLang="zh-CN" sz="2400" b="0" dirty="0">
                <a:ea typeface="宋体" panose="02010600030101010101" pitchFamily="2" charset="-122"/>
              </a:rPr>
              <a:t>by</a:t>
            </a:r>
            <a:r>
              <a:rPr lang="zh-CN" altLang="en-US" sz="2400" b="0" dirty="0">
                <a:ea typeface="宋体" panose="02010600030101010101" pitchFamily="2" charset="-122"/>
              </a:rPr>
              <a:t> </a:t>
            </a:r>
            <a:r>
              <a:rPr lang="en-US" altLang="zh-CN" sz="2400" b="0" dirty="0">
                <a:ea typeface="宋体" panose="02010600030101010101" pitchFamily="2" charset="-122"/>
              </a:rPr>
              <a:t>multiple</a:t>
            </a:r>
            <a:r>
              <a:rPr lang="zh-CN" altLang="en-US" sz="2400" b="0" dirty="0">
                <a:ea typeface="宋体" panose="02010600030101010101" pitchFamily="2" charset="-122"/>
              </a:rPr>
              <a:t> </a:t>
            </a:r>
            <a:r>
              <a:rPr lang="en-US" altLang="zh-CN" sz="2400" b="0" dirty="0">
                <a:ea typeface="宋体" panose="02010600030101010101" pitchFamily="2" charset="-122"/>
              </a:rPr>
              <a:t>signals</a:t>
            </a:r>
          </a:p>
          <a:p>
            <a:pPr marL="342900" indent="-342900" eaLnBrk="1" hangingPunct="1">
              <a:buFont typeface="Arial" panose="020B0604020202020204" pitchFamily="34" charset="0"/>
              <a:buChar char="•"/>
            </a:pPr>
            <a:r>
              <a:rPr lang="en-US" altLang="zh-CN" sz="2400" dirty="0">
                <a:ea typeface="宋体" panose="02010600030101010101" pitchFamily="2" charset="-122"/>
              </a:rPr>
              <a:t>Time,</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code</a:t>
            </a:r>
            <a:r>
              <a:rPr lang="zh-CN" altLang="en-US" sz="2400" dirty="0">
                <a:ea typeface="宋体" panose="02010600030101010101" pitchFamily="2" charset="-122"/>
              </a:rPr>
              <a:t> </a:t>
            </a:r>
            <a:r>
              <a:rPr lang="en-US" altLang="zh-CN" sz="2400" dirty="0">
                <a:ea typeface="宋体" panose="02010600030101010101" pitchFamily="2" charset="-122"/>
              </a:rPr>
              <a:t>division</a:t>
            </a:r>
            <a:r>
              <a:rPr lang="zh-CN" altLang="en-US" sz="2400" dirty="0">
                <a:ea typeface="宋体" panose="02010600030101010101" pitchFamily="2" charset="-122"/>
              </a:rPr>
              <a:t> </a:t>
            </a:r>
            <a:r>
              <a:rPr lang="en-US" altLang="zh-CN" sz="2400" dirty="0">
                <a:ea typeface="宋体" panose="02010600030101010101" pitchFamily="2" charset="-122"/>
              </a:rPr>
              <a:t>multiplexing</a:t>
            </a:r>
            <a:endParaRPr lang="en-CA" altLang="zh-CN" sz="2400" b="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2794617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A1C7D11-CF34-FD4C-8C0E-A72D13A0539E}"/>
              </a:ext>
            </a:extLst>
          </p:cNvPr>
          <p:cNvSpPr>
            <a:spLocks noGrp="1" noChangeArrowheads="1"/>
          </p:cNvSpPr>
          <p:nvPr>
            <p:ph type="title"/>
          </p:nvPr>
        </p:nvSpPr>
        <p:spPr>
          <a:xfrm>
            <a:off x="381000" y="0"/>
            <a:ext cx="8229600" cy="1066800"/>
          </a:xfrm>
        </p:spPr>
        <p:txBody>
          <a:bodyPr/>
          <a:lstStyle/>
          <a:p>
            <a:pPr eaLnBrk="1" hangingPunct="1"/>
            <a:r>
              <a:rPr altLang="en-US" dirty="0">
                <a:latin typeface="Arial" panose="020B0604020202020204" pitchFamily="34" charset="0"/>
                <a:cs typeface="Arial" panose="020B0604020202020204" pitchFamily="34" charset="0"/>
              </a:rPr>
              <a:t>Frequency Division Multiplexing</a:t>
            </a:r>
          </a:p>
        </p:txBody>
      </p:sp>
      <p:sp>
        <p:nvSpPr>
          <p:cNvPr id="46083" name="Rectangle 3">
            <a:extLst>
              <a:ext uri="{FF2B5EF4-FFF2-40B4-BE49-F238E27FC236}">
                <a16:creationId xmlns:a16="http://schemas.microsoft.com/office/drawing/2014/main" id="{D42EA0DB-F3DA-8140-9D65-C1EAFFC35D3C}"/>
              </a:ext>
            </a:extLst>
          </p:cNvPr>
          <p:cNvSpPr>
            <a:spLocks noGrp="1" noChangeArrowheads="1"/>
          </p:cNvSpPr>
          <p:nvPr>
            <p:ph type="body" idx="1"/>
          </p:nvPr>
        </p:nvSpPr>
        <p:spPr>
          <a:xfrm>
            <a:off x="287338" y="5105400"/>
            <a:ext cx="8856662" cy="838200"/>
          </a:xfrm>
        </p:spPr>
        <p:txBody>
          <a:bodyPr/>
          <a:lstStyle/>
          <a:p>
            <a:pPr marL="0" indent="0" algn="ctr">
              <a:buFont typeface="Arial" panose="020B0604020202020204" pitchFamily="34" charset="0"/>
              <a:buNone/>
            </a:pPr>
            <a:r>
              <a:rPr lang="en-US" altLang="en-US" sz="2400">
                <a:latin typeface="Arial" panose="020B0604020202020204" pitchFamily="34" charset="0"/>
                <a:cs typeface="Arial" panose="020B0604020202020204" pitchFamily="34" charset="0"/>
              </a:rPr>
              <a:t>Frequency division multiplexing.</a:t>
            </a:r>
            <a:r>
              <a:rPr lang="en-US" altLang="en-US" sz="2400">
                <a:solidFill>
                  <a:srgbClr val="0070C0"/>
                </a:solidFill>
                <a:latin typeface="Arial" panose="020B0604020202020204" pitchFamily="34" charset="0"/>
                <a:cs typeface="Arial" panose="020B0604020202020204" pitchFamily="34" charset="0"/>
              </a:rPr>
              <a:t> </a:t>
            </a:r>
            <a:r>
              <a:rPr lang="en-US" altLang="en-US" sz="2400">
                <a:solidFill>
                  <a:srgbClr val="0033CC"/>
                </a:solidFill>
                <a:latin typeface="Arial" panose="020B0604020202020204" pitchFamily="34" charset="0"/>
                <a:cs typeface="Arial" panose="020B0604020202020204" pitchFamily="34" charset="0"/>
              </a:rPr>
              <a:t>(a) </a:t>
            </a:r>
            <a:r>
              <a:rPr lang="en-US" altLang="en-US" sz="2400">
                <a:latin typeface="Arial" panose="020B0604020202020204" pitchFamily="34" charset="0"/>
                <a:cs typeface="Arial" panose="020B0604020202020204" pitchFamily="34" charset="0"/>
              </a:rPr>
              <a:t>The original bandwidths. </a:t>
            </a:r>
            <a:br>
              <a:rPr lang="en-US" altLang="en-US" sz="2400">
                <a:latin typeface="Arial" panose="020B0604020202020204" pitchFamily="34" charset="0"/>
                <a:cs typeface="Arial" panose="020B0604020202020204" pitchFamily="34" charset="0"/>
              </a:rPr>
            </a:br>
            <a:r>
              <a:rPr lang="en-US" altLang="en-US" sz="2400">
                <a:solidFill>
                  <a:srgbClr val="0033CC"/>
                </a:solidFill>
                <a:latin typeface="Arial" panose="020B0604020202020204" pitchFamily="34" charset="0"/>
                <a:cs typeface="Arial" panose="020B0604020202020204" pitchFamily="34" charset="0"/>
              </a:rPr>
              <a:t>(b) </a:t>
            </a:r>
            <a:r>
              <a:rPr lang="en-US" altLang="en-US" sz="2400">
                <a:latin typeface="Arial" panose="020B0604020202020204" pitchFamily="34" charset="0"/>
                <a:cs typeface="Arial" panose="020B0604020202020204" pitchFamily="34" charset="0"/>
              </a:rPr>
              <a:t>The bandwidths raised in frequency. </a:t>
            </a:r>
            <a:br>
              <a:rPr lang="en-US" altLang="en-US" sz="2400">
                <a:latin typeface="Arial" panose="020B0604020202020204" pitchFamily="34" charset="0"/>
                <a:cs typeface="Arial" panose="020B0604020202020204" pitchFamily="34" charset="0"/>
              </a:rPr>
            </a:br>
            <a:r>
              <a:rPr lang="en-US" altLang="en-US" sz="2400">
                <a:solidFill>
                  <a:srgbClr val="0033CC"/>
                </a:solidFill>
                <a:latin typeface="Arial" panose="020B0604020202020204" pitchFamily="34" charset="0"/>
                <a:cs typeface="Arial" panose="020B0604020202020204" pitchFamily="34" charset="0"/>
              </a:rPr>
              <a:t>(c) </a:t>
            </a:r>
            <a:r>
              <a:rPr lang="en-US" altLang="en-US" sz="2400">
                <a:latin typeface="Arial" panose="020B0604020202020204" pitchFamily="34" charset="0"/>
                <a:cs typeface="Arial" panose="020B0604020202020204" pitchFamily="34" charset="0"/>
              </a:rPr>
              <a:t>The multiplexed channel.</a:t>
            </a:r>
          </a:p>
        </p:txBody>
      </p:sp>
      <p:pic>
        <p:nvPicPr>
          <p:cNvPr id="46084" name="Picture 2">
            <a:extLst>
              <a:ext uri="{FF2B5EF4-FFF2-40B4-BE49-F238E27FC236}">
                <a16:creationId xmlns:a16="http://schemas.microsoft.com/office/drawing/2014/main" id="{49A79DF5-8C04-BE44-9933-A0A30BCA0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69246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Frequency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above</a:t>
            </a:r>
            <a:r>
              <a:rPr lang="zh-CN" altLang="en-US" sz="2400" dirty="0">
                <a:ea typeface="宋体" panose="02010600030101010101" pitchFamily="2" charset="-122"/>
              </a:rPr>
              <a:t> </a:t>
            </a:r>
            <a:r>
              <a:rPr lang="en-US" altLang="zh-CN" sz="2400" dirty="0">
                <a:ea typeface="宋体" panose="02010600030101010101" pitchFamily="2" charset="-122"/>
              </a:rPr>
              <a:t>figure,</a:t>
            </a:r>
            <a:r>
              <a:rPr lang="zh-CN" altLang="en-US" sz="2400" dirty="0">
                <a:ea typeface="宋体" panose="02010600030101010101" pitchFamily="2" charset="-122"/>
              </a:rPr>
              <a:t> </a:t>
            </a:r>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have</a:t>
            </a:r>
            <a:r>
              <a:rPr lang="zh-CN" altLang="en-US" sz="2400" dirty="0">
                <a:ea typeface="宋体" panose="02010600030101010101" pitchFamily="2" charset="-122"/>
              </a:rPr>
              <a:t> </a:t>
            </a:r>
            <a:r>
              <a:rPr lang="en-US" altLang="zh-CN" sz="2400" dirty="0">
                <a:ea typeface="宋体" panose="02010600030101010101" pitchFamily="2" charset="-122"/>
              </a:rPr>
              <a:t>three</a:t>
            </a:r>
            <a:r>
              <a:rPr lang="zh-CN" altLang="en-US" sz="2400" dirty="0">
                <a:ea typeface="宋体" panose="02010600030101010101" pitchFamily="2" charset="-122"/>
              </a:rPr>
              <a:t> </a:t>
            </a:r>
            <a:r>
              <a:rPr lang="en-US" altLang="zh-CN" sz="2400" dirty="0">
                <a:ea typeface="宋体" panose="02010600030101010101" pitchFamily="2" charset="-122"/>
              </a:rPr>
              <a:t>telephone</a:t>
            </a:r>
            <a:r>
              <a:rPr lang="zh-CN" altLang="en-US" sz="2400" dirty="0">
                <a:ea typeface="宋体" panose="02010600030101010101" pitchFamily="2" charset="-122"/>
              </a:rPr>
              <a:t> </a:t>
            </a:r>
            <a:r>
              <a:rPr lang="en-US" altLang="zh-CN" sz="2400" dirty="0">
                <a:ea typeface="宋体" panose="02010600030101010101" pitchFamily="2" charset="-122"/>
              </a:rPr>
              <a:t>channels</a:t>
            </a:r>
          </a:p>
          <a:p>
            <a:pPr marL="342900" indent="-342900" eaLnBrk="1" hangingPunct="1">
              <a:buFont typeface="Arial" panose="020B0604020202020204" pitchFamily="34" charset="0"/>
              <a:buChar char="•"/>
            </a:pPr>
            <a:r>
              <a:rPr lang="en-US" altLang="zh-CN" sz="2400" dirty="0">
                <a:ea typeface="宋体" panose="02010600030101010101" pitchFamily="2" charset="-122"/>
              </a:rPr>
              <a:t>4000</a:t>
            </a:r>
            <a:r>
              <a:rPr lang="zh-CN" altLang="en-US" sz="2400" dirty="0">
                <a:ea typeface="宋体" panose="02010600030101010101" pitchFamily="2" charset="-122"/>
              </a:rPr>
              <a:t> </a:t>
            </a:r>
            <a:r>
              <a:rPr lang="en-US" altLang="zh-CN" sz="2400" dirty="0">
                <a:ea typeface="宋体" panose="02010600030101010101" pitchFamily="2" charset="-122"/>
              </a:rPr>
              <a:t>Hz</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allocated</a:t>
            </a:r>
            <a:r>
              <a:rPr lang="zh-CN" altLang="en-US" sz="2400" dirty="0">
                <a:ea typeface="宋体" panose="02010600030101010101" pitchFamily="2" charset="-122"/>
              </a:rPr>
              <a:t> </a:t>
            </a:r>
            <a:r>
              <a:rPr lang="en-US" altLang="zh-CN" sz="2400" dirty="0">
                <a:ea typeface="宋体" panose="02010600030101010101" pitchFamily="2" charset="-122"/>
              </a:rPr>
              <a:t>per</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achieved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filters</a:t>
            </a:r>
          </a:p>
          <a:p>
            <a:pPr marL="342900" indent="-342900" eaLnBrk="1" hangingPunct="1">
              <a:buFont typeface="Arial" panose="020B0604020202020204" pitchFamily="34" charset="0"/>
              <a:buChar char="•"/>
            </a:pPr>
            <a:r>
              <a:rPr lang="en-US" altLang="zh-CN" sz="2400" dirty="0">
                <a:ea typeface="宋体" panose="02010600030101010101" pitchFamily="2" charset="-122"/>
              </a:rPr>
              <a:t>3100</a:t>
            </a:r>
            <a:r>
              <a:rPr lang="zh-CN" altLang="en-US" sz="2400" dirty="0">
                <a:ea typeface="宋体" panose="02010600030101010101" pitchFamily="2" charset="-122"/>
              </a:rPr>
              <a:t> </a:t>
            </a:r>
            <a:r>
              <a:rPr lang="en-US" altLang="zh-CN" sz="2400" dirty="0">
                <a:ea typeface="宋体" panose="02010600030101010101" pitchFamily="2" charset="-122"/>
              </a:rPr>
              <a:t>Hz</a:t>
            </a:r>
            <a:r>
              <a:rPr lang="zh-CN" altLang="en-US" sz="2400" dirty="0">
                <a:ea typeface="宋体" panose="02010600030101010101" pitchFamily="2" charset="-122"/>
              </a:rPr>
              <a:t> </a:t>
            </a:r>
            <a:r>
              <a:rPr lang="en-US" altLang="zh-CN" sz="2400" dirty="0">
                <a:ea typeface="宋体" panose="02010600030101010101" pitchFamily="2" charset="-122"/>
              </a:rPr>
              <a:t>usable</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per</a:t>
            </a:r>
            <a:r>
              <a:rPr lang="zh-CN" altLang="en-US" sz="2400" dirty="0">
                <a:ea typeface="宋体" panose="02010600030101010101" pitchFamily="2" charset="-122"/>
              </a:rPr>
              <a:t> </a:t>
            </a:r>
            <a:r>
              <a:rPr lang="en-US" altLang="zh-CN" sz="2400" dirty="0">
                <a:ea typeface="宋体" panose="02010600030101010101" pitchFamily="2" charset="-122"/>
              </a:rPr>
              <a:t>channel</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excess</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b="1" dirty="0">
                <a:ea typeface="宋体" panose="02010600030101010101" pitchFamily="2" charset="-122"/>
              </a:rPr>
              <a:t>guard</a:t>
            </a:r>
            <a:r>
              <a:rPr lang="zh-CN" altLang="en-US" sz="2400" b="1" dirty="0">
                <a:ea typeface="宋体" panose="02010600030101010101" pitchFamily="2" charset="-122"/>
              </a:rPr>
              <a:t> </a:t>
            </a:r>
            <a:r>
              <a:rPr lang="en-US" altLang="zh-CN" sz="2400" b="1" dirty="0">
                <a:ea typeface="宋体" panose="02010600030101010101" pitchFamily="2" charset="-122"/>
              </a:rPr>
              <a:t>band</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keep</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well</a:t>
            </a:r>
            <a:r>
              <a:rPr lang="zh-CN" altLang="en-US" sz="2400" dirty="0">
                <a:ea typeface="宋体" panose="02010600030101010101" pitchFamily="2" charset="-122"/>
              </a:rPr>
              <a:t> </a:t>
            </a:r>
            <a:r>
              <a:rPr lang="en-US" altLang="zh-CN" sz="2400" dirty="0">
                <a:ea typeface="宋体" panose="02010600030101010101" pitchFamily="2" charset="-122"/>
              </a:rPr>
              <a:t>separated.</a:t>
            </a:r>
            <a:r>
              <a:rPr lang="zh-CN" altLang="en-US" sz="2400" dirty="0">
                <a:ea typeface="宋体" panose="02010600030101010101" pitchFamily="2" charset="-122"/>
              </a:rPr>
              <a:t> </a:t>
            </a:r>
            <a:endParaRPr lang="en-CA" altLang="zh-CN" sz="2400" dirty="0">
              <a:ea typeface="宋体" panose="02010600030101010101" pitchFamily="2" charset="-122"/>
            </a:endParaRP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voice</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raised</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different</a:t>
            </a:r>
            <a:r>
              <a:rPr lang="zh-CN" altLang="en-US" sz="2400" dirty="0">
                <a:ea typeface="宋体" panose="02010600030101010101" pitchFamily="2" charset="-122"/>
              </a:rPr>
              <a:t> </a:t>
            </a:r>
            <a:r>
              <a:rPr lang="en-US" altLang="zh-CN" sz="2400" dirty="0">
                <a:ea typeface="宋体" panose="02010600030101010101" pitchFamily="2" charset="-122"/>
              </a:rPr>
              <a:t>amount,</a:t>
            </a:r>
            <a:r>
              <a:rPr lang="zh-CN" altLang="en-US" sz="2400" dirty="0">
                <a:ea typeface="宋体" panose="02010600030101010101" pitchFamily="2" charset="-122"/>
              </a:rPr>
              <a:t> </a:t>
            </a:r>
            <a:r>
              <a:rPr lang="en-US" altLang="zh-CN" sz="2400" dirty="0">
                <a:ea typeface="宋体" panose="02010600030101010101" pitchFamily="2" charset="-122"/>
              </a:rPr>
              <a:t>then</a:t>
            </a:r>
            <a:r>
              <a:rPr lang="zh-CN" altLang="en-US" sz="2400" dirty="0">
                <a:ea typeface="宋体" panose="02010600030101010101" pitchFamily="2" charset="-122"/>
              </a:rPr>
              <a:t> </a:t>
            </a:r>
            <a:r>
              <a:rPr lang="en-US" altLang="zh-CN" sz="2400" dirty="0">
                <a:ea typeface="宋体" panose="02010600030101010101" pitchFamily="2" charset="-122"/>
              </a:rPr>
              <a:t>combined</a:t>
            </a:r>
            <a:r>
              <a:rPr lang="zh-CN" altLang="en-US" sz="2400" dirty="0">
                <a:ea typeface="宋体" panose="02010600030101010101" pitchFamily="2" charset="-122"/>
              </a:rPr>
              <a:t> </a:t>
            </a:r>
            <a:r>
              <a:rPr lang="en-US" altLang="zh-CN" sz="2400" dirty="0">
                <a:ea typeface="宋体" panose="02010600030101010101" pitchFamily="2" charset="-122"/>
              </a:rPr>
              <a:t>between</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two</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occupy</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same</a:t>
            </a:r>
            <a:r>
              <a:rPr lang="zh-CN" altLang="en-US" sz="2400" dirty="0">
                <a:ea typeface="宋体" panose="02010600030101010101" pitchFamily="2" charset="-122"/>
              </a:rPr>
              <a:t> </a:t>
            </a:r>
            <a:r>
              <a:rPr lang="en-US" altLang="zh-CN" sz="2400" dirty="0">
                <a:ea typeface="宋体" panose="02010600030101010101" pitchFamily="2" charset="-122"/>
              </a:rPr>
              <a:t>portion</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spectrum</a:t>
            </a:r>
            <a:endParaRPr lang="en-CA" altLang="zh-CN" sz="2400" dirty="0">
              <a:ea typeface="宋体" panose="02010600030101010101" pitchFamily="2" charset="-122"/>
            </a:endParaRPr>
          </a:p>
          <a:p>
            <a:pPr marL="1085850" lvl="1" indent="-342900">
              <a:buFont typeface="Arial" panose="020B0604020202020204" pitchFamily="34" charset="0"/>
              <a:buChar char="•"/>
            </a:pP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will</a:t>
            </a:r>
            <a:r>
              <a:rPr lang="zh-CN" altLang="en-US" sz="2400" dirty="0">
                <a:ea typeface="宋体" panose="02010600030101010101" pitchFamily="2" charset="-122"/>
              </a:rPr>
              <a:t> </a:t>
            </a:r>
            <a:r>
              <a:rPr lang="en-US" altLang="zh-CN" sz="2400" dirty="0">
                <a:ea typeface="宋体" panose="02010600030101010101" pitchFamily="2" charset="-122"/>
              </a:rPr>
              <a:t>still</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overlap</a:t>
            </a:r>
            <a:r>
              <a:rPr lang="zh-CN" altLang="en-US" sz="2400" dirty="0">
                <a:ea typeface="宋体" panose="02010600030101010101" pitchFamily="2" charset="-122"/>
              </a:rPr>
              <a:t> </a:t>
            </a:r>
            <a:r>
              <a:rPr lang="en-US" altLang="zh-CN" sz="2400" dirty="0">
                <a:ea typeface="宋体" panose="02010600030101010101" pitchFamily="2" charset="-122"/>
              </a:rPr>
              <a:t>since</a:t>
            </a:r>
            <a:r>
              <a:rPr lang="zh-CN" altLang="en-US" sz="2400" dirty="0">
                <a:ea typeface="宋体" panose="02010600030101010101" pitchFamily="2" charset="-122"/>
              </a:rPr>
              <a:t> </a:t>
            </a:r>
            <a:r>
              <a:rPr lang="en-US" altLang="zh-CN" sz="2400" dirty="0">
                <a:ea typeface="宋体" panose="02010600030101010101" pitchFamily="2" charset="-122"/>
              </a:rPr>
              <a:t>real</a:t>
            </a:r>
            <a:r>
              <a:rPr lang="zh-CN" altLang="en-US" sz="2400" dirty="0">
                <a:ea typeface="宋体" panose="02010600030101010101" pitchFamily="2" charset="-122"/>
              </a:rPr>
              <a:t> </a:t>
            </a:r>
            <a:r>
              <a:rPr lang="en-US" altLang="zh-CN" sz="2400" dirty="0">
                <a:ea typeface="宋体" panose="02010600030101010101" pitchFamily="2" charset="-122"/>
              </a:rPr>
              <a:t>filters</a:t>
            </a:r>
            <a:r>
              <a:rPr lang="zh-CN" altLang="en-US" sz="2400" dirty="0">
                <a:ea typeface="宋体" panose="02010600030101010101" pitchFamily="2" charset="-122"/>
              </a:rPr>
              <a:t> </a:t>
            </a:r>
            <a:r>
              <a:rPr lang="en-US" altLang="zh-CN" sz="2400" dirty="0">
                <a:ea typeface="宋体" panose="02010600030101010101" pitchFamily="2" charset="-122"/>
              </a:rPr>
              <a:t>do</a:t>
            </a:r>
            <a:r>
              <a:rPr lang="zh-CN" altLang="en-US" sz="2400" dirty="0">
                <a:ea typeface="宋体" panose="02010600030101010101" pitchFamily="2" charset="-122"/>
              </a:rPr>
              <a:t> </a:t>
            </a:r>
            <a:r>
              <a:rPr lang="en-US" altLang="zh-CN" sz="2400" dirty="0">
                <a:ea typeface="宋体" panose="02010600030101010101" pitchFamily="2" charset="-122"/>
              </a:rPr>
              <a:t>not</a:t>
            </a:r>
            <a:r>
              <a:rPr lang="zh-CN" altLang="en-US" sz="2400" dirty="0">
                <a:ea typeface="宋体" panose="02010600030101010101" pitchFamily="2" charset="-122"/>
              </a:rPr>
              <a:t> </a:t>
            </a:r>
            <a:r>
              <a:rPr lang="en-US" altLang="zh-CN" sz="2400" dirty="0">
                <a:ea typeface="宋体" panose="02010600030101010101" pitchFamily="2" charset="-122"/>
              </a:rPr>
              <a:t>have</a:t>
            </a:r>
            <a:r>
              <a:rPr lang="zh-CN" altLang="en-US" sz="2400" dirty="0">
                <a:ea typeface="宋体" panose="02010600030101010101" pitchFamily="2" charset="-122"/>
              </a:rPr>
              <a:t> </a:t>
            </a:r>
            <a:r>
              <a:rPr lang="en-US" altLang="zh-CN" sz="2400" dirty="0">
                <a:ea typeface="宋体" panose="02010600030101010101" pitchFamily="2" charset="-122"/>
              </a:rPr>
              <a:t>ideal</a:t>
            </a:r>
            <a:r>
              <a:rPr lang="zh-CN" altLang="en-US" sz="2400" dirty="0">
                <a:ea typeface="宋体" panose="02010600030101010101" pitchFamily="2" charset="-122"/>
              </a:rPr>
              <a:t> </a:t>
            </a:r>
            <a:r>
              <a:rPr lang="en-US" altLang="zh-CN" sz="2400" dirty="0">
                <a:ea typeface="宋体" panose="02010600030101010101" pitchFamily="2" charset="-122"/>
              </a:rPr>
              <a:t>sharp</a:t>
            </a:r>
            <a:r>
              <a:rPr lang="zh-CN" altLang="en-US" sz="2400" dirty="0">
                <a:ea typeface="宋体" panose="02010600030101010101" pitchFamily="2" charset="-122"/>
              </a:rPr>
              <a:t> </a:t>
            </a:r>
            <a:r>
              <a:rPr lang="en-US" altLang="zh-CN" sz="2400" dirty="0">
                <a:ea typeface="宋体" panose="02010600030101010101" pitchFamily="2" charset="-122"/>
              </a:rPr>
              <a:t>edges</a:t>
            </a:r>
          </a:p>
          <a:p>
            <a:pPr marL="342900" indent="-342900">
              <a:buFont typeface="Arial" panose="020B0604020202020204" pitchFamily="34" charset="0"/>
              <a:buChar char="•"/>
            </a:pPr>
            <a:r>
              <a:rPr lang="en-US" altLang="zh-CN" sz="2400" dirty="0">
                <a:ea typeface="宋体" panose="02010600030101010101" pitchFamily="2" charset="-122"/>
              </a:rPr>
              <a:t>Application:</a:t>
            </a:r>
            <a:r>
              <a:rPr lang="zh-CN" altLang="en-US" sz="2400" dirty="0">
                <a:ea typeface="宋体" panose="02010600030101010101" pitchFamily="2" charset="-122"/>
              </a:rPr>
              <a:t> </a:t>
            </a:r>
            <a:r>
              <a:rPr lang="en-US" altLang="zh-CN" sz="2400" dirty="0">
                <a:ea typeface="宋体" panose="02010600030101010101" pitchFamily="2" charset="-122"/>
              </a:rPr>
              <a:t>telephone</a:t>
            </a:r>
            <a:r>
              <a:rPr lang="zh-CN" altLang="en-US" sz="2400" dirty="0">
                <a:ea typeface="宋体" panose="02010600030101010101" pitchFamily="2" charset="-122"/>
              </a:rPr>
              <a:t> </a:t>
            </a:r>
            <a:r>
              <a:rPr lang="en-US" altLang="zh-CN" sz="2400" dirty="0">
                <a:ea typeface="宋体" panose="02010600030101010101" pitchFamily="2" charset="-122"/>
              </a:rPr>
              <a:t>networks</a:t>
            </a: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1267410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Frequency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OFDM</a:t>
            </a:r>
            <a:r>
              <a:rPr lang="zh-CN" altLang="en-US" sz="2400" dirty="0">
                <a:ea typeface="宋体" panose="02010600030101010101" pitchFamily="2" charset="-122"/>
              </a:rPr>
              <a:t> </a:t>
            </a:r>
            <a:r>
              <a:rPr lang="en-US" altLang="zh-CN" sz="2400" dirty="0">
                <a:ea typeface="宋体" panose="02010600030101010101" pitchFamily="2" charset="-122"/>
              </a:rPr>
              <a:t>(Orthogonal</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Division</a:t>
            </a:r>
            <a:r>
              <a:rPr lang="zh-CN" altLang="en-US" sz="2400" dirty="0">
                <a:ea typeface="宋体" panose="02010600030101010101" pitchFamily="2" charset="-122"/>
              </a:rPr>
              <a:t> </a:t>
            </a:r>
            <a:r>
              <a:rPr lang="en-US" altLang="zh-CN" sz="2400" dirty="0">
                <a:ea typeface="宋体" panose="02010600030101010101" pitchFamily="2" charset="-122"/>
              </a:rPr>
              <a:t>Multiplexing)</a:t>
            </a:r>
          </a:p>
          <a:p>
            <a:pPr marL="342900" indent="-342900" eaLnBrk="1" hangingPunct="1">
              <a:buFont typeface="Arial" panose="020B0604020202020204" pitchFamily="34" charset="0"/>
              <a:buChar char="•"/>
            </a:pP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digital</a:t>
            </a:r>
            <a:r>
              <a:rPr lang="zh-CN" altLang="en-US" sz="2400" dirty="0">
                <a:ea typeface="宋体" panose="02010600030101010101" pitchFamily="2" charset="-122"/>
              </a:rPr>
              <a:t> </a:t>
            </a:r>
            <a:r>
              <a:rPr lang="en-US" altLang="zh-CN" sz="2400" dirty="0">
                <a:ea typeface="宋体" panose="02010600030101010101" pitchFamily="2" charset="-122"/>
              </a:rPr>
              <a:t>transmission,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spectrum</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divided</a:t>
            </a:r>
            <a:r>
              <a:rPr lang="zh-CN" altLang="en-US" sz="2400" dirty="0">
                <a:ea typeface="宋体" panose="02010600030101010101" pitchFamily="2" charset="-122"/>
              </a:rPr>
              <a:t> </a:t>
            </a:r>
            <a:r>
              <a:rPr lang="en-US" altLang="zh-CN" sz="2400" dirty="0">
                <a:ea typeface="宋体" panose="02010600030101010101" pitchFamily="2" charset="-122"/>
              </a:rPr>
              <a:t>efficiently</a:t>
            </a:r>
            <a:r>
              <a:rPr lang="zh-CN" altLang="en-US" sz="2400" dirty="0">
                <a:ea typeface="宋体" panose="02010600030101010101" pitchFamily="2" charset="-122"/>
              </a:rPr>
              <a:t> </a:t>
            </a:r>
            <a:r>
              <a:rPr lang="en-US" altLang="zh-CN" sz="2400" dirty="0">
                <a:ea typeface="宋体" panose="02010600030101010101" pitchFamily="2" charset="-122"/>
              </a:rPr>
              <a:t>without</a:t>
            </a:r>
            <a:r>
              <a:rPr lang="zh-CN" altLang="en-US" sz="2400" dirty="0">
                <a:ea typeface="宋体" panose="02010600030101010101" pitchFamily="2" charset="-122"/>
              </a:rPr>
              <a:t> </a:t>
            </a:r>
            <a:r>
              <a:rPr lang="en-US" altLang="zh-CN" sz="2400" dirty="0">
                <a:ea typeface="宋体" panose="02010600030101010101" pitchFamily="2" charset="-122"/>
              </a:rPr>
              <a:t>guard</a:t>
            </a:r>
            <a:r>
              <a:rPr lang="zh-CN" altLang="en-US" sz="2400" dirty="0">
                <a:ea typeface="宋体" panose="02010600030101010101" pitchFamily="2" charset="-122"/>
              </a:rPr>
              <a:t> </a:t>
            </a:r>
            <a:r>
              <a:rPr lang="en-US" altLang="zh-CN" sz="2400" dirty="0">
                <a:ea typeface="宋体" panose="02010600030101010101" pitchFamily="2" charset="-122"/>
              </a:rPr>
              <a:t>bands</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divided</a:t>
            </a:r>
            <a:r>
              <a:rPr lang="zh-CN" altLang="en-US" sz="2400" dirty="0">
                <a:ea typeface="宋体" panose="02010600030101010101" pitchFamily="2" charset="-122"/>
              </a:rPr>
              <a:t> </a:t>
            </a:r>
            <a:r>
              <a:rPr lang="en-US" altLang="zh-CN" sz="2400" dirty="0">
                <a:ea typeface="宋体" panose="02010600030101010101" pitchFamily="2" charset="-122"/>
              </a:rPr>
              <a:t>into</a:t>
            </a:r>
            <a:r>
              <a:rPr lang="zh-CN" altLang="en-US" sz="2400" dirty="0">
                <a:ea typeface="宋体" panose="02010600030101010101" pitchFamily="2" charset="-122"/>
              </a:rPr>
              <a:t> </a:t>
            </a:r>
            <a:r>
              <a:rPr lang="en-US" altLang="zh-CN" sz="2400" dirty="0">
                <a:ea typeface="宋体" panose="02010600030101010101" pitchFamily="2" charset="-122"/>
              </a:rPr>
              <a:t>subcarriers;</a:t>
            </a:r>
            <a:r>
              <a:rPr lang="zh-CN" altLang="en-US" sz="2400" dirty="0">
                <a:ea typeface="宋体" panose="02010600030101010101" pitchFamily="2" charset="-122"/>
              </a:rPr>
              <a:t> </a:t>
            </a:r>
            <a:r>
              <a:rPr lang="en-US" altLang="zh-CN" sz="2400" dirty="0">
                <a:ea typeface="宋体" panose="02010600030101010101" pitchFamily="2" charset="-122"/>
              </a:rPr>
              <a:t>subcarriers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packed</a:t>
            </a:r>
            <a:r>
              <a:rPr lang="zh-CN" altLang="en-US" sz="2400" dirty="0">
                <a:ea typeface="宋体" panose="02010600030101010101" pitchFamily="2" charset="-122"/>
              </a:rPr>
              <a:t> </a:t>
            </a:r>
            <a:r>
              <a:rPr lang="en-US" altLang="zh-CN" sz="2400" dirty="0">
                <a:ea typeface="宋体" panose="02010600030101010101" pitchFamily="2" charset="-122"/>
              </a:rPr>
              <a:t>tightly</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subcarrier</a:t>
            </a:r>
            <a:r>
              <a:rPr lang="zh-CN" altLang="en-US" sz="2400" dirty="0">
                <a:ea typeface="宋体" panose="02010600030101010101" pitchFamily="2" charset="-122"/>
              </a:rPr>
              <a:t> </a:t>
            </a:r>
            <a:r>
              <a:rPr lang="en-US" altLang="zh-CN" sz="2400" dirty="0">
                <a:ea typeface="宋体" panose="02010600030101010101" pitchFamily="2" charset="-122"/>
              </a:rPr>
              <a:t>extend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adjacent</a:t>
            </a:r>
            <a:r>
              <a:rPr lang="zh-CN" altLang="en-US" sz="2400" dirty="0">
                <a:ea typeface="宋体" panose="02010600030101010101" pitchFamily="2" charset="-122"/>
              </a:rPr>
              <a:t> </a:t>
            </a:r>
            <a:r>
              <a:rPr lang="en-US" altLang="zh-CN" sz="2400" dirty="0">
                <a:ea typeface="宋体" panose="02010600030101010101" pitchFamily="2" charset="-122"/>
              </a:rPr>
              <a:t>ones</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response</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subcarrier</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designed</a:t>
            </a:r>
            <a:r>
              <a:rPr lang="zh-CN" altLang="en-US" sz="2400" dirty="0">
                <a:ea typeface="宋体" panose="02010600030101010101" pitchFamily="2" charset="-122"/>
              </a:rPr>
              <a:t> </a:t>
            </a:r>
            <a:r>
              <a:rPr lang="en-US" altLang="zh-CN" sz="2400" dirty="0">
                <a:ea typeface="宋体" panose="02010600030101010101" pitchFamily="2" charset="-122"/>
              </a:rPr>
              <a:t>so</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zero</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center</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adjacent</a:t>
            </a:r>
            <a:r>
              <a:rPr lang="zh-CN" altLang="en-US" sz="2400" dirty="0">
                <a:ea typeface="宋体" panose="02010600030101010101" pitchFamily="2" charset="-122"/>
              </a:rPr>
              <a:t> </a:t>
            </a:r>
            <a:r>
              <a:rPr lang="en-US" altLang="zh-CN" sz="2400" dirty="0">
                <a:ea typeface="宋体" panose="02010600030101010101" pitchFamily="2" charset="-122"/>
              </a:rPr>
              <a:t>subcarriers</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subcarriers</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sample</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their</a:t>
            </a:r>
            <a:r>
              <a:rPr lang="zh-CN" altLang="en-US" sz="2400" dirty="0">
                <a:ea typeface="宋体" panose="02010600030101010101" pitchFamily="2" charset="-122"/>
              </a:rPr>
              <a:t> </a:t>
            </a:r>
            <a:r>
              <a:rPr lang="en-US" altLang="zh-CN" sz="2400" dirty="0">
                <a:ea typeface="宋体" panose="02010600030101010101" pitchFamily="2" charset="-122"/>
              </a:rPr>
              <a:t>center</a:t>
            </a:r>
            <a:r>
              <a:rPr lang="zh-CN" altLang="en-US" sz="2400" dirty="0">
                <a:ea typeface="宋体" panose="02010600030101010101" pitchFamily="2" charset="-122"/>
              </a:rPr>
              <a:t> </a:t>
            </a:r>
            <a:r>
              <a:rPr lang="en-US" altLang="zh-CN" sz="2400" dirty="0">
                <a:ea typeface="宋体" panose="02010600030101010101" pitchFamily="2" charset="-122"/>
              </a:rPr>
              <a:t>frequencies</a:t>
            </a:r>
            <a:r>
              <a:rPr lang="zh-CN" altLang="en-US" sz="2400" dirty="0">
                <a:ea typeface="宋体" panose="02010600030101010101" pitchFamily="2" charset="-122"/>
              </a:rPr>
              <a:t> </a:t>
            </a:r>
            <a:r>
              <a:rPr lang="en-US" altLang="zh-CN" sz="2400" dirty="0">
                <a:ea typeface="宋体" panose="02010600030101010101" pitchFamily="2" charset="-122"/>
              </a:rPr>
              <a:t>without</a:t>
            </a:r>
            <a:r>
              <a:rPr lang="zh-CN" altLang="en-US" sz="2400" dirty="0">
                <a:ea typeface="宋体" panose="02010600030101010101" pitchFamily="2" charset="-122"/>
              </a:rPr>
              <a:t> </a:t>
            </a:r>
            <a:r>
              <a:rPr lang="en-US" altLang="zh-CN" sz="2400" dirty="0">
                <a:ea typeface="宋体" panose="02010600030101010101" pitchFamily="2" charset="-122"/>
              </a:rPr>
              <a:t>interference</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their</a:t>
            </a:r>
            <a:r>
              <a:rPr lang="zh-CN" altLang="en-US" sz="2400" dirty="0">
                <a:ea typeface="宋体" panose="02010600030101010101" pitchFamily="2" charset="-122"/>
              </a:rPr>
              <a:t> </a:t>
            </a:r>
            <a:r>
              <a:rPr lang="en-US" altLang="zh-CN" sz="2400" dirty="0">
                <a:ea typeface="宋体" panose="02010600030101010101" pitchFamily="2" charset="-122"/>
              </a:rPr>
              <a:t>neighbors.</a:t>
            </a: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1590123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0405DA5-79F8-7347-96CD-BEB0C34B1F04}"/>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Frequency Division Multiplexing</a:t>
            </a:r>
          </a:p>
        </p:txBody>
      </p:sp>
      <p:sp>
        <p:nvSpPr>
          <p:cNvPr id="47107" name="Rectangle 3">
            <a:extLst>
              <a:ext uri="{FF2B5EF4-FFF2-40B4-BE49-F238E27FC236}">
                <a16:creationId xmlns:a16="http://schemas.microsoft.com/office/drawing/2014/main" id="{FE7EA9CC-733F-FD4D-990D-A68F65B04CBA}"/>
              </a:ext>
            </a:extLst>
          </p:cNvPr>
          <p:cNvSpPr>
            <a:spLocks noGrp="1" noChangeArrowheads="1"/>
          </p:cNvSpPr>
          <p:nvPr>
            <p:ph type="body" idx="1"/>
          </p:nvPr>
        </p:nvSpPr>
        <p:spPr>
          <a:xfrm>
            <a:off x="287338" y="5410200"/>
            <a:ext cx="8856662" cy="838200"/>
          </a:xfrm>
        </p:spPr>
        <p:txBody>
          <a:bodyPr/>
          <a:lstStyle/>
          <a:p>
            <a:pPr marL="0" indent="0" algn="ctr" eaLnBrk="1" hangingPunct="1">
              <a:buFontTx/>
              <a:buNone/>
            </a:pPr>
            <a:r>
              <a:rPr lang="en-US" altLang="en-US" sz="2400">
                <a:latin typeface="Arial" panose="020B0604020202020204" pitchFamily="34" charset="0"/>
                <a:cs typeface="Arial" panose="020B0604020202020204" pitchFamily="34" charset="0"/>
              </a:rPr>
              <a:t>Orthogonal frequency division </a:t>
            </a:r>
            <a:br>
              <a:rPr lang="en-US" altLang="en-US" sz="2400">
                <a:latin typeface="Arial" panose="020B0604020202020204" pitchFamily="34" charset="0"/>
                <a:cs typeface="Arial" panose="020B0604020202020204" pitchFamily="34" charset="0"/>
              </a:rPr>
            </a:br>
            <a:r>
              <a:rPr lang="en-US" altLang="en-US" sz="2400">
                <a:latin typeface="Arial" panose="020B0604020202020204" pitchFamily="34" charset="0"/>
                <a:cs typeface="Arial" panose="020B0604020202020204" pitchFamily="34" charset="0"/>
              </a:rPr>
              <a:t>multiplexing (OFDM).</a:t>
            </a:r>
          </a:p>
        </p:txBody>
      </p:sp>
      <p:pic>
        <p:nvPicPr>
          <p:cNvPr id="47108" name="Picture 2">
            <a:extLst>
              <a:ext uri="{FF2B5EF4-FFF2-40B4-BE49-F238E27FC236}">
                <a16:creationId xmlns:a16="http://schemas.microsoft.com/office/drawing/2014/main" id="{C9B26BC1-1CA4-4E4E-8CC5-18294319D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7628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Time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Users takes turns (in a round-robin fashion), each one periodically getting the entire bandwidth for a little burst of time.</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Bits from each input stream are taken in a fixed time slot.</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The streams must be synchronized in time. Small intervals of guard time are added to accommodate small timing variations.</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Widely used in telephone and cellular networks</a:t>
            </a: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2804850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B527A74-20B4-A541-9DE7-4D559C46B0E6}"/>
              </a:ext>
            </a:extLst>
          </p:cNvPr>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Time Division Multiplexing</a:t>
            </a:r>
          </a:p>
        </p:txBody>
      </p:sp>
      <p:sp>
        <p:nvSpPr>
          <p:cNvPr id="48131" name="Rectangle 3">
            <a:extLst>
              <a:ext uri="{FF2B5EF4-FFF2-40B4-BE49-F238E27FC236}">
                <a16:creationId xmlns:a16="http://schemas.microsoft.com/office/drawing/2014/main" id="{B81AF0C2-DEA2-E148-9F5B-4CF6E96243BA}"/>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Time Division Multiplexing (TDM).</a:t>
            </a:r>
          </a:p>
        </p:txBody>
      </p:sp>
      <p:pic>
        <p:nvPicPr>
          <p:cNvPr id="48132" name="Picture 3">
            <a:extLst>
              <a:ext uri="{FF2B5EF4-FFF2-40B4-BE49-F238E27FC236}">
                <a16:creationId xmlns:a16="http://schemas.microsoft.com/office/drawing/2014/main" id="{0503F879-1EC2-8A4D-985A-1ACD24C32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8" y="2590800"/>
            <a:ext cx="79978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Code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CDM is a form of spread spectrum communication in which a narrowband signal is spread out over a wider frequency band.</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More tolerant of noise; allow multiple signals from different users to share the same frequency band.</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Also called CDMA (Code Division Multiple Access)</a:t>
            </a:r>
          </a:p>
        </p:txBody>
      </p:sp>
    </p:spTree>
    <p:extLst>
      <p:ext uri="{BB962C8B-B14F-4D97-AF65-F5344CB8AC3E}">
        <p14:creationId xmlns:p14="http://schemas.microsoft.com/office/powerpoint/2010/main" val="1112725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Code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Allow each user to transmit over the entire frequency spectrum all the time. </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Analogy: an airport lounge with many pairs of people conversing. </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TDM: each pair taking turns speaking.</a:t>
            </a:r>
          </a:p>
          <a:p>
            <a:pPr eaLnBrk="1" hangingPunct="1"/>
            <a:r>
              <a:rPr lang="en-US" altLang="zh-CN" sz="2400" dirty="0">
                <a:ea typeface="宋体" panose="02010600030101010101" pitchFamily="2" charset="-122"/>
              </a:rPr>
              <a:t>FDM: pairs speaking at different pitches simultaneously, some higher-pitched and some lower-pitched.</a:t>
            </a:r>
          </a:p>
          <a:p>
            <a:pPr eaLnBrk="1" hangingPunct="1"/>
            <a:r>
              <a:rPr lang="en-US" altLang="zh-CN" sz="2400" dirty="0">
                <a:ea typeface="宋体" panose="02010600030101010101" pitchFamily="2" charset="-122"/>
              </a:rPr>
              <a:t>CDMA: each pair taking simultaneously, but in different languages. French-speaking pair will reject everything non-French as noise.</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The key to CDMA is to be able to extract the desired signal while rejecting everyone else as random noise.</a:t>
            </a:r>
          </a:p>
        </p:txBody>
      </p:sp>
    </p:spTree>
    <p:extLst>
      <p:ext uri="{BB962C8B-B14F-4D97-AF65-F5344CB8AC3E}">
        <p14:creationId xmlns:p14="http://schemas.microsoft.com/office/powerpoint/2010/main" val="2935874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Code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Each bit time is subdivided into m short intervals called chips.</a:t>
            </a:r>
          </a:p>
          <a:p>
            <a:pPr marL="342900" indent="-342900" eaLnBrk="1" hangingPunct="1">
              <a:buFont typeface="Arial" panose="020B0604020202020204" pitchFamily="34" charset="0"/>
              <a:buChar char="•"/>
            </a:pPr>
            <a:r>
              <a:rPr lang="en-US" altLang="zh-CN" sz="2400" dirty="0">
                <a:ea typeface="宋体" panose="02010600030101010101" pitchFamily="2" charset="-122"/>
              </a:rPr>
              <a:t>64 or 128 chips per bit; we use 8 chips/bit as an example</a:t>
            </a:r>
          </a:p>
          <a:p>
            <a:pPr marL="342900" indent="-342900" eaLnBrk="1" hangingPunct="1">
              <a:buFont typeface="Arial" panose="020B0604020202020204" pitchFamily="34" charset="0"/>
              <a:buChar char="•"/>
            </a:pPr>
            <a:r>
              <a:rPr lang="en-US" altLang="zh-CN" sz="2400" dirty="0">
                <a:ea typeface="宋体" panose="02010600030101010101" pitchFamily="2" charset="-122"/>
              </a:rPr>
              <a:t>Each user is assigned a unique m-bit code called a chip sequence.</a:t>
            </a:r>
          </a:p>
          <a:p>
            <a:pPr marL="342900" indent="-342900" eaLnBrk="1" hangingPunct="1">
              <a:buFont typeface="Arial" panose="020B0604020202020204" pitchFamily="34" charset="0"/>
              <a:buChar char="•"/>
            </a:pPr>
            <a:r>
              <a:rPr lang="en-US" altLang="zh-CN" sz="2400" dirty="0">
                <a:ea typeface="宋体" panose="02010600030101010101" pitchFamily="2" charset="-122"/>
              </a:rPr>
              <a:t>We use -1 and +1 to denote the chip sequences.</a:t>
            </a:r>
          </a:p>
          <a:p>
            <a:pPr marL="342900" indent="-342900" eaLnBrk="1" hangingPunct="1">
              <a:buFont typeface="Arial" panose="020B0604020202020204" pitchFamily="34" charset="0"/>
              <a:buChar char="•"/>
            </a:pP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To transmit a 1, a user sends its chip sequence; to transmit a 0, a user sends the negation of its chip sequence; no other sequences are allowed.</a:t>
            </a:r>
          </a:p>
          <a:p>
            <a:pPr marL="342900" indent="-342900" eaLnBrk="1" hangingPunct="1">
              <a:buFont typeface="Arial" panose="020B0604020202020204" pitchFamily="34" charset="0"/>
              <a:buChar char="•"/>
            </a:pPr>
            <a:r>
              <a:rPr lang="en-US" altLang="zh-CN" sz="2400" dirty="0">
                <a:ea typeface="宋体" panose="02010600030101010101" pitchFamily="2" charset="-122"/>
              </a:rPr>
              <a:t>If the chip sequence is -1 -1 -1 +1 +1 -1 +1 +1, a user can send a 1 by </a:t>
            </a:r>
            <a:r>
              <a:rPr lang="en-US" altLang="zh-CN" sz="2400" dirty="0"/>
              <a:t>transmitting -1 -1 -1 +1 +1 -1 +1 +1, and a 0 by transmitting +1 +1 +1 -1 -1 +1 -1 -1</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076312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Code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28862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If we have a 1-MHz bandwidth for 100 users</a:t>
                </a:r>
              </a:p>
              <a:p>
                <a:pPr marL="342900" indent="-342900" eaLnBrk="1" hangingPunct="1">
                  <a:buFont typeface="Arial" panose="020B0604020202020204" pitchFamily="34" charset="0"/>
                  <a:buChar char="•"/>
                </a:pPr>
                <a:r>
                  <a:rPr lang="en-US" altLang="zh-CN" sz="2400" dirty="0">
                    <a:ea typeface="宋体" panose="02010600030101010101" pitchFamily="2" charset="-122"/>
                  </a:rPr>
                  <a:t>With FDM, each user will have 10 kHz and can send at 10 kbps (assuming 1 bit per Hz)</a:t>
                </a:r>
              </a:p>
              <a:p>
                <a:pPr marL="342900" indent="-342900" eaLnBrk="1" hangingPunct="1">
                  <a:buFont typeface="Arial" panose="020B0604020202020204" pitchFamily="34" charset="0"/>
                  <a:buChar char="•"/>
                </a:pPr>
                <a:r>
                  <a:rPr lang="en-US" altLang="zh-CN" sz="2400" dirty="0">
                    <a:ea typeface="宋体" panose="02010600030101010101" pitchFamily="2" charset="-122"/>
                  </a:rPr>
                  <a:t>With CDMA, each user uses the full 1 MHz, so the chip rate is 100 chips per bit to achieve 10 kbps.</a:t>
                </a:r>
              </a:p>
              <a:p>
                <a:pPr marL="1085850" lvl="1" indent="-342900">
                  <a:buFont typeface="Arial" panose="020B0604020202020204" pitchFamily="34" charset="0"/>
                  <a:buChar char="•"/>
                </a:pPr>
                <a14:m>
                  <m:oMath xmlns:m="http://schemas.openxmlformats.org/officeDocument/2006/math">
                    <m:f>
                      <m:fPr>
                        <m:ctrlPr>
                          <a:rPr lang="en-US" altLang="zh-CN" sz="2400" b="0" i="1" smtClean="0">
                            <a:latin typeface="Cambria Math" panose="02040503050406030204" pitchFamily="18" charset="0"/>
                            <a:ea typeface="宋体" panose="02010600030101010101" pitchFamily="2" charset="-122"/>
                          </a:rPr>
                        </m:ctrlPr>
                      </m:fPr>
                      <m:num>
                        <m:r>
                          <a:rPr lang="en-US" altLang="zh-CN" sz="2400" i="1">
                            <a:latin typeface="Cambria Math" panose="02040503050406030204" pitchFamily="18" charset="0"/>
                          </a:rPr>
                          <m:t>1 </m:t>
                        </m:r>
                        <m:r>
                          <a:rPr lang="en-US" altLang="zh-CN" sz="2400" i="1">
                            <a:latin typeface="Cambria Math" panose="02040503050406030204" pitchFamily="18" charset="0"/>
                          </a:rPr>
                          <m:t>𝑐h𝑖𝑝</m:t>
                        </m:r>
                        <m:r>
                          <a:rPr lang="en-US" altLang="zh-CN" sz="2400" i="1">
                            <a:latin typeface="Cambria Math" panose="02040503050406030204" pitchFamily="18" charset="0"/>
                          </a:rPr>
                          <m:t> </m:t>
                        </m:r>
                        <m:r>
                          <a:rPr lang="en-US" altLang="zh-CN" sz="2400" i="1">
                            <a:latin typeface="Cambria Math" panose="02040503050406030204" pitchFamily="18" charset="0"/>
                          </a:rPr>
                          <m:t>𝑝𝑒𝑟</m:t>
                        </m:r>
                        <m:r>
                          <a:rPr lang="en-US" altLang="zh-CN" sz="2400" i="1">
                            <a:latin typeface="Cambria Math" panose="02040503050406030204" pitchFamily="18" charset="0"/>
                          </a:rPr>
                          <m:t> </m:t>
                        </m:r>
                        <m:r>
                          <a:rPr lang="en-US" altLang="zh-CN" sz="2400" i="1">
                            <a:latin typeface="Cambria Math" panose="02040503050406030204" pitchFamily="18" charset="0"/>
                          </a:rPr>
                          <m:t>𝐻𝑧</m:t>
                        </m:r>
                        <m:r>
                          <a:rPr lang="en-US" altLang="zh-CN" sz="2400" i="1">
                            <a:latin typeface="Cambria Math" panose="02040503050406030204" pitchFamily="18" charset="0"/>
                          </a:rPr>
                          <m:t>∗1 </m:t>
                        </m:r>
                        <m:r>
                          <a:rPr lang="en-US" altLang="zh-CN" sz="2400" i="1">
                            <a:latin typeface="Cambria Math" panose="02040503050406030204" pitchFamily="18" charset="0"/>
                          </a:rPr>
                          <m:t>𝑀𝐻𝑧</m:t>
                        </m:r>
                      </m:num>
                      <m:den>
                        <m:r>
                          <a:rPr lang="en-US" altLang="zh-CN" sz="2400" b="0" i="1" smtClean="0">
                            <a:latin typeface="Cambria Math" panose="02040503050406030204" pitchFamily="18" charset="0"/>
                            <a:ea typeface="宋体" panose="02010600030101010101" pitchFamily="2" charset="-122"/>
                          </a:rPr>
                          <m:t>100 </m:t>
                        </m:r>
                        <m:r>
                          <a:rPr lang="en-US" altLang="zh-CN" sz="2400" b="0" i="1" smtClean="0">
                            <a:latin typeface="Cambria Math" panose="02040503050406030204" pitchFamily="18" charset="0"/>
                            <a:ea typeface="宋体" panose="02010600030101010101" pitchFamily="2" charset="-122"/>
                          </a:rPr>
                          <m:t>𝑐h𝑖𝑝𝑠</m:t>
                        </m:r>
                        <m:r>
                          <a:rPr lang="en-US" altLang="zh-CN" sz="2400" b="0" i="1" smtClean="0">
                            <a:latin typeface="Cambria Math" panose="02040503050406030204" pitchFamily="18" charset="0"/>
                            <a:ea typeface="宋体" panose="02010600030101010101" pitchFamily="2" charset="-122"/>
                          </a:rPr>
                          <m:t> </m:t>
                        </m:r>
                        <m:r>
                          <a:rPr lang="en-US" altLang="zh-CN" sz="2400" b="0" i="1" smtClean="0">
                            <a:latin typeface="Cambria Math" panose="02040503050406030204" pitchFamily="18" charset="0"/>
                            <a:ea typeface="宋体" panose="02010600030101010101" pitchFamily="2" charset="-122"/>
                          </a:rPr>
                          <m:t>𝑝𝑒𝑟</m:t>
                        </m:r>
                        <m:r>
                          <a:rPr lang="en-US" altLang="zh-CN" sz="2400" b="0" i="1" smtClean="0">
                            <a:latin typeface="Cambria Math" panose="02040503050406030204" pitchFamily="18" charset="0"/>
                            <a:ea typeface="宋体" panose="02010600030101010101" pitchFamily="2" charset="-122"/>
                          </a:rPr>
                          <m:t> </m:t>
                        </m:r>
                        <m:r>
                          <a:rPr lang="en-US" altLang="zh-CN" sz="2400" b="0" i="1" smtClean="0">
                            <a:latin typeface="Cambria Math" panose="02040503050406030204" pitchFamily="18" charset="0"/>
                            <a:ea typeface="宋体" panose="02010600030101010101" pitchFamily="2" charset="-122"/>
                          </a:rPr>
                          <m:t>𝑏𝑖𝑡</m:t>
                        </m:r>
                      </m:den>
                    </m:f>
                    <m:r>
                      <a:rPr lang="en-US" altLang="zh-CN" sz="2400" b="0" i="1" smtClean="0">
                        <a:latin typeface="Cambria Math" panose="02040503050406030204" pitchFamily="18" charset="0"/>
                        <a:ea typeface="宋体" panose="02010600030101010101" pitchFamily="2" charset="-122"/>
                      </a:rPr>
                      <m:t>=10 </m:t>
                    </m:r>
                    <m:r>
                      <a:rPr lang="en-US" altLang="zh-CN" sz="2400" b="0" i="1" smtClean="0">
                        <a:latin typeface="Cambria Math" panose="02040503050406030204" pitchFamily="18" charset="0"/>
                        <a:ea typeface="宋体" panose="02010600030101010101" pitchFamily="2" charset="-122"/>
                      </a:rPr>
                      <m:t>𝑘𝑏𝑝𝑠</m:t>
                    </m:r>
                  </m:oMath>
                </a14:m>
                <a:endParaRPr lang="en-US" altLang="zh-CN" sz="2400" b="0" dirty="0">
                  <a:ea typeface="宋体" panose="02010600030101010101" pitchFamily="2" charset="-122"/>
                </a:endParaRPr>
              </a:p>
              <a:p>
                <a:endParaRPr lang="en-US" altLang="zh-CN" sz="2400" dirty="0">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236755"/>
                <a:ext cx="7772400" cy="2886239"/>
              </a:xfrm>
              <a:prstGeom prst="rect">
                <a:avLst/>
              </a:prstGeom>
              <a:blipFill>
                <a:blip r:embed="rId2"/>
                <a:stretch>
                  <a:fillRect l="-1255" t="-14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07149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137EC2C-DA87-A840-86A5-6F1780C22086}"/>
              </a:ext>
            </a:extLst>
          </p:cNvPr>
          <p:cNvSpPr>
            <a:spLocks noGrp="1" noChangeArrowheads="1"/>
          </p:cNvSpPr>
          <p:nvPr>
            <p:ph type="title"/>
          </p:nvPr>
        </p:nvSpPr>
        <p:spPr>
          <a:xfrm>
            <a:off x="0" y="314325"/>
            <a:ext cx="9144000" cy="1143000"/>
          </a:xfrm>
        </p:spPr>
        <p:txBody>
          <a:bodyPr/>
          <a:lstStyle/>
          <a:p>
            <a:pPr eaLnBrk="1" hangingPunct="1"/>
            <a:r>
              <a:rPr altLang="en-US">
                <a:latin typeface="Arial" panose="020B0604020202020204" pitchFamily="34" charset="0"/>
                <a:cs typeface="Arial" panose="020B0604020202020204" pitchFamily="34" charset="0"/>
              </a:rPr>
              <a:t>Digital Modulation and Multiplexing</a:t>
            </a:r>
          </a:p>
        </p:txBody>
      </p:sp>
      <p:sp>
        <p:nvSpPr>
          <p:cNvPr id="39939" name="Rectangle 3">
            <a:extLst>
              <a:ext uri="{FF2B5EF4-FFF2-40B4-BE49-F238E27FC236}">
                <a16:creationId xmlns:a16="http://schemas.microsoft.com/office/drawing/2014/main" id="{375FF230-EAA2-8F4C-BCE2-3CF5378D372D}"/>
              </a:ext>
            </a:extLst>
          </p:cNvPr>
          <p:cNvSpPr>
            <a:spLocks noGrp="1" noChangeArrowheads="1"/>
          </p:cNvSpPr>
          <p:nvPr>
            <p:ph type="body" idx="1"/>
          </p:nvPr>
        </p:nvSpPr>
        <p:spPr>
          <a:xfrm>
            <a:off x="1514475" y="2033588"/>
            <a:ext cx="7629525" cy="4519612"/>
          </a:xfrm>
        </p:spPr>
        <p:txBody>
          <a:bodyPr/>
          <a:lstStyle/>
          <a:p>
            <a:pPr eaLnBrk="1" hangingPunct="1">
              <a:buFontTx/>
              <a:buChar char="•"/>
            </a:pPr>
            <a:r>
              <a:rPr lang="en-US" altLang="en-US" sz="2800">
                <a:latin typeface="Arial" panose="020B0604020202020204" pitchFamily="34" charset="0"/>
                <a:cs typeface="Arial" panose="020B0604020202020204" pitchFamily="34" charset="0"/>
              </a:rPr>
              <a:t>Baseband Transmission</a:t>
            </a:r>
          </a:p>
          <a:p>
            <a:pPr eaLnBrk="1" hangingPunct="1">
              <a:buFontTx/>
              <a:buChar char="•"/>
            </a:pPr>
            <a:r>
              <a:rPr lang="en-US" altLang="en-US" sz="2800">
                <a:latin typeface="Arial" panose="020B0604020202020204" pitchFamily="34" charset="0"/>
                <a:cs typeface="Arial" panose="020B0604020202020204" pitchFamily="34" charset="0"/>
              </a:rPr>
              <a:t>Passband Transmission</a:t>
            </a:r>
          </a:p>
          <a:p>
            <a:pPr eaLnBrk="1" hangingPunct="1">
              <a:buFontTx/>
              <a:buChar char="•"/>
            </a:pPr>
            <a:r>
              <a:rPr lang="en-US" altLang="en-US" sz="2800">
                <a:latin typeface="Arial" panose="020B0604020202020204" pitchFamily="34" charset="0"/>
                <a:cs typeface="Arial" panose="020B0604020202020204" pitchFamily="34" charset="0"/>
              </a:rPr>
              <a:t>Frequency Division Multiplexing</a:t>
            </a:r>
          </a:p>
          <a:p>
            <a:pPr eaLnBrk="1" hangingPunct="1">
              <a:buFontTx/>
              <a:buChar char="•"/>
            </a:pPr>
            <a:r>
              <a:rPr lang="en-US" altLang="en-US" sz="2800">
                <a:latin typeface="Arial" panose="020B0604020202020204" pitchFamily="34" charset="0"/>
                <a:cs typeface="Arial" panose="020B0604020202020204" pitchFamily="34" charset="0"/>
              </a:rPr>
              <a:t>Time Division Multiplexing</a:t>
            </a:r>
          </a:p>
          <a:p>
            <a:pPr eaLnBrk="1" hangingPunct="1">
              <a:buFontTx/>
              <a:buChar char="•"/>
            </a:pPr>
            <a:r>
              <a:rPr lang="en-US" altLang="en-US" sz="2800">
                <a:latin typeface="Arial" panose="020B0604020202020204" pitchFamily="34" charset="0"/>
                <a:cs typeface="Arial" panose="020B0604020202020204" pitchFamily="34" charset="0"/>
              </a:rPr>
              <a:t>Code Division Multiplexing</a:t>
            </a:r>
          </a:p>
          <a:p>
            <a:pPr eaLnBrk="1" hangingPunct="1">
              <a:buFontTx/>
              <a:buChar char="•"/>
            </a:pP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Code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42094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We use </a:t>
                </a:r>
                <a:r>
                  <a:rPr lang="en-US" altLang="zh-CN" sz="2400" i="1" dirty="0">
                    <a:ea typeface="宋体" panose="02010600030101010101" pitchFamily="2" charset="-122"/>
                  </a:rPr>
                  <a:t>S</a:t>
                </a:r>
                <a:r>
                  <a:rPr lang="en-US" altLang="zh-CN" sz="2400" dirty="0">
                    <a:ea typeface="宋体" panose="02010600030101010101" pitchFamily="2" charset="-122"/>
                  </a:rPr>
                  <a:t> to denote the m-chip vector for user s.</a:t>
                </a:r>
              </a:p>
              <a:p>
                <a:r>
                  <a:rPr lang="en-US" altLang="zh-CN" sz="2400" dirty="0">
                    <a:ea typeface="宋体" panose="02010600030101010101" pitchFamily="2" charset="-122"/>
                  </a:rPr>
                  <a:t>All chip sequences are pairwise orthogonal.</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宋体" panose="02010600030101010101" pitchFamily="2" charset="-122"/>
                        </a:rPr>
                        <m:t>𝑆</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𝑇</m:t>
                      </m:r>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𝑚</m:t>
                          </m:r>
                        </m:den>
                      </m:f>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𝑚</m:t>
                          </m:r>
                        </m:sup>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𝑆</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𝑇</m:t>
                              </m:r>
                            </m:e>
                            <m:sub>
                              <m:r>
                                <a:rPr lang="en-US" altLang="zh-CN" sz="2400" b="0" i="1" smtClean="0">
                                  <a:latin typeface="Cambria Math" panose="02040503050406030204" pitchFamily="18" charset="0"/>
                                  <a:ea typeface="Cambria Math" panose="02040503050406030204" pitchFamily="18" charset="0"/>
                                </a:rPr>
                                <m:t>𝑖</m:t>
                              </m:r>
                            </m:sub>
                          </m:sSub>
                        </m:e>
                      </m:nary>
                      <m:r>
                        <a:rPr lang="en-US" altLang="zh-CN" sz="2400" b="0" i="1" smtClean="0">
                          <a:latin typeface="Cambria Math" panose="02040503050406030204" pitchFamily="18" charset="0"/>
                          <a:ea typeface="Cambria Math" panose="02040503050406030204" pitchFamily="18" charset="0"/>
                        </a:rPr>
                        <m:t>=0</m:t>
                      </m:r>
                    </m:oMath>
                  </m:oMathPara>
                </a14:m>
                <a:endParaRPr lang="en-US" altLang="zh-CN" sz="2400" dirty="0">
                  <a:ea typeface="宋体" panose="02010600030101010101" pitchFamily="2" charset="-122"/>
                </a:endParaRPr>
              </a:p>
              <a:p>
                <a:r>
                  <a:rPr lang="en-US" altLang="zh-CN" sz="2400" dirty="0">
                    <a:ea typeface="宋体" panose="02010600030101010101" pitchFamily="2" charset="-122"/>
                  </a:rPr>
                  <a:t>Such orthogonal chip sequences can be generated using a method known as Walsh codes.</a:t>
                </a:r>
              </a:p>
              <a:p>
                <a:endParaRPr lang="en-US" altLang="zh-CN" sz="2400" dirty="0">
                  <a:ea typeface="宋体" panose="02010600030101010101" pitchFamily="2" charset="-122"/>
                </a:endParaRPr>
              </a:p>
              <a:p>
                <a:r>
                  <a:rPr lang="en-US" altLang="zh-CN" sz="2400" dirty="0">
                    <a:ea typeface="宋体" panose="02010600030101010101" pitchFamily="2" charset="-122"/>
                  </a:rPr>
                  <a:t>If </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𝑆</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𝑇</m:t>
                    </m:r>
                    <m:r>
                      <a:rPr lang="en-US" altLang="zh-CN" sz="2400" b="0" i="1" smtClean="0">
                        <a:latin typeface="Cambria Math" panose="02040503050406030204" pitchFamily="18" charset="0"/>
                        <a:ea typeface="宋体" panose="02010600030101010101" pitchFamily="2" charset="-122"/>
                      </a:rPr>
                      <m:t>=0</m:t>
                    </m:r>
                  </m:oMath>
                </a14:m>
                <a:r>
                  <a:rPr lang="en-US" altLang="zh-CN" sz="2400" dirty="0">
                    <a:ea typeface="宋体" panose="02010600030101010101" pitchFamily="2" charset="-122"/>
                  </a:rPr>
                  <a:t>, we can also derive that </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𝑆</m:t>
                    </m:r>
                    <m:r>
                      <a:rPr lang="en-US" altLang="zh-CN" sz="2400" b="0" i="1" smtClean="0">
                        <a:latin typeface="Cambria Math" panose="02040503050406030204" pitchFamily="18" charset="0"/>
                        <a:ea typeface="宋体" panose="02010600030101010101" pitchFamily="2" charset="-122"/>
                      </a:rPr>
                      <m:t>∗</m:t>
                    </m:r>
                    <m:acc>
                      <m:accPr>
                        <m:chr m:val="̅"/>
                        <m:ctrlPr>
                          <a:rPr lang="en-US" altLang="zh-CN" sz="2400" b="0" i="1" smtClean="0">
                            <a:latin typeface="Cambria Math" panose="02040503050406030204" pitchFamily="18" charset="0"/>
                            <a:ea typeface="宋体" panose="02010600030101010101" pitchFamily="2" charset="-122"/>
                          </a:rPr>
                        </m:ctrlPr>
                      </m:accPr>
                      <m:e>
                        <m:r>
                          <a:rPr lang="en-US" altLang="zh-CN" sz="2400" b="0" i="1" smtClean="0">
                            <a:latin typeface="Cambria Math" panose="02040503050406030204" pitchFamily="18" charset="0"/>
                            <a:ea typeface="宋体" panose="02010600030101010101" pitchFamily="2" charset="-122"/>
                          </a:rPr>
                          <m:t>𝑇</m:t>
                        </m:r>
                      </m:e>
                    </m:acc>
                    <m:r>
                      <a:rPr lang="en-US" altLang="zh-CN" sz="2400" b="0" i="1" smtClean="0">
                        <a:latin typeface="Cambria Math" panose="02040503050406030204" pitchFamily="18" charset="0"/>
                        <a:ea typeface="宋体" panose="02010600030101010101" pitchFamily="2" charset="-122"/>
                      </a:rPr>
                      <m:t>=0</m:t>
                    </m:r>
                  </m:oMath>
                </a14:m>
                <a:r>
                  <a:rPr lang="en-US" altLang="zh-CN" sz="2400" dirty="0">
                    <a:ea typeface="宋体" panose="02010600030101010101" pitchFamily="2" charset="-122"/>
                  </a:rPr>
                  <a:t>.</a:t>
                </a:r>
              </a:p>
              <a:p>
                <a:endParaRPr lang="en-US" altLang="zh-CN" sz="2400" dirty="0">
                  <a:ea typeface="宋体" panose="02010600030101010101" pitchFamily="2" charset="-122"/>
                </a:endParaRPr>
              </a:p>
              <a:p>
                <a:r>
                  <a:rPr lang="en-US" altLang="zh-CN" sz="2400" dirty="0">
                    <a:ea typeface="宋体" panose="02010600030101010101" pitchFamily="2" charset="-122"/>
                  </a:rPr>
                  <a:t>We also have </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𝑆</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𝑆</m:t>
                    </m:r>
                    <m:r>
                      <a:rPr lang="en-US" altLang="zh-CN" sz="2400" b="0" i="1" smtClean="0">
                        <a:latin typeface="Cambria Math" panose="02040503050406030204" pitchFamily="18" charset="0"/>
                        <a:ea typeface="宋体" panose="02010600030101010101" pitchFamily="2" charset="-122"/>
                      </a:rPr>
                      <m:t>=</m:t>
                    </m:r>
                    <m:f>
                      <m:fPr>
                        <m:ctrlPr>
                          <a:rPr lang="en-US" altLang="zh-CN" sz="2400" b="0" i="1" smtClean="0">
                            <a:latin typeface="Cambria Math" panose="02040503050406030204" pitchFamily="18" charset="0"/>
                            <a:ea typeface="宋体" panose="02010600030101010101" pitchFamily="2" charset="-122"/>
                          </a:rPr>
                        </m:ctrlPr>
                      </m:fPr>
                      <m:num>
                        <m:r>
                          <a:rPr lang="en-US" altLang="zh-CN" sz="2400" b="0" i="1" smtClean="0">
                            <a:latin typeface="Cambria Math" panose="02040503050406030204" pitchFamily="18" charset="0"/>
                            <a:ea typeface="宋体" panose="02010600030101010101" pitchFamily="2" charset="-122"/>
                          </a:rPr>
                          <m:t>1</m:t>
                        </m:r>
                      </m:num>
                      <m:den>
                        <m:r>
                          <a:rPr lang="en-US" altLang="zh-CN" sz="2400" b="0" i="1" smtClean="0">
                            <a:latin typeface="Cambria Math" panose="02040503050406030204" pitchFamily="18" charset="0"/>
                            <a:ea typeface="宋体" panose="02010600030101010101" pitchFamily="2" charset="-122"/>
                          </a:rPr>
                          <m:t>𝑚</m:t>
                        </m:r>
                      </m:den>
                    </m:f>
                    <m:nary>
                      <m:naryPr>
                        <m:chr m:val="∑"/>
                        <m:ctrlPr>
                          <a:rPr lang="en-US" altLang="zh-CN" sz="2400" b="0" i="1" smtClean="0">
                            <a:latin typeface="Cambria Math" panose="02040503050406030204" pitchFamily="18" charset="0"/>
                            <a:ea typeface="宋体" panose="02010600030101010101" pitchFamily="2" charset="-122"/>
                          </a:rPr>
                        </m:ctrlPr>
                      </m:naryPr>
                      <m:sub>
                        <m:r>
                          <m:rPr>
                            <m:brk m:alnAt="23"/>
                          </m:rPr>
                          <a:rPr lang="en-US" altLang="zh-CN" sz="2400" b="0" i="1" smtClean="0">
                            <a:latin typeface="Cambria Math" panose="02040503050406030204" pitchFamily="18" charset="0"/>
                            <a:ea typeface="宋体" panose="02010600030101010101" pitchFamily="2" charset="-122"/>
                          </a:rPr>
                          <m:t>𝑖</m:t>
                        </m:r>
                        <m:r>
                          <a:rPr lang="en-US" altLang="zh-CN" sz="2400" b="0" i="1" smtClean="0">
                            <a:latin typeface="Cambria Math" panose="02040503050406030204" pitchFamily="18" charset="0"/>
                            <a:ea typeface="宋体" panose="02010600030101010101" pitchFamily="2" charset="-122"/>
                          </a:rPr>
                          <m:t>=1</m:t>
                        </m:r>
                      </m:sub>
                      <m:sup>
                        <m:r>
                          <a:rPr lang="en-US" altLang="zh-CN" sz="2400" b="0" i="1" smtClean="0">
                            <a:latin typeface="Cambria Math" panose="02040503050406030204" pitchFamily="18" charset="0"/>
                            <a:ea typeface="宋体" panose="02010600030101010101" pitchFamily="2" charset="-122"/>
                          </a:rPr>
                          <m:t>𝑚</m:t>
                        </m:r>
                      </m:sup>
                      <m:e>
                        <m:sSubSup>
                          <m:sSubSupPr>
                            <m:ctrlPr>
                              <a:rPr lang="en-US" altLang="zh-CN" sz="2400" b="0" i="1" smtClean="0">
                                <a:latin typeface="Cambria Math" panose="02040503050406030204" pitchFamily="18" charset="0"/>
                                <a:ea typeface="宋体" panose="02010600030101010101" pitchFamily="2" charset="-122"/>
                              </a:rPr>
                            </m:ctrlPr>
                          </m:sSubSupPr>
                          <m:e>
                            <m:r>
                              <a:rPr lang="en-US" altLang="zh-CN" sz="2400" b="0" i="1" smtClean="0">
                                <a:latin typeface="Cambria Math" panose="02040503050406030204" pitchFamily="18" charset="0"/>
                                <a:ea typeface="宋体" panose="02010600030101010101" pitchFamily="2" charset="-122"/>
                              </a:rPr>
                              <m:t>𝑆</m:t>
                            </m:r>
                          </m:e>
                          <m:sub>
                            <m:r>
                              <a:rPr lang="en-US" altLang="zh-CN" sz="2400" b="0" i="1" smtClean="0">
                                <a:latin typeface="Cambria Math" panose="02040503050406030204" pitchFamily="18" charset="0"/>
                                <a:ea typeface="宋体" panose="02010600030101010101" pitchFamily="2" charset="-122"/>
                              </a:rPr>
                              <m:t>𝑖</m:t>
                            </m:r>
                          </m:sub>
                          <m:sup>
                            <m:r>
                              <a:rPr lang="en-US" altLang="zh-CN" sz="2400" b="0" i="1" smtClean="0">
                                <a:latin typeface="Cambria Math" panose="02040503050406030204" pitchFamily="18" charset="0"/>
                                <a:ea typeface="宋体" panose="02010600030101010101" pitchFamily="2" charset="-122"/>
                              </a:rPr>
                              <m:t>2</m:t>
                            </m:r>
                          </m:sup>
                        </m:sSubSup>
                      </m:e>
                    </m:nary>
                    <m:r>
                      <a:rPr lang="en-US" altLang="zh-CN" sz="2400" b="0" i="1" smtClean="0">
                        <a:latin typeface="Cambria Math" panose="02040503050406030204" pitchFamily="18" charset="0"/>
                        <a:ea typeface="宋体" panose="02010600030101010101" pitchFamily="2" charset="-122"/>
                      </a:rPr>
                      <m:t>=1</m:t>
                    </m:r>
                  </m:oMath>
                </a14:m>
                <a:r>
                  <a:rPr lang="en-US" altLang="zh-CN" sz="2400" dirty="0">
                    <a:ea typeface="宋体" panose="02010600030101010101" pitchFamily="2" charset="-122"/>
                  </a:rPr>
                  <a:t>, and </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𝑆</m:t>
                    </m:r>
                    <m:r>
                      <a:rPr lang="en-US" altLang="zh-CN" sz="2400" b="0" i="1" smtClean="0">
                        <a:latin typeface="Cambria Math" panose="02040503050406030204" pitchFamily="18" charset="0"/>
                        <a:ea typeface="宋体" panose="02010600030101010101" pitchFamily="2" charset="-122"/>
                      </a:rPr>
                      <m:t>∗</m:t>
                    </m:r>
                    <m:acc>
                      <m:accPr>
                        <m:chr m:val="̅"/>
                        <m:ctrlPr>
                          <a:rPr lang="en-US" altLang="zh-CN" sz="2400" b="0" i="1" smtClean="0">
                            <a:latin typeface="Cambria Math" panose="02040503050406030204" pitchFamily="18" charset="0"/>
                            <a:ea typeface="宋体" panose="02010600030101010101" pitchFamily="2" charset="-122"/>
                          </a:rPr>
                        </m:ctrlPr>
                      </m:accPr>
                      <m:e>
                        <m:r>
                          <a:rPr lang="en-US" altLang="zh-CN" sz="2400" b="0" i="1" smtClean="0">
                            <a:latin typeface="Cambria Math" panose="02040503050406030204" pitchFamily="18" charset="0"/>
                            <a:ea typeface="宋体" panose="02010600030101010101" pitchFamily="2" charset="-122"/>
                          </a:rPr>
                          <m:t>𝑆</m:t>
                        </m:r>
                      </m:e>
                    </m:acc>
                    <m:r>
                      <a:rPr lang="en-US" altLang="zh-CN" sz="2400" b="0" i="1" smtClean="0">
                        <a:latin typeface="Cambria Math" panose="02040503050406030204" pitchFamily="18" charset="0"/>
                        <a:ea typeface="宋体" panose="02010600030101010101" pitchFamily="2" charset="-122"/>
                      </a:rPr>
                      <m:t>=−1.</m:t>
                    </m:r>
                  </m:oMath>
                </a14:m>
                <a:endParaRPr lang="en-US" altLang="zh-CN" sz="2400" dirty="0">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236755"/>
                <a:ext cx="7772400" cy="4209422"/>
              </a:xfrm>
              <a:prstGeom prst="rect">
                <a:avLst/>
              </a:prstGeom>
              <a:blipFill>
                <a:blip r:embed="rId2"/>
                <a:stretch>
                  <a:fillRect l="-1255" t="-1014" b="-4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930138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7F7F464-8753-C843-B5E6-4C901D1FF4BA}"/>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Code Division Multiplexing</a:t>
            </a:r>
          </a:p>
        </p:txBody>
      </p:sp>
      <p:sp>
        <p:nvSpPr>
          <p:cNvPr id="49155" name="Rectangle 3">
            <a:extLst>
              <a:ext uri="{FF2B5EF4-FFF2-40B4-BE49-F238E27FC236}">
                <a16:creationId xmlns:a16="http://schemas.microsoft.com/office/drawing/2014/main" id="{2B25AC72-625B-2346-8E7B-51D01E8B9D8D}"/>
              </a:ext>
            </a:extLst>
          </p:cNvPr>
          <p:cNvSpPr>
            <a:spLocks noGrp="1" noChangeArrowheads="1"/>
          </p:cNvSpPr>
          <p:nvPr>
            <p:ph type="body" idx="1"/>
          </p:nvPr>
        </p:nvSpPr>
        <p:spPr>
          <a:xfrm>
            <a:off x="1143000" y="5410200"/>
            <a:ext cx="8001000" cy="1143000"/>
          </a:xfrm>
        </p:spPr>
        <p:txBody>
          <a:bodyPr/>
          <a:lstStyle/>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Chip sequences for four stations. </a:t>
            </a:r>
          </a:p>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Signals the sequences represent</a:t>
            </a:r>
          </a:p>
        </p:txBody>
      </p:sp>
      <p:pic>
        <p:nvPicPr>
          <p:cNvPr id="49156" name="Picture 3">
            <a:extLst>
              <a:ext uri="{FF2B5EF4-FFF2-40B4-BE49-F238E27FC236}">
                <a16:creationId xmlns:a16="http://schemas.microsoft.com/office/drawing/2014/main" id="{6BBD383B-2514-A94F-8712-E70CEE832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2438400"/>
            <a:ext cx="83169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618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Code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Assume that all users are synchronized in time, so all chip sequences begin at the same instant. When two or more users transmit simultaneously, their sequences add linearly (like voltages superimposed on the channel added up). For example, if B and C both transmit 1, we have:</a:t>
            </a:r>
          </a:p>
          <a:p>
            <a:r>
              <a:rPr lang="en-US" altLang="zh-CN" sz="2400" dirty="0">
                <a:ea typeface="宋体" panose="02010600030101010101" pitchFamily="2" charset="-122"/>
              </a:rPr>
              <a:t>(-1 -1 +1 -1 +1 +1 +1 -1) + (-1 +1 -1 +1 +1 +1 -1 -1) </a:t>
            </a:r>
          </a:p>
          <a:p>
            <a:r>
              <a:rPr lang="en-US" altLang="zh-CN" sz="2400" dirty="0">
                <a:ea typeface="宋体" panose="02010600030101010101" pitchFamily="2" charset="-122"/>
              </a:rPr>
              <a:t>= (-2 0 0 0 +2 +2 0 -2)</a:t>
            </a:r>
          </a:p>
          <a:p>
            <a:endParaRPr lang="en-US" altLang="zh-CN" sz="2400" dirty="0">
              <a:ea typeface="宋体" panose="02010600030101010101" pitchFamily="2" charset="-122"/>
            </a:endParaRPr>
          </a:p>
          <a:p>
            <a:r>
              <a:rPr lang="en-US" altLang="zh-CN" sz="2400" dirty="0">
                <a:ea typeface="宋体" panose="02010600030101010101" pitchFamily="2" charset="-122"/>
              </a:rPr>
              <a:t>If the receiver wants to decode the bit stream of a transmitter, he must know the chip sequence of the transmitter.</a:t>
            </a:r>
          </a:p>
        </p:txBody>
      </p:sp>
    </p:spTree>
    <p:extLst>
      <p:ext uri="{BB962C8B-B14F-4D97-AF65-F5344CB8AC3E}">
        <p14:creationId xmlns:p14="http://schemas.microsoft.com/office/powerpoint/2010/main" val="520735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Code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3416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Assume the received sequence is S, the chip sequence of the transmitter c whose bit stream needs to be recovered is C, there are two other transmitters a and b with chip sequences A and B.</a:t>
                </a:r>
              </a:p>
              <a:p>
                <a:endParaRPr lang="en-US" altLang="zh-CN" sz="2400" dirty="0">
                  <a:ea typeface="宋体" panose="02010600030101010101" pitchFamily="2" charset="-122"/>
                </a:endParaRPr>
              </a:p>
              <a:p>
                <a:r>
                  <a:rPr lang="en-US" altLang="zh-CN" sz="2400" dirty="0">
                    <a:ea typeface="宋体" panose="02010600030101010101" pitchFamily="2" charset="-122"/>
                  </a:rPr>
                  <a:t>If A transmits 1, C transmits 1, and B transmits 0 simultaneously, we have</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宋体" panose="02010600030101010101" pitchFamily="2" charset="-122"/>
                        </a:rPr>
                        <m:t>𝑆</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m:t>
                      </m:r>
                      <m:r>
                        <a:rPr lang="en-US" altLang="zh-CN" sz="2400" b="0" i="1" smtClean="0">
                          <a:latin typeface="Cambria Math" panose="02040503050406030204" pitchFamily="18" charset="0"/>
                          <a:ea typeface="宋体" panose="02010600030101010101" pitchFamily="2" charset="-122"/>
                        </a:rPr>
                        <m:t>=</m:t>
                      </m:r>
                      <m:d>
                        <m:dPr>
                          <m:ctrlPr>
                            <a:rPr lang="en-US" altLang="zh-CN" sz="2400" b="0" i="1" smtClean="0">
                              <a:latin typeface="Cambria Math" panose="02040503050406030204" pitchFamily="18" charset="0"/>
                              <a:ea typeface="宋体" panose="02010600030101010101" pitchFamily="2" charset="-122"/>
                            </a:rPr>
                          </m:ctrlPr>
                        </m:dPr>
                        <m:e>
                          <m:r>
                            <a:rPr lang="en-US" altLang="zh-CN" sz="2400" b="0" i="1" smtClean="0">
                              <a:latin typeface="Cambria Math" panose="02040503050406030204" pitchFamily="18" charset="0"/>
                              <a:ea typeface="宋体" panose="02010600030101010101" pitchFamily="2" charset="-122"/>
                            </a:rPr>
                            <m:t>𝐴</m:t>
                          </m:r>
                          <m:r>
                            <a:rPr lang="en-US" altLang="zh-CN" sz="2400" b="0" i="1" smtClean="0">
                              <a:latin typeface="Cambria Math" panose="02040503050406030204" pitchFamily="18" charset="0"/>
                              <a:ea typeface="宋体" panose="02010600030101010101" pitchFamily="2" charset="-122"/>
                            </a:rPr>
                            <m:t>+</m:t>
                          </m:r>
                          <m:acc>
                            <m:accPr>
                              <m:chr m:val="̅"/>
                              <m:ctrlPr>
                                <a:rPr lang="en-US" altLang="zh-CN" sz="2400" b="0" i="1" smtClean="0">
                                  <a:latin typeface="Cambria Math" panose="02040503050406030204" pitchFamily="18" charset="0"/>
                                  <a:ea typeface="宋体" panose="02010600030101010101" pitchFamily="2" charset="-122"/>
                                </a:rPr>
                              </m:ctrlPr>
                            </m:accPr>
                            <m:e>
                              <m:r>
                                <a:rPr lang="en-US" altLang="zh-CN" sz="2400" b="0" i="1" smtClean="0">
                                  <a:latin typeface="Cambria Math" panose="02040503050406030204" pitchFamily="18" charset="0"/>
                                  <a:ea typeface="宋体" panose="02010600030101010101" pitchFamily="2" charset="-122"/>
                                </a:rPr>
                                <m:t>𝐵</m:t>
                              </m:r>
                            </m:e>
                          </m:acc>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m:t>
                          </m:r>
                        </m:e>
                      </m:d>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𝐴</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m:t>
                      </m:r>
                      <m:r>
                        <a:rPr lang="en-US" altLang="zh-CN" sz="2400" b="0" i="1" smtClean="0">
                          <a:latin typeface="Cambria Math" panose="02040503050406030204" pitchFamily="18" charset="0"/>
                          <a:ea typeface="宋体" panose="02010600030101010101" pitchFamily="2" charset="-122"/>
                        </a:rPr>
                        <m:t>+</m:t>
                      </m:r>
                      <m:acc>
                        <m:accPr>
                          <m:chr m:val="̅"/>
                          <m:ctrlPr>
                            <a:rPr lang="en-US" altLang="zh-CN" sz="2400" b="0" i="1" smtClean="0">
                              <a:latin typeface="Cambria Math" panose="02040503050406030204" pitchFamily="18" charset="0"/>
                              <a:ea typeface="宋体" panose="02010600030101010101" pitchFamily="2" charset="-122"/>
                            </a:rPr>
                          </m:ctrlPr>
                        </m:accPr>
                        <m:e>
                          <m:r>
                            <a:rPr lang="en-US" altLang="zh-CN" sz="2400" b="0" i="1" smtClean="0">
                              <a:latin typeface="Cambria Math" panose="02040503050406030204" pitchFamily="18" charset="0"/>
                              <a:ea typeface="宋体" panose="02010600030101010101" pitchFamily="2" charset="-122"/>
                            </a:rPr>
                            <m:t>𝐵</m:t>
                          </m:r>
                        </m:e>
                      </m:acc>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m:t>
                      </m:r>
                      <m:r>
                        <a:rPr lang="en-US" altLang="zh-CN" sz="2400" b="0" i="1" smtClean="0">
                          <a:latin typeface="Cambria Math" panose="02040503050406030204" pitchFamily="18" charset="0"/>
                          <a:ea typeface="宋体" panose="02010600030101010101" pitchFamily="2" charset="-122"/>
                        </a:rPr>
                        <m:t>=1</m:t>
                      </m:r>
                    </m:oMath>
                  </m:oMathPara>
                </a14:m>
                <a:endParaRPr lang="en-US" altLang="zh-CN" sz="2400" dirty="0">
                  <a:ea typeface="宋体" panose="02010600030101010101" pitchFamily="2" charset="-122"/>
                </a:endParaRPr>
              </a:p>
              <a:p>
                <a:endParaRPr lang="en-US" altLang="zh-CN" sz="2400" dirty="0">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236755"/>
                <a:ext cx="7772400" cy="3416320"/>
              </a:xfrm>
              <a:prstGeom prst="rect">
                <a:avLst/>
              </a:prstGeom>
              <a:blipFill>
                <a:blip r:embed="rId2"/>
                <a:stretch>
                  <a:fillRect l="-1255" t="-1250" r="-10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59363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C940A89-1304-3444-AB13-BDCA61EFD7C4}"/>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Code Division Multiplexing</a:t>
            </a:r>
          </a:p>
        </p:txBody>
      </p:sp>
      <p:sp>
        <p:nvSpPr>
          <p:cNvPr id="50179" name="Rectangle 3">
            <a:extLst>
              <a:ext uri="{FF2B5EF4-FFF2-40B4-BE49-F238E27FC236}">
                <a16:creationId xmlns:a16="http://schemas.microsoft.com/office/drawing/2014/main" id="{CEBB0892-D1B0-5A4A-8944-192955CBE6C9}"/>
              </a:ext>
            </a:extLst>
          </p:cNvPr>
          <p:cNvSpPr>
            <a:spLocks noGrp="1" noChangeArrowheads="1"/>
          </p:cNvSpPr>
          <p:nvPr>
            <p:ph type="body" idx="1"/>
          </p:nvPr>
        </p:nvSpPr>
        <p:spPr>
          <a:xfrm>
            <a:off x="1143000" y="5410200"/>
            <a:ext cx="8001000" cy="1143000"/>
          </a:xfrm>
        </p:spPr>
        <p:txBody>
          <a:bodyPr/>
          <a:lstStyle/>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Six examples of transmissions. </a:t>
            </a:r>
          </a:p>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Recovery of station C’s</a:t>
            </a:r>
          </a:p>
        </p:txBody>
      </p:sp>
      <p:pic>
        <p:nvPicPr>
          <p:cNvPr id="50180" name="Picture 2">
            <a:extLst>
              <a:ext uri="{FF2B5EF4-FFF2-40B4-BE49-F238E27FC236}">
                <a16:creationId xmlns:a16="http://schemas.microsoft.com/office/drawing/2014/main" id="{C256EE8B-3419-2148-BACF-E721F0CD1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 y="2362200"/>
            <a:ext cx="88455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en-US" dirty="0">
                <a:latin typeface="Arial" panose="020B0604020202020204" pitchFamily="34" charset="0"/>
                <a:cs typeface="Arial" panose="020B0604020202020204" pitchFamily="34" charset="0"/>
              </a:rPr>
              <a:t>Code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41549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Ideally, noiseless CDMA system can have any number of users that send concurrently by using longer chip sequences.</a:t>
                </a:r>
              </a:p>
              <a:p>
                <a:pPr marL="342900" indent="-342900">
                  <a:buFont typeface="Arial" panose="020B0604020202020204" pitchFamily="34" charset="0"/>
                  <a:buChar char="•"/>
                </a:pPr>
                <a:r>
                  <a:rPr lang="en-US" altLang="zh-CN" sz="2400" dirty="0">
                    <a:ea typeface="宋体" panose="02010600030101010101" pitchFamily="2" charset="-122"/>
                  </a:rPr>
                  <a:t>For </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𝑛</m:t>
                        </m:r>
                      </m:sup>
                    </m:sSup>
                  </m:oMath>
                </a14:m>
                <a:r>
                  <a:rPr lang="en-US" altLang="zh-CN" sz="2400" dirty="0">
                    <a:ea typeface="宋体" panose="02010600030101010101" pitchFamily="2" charset="-122"/>
                  </a:rPr>
                  <a:t> users, Walsh codes can provide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𝑛</m:t>
                        </m:r>
                      </m:sup>
                    </m:sSup>
                  </m:oMath>
                </a14:m>
                <a:r>
                  <a:rPr lang="en-US" altLang="zh-CN" sz="2400" dirty="0"/>
                  <a:t> orthogonal chip sequences of length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𝑛</m:t>
                        </m:r>
                      </m:sup>
                    </m:sSup>
                  </m:oMath>
                </a14:m>
                <a:r>
                  <a:rPr lang="en-US" altLang="zh-CN" sz="2400" dirty="0">
                    <a:ea typeface="宋体" panose="02010600030101010101" pitchFamily="2" charset="-122"/>
                  </a:rPr>
                  <a:t>.</a:t>
                </a:r>
              </a:p>
              <a:p>
                <a:pPr marL="342900" indent="-342900">
                  <a:buFont typeface="Arial" panose="020B0604020202020204" pitchFamily="34" charset="0"/>
                  <a:buChar char="•"/>
                </a:pPr>
                <a:r>
                  <a:rPr lang="en-US" altLang="zh-CN" sz="2400" dirty="0">
                    <a:ea typeface="宋体" panose="02010600030101010101" pitchFamily="2" charset="-122"/>
                  </a:rPr>
                  <a:t>However, we assume that the chips are synchronized at the receiver, which is not true in some applications.</a:t>
                </a:r>
              </a:p>
              <a:p>
                <a:pPr marL="342900" indent="-342900">
                  <a:buFont typeface="Arial" panose="020B0604020202020204" pitchFamily="34" charset="0"/>
                  <a:buChar char="•"/>
                </a:pPr>
                <a:r>
                  <a:rPr lang="en-US" altLang="zh-CN" sz="2400" dirty="0">
                    <a:ea typeface="宋体" panose="02010600030101010101" pitchFamily="2" charset="-122"/>
                  </a:rPr>
                  <a:t>We will talk about asynchronous CDMA later.</a:t>
                </a:r>
              </a:p>
              <a:p>
                <a:endParaRPr lang="en-US" altLang="zh-CN" sz="2400" dirty="0">
                  <a:ea typeface="宋体" panose="02010600030101010101" pitchFamily="2" charset="-122"/>
                </a:endParaRPr>
              </a:p>
              <a:p>
                <a:r>
                  <a:rPr lang="en-US" altLang="zh-CN" sz="2400" dirty="0">
                    <a:ea typeface="宋体" panose="02010600030101010101" pitchFamily="2" charset="-122"/>
                  </a:rPr>
                  <a:t>CDMA is used by satellites and cable networks.</a:t>
                </a:r>
              </a:p>
              <a:p>
                <a:endParaRPr lang="en-US" altLang="zh-CN" sz="2400" dirty="0">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236755"/>
                <a:ext cx="7772400" cy="4154984"/>
              </a:xfrm>
              <a:prstGeom prst="rect">
                <a:avLst/>
              </a:prstGeom>
              <a:blipFill>
                <a:blip r:embed="rId2"/>
                <a:stretch>
                  <a:fillRect l="-1255" t="-1028" r="-17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89734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Public Switched Telephone Network</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PSTN (Public Switched Telephone Network) is tightly intertwined with computer networks, so we devote some time to study it. </a:t>
            </a: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395790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F092351-CF9F-7745-9F8A-FA8EA65C8913}"/>
              </a:ext>
            </a:extLst>
          </p:cNvPr>
          <p:cNvSpPr>
            <a:spLocks noGrp="1" noChangeArrowheads="1"/>
          </p:cNvSpPr>
          <p:nvPr>
            <p:ph type="title"/>
          </p:nvPr>
        </p:nvSpPr>
        <p:spPr>
          <a:xfrm>
            <a:off x="0" y="314325"/>
            <a:ext cx="9144000" cy="1143000"/>
          </a:xfrm>
        </p:spPr>
        <p:txBody>
          <a:bodyPr/>
          <a:lstStyle/>
          <a:p>
            <a:pPr eaLnBrk="1" hangingPunct="1"/>
            <a:r>
              <a:rPr altLang="en-US" dirty="0">
                <a:latin typeface="Arial" panose="020B0604020202020204" pitchFamily="34" charset="0"/>
                <a:cs typeface="Arial" panose="020B0604020202020204" pitchFamily="34" charset="0"/>
              </a:rPr>
              <a:t>The Public Switched Telephone Network</a:t>
            </a:r>
          </a:p>
        </p:txBody>
      </p:sp>
      <p:sp>
        <p:nvSpPr>
          <p:cNvPr id="51203" name="Rectangle 3">
            <a:extLst>
              <a:ext uri="{FF2B5EF4-FFF2-40B4-BE49-F238E27FC236}">
                <a16:creationId xmlns:a16="http://schemas.microsoft.com/office/drawing/2014/main" id="{76FFFC23-B446-E641-8E61-FEC4BB308D67}"/>
              </a:ext>
            </a:extLst>
          </p:cNvPr>
          <p:cNvSpPr>
            <a:spLocks noGrp="1" noChangeArrowheads="1"/>
          </p:cNvSpPr>
          <p:nvPr>
            <p:ph type="body" idx="1"/>
          </p:nvPr>
        </p:nvSpPr>
        <p:spPr>
          <a:xfrm>
            <a:off x="1116013" y="2033588"/>
            <a:ext cx="8027987" cy="4519612"/>
          </a:xfrm>
        </p:spPr>
        <p:txBody>
          <a:bodyPr/>
          <a:lstStyle/>
          <a:p>
            <a:pPr eaLnBrk="1" hangingPunct="1">
              <a:buFontTx/>
              <a:buChar char="•"/>
            </a:pPr>
            <a:r>
              <a:rPr lang="en-US" altLang="en-US" sz="2800">
                <a:latin typeface="Arial" panose="020B0604020202020204" pitchFamily="34" charset="0"/>
                <a:cs typeface="Arial" panose="020B0604020202020204" pitchFamily="34" charset="0"/>
              </a:rPr>
              <a:t>Structure of the telephone system</a:t>
            </a:r>
          </a:p>
          <a:p>
            <a:pPr eaLnBrk="1" hangingPunct="1">
              <a:buFontTx/>
              <a:buChar char="•"/>
            </a:pPr>
            <a:r>
              <a:rPr lang="en-US" altLang="en-US" sz="2800">
                <a:latin typeface="Arial" panose="020B0604020202020204" pitchFamily="34" charset="0"/>
                <a:cs typeface="Arial" panose="020B0604020202020204" pitchFamily="34" charset="0"/>
              </a:rPr>
              <a:t>Politics of telephones</a:t>
            </a:r>
          </a:p>
          <a:p>
            <a:pPr eaLnBrk="1" hangingPunct="1">
              <a:buFontTx/>
              <a:buChar char="•"/>
            </a:pPr>
            <a:r>
              <a:rPr lang="en-US" altLang="en-US" sz="2800">
                <a:latin typeface="Arial" panose="020B0604020202020204" pitchFamily="34" charset="0"/>
                <a:cs typeface="Arial" panose="020B0604020202020204" pitchFamily="34" charset="0"/>
              </a:rPr>
              <a:t>Local loop: modems, ADSL, and fiber</a:t>
            </a:r>
          </a:p>
          <a:p>
            <a:pPr eaLnBrk="1" hangingPunct="1">
              <a:buFontTx/>
              <a:buChar char="•"/>
            </a:pPr>
            <a:r>
              <a:rPr lang="en-US" altLang="en-US" sz="2800">
                <a:latin typeface="Arial" panose="020B0604020202020204" pitchFamily="34" charset="0"/>
                <a:cs typeface="Arial" panose="020B0604020202020204" pitchFamily="34" charset="0"/>
              </a:rPr>
              <a:t>Trunks and multiplexing</a:t>
            </a:r>
          </a:p>
          <a:p>
            <a:pPr eaLnBrk="1" hangingPunct="1">
              <a:buFontTx/>
              <a:buChar char="•"/>
            </a:pPr>
            <a:r>
              <a:rPr lang="en-US" altLang="en-US" sz="2800">
                <a:latin typeface="Arial" panose="020B0604020202020204" pitchFamily="34" charset="0"/>
                <a:cs typeface="Arial" panose="020B0604020202020204" pitchFamily="34" charset="0"/>
              </a:rPr>
              <a:t>Switching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Structure of the Telephone System</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Initially, if a telephone owner wanted to talk to n other telephone owners, separate wires had to be strung to all n houses.</a:t>
            </a:r>
          </a:p>
          <a:p>
            <a:endParaRPr lang="en-US" altLang="zh-CN" sz="2400" dirty="0">
              <a:ea typeface="宋体" panose="02010600030101010101" pitchFamily="2" charset="-122"/>
            </a:endParaRPr>
          </a:p>
          <a:p>
            <a:r>
              <a:rPr lang="en-US" altLang="zh-CN" sz="2400" dirty="0">
                <a:ea typeface="宋体" panose="02010600030101010101" pitchFamily="2" charset="-122"/>
              </a:rPr>
              <a:t>Bell Telephone Company opened its first switching office in 1878.</a:t>
            </a:r>
          </a:p>
          <a:p>
            <a:pPr marL="342900" indent="-342900">
              <a:buFont typeface="Arial" panose="020B0604020202020204" pitchFamily="34" charset="0"/>
              <a:buChar char="•"/>
            </a:pPr>
            <a:r>
              <a:rPr lang="en-US" altLang="zh-CN" sz="2400" dirty="0">
                <a:ea typeface="宋体" panose="02010600030101010101" pitchFamily="2" charset="-122"/>
              </a:rPr>
              <a:t>The user call the telephone company’s switching office, and an operator will manually connect the caller to the </a:t>
            </a:r>
            <a:r>
              <a:rPr lang="en-US" altLang="zh-CN" sz="2400" dirty="0" err="1">
                <a:ea typeface="宋体" panose="02010600030101010101" pitchFamily="2" charset="-122"/>
              </a:rPr>
              <a:t>callee</a:t>
            </a:r>
            <a:r>
              <a:rPr lang="en-US" altLang="zh-CN" sz="2400" dirty="0">
                <a:ea typeface="宋体" panose="02010600030101010101" pitchFamily="2" charset="-122"/>
              </a:rPr>
              <a:t>.</a:t>
            </a:r>
          </a:p>
          <a:p>
            <a:endParaRPr lang="en-US" altLang="zh-CN" sz="2400" dirty="0">
              <a:ea typeface="宋体" panose="02010600030101010101" pitchFamily="2" charset="-122"/>
            </a:endParaRPr>
          </a:p>
          <a:p>
            <a:r>
              <a:rPr lang="en-US" altLang="zh-CN" sz="2400" dirty="0">
                <a:ea typeface="宋体" panose="02010600030101010101" pitchFamily="2" charset="-122"/>
              </a:rPr>
              <a:t>To enable long-distance calls between cities, the Bell System began to connect switching offices by second-level switching offices.</a:t>
            </a: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2503648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21D6A78-989A-B54D-B0EE-40A951797199}"/>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Structure of the Telephone System</a:t>
            </a:r>
          </a:p>
        </p:txBody>
      </p:sp>
      <p:sp>
        <p:nvSpPr>
          <p:cNvPr id="52227" name="Rectangle 3">
            <a:extLst>
              <a:ext uri="{FF2B5EF4-FFF2-40B4-BE49-F238E27FC236}">
                <a16:creationId xmlns:a16="http://schemas.microsoft.com/office/drawing/2014/main" id="{1F693422-DDA2-D24A-98C1-B856505ECA4B}"/>
              </a:ext>
            </a:extLst>
          </p:cNvPr>
          <p:cNvSpPr>
            <a:spLocks noGrp="1" noChangeArrowheads="1"/>
          </p:cNvSpPr>
          <p:nvPr>
            <p:ph type="body" idx="1"/>
          </p:nvPr>
        </p:nvSpPr>
        <p:spPr>
          <a:xfrm>
            <a:off x="2438400" y="5257800"/>
            <a:ext cx="6705600" cy="1143000"/>
          </a:xfrm>
        </p:spPr>
        <p:txBody>
          <a:bodyPr/>
          <a:lstStyle/>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Fully interconnected network.   </a:t>
            </a:r>
          </a:p>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Centralized switch.   </a:t>
            </a:r>
          </a:p>
          <a:p>
            <a:pPr marL="457200" indent="-457200">
              <a:buFont typeface="Arial" panose="020B0604020202020204" pitchFamily="34" charset="0"/>
              <a:buAutoNum type="alphaLcParenBoth"/>
            </a:pPr>
            <a:r>
              <a:rPr lang="en-US" altLang="en-US" sz="2400">
                <a:latin typeface="Arial" panose="020B0604020202020204" pitchFamily="34" charset="0"/>
                <a:cs typeface="Arial" panose="020B0604020202020204" pitchFamily="34" charset="0"/>
              </a:rPr>
              <a:t>Two-level hierarchy.</a:t>
            </a:r>
          </a:p>
        </p:txBody>
      </p:sp>
      <p:pic>
        <p:nvPicPr>
          <p:cNvPr id="52228" name="Picture 2">
            <a:extLst>
              <a:ext uri="{FF2B5EF4-FFF2-40B4-BE49-F238E27FC236}">
                <a16:creationId xmlns:a16="http://schemas.microsoft.com/office/drawing/2014/main" id="{900EA73A-3519-5E4E-92E1-38A4DB5BF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799388"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156073"/>
            <a:ext cx="7772400" cy="71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NRZ</a:t>
            </a:r>
            <a:r>
              <a:rPr lang="zh-CN" altLang="en-US" sz="2400" dirty="0">
                <a:ea typeface="宋体" panose="02010600030101010101" pitchFamily="2" charset="-122"/>
              </a:rPr>
              <a:t> </a:t>
            </a:r>
            <a:r>
              <a:rPr lang="en-US" altLang="zh-CN" sz="2400" dirty="0">
                <a:ea typeface="宋体" panose="02010600030101010101" pitchFamily="2" charset="-122"/>
              </a:rPr>
              <a:t>(Non-Return-to-Zero)</a:t>
            </a:r>
          </a:p>
          <a:p>
            <a:pPr marL="342900" indent="-342900" eaLnBrk="1" hangingPunct="1">
              <a:buFont typeface="Arial" panose="020B0604020202020204" pitchFamily="34" charset="0"/>
              <a:buChar char="•"/>
            </a:pPr>
            <a:r>
              <a:rPr lang="en-US" altLang="zh-CN" sz="2400" b="0" dirty="0">
                <a:ea typeface="宋体" panose="02010600030101010101" pitchFamily="2" charset="-122"/>
              </a:rPr>
              <a:t>Use</a:t>
            </a:r>
            <a:r>
              <a:rPr lang="zh-CN" altLang="en-US" sz="2400" b="0" dirty="0">
                <a:ea typeface="宋体" panose="02010600030101010101" pitchFamily="2" charset="-122"/>
              </a:rPr>
              <a:t> </a:t>
            </a:r>
            <a:r>
              <a:rPr lang="en-US" altLang="zh-CN" sz="2400" b="0" dirty="0">
                <a:ea typeface="宋体" panose="02010600030101010101" pitchFamily="2" charset="-122"/>
              </a:rPr>
              <a:t>a</a:t>
            </a:r>
            <a:r>
              <a:rPr lang="zh-CN" altLang="en-US" sz="2400" b="0" dirty="0">
                <a:ea typeface="宋体" panose="02010600030101010101" pitchFamily="2" charset="-122"/>
              </a:rPr>
              <a:t> </a:t>
            </a:r>
            <a:r>
              <a:rPr lang="en-US" altLang="zh-CN" sz="2400" b="0" dirty="0">
                <a:ea typeface="宋体" panose="02010600030101010101" pitchFamily="2" charset="-122"/>
              </a:rPr>
              <a:t>positive</a:t>
            </a:r>
            <a:r>
              <a:rPr lang="zh-CN" altLang="en-US" sz="2400" b="0" dirty="0">
                <a:ea typeface="宋体" panose="02010600030101010101" pitchFamily="2" charset="-122"/>
              </a:rPr>
              <a:t> </a:t>
            </a:r>
            <a:r>
              <a:rPr lang="en-US" altLang="zh-CN" sz="2400" b="0" dirty="0">
                <a:ea typeface="宋体" panose="02010600030101010101" pitchFamily="2" charset="-122"/>
              </a:rPr>
              <a:t>voltage</a:t>
            </a:r>
            <a:r>
              <a:rPr lang="zh-CN" altLang="en-US" sz="2400" b="0" dirty="0">
                <a:ea typeface="宋体" panose="02010600030101010101" pitchFamily="2" charset="-122"/>
              </a:rPr>
              <a:t> </a:t>
            </a:r>
            <a:r>
              <a:rPr lang="en-US" altLang="zh-CN" sz="2400" b="0" dirty="0">
                <a:ea typeface="宋体" panose="02010600030101010101" pitchFamily="2" charset="-122"/>
              </a:rPr>
              <a:t>to</a:t>
            </a:r>
            <a:r>
              <a:rPr lang="zh-CN" altLang="en-US" sz="2400" b="0" dirty="0">
                <a:ea typeface="宋体" panose="02010600030101010101" pitchFamily="2" charset="-122"/>
              </a:rPr>
              <a:t> </a:t>
            </a:r>
            <a:r>
              <a:rPr lang="en-US" altLang="zh-CN" sz="2400" b="0" dirty="0">
                <a:ea typeface="宋体" panose="02010600030101010101" pitchFamily="2" charset="-122"/>
              </a:rPr>
              <a:t>represent</a:t>
            </a:r>
            <a:r>
              <a:rPr lang="zh-CN" altLang="en-US" sz="2400" b="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negative</a:t>
            </a:r>
            <a:r>
              <a:rPr lang="zh-CN" altLang="en-US" sz="2400" dirty="0">
                <a:ea typeface="宋体" panose="02010600030101010101" pitchFamily="2" charset="-122"/>
              </a:rPr>
              <a:t> </a:t>
            </a:r>
            <a:r>
              <a:rPr lang="en-US" altLang="zh-CN" sz="2400" dirty="0">
                <a:ea typeface="宋体" panose="02010600030101010101" pitchFamily="2" charset="-122"/>
              </a:rPr>
              <a:t>voltage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represent</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use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presence</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light</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represent</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absence</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light</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represent</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0</a:t>
            </a:r>
          </a:p>
          <a:p>
            <a:pPr marL="342900" indent="-342900" eaLnBrk="1" hangingPunct="1">
              <a:buFont typeface="Arial" panose="020B0604020202020204" pitchFamily="34" charset="0"/>
              <a:buChar char="•"/>
            </a:pPr>
            <a:r>
              <a:rPr lang="en-US" altLang="zh-CN" sz="2400" b="0" dirty="0">
                <a:ea typeface="宋体" panose="02010600030101010101" pitchFamily="2" charset="-122"/>
              </a:rPr>
              <a:t>At</a:t>
            </a:r>
            <a:r>
              <a:rPr lang="zh-CN" altLang="en-US" sz="2400" b="0" dirty="0">
                <a:ea typeface="宋体" panose="02010600030101010101" pitchFamily="2" charset="-122"/>
              </a:rPr>
              <a:t> </a:t>
            </a:r>
            <a:r>
              <a:rPr lang="en-US" altLang="zh-CN" sz="2400" b="0" dirty="0">
                <a:ea typeface="宋体" panose="02010600030101010101" pitchFamily="2" charset="-122"/>
              </a:rPr>
              <a:t>the</a:t>
            </a:r>
            <a:r>
              <a:rPr lang="zh-CN" altLang="en-US" sz="2400" b="0" dirty="0">
                <a:ea typeface="宋体" panose="02010600030101010101" pitchFamily="2" charset="-122"/>
              </a:rPr>
              <a:t> </a:t>
            </a:r>
            <a:r>
              <a:rPr lang="en-US" altLang="zh-CN" sz="2400" b="0" dirty="0">
                <a:ea typeface="宋体" panose="02010600030101010101" pitchFamily="2" charset="-122"/>
              </a:rPr>
              <a:t>receiving</a:t>
            </a:r>
            <a:r>
              <a:rPr lang="zh-CN" altLang="en-US" sz="2400" b="0" dirty="0">
                <a:ea typeface="宋体" panose="02010600030101010101" pitchFamily="2" charset="-122"/>
              </a:rPr>
              <a:t> </a:t>
            </a:r>
            <a:r>
              <a:rPr lang="en-US" altLang="zh-CN" sz="2400" b="0" dirty="0">
                <a:ea typeface="宋体" panose="02010600030101010101" pitchFamily="2" charset="-122"/>
              </a:rPr>
              <a:t>side,</a:t>
            </a:r>
            <a:r>
              <a:rPr lang="zh-CN" altLang="en-US" sz="2400" b="0" dirty="0">
                <a:ea typeface="宋体" panose="02010600030101010101" pitchFamily="2" charset="-122"/>
              </a:rPr>
              <a:t> </a:t>
            </a:r>
            <a:r>
              <a:rPr lang="en-US" altLang="zh-CN" sz="2400" b="0" dirty="0">
                <a:ea typeface="宋体" panose="02010600030101010101" pitchFamily="2" charset="-122"/>
              </a:rPr>
              <a:t>the</a:t>
            </a:r>
            <a:r>
              <a:rPr lang="zh-CN" altLang="en-US" sz="2400" b="0" dirty="0">
                <a:ea typeface="宋体" panose="02010600030101010101" pitchFamily="2" charset="-122"/>
              </a:rPr>
              <a:t> </a:t>
            </a:r>
            <a:r>
              <a:rPr lang="en-US" altLang="zh-CN" sz="2400" b="0" dirty="0">
                <a:ea typeface="宋体" panose="02010600030101010101" pitchFamily="2" charset="-122"/>
              </a:rPr>
              <a:t>receiver</a:t>
            </a:r>
            <a:r>
              <a:rPr lang="zh-CN" altLang="en-US" sz="2400" b="0" dirty="0">
                <a:ea typeface="宋体" panose="02010600030101010101" pitchFamily="2" charset="-122"/>
              </a:rPr>
              <a:t> </a:t>
            </a:r>
            <a:r>
              <a:rPr lang="en-US" altLang="zh-CN" sz="2400" b="0" dirty="0">
                <a:ea typeface="宋体" panose="02010600030101010101" pitchFamily="2" charset="-122"/>
              </a:rPr>
              <a:t>converts</a:t>
            </a:r>
            <a:r>
              <a:rPr lang="zh-CN" altLang="en-US" sz="2400" b="0" dirty="0">
                <a:ea typeface="宋体" panose="02010600030101010101" pitchFamily="2" charset="-122"/>
              </a:rPr>
              <a:t> </a:t>
            </a:r>
            <a:r>
              <a:rPr lang="en-US" altLang="zh-CN" sz="2400" b="0" dirty="0">
                <a:ea typeface="宋体" panose="02010600030101010101" pitchFamily="2" charset="-122"/>
              </a:rPr>
              <a:t>the</a:t>
            </a:r>
            <a:r>
              <a:rPr lang="zh-CN" altLang="en-US" sz="2400" b="0" dirty="0">
                <a:ea typeface="宋体" panose="02010600030101010101" pitchFamily="2" charset="-122"/>
              </a:rPr>
              <a:t> </a:t>
            </a:r>
            <a:r>
              <a:rPr lang="en-US" altLang="zh-CN" sz="2400" b="0" dirty="0">
                <a:ea typeface="宋体" panose="02010600030101010101" pitchFamily="2" charset="-122"/>
              </a:rPr>
              <a:t>signal</a:t>
            </a:r>
            <a:r>
              <a:rPr lang="zh-CN" altLang="en-US" sz="2400" b="0" dirty="0">
                <a:ea typeface="宋体" panose="02010600030101010101" pitchFamily="2" charset="-122"/>
              </a:rPr>
              <a:t> </a:t>
            </a:r>
            <a:r>
              <a:rPr lang="en-US" altLang="zh-CN" sz="2400" b="0" dirty="0">
                <a:ea typeface="宋体" panose="02010600030101010101" pitchFamily="2" charset="-122"/>
              </a:rPr>
              <a:t>into</a:t>
            </a:r>
            <a:r>
              <a:rPr lang="zh-CN" altLang="en-US" sz="2400" b="0" dirty="0">
                <a:ea typeface="宋体" panose="02010600030101010101" pitchFamily="2" charset="-122"/>
              </a:rPr>
              <a:t> </a:t>
            </a:r>
            <a:r>
              <a:rPr lang="en-US" altLang="zh-CN" sz="2400" b="0" dirty="0">
                <a:ea typeface="宋体" panose="02010600030101010101" pitchFamily="2" charset="-122"/>
              </a:rPr>
              <a:t>bits</a:t>
            </a:r>
            <a:r>
              <a:rPr lang="zh-CN" altLang="en-US" sz="2400" b="0" dirty="0">
                <a:ea typeface="宋体" panose="02010600030101010101" pitchFamily="2" charset="-122"/>
              </a:rPr>
              <a:t> </a:t>
            </a:r>
            <a:r>
              <a:rPr lang="en-US" altLang="zh-CN" sz="2400" b="0" dirty="0">
                <a:ea typeface="宋体" panose="02010600030101010101" pitchFamily="2" charset="-122"/>
              </a:rPr>
              <a:t>by</a:t>
            </a:r>
            <a:r>
              <a:rPr lang="zh-CN" altLang="en-US" sz="2400" b="0" dirty="0">
                <a:ea typeface="宋体" panose="02010600030101010101" pitchFamily="2" charset="-122"/>
              </a:rPr>
              <a:t> </a:t>
            </a:r>
            <a:r>
              <a:rPr lang="en-US" altLang="zh-CN" sz="2400" b="0" dirty="0">
                <a:ea typeface="宋体" panose="02010600030101010101" pitchFamily="2" charset="-122"/>
              </a:rPr>
              <a:t>sampling</a:t>
            </a:r>
            <a:r>
              <a:rPr lang="zh-CN" altLang="en-US" sz="2400" b="0" dirty="0">
                <a:ea typeface="宋体" panose="02010600030101010101" pitchFamily="2" charset="-122"/>
              </a:rPr>
              <a:t> </a:t>
            </a:r>
            <a:r>
              <a:rPr lang="en-US" altLang="zh-CN" sz="2400" b="0" dirty="0">
                <a:ea typeface="宋体" panose="02010600030101010101" pitchFamily="2" charset="-122"/>
              </a:rPr>
              <a:t>the</a:t>
            </a:r>
            <a:r>
              <a:rPr lang="zh-CN" altLang="en-US" sz="2400" b="0" dirty="0">
                <a:ea typeface="宋体" panose="02010600030101010101" pitchFamily="2" charset="-122"/>
              </a:rPr>
              <a:t> </a:t>
            </a:r>
            <a:r>
              <a:rPr lang="en-US" altLang="zh-CN" sz="2400" b="0" dirty="0">
                <a:ea typeface="宋体" panose="02010600030101010101" pitchFamily="2" charset="-122"/>
              </a:rPr>
              <a:t>signal</a:t>
            </a:r>
            <a:r>
              <a:rPr lang="zh-CN" altLang="en-US" sz="2400" b="0" dirty="0">
                <a:ea typeface="宋体" panose="02010600030101010101" pitchFamily="2" charset="-122"/>
              </a:rPr>
              <a:t> </a:t>
            </a:r>
            <a:r>
              <a:rPr lang="en-US" altLang="zh-CN" sz="2400" b="0" dirty="0">
                <a:ea typeface="宋体" panose="02010600030101010101" pitchFamily="2" charset="-122"/>
              </a:rPr>
              <a:t>at</a:t>
            </a:r>
            <a:r>
              <a:rPr lang="zh-CN" altLang="en-US" sz="2400" b="0" dirty="0">
                <a:ea typeface="宋体" panose="02010600030101010101" pitchFamily="2" charset="-122"/>
              </a:rPr>
              <a:t> </a:t>
            </a:r>
            <a:r>
              <a:rPr lang="en-US" altLang="zh-CN" sz="2400" b="0" dirty="0">
                <a:ea typeface="宋体" panose="02010600030101010101" pitchFamily="2" charset="-122"/>
              </a:rPr>
              <a:t>regular</a:t>
            </a:r>
            <a:r>
              <a:rPr lang="zh-CN" altLang="en-US" sz="2400" b="0" dirty="0">
                <a:ea typeface="宋体" panose="02010600030101010101" pitchFamily="2" charset="-122"/>
              </a:rPr>
              <a:t> </a:t>
            </a:r>
            <a:r>
              <a:rPr lang="en-US" altLang="zh-CN" sz="2400" b="0" dirty="0">
                <a:ea typeface="宋体" panose="02010600030101010101" pitchFamily="2" charset="-122"/>
              </a:rPr>
              <a:t>intervals</a:t>
            </a:r>
            <a:r>
              <a:rPr lang="zh-CN" altLang="en-US" sz="2400" b="0" dirty="0">
                <a:ea typeface="宋体" panose="02010600030101010101" pitchFamily="2" charset="-122"/>
              </a:rPr>
              <a:t> </a:t>
            </a:r>
            <a:r>
              <a:rPr lang="en-US" altLang="zh-CN" sz="2400" b="0" dirty="0">
                <a:ea typeface="宋体" panose="02010600030101010101" pitchFamily="2" charset="-122"/>
              </a:rPr>
              <a:t>of</a:t>
            </a:r>
            <a:r>
              <a:rPr lang="zh-CN" altLang="en-US" sz="2400" b="0" dirty="0">
                <a:ea typeface="宋体" panose="02010600030101010101" pitchFamily="2" charset="-122"/>
              </a:rPr>
              <a:t> </a:t>
            </a:r>
            <a:r>
              <a:rPr lang="en-US" altLang="zh-CN" sz="2400" b="0" dirty="0">
                <a:ea typeface="宋体" panose="02010600030101010101" pitchFamily="2" charset="-122"/>
              </a:rPr>
              <a:t>time</a:t>
            </a:r>
          </a:p>
          <a:p>
            <a:pPr marL="1085850" lvl="1" indent="-342900">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received</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will</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attenuated</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distorted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noise</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receiver</a:t>
            </a:r>
          </a:p>
          <a:p>
            <a:pPr marL="1085850" lvl="1" indent="-342900">
              <a:buFont typeface="Arial" panose="020B0604020202020204" pitchFamily="34" charset="0"/>
              <a:buChar char="•"/>
            </a:pPr>
            <a:r>
              <a:rPr lang="en-US" altLang="zh-CN" sz="2400" b="0" dirty="0">
                <a:ea typeface="宋体" panose="02010600030101010101" pitchFamily="2" charset="-122"/>
              </a:rPr>
              <a:t>The</a:t>
            </a:r>
            <a:r>
              <a:rPr lang="zh-CN" altLang="en-US" sz="2400" b="0" dirty="0">
                <a:ea typeface="宋体" panose="02010600030101010101" pitchFamily="2" charset="-122"/>
              </a:rPr>
              <a:t> </a:t>
            </a:r>
            <a:r>
              <a:rPr lang="en-US" altLang="zh-CN" sz="2400" b="0" dirty="0">
                <a:ea typeface="宋体" panose="02010600030101010101" pitchFamily="2" charset="-122"/>
              </a:rPr>
              <a:t>receiver</a:t>
            </a:r>
            <a:r>
              <a:rPr lang="zh-CN" altLang="en-US" sz="2400" b="0" dirty="0">
                <a:ea typeface="宋体" panose="02010600030101010101" pitchFamily="2" charset="-122"/>
              </a:rPr>
              <a:t> </a:t>
            </a:r>
            <a:r>
              <a:rPr lang="en-US" altLang="zh-CN" sz="2400" b="0" dirty="0">
                <a:ea typeface="宋体" panose="02010600030101010101" pitchFamily="2" charset="-122"/>
              </a:rPr>
              <a:t>maps</a:t>
            </a:r>
            <a:r>
              <a:rPr lang="zh-CN" altLang="en-US" sz="2400" b="0" dirty="0">
                <a:ea typeface="宋体" panose="02010600030101010101" pitchFamily="2" charset="-122"/>
              </a:rPr>
              <a:t> </a:t>
            </a:r>
            <a:r>
              <a:rPr lang="en-US" altLang="zh-CN" sz="2400" b="0" dirty="0">
                <a:ea typeface="宋体" panose="02010600030101010101" pitchFamily="2" charset="-122"/>
              </a:rPr>
              <a:t>the</a:t>
            </a:r>
            <a:r>
              <a:rPr lang="zh-CN" altLang="en-US" sz="2400" b="0" dirty="0">
                <a:ea typeface="宋体" panose="02010600030101010101" pitchFamily="2" charset="-122"/>
              </a:rPr>
              <a:t> </a:t>
            </a:r>
            <a:r>
              <a:rPr lang="en-US" altLang="zh-CN" sz="2400" b="0" dirty="0">
                <a:ea typeface="宋体" panose="02010600030101010101" pitchFamily="2" charset="-122"/>
              </a:rPr>
              <a:t>signal</a:t>
            </a:r>
            <a:r>
              <a:rPr lang="zh-CN" altLang="en-US" sz="2400" b="0" dirty="0">
                <a:ea typeface="宋体" panose="02010600030101010101" pitchFamily="2" charset="-122"/>
              </a:rPr>
              <a:t> </a:t>
            </a:r>
            <a:r>
              <a:rPr lang="en-US" altLang="zh-CN" sz="2400" b="0" dirty="0">
                <a:ea typeface="宋体" panose="02010600030101010101" pitchFamily="2" charset="-122"/>
              </a:rPr>
              <a:t>samples</a:t>
            </a:r>
            <a:r>
              <a:rPr lang="zh-CN" altLang="en-US" sz="2400" b="0" dirty="0">
                <a:ea typeface="宋体" panose="02010600030101010101" pitchFamily="2" charset="-122"/>
              </a:rPr>
              <a:t> </a:t>
            </a:r>
            <a:r>
              <a:rPr lang="en-US" altLang="zh-CN" sz="2400" b="0" dirty="0">
                <a:ea typeface="宋体" panose="02010600030101010101" pitchFamily="2" charset="-122"/>
              </a:rPr>
              <a:t>to</a:t>
            </a:r>
            <a:r>
              <a:rPr lang="zh-CN" altLang="en-US" sz="2400" b="0" dirty="0">
                <a:ea typeface="宋体" panose="02010600030101010101" pitchFamily="2" charset="-122"/>
              </a:rPr>
              <a:t> </a:t>
            </a:r>
            <a:r>
              <a:rPr lang="en-US" altLang="zh-CN" sz="2400" b="0" dirty="0">
                <a:ea typeface="宋体" panose="02010600030101010101" pitchFamily="2" charset="-122"/>
              </a:rPr>
              <a:t>the</a:t>
            </a:r>
            <a:r>
              <a:rPr lang="zh-CN" altLang="en-US" sz="2400" b="0" dirty="0">
                <a:ea typeface="宋体" panose="02010600030101010101" pitchFamily="2" charset="-122"/>
              </a:rPr>
              <a:t> </a:t>
            </a:r>
            <a:r>
              <a:rPr lang="en-US" altLang="zh-CN" sz="2400" b="0" dirty="0">
                <a:ea typeface="宋体" panose="02010600030101010101" pitchFamily="2" charset="-122"/>
              </a:rPr>
              <a:t>closest</a:t>
            </a:r>
            <a:r>
              <a:rPr lang="zh-CN" altLang="en-US" sz="2400" b="0" dirty="0">
                <a:ea typeface="宋体" panose="02010600030101010101" pitchFamily="2" charset="-122"/>
              </a:rPr>
              <a:t> </a:t>
            </a:r>
            <a:r>
              <a:rPr lang="en-US" altLang="zh-CN" sz="2400" b="0" dirty="0">
                <a:ea typeface="宋体" panose="02010600030101010101" pitchFamily="2" charset="-122"/>
              </a:rPr>
              <a:t>symbols</a:t>
            </a:r>
          </a:p>
          <a:p>
            <a:pPr marL="1085850" lvl="1" indent="-342900">
              <a:buFont typeface="Arial" panose="020B0604020202020204" pitchFamily="34" charset="0"/>
              <a:buChar char="•"/>
            </a:pP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positive</a:t>
            </a:r>
            <a:r>
              <a:rPr lang="zh-CN" altLang="en-US" sz="2400" dirty="0">
                <a:ea typeface="宋体" panose="02010600030101010101" pitchFamily="2" charset="-122"/>
              </a:rPr>
              <a:t> </a:t>
            </a:r>
            <a:r>
              <a:rPr lang="en-US" altLang="zh-CN" sz="2400" dirty="0">
                <a:ea typeface="宋体" panose="02010600030101010101" pitchFamily="2" charset="-122"/>
              </a:rPr>
              <a:t>voltage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decoded</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negative</a:t>
            </a:r>
            <a:r>
              <a:rPr lang="zh-CN" altLang="en-US" sz="2400" dirty="0">
                <a:ea typeface="宋体" panose="02010600030101010101" pitchFamily="2" charset="-122"/>
              </a:rPr>
              <a:t> </a:t>
            </a:r>
            <a:r>
              <a:rPr lang="en-US" altLang="zh-CN" sz="2400" dirty="0">
                <a:ea typeface="宋体" panose="02010600030101010101" pitchFamily="2" charset="-122"/>
              </a:rPr>
              <a:t>voltage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decoded</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0</a:t>
            </a:r>
            <a:endParaRPr lang="en-CA" altLang="zh-CN" sz="2400" b="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2812255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Structure of the Telephone System</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Each telephone has two copper wires that go directly to the telephone company’s nearest end office.</a:t>
            </a:r>
          </a:p>
          <a:p>
            <a:pPr marL="342900" indent="-342900">
              <a:buFont typeface="Arial" panose="020B0604020202020204" pitchFamily="34" charset="0"/>
              <a:buChar char="•"/>
            </a:pPr>
            <a:r>
              <a:rPr lang="en-US" altLang="zh-CN" sz="2400" dirty="0">
                <a:ea typeface="宋体" panose="02010600030101010101" pitchFamily="2" charset="-122"/>
              </a:rPr>
              <a:t>Local loop: the two-wire connections between each subscriber’s telephone and the end office</a:t>
            </a:r>
          </a:p>
          <a:p>
            <a:pPr marL="342900" indent="-342900">
              <a:buFont typeface="Arial" panose="020B0604020202020204" pitchFamily="34" charset="0"/>
              <a:buChar char="•"/>
            </a:pPr>
            <a:r>
              <a:rPr lang="en-US" altLang="zh-CN" sz="2400" dirty="0">
                <a:ea typeface="宋体" panose="02010600030101010101" pitchFamily="2" charset="-122"/>
              </a:rPr>
              <a:t>1~10 km</a:t>
            </a:r>
          </a:p>
          <a:p>
            <a:endParaRPr lang="en-US" altLang="zh-CN" sz="2400" dirty="0">
              <a:ea typeface="宋体" panose="02010600030101010101" pitchFamily="2" charset="-122"/>
            </a:endParaRPr>
          </a:p>
          <a:p>
            <a:r>
              <a:rPr lang="en-US" altLang="zh-CN" sz="2400" dirty="0">
                <a:ea typeface="宋体" panose="02010600030101010101" pitchFamily="2" charset="-122"/>
              </a:rPr>
              <a:t>If a user attached to an end office calls another one attached to the same end office, the switching system at the office sets up a direct connection between the two local loops.</a:t>
            </a:r>
          </a:p>
          <a:p>
            <a:endParaRPr lang="en-US" altLang="zh-CN" sz="2400" dirty="0">
              <a:ea typeface="宋体" panose="02010600030101010101" pitchFamily="2" charset="-122"/>
            </a:endParaRPr>
          </a:p>
          <a:p>
            <a:r>
              <a:rPr lang="en-US" altLang="zh-CN" sz="2400" dirty="0">
                <a:ea typeface="宋体" panose="02010600030101010101" pitchFamily="2" charset="-122"/>
              </a:rPr>
              <a:t>If the </a:t>
            </a:r>
            <a:r>
              <a:rPr lang="en-US" altLang="zh-CN" sz="2400" dirty="0" err="1">
                <a:ea typeface="宋体" panose="02010600030101010101" pitchFamily="2" charset="-122"/>
              </a:rPr>
              <a:t>callee</a:t>
            </a:r>
            <a:r>
              <a:rPr lang="en-US" altLang="zh-CN" sz="2400" dirty="0">
                <a:ea typeface="宋体" panose="02010600030101010101" pitchFamily="2" charset="-122"/>
              </a:rPr>
              <a:t> is attached to another end office. We need another mechanism. </a:t>
            </a: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18472502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Structure of the Telephone System</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If the </a:t>
            </a:r>
            <a:r>
              <a:rPr lang="en-US" altLang="zh-CN" sz="2400" dirty="0" err="1">
                <a:ea typeface="宋体" panose="02010600030101010101" pitchFamily="2" charset="-122"/>
              </a:rPr>
              <a:t>callee</a:t>
            </a:r>
            <a:r>
              <a:rPr lang="en-US" altLang="zh-CN" sz="2400" dirty="0">
                <a:ea typeface="宋体" panose="02010600030101010101" pitchFamily="2" charset="-122"/>
              </a:rPr>
              <a:t> is attached to another end office. We need another mechanism. </a:t>
            </a:r>
          </a:p>
          <a:p>
            <a:endParaRPr lang="en-US" altLang="zh-CN" sz="2400" dirty="0">
              <a:ea typeface="宋体" panose="02010600030101010101" pitchFamily="2" charset="-122"/>
            </a:endParaRPr>
          </a:p>
          <a:p>
            <a:r>
              <a:rPr lang="en-US" altLang="zh-CN" sz="2400" dirty="0">
                <a:ea typeface="宋体" panose="02010600030101010101" pitchFamily="2" charset="-122"/>
              </a:rPr>
              <a:t>Each end office has outgoing lines (called toll connecting trunks) to one or more nearby switching centers, called toll offices or tandem offices.</a:t>
            </a:r>
          </a:p>
          <a:p>
            <a:endParaRPr lang="en-US" altLang="zh-CN" sz="2400" dirty="0">
              <a:ea typeface="宋体" panose="02010600030101010101" pitchFamily="2" charset="-122"/>
            </a:endParaRPr>
          </a:p>
          <a:p>
            <a:r>
              <a:rPr lang="en-US" altLang="zh-CN" sz="2400" dirty="0">
                <a:ea typeface="宋体" panose="02010600030101010101" pitchFamily="2" charset="-122"/>
              </a:rPr>
              <a:t>If the caller’s and the </a:t>
            </a:r>
            <a:r>
              <a:rPr lang="en-US" altLang="zh-CN" sz="2400" dirty="0" err="1">
                <a:ea typeface="宋体" panose="02010600030101010101" pitchFamily="2" charset="-122"/>
              </a:rPr>
              <a:t>callee’s</a:t>
            </a:r>
            <a:r>
              <a:rPr lang="en-US" altLang="zh-CN" sz="2400" dirty="0">
                <a:ea typeface="宋体" panose="02010600030101010101" pitchFamily="2" charset="-122"/>
              </a:rPr>
              <a:t> end offices have a toll connecting trunk to the same toll office, the connection will be established.  </a:t>
            </a:r>
          </a:p>
          <a:p>
            <a:endParaRPr lang="en-US" altLang="zh-CN" sz="2400" dirty="0">
              <a:ea typeface="宋体" panose="02010600030101010101" pitchFamily="2" charset="-122"/>
            </a:endParaRPr>
          </a:p>
          <a:p>
            <a:r>
              <a:rPr lang="en-US" altLang="zh-CN" sz="2400" dirty="0">
                <a:ea typeface="宋体" panose="02010600030101010101" pitchFamily="2" charset="-122"/>
              </a:rPr>
              <a:t>If the caller and the </a:t>
            </a:r>
            <a:r>
              <a:rPr lang="en-US" altLang="zh-CN" sz="2400" dirty="0" err="1">
                <a:ea typeface="宋体" panose="02010600030101010101" pitchFamily="2" charset="-122"/>
              </a:rPr>
              <a:t>callee</a:t>
            </a:r>
            <a:r>
              <a:rPr lang="en-US" altLang="zh-CN" sz="2400" dirty="0">
                <a:ea typeface="宋体" panose="02010600030101010101" pitchFamily="2" charset="-122"/>
              </a:rPr>
              <a:t> do not have a toll office in common, a path will have to be established between the two toll offices via high-bandwidth </a:t>
            </a:r>
            <a:r>
              <a:rPr lang="en-US" altLang="zh-CN" sz="2400" dirty="0" err="1">
                <a:ea typeface="宋体" panose="02010600030101010101" pitchFamily="2" charset="-122"/>
              </a:rPr>
              <a:t>intertoll</a:t>
            </a:r>
            <a:r>
              <a:rPr lang="en-US" altLang="zh-CN" sz="2400" dirty="0">
                <a:ea typeface="宋体" panose="02010600030101010101" pitchFamily="2" charset="-122"/>
              </a:rPr>
              <a:t> trunks.</a:t>
            </a:r>
          </a:p>
        </p:txBody>
      </p:sp>
    </p:spTree>
    <p:extLst>
      <p:ext uri="{BB962C8B-B14F-4D97-AF65-F5344CB8AC3E}">
        <p14:creationId xmlns:p14="http://schemas.microsoft.com/office/powerpoint/2010/main" val="2467118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2AF2A10-FAE6-1D44-806B-0E56716FE314}"/>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Structure of the Telephone System</a:t>
            </a:r>
          </a:p>
        </p:txBody>
      </p:sp>
      <p:sp>
        <p:nvSpPr>
          <p:cNvPr id="53251" name="Rectangle 3">
            <a:extLst>
              <a:ext uri="{FF2B5EF4-FFF2-40B4-BE49-F238E27FC236}">
                <a16:creationId xmlns:a16="http://schemas.microsoft.com/office/drawing/2014/main" id="{A1F8F66B-1184-8E46-917C-10A0BD05F752}"/>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A typical circuit route for a long-distance call.</a:t>
            </a:r>
          </a:p>
        </p:txBody>
      </p:sp>
      <p:graphicFrame>
        <p:nvGraphicFramePr>
          <p:cNvPr id="53255" name="Object 7">
            <a:extLst>
              <a:ext uri="{FF2B5EF4-FFF2-40B4-BE49-F238E27FC236}">
                <a16:creationId xmlns:a16="http://schemas.microsoft.com/office/drawing/2014/main" id="{203DECDA-0179-664C-BA5A-94FE546E771E}"/>
              </a:ext>
            </a:extLst>
          </p:cNvPr>
          <p:cNvGraphicFramePr>
            <a:graphicFrameLocks noChangeAspect="1"/>
          </p:cNvGraphicFramePr>
          <p:nvPr/>
        </p:nvGraphicFramePr>
        <p:xfrm>
          <a:off x="868363" y="2352675"/>
          <a:ext cx="7407275" cy="2152650"/>
        </p:xfrm>
        <a:graphic>
          <a:graphicData uri="http://schemas.openxmlformats.org/presentationml/2006/ole">
            <mc:AlternateContent xmlns:mc="http://schemas.openxmlformats.org/markup-compatibility/2006">
              <mc:Choice xmlns:v="urn:schemas-microsoft-com:vml" Requires="v">
                <p:oleObj spid="_x0000_s53765" name="Image" r:id="rId3" imgW="12700000" imgH="3689350" progId="Photoshop.Image.10">
                  <p:embed/>
                </p:oleObj>
              </mc:Choice>
              <mc:Fallback>
                <p:oleObj name="Image" r:id="rId3" imgW="12700000" imgH="3689350" progId="Photoshop.Image.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63" y="2352675"/>
                        <a:ext cx="74072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EB451CA-9FD8-0D49-8928-911AA1E77457}"/>
              </a:ext>
            </a:extLst>
          </p:cNvPr>
          <p:cNvSpPr>
            <a:spLocks noGrp="1" noChangeArrowheads="1"/>
          </p:cNvSpPr>
          <p:nvPr>
            <p:ph type="title"/>
          </p:nvPr>
        </p:nvSpPr>
        <p:spPr>
          <a:xfrm>
            <a:off x="0" y="314325"/>
            <a:ext cx="9144000" cy="1143000"/>
          </a:xfrm>
        </p:spPr>
        <p:txBody>
          <a:bodyPr/>
          <a:lstStyle/>
          <a:p>
            <a:pPr eaLnBrk="1" hangingPunct="1"/>
            <a:r>
              <a:rPr altLang="en-US" dirty="0">
                <a:latin typeface="Arial" panose="020B0604020202020204" pitchFamily="34" charset="0"/>
                <a:cs typeface="Arial" panose="020B0604020202020204" pitchFamily="34" charset="0"/>
              </a:rPr>
              <a:t>Structure of the Telephone System</a:t>
            </a:r>
          </a:p>
        </p:txBody>
      </p:sp>
      <p:sp>
        <p:nvSpPr>
          <p:cNvPr id="5123" name="Rectangle 3">
            <a:extLst>
              <a:ext uri="{FF2B5EF4-FFF2-40B4-BE49-F238E27FC236}">
                <a16:creationId xmlns:a16="http://schemas.microsoft.com/office/drawing/2014/main" id="{1EF465C4-9F13-9740-B817-95EFC9333322}"/>
              </a:ext>
            </a:extLst>
          </p:cNvPr>
          <p:cNvSpPr>
            <a:spLocks noGrp="1" noChangeArrowheads="1"/>
          </p:cNvSpPr>
          <p:nvPr>
            <p:ph type="body" idx="1"/>
          </p:nvPr>
        </p:nvSpPr>
        <p:spPr>
          <a:xfrm>
            <a:off x="342900" y="1752600"/>
            <a:ext cx="8559800" cy="4519613"/>
          </a:xfrm>
        </p:spPr>
        <p:txBody>
          <a:bodyPr/>
          <a:lstStyle/>
          <a:p>
            <a:pPr eaLnBrk="1" hangingPunct="1">
              <a:buFont typeface="Arial" panose="020B0604020202020204" pitchFamily="34" charset="0"/>
              <a:buNone/>
            </a:pPr>
            <a:r>
              <a:rPr lang="en-US" altLang="en-US">
                <a:latin typeface="Arial" panose="020B0604020202020204" pitchFamily="34" charset="0"/>
                <a:cs typeface="Arial" panose="020B0604020202020204" pitchFamily="34" charset="0"/>
              </a:rPr>
              <a:t>Major Components</a:t>
            </a:r>
          </a:p>
          <a:p>
            <a:pPr>
              <a:buFont typeface="Calibri" panose="020F0502020204030204" pitchFamily="34" charset="0"/>
              <a:buAutoNum type="arabicPeriod"/>
            </a:pPr>
            <a:r>
              <a:rPr lang="en-US" altLang="en-US" sz="2400">
                <a:latin typeface="Arial" panose="020B0604020202020204" pitchFamily="34" charset="0"/>
                <a:cs typeface="Arial" panose="020B0604020202020204" pitchFamily="34" charset="0"/>
              </a:rPr>
              <a:t>Local loops analog twisted pairs to houses, businesses).</a:t>
            </a:r>
          </a:p>
          <a:p>
            <a:pPr>
              <a:buFont typeface="Calibri" panose="020F0502020204030204" pitchFamily="34" charset="0"/>
              <a:buAutoNum type="arabicPeriod"/>
            </a:pPr>
            <a:r>
              <a:rPr lang="en-US" altLang="en-US" sz="2400">
                <a:latin typeface="Arial" panose="020B0604020202020204" pitchFamily="34" charset="0"/>
                <a:cs typeface="Arial" panose="020B0604020202020204" pitchFamily="34" charset="0"/>
              </a:rPr>
              <a:t>Trunks (digital fiber optic links between switching offices).</a:t>
            </a:r>
          </a:p>
          <a:p>
            <a:pPr>
              <a:buFont typeface="Calibri" panose="020F0502020204030204" pitchFamily="34" charset="0"/>
              <a:buAutoNum type="arabicPeriod"/>
            </a:pPr>
            <a:r>
              <a:rPr lang="en-US" altLang="en-US" sz="2400">
                <a:latin typeface="Arial" panose="020B0604020202020204" pitchFamily="34" charset="0"/>
                <a:cs typeface="Arial" panose="020B0604020202020204" pitchFamily="34" charset="0"/>
              </a:rPr>
              <a:t>Switching offices (calls are moved from one trunk to another).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Politics of Telephones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The United States was divided up into 164 LATA (Local Access and Transport Areas)</a:t>
            </a:r>
          </a:p>
          <a:p>
            <a:pPr marL="342900" indent="-342900">
              <a:buFont typeface="Arial" panose="020B0604020202020204" pitchFamily="34" charset="0"/>
              <a:buChar char="•"/>
            </a:pPr>
            <a:r>
              <a:rPr lang="en-US" altLang="zh-CN" sz="2400" dirty="0">
                <a:ea typeface="宋体" panose="02010600030101010101" pitchFamily="2" charset="-122"/>
              </a:rPr>
              <a:t>A LATA is about the area covered by one area code</a:t>
            </a:r>
          </a:p>
          <a:p>
            <a:endParaRPr lang="en-US" altLang="zh-CN" sz="2400" dirty="0">
              <a:ea typeface="宋体" panose="02010600030101010101" pitchFamily="2" charset="-122"/>
            </a:endParaRPr>
          </a:p>
          <a:p>
            <a:r>
              <a:rPr lang="en-US" altLang="zh-CN" sz="2400" dirty="0">
                <a:ea typeface="宋体" panose="02010600030101010101" pitchFamily="2" charset="-122"/>
              </a:rPr>
              <a:t>Within each LATA, there are LECs (Local Exchange Carrier) to provide local telephone services.</a:t>
            </a:r>
          </a:p>
          <a:p>
            <a:endParaRPr lang="en-US" altLang="zh-CN" sz="2400" dirty="0">
              <a:ea typeface="宋体" panose="02010600030101010101" pitchFamily="2" charset="-122"/>
            </a:endParaRPr>
          </a:p>
          <a:p>
            <a:r>
              <a:rPr lang="en-US" altLang="zh-CN" sz="2400" dirty="0">
                <a:ea typeface="宋体" panose="02010600030101010101" pitchFamily="2" charset="-122"/>
              </a:rPr>
              <a:t>Inter-LATA traffic was handled by an IXC (</a:t>
            </a:r>
            <a:r>
              <a:rPr lang="en-US" altLang="zh-CN" sz="2400" dirty="0" err="1">
                <a:ea typeface="宋体" panose="02010600030101010101" pitchFamily="2" charset="-122"/>
              </a:rPr>
              <a:t>IntereXchange</a:t>
            </a:r>
            <a:r>
              <a:rPr lang="en-US" altLang="zh-CN" sz="2400" dirty="0">
                <a:ea typeface="宋体" panose="02010600030101010101" pitchFamily="2" charset="-122"/>
              </a:rPr>
              <a:t> Carrier). </a:t>
            </a:r>
          </a:p>
          <a:p>
            <a:pPr marL="342900" indent="-342900">
              <a:buFont typeface="Arial" panose="020B0604020202020204" pitchFamily="34" charset="0"/>
              <a:buChar char="•"/>
            </a:pPr>
            <a:r>
              <a:rPr lang="en-US" altLang="zh-CN" sz="2400" dirty="0">
                <a:ea typeface="宋体" panose="02010600030101010101" pitchFamily="2" charset="-122"/>
              </a:rPr>
              <a:t>The IXC build a switching office called a POP (Point of Presence) in a LATA.</a:t>
            </a:r>
          </a:p>
          <a:p>
            <a:pPr marL="342900" indent="-342900">
              <a:buFont typeface="Arial" panose="020B0604020202020204" pitchFamily="34" charset="0"/>
              <a:buChar char="•"/>
            </a:pPr>
            <a:r>
              <a:rPr lang="en-US" altLang="zh-CN" sz="2400" dirty="0">
                <a:ea typeface="宋体" panose="02010600030101010101" pitchFamily="2" charset="-122"/>
              </a:rPr>
              <a:t>The LEC connects each IXC to every end office, either directly, as in LATA 1 and 3, or indirectly, as in LATA 2.</a:t>
            </a:r>
          </a:p>
        </p:txBody>
      </p:sp>
    </p:spTree>
    <p:extLst>
      <p:ext uri="{BB962C8B-B14F-4D97-AF65-F5344CB8AC3E}">
        <p14:creationId xmlns:p14="http://schemas.microsoft.com/office/powerpoint/2010/main" val="185569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A91D518-A8E3-FC48-AFDA-07483A4C8822}"/>
              </a:ext>
            </a:extLst>
          </p:cNvPr>
          <p:cNvSpPr>
            <a:spLocks noGrp="1" noChangeArrowheads="1"/>
          </p:cNvSpPr>
          <p:nvPr>
            <p:ph type="title"/>
          </p:nvPr>
        </p:nvSpPr>
        <p:spPr>
          <a:xfrm>
            <a:off x="381000" y="0"/>
            <a:ext cx="8229600" cy="1066800"/>
          </a:xfrm>
        </p:spPr>
        <p:txBody>
          <a:bodyPr/>
          <a:lstStyle/>
          <a:p>
            <a:pPr eaLnBrk="1" hangingPunct="1"/>
            <a:r>
              <a:rPr altLang="en-US">
                <a:latin typeface="Arial" panose="020B0604020202020204" pitchFamily="34" charset="0"/>
                <a:cs typeface="Arial" panose="020B0604020202020204" pitchFamily="34" charset="0"/>
              </a:rPr>
              <a:t>The Politics of Telephones</a:t>
            </a:r>
          </a:p>
        </p:txBody>
      </p:sp>
      <p:sp>
        <p:nvSpPr>
          <p:cNvPr id="55299" name="Rectangle 3">
            <a:extLst>
              <a:ext uri="{FF2B5EF4-FFF2-40B4-BE49-F238E27FC236}">
                <a16:creationId xmlns:a16="http://schemas.microsoft.com/office/drawing/2014/main" id="{A489A231-5AE4-5147-820D-AF5D1117B455}"/>
              </a:ext>
            </a:extLst>
          </p:cNvPr>
          <p:cNvSpPr>
            <a:spLocks noGrp="1" noChangeArrowheads="1"/>
          </p:cNvSpPr>
          <p:nvPr>
            <p:ph type="body" idx="1"/>
          </p:nvPr>
        </p:nvSpPr>
        <p:spPr>
          <a:xfrm>
            <a:off x="287338" y="5410200"/>
            <a:ext cx="8856662" cy="1447800"/>
          </a:xfrm>
        </p:spPr>
        <p:txBody>
          <a:bodyPr/>
          <a:lstStyle/>
          <a:p>
            <a:pPr marL="0" indent="0" algn="ctr">
              <a:buFont typeface="Arial" panose="020B0604020202020204" pitchFamily="34" charset="0"/>
              <a:buNone/>
            </a:pPr>
            <a:r>
              <a:rPr lang="en-US" altLang="en-US" sz="2400" dirty="0">
                <a:latin typeface="Arial" panose="020B0604020202020204" pitchFamily="34" charset="0"/>
                <a:cs typeface="Arial" panose="020B0604020202020204" pitchFamily="34" charset="0"/>
              </a:rPr>
              <a:t>The relationship of LATAs, LECs, and IXCs.  Circles are LEC switching offices.   Hexagons belong to </a:t>
            </a:r>
            <a:br>
              <a:rPr lang="en-US" altLang="en-US" sz="2400" dirty="0">
                <a:latin typeface="Arial" panose="020B0604020202020204" pitchFamily="34" charset="0"/>
                <a:cs typeface="Arial" panose="020B0604020202020204" pitchFamily="34" charset="0"/>
              </a:rPr>
            </a:br>
            <a:r>
              <a:rPr lang="en-US" altLang="en-US" sz="2400" dirty="0">
                <a:latin typeface="Arial" panose="020B0604020202020204" pitchFamily="34" charset="0"/>
                <a:cs typeface="Arial" panose="020B0604020202020204" pitchFamily="34" charset="0"/>
              </a:rPr>
              <a:t>IXC whose number is in it.</a:t>
            </a:r>
          </a:p>
        </p:txBody>
      </p:sp>
      <p:pic>
        <p:nvPicPr>
          <p:cNvPr id="55300" name="Picture 2">
            <a:extLst>
              <a:ext uri="{FF2B5EF4-FFF2-40B4-BE49-F238E27FC236}">
                <a16:creationId xmlns:a16="http://schemas.microsoft.com/office/drawing/2014/main" id="{C11E0952-36B4-B448-B548-B6A0E4668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6386513"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Politics of Telephones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1996 law required that LECs implement </a:t>
            </a:r>
            <a:r>
              <a:rPr lang="en-US" altLang="zh-CN" sz="2400" b="1" dirty="0">
                <a:ea typeface="宋体" panose="02010600030101010101" pitchFamily="2" charset="-122"/>
              </a:rPr>
              <a:t>local number portability</a:t>
            </a:r>
            <a:r>
              <a:rPr lang="en-US" altLang="zh-CN" sz="2400" dirty="0">
                <a:ea typeface="宋体" panose="02010600030101010101" pitchFamily="2" charset="-122"/>
              </a:rPr>
              <a:t>. </a:t>
            </a:r>
          </a:p>
          <a:p>
            <a:pPr marL="342900" indent="-342900">
              <a:buFont typeface="Arial" panose="020B0604020202020204" pitchFamily="34" charset="0"/>
              <a:buChar char="•"/>
            </a:pPr>
            <a:r>
              <a:rPr lang="en-US" altLang="zh-CN" sz="2400" dirty="0">
                <a:ea typeface="宋体" panose="02010600030101010101" pitchFamily="2" charset="-122"/>
              </a:rPr>
              <a:t>A user can change local telephone companies without having to get a new telephone number. </a:t>
            </a:r>
          </a:p>
          <a:p>
            <a:pPr marL="342900" indent="-342900">
              <a:buFont typeface="Arial" panose="020B0604020202020204" pitchFamily="34" charset="0"/>
              <a:buChar char="•"/>
            </a:pPr>
            <a:r>
              <a:rPr lang="en-US" altLang="zh-CN" sz="2400" dirty="0">
                <a:ea typeface="宋体" panose="02010600030101010101" pitchFamily="2" charset="-122"/>
              </a:rPr>
              <a:t>Portability for mobile phone numbers followed suit in 2003.</a:t>
            </a:r>
          </a:p>
        </p:txBody>
      </p:sp>
    </p:spTree>
    <p:extLst>
      <p:ext uri="{BB962C8B-B14F-4D97-AF65-F5344CB8AC3E}">
        <p14:creationId xmlns:p14="http://schemas.microsoft.com/office/powerpoint/2010/main" val="26540609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Local Loop: Modems, ADSL, and Fiber</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36755"/>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The local loop is often referred to as the “last mile”, although the length can be several miles. </a:t>
            </a:r>
          </a:p>
          <a:p>
            <a:endParaRPr lang="en-US" altLang="zh-CN" sz="2400" dirty="0">
              <a:ea typeface="宋体" panose="02010600030101010101" pitchFamily="2" charset="-122"/>
            </a:endParaRPr>
          </a:p>
          <a:p>
            <a:r>
              <a:rPr lang="en-US" altLang="zh-CN" sz="2400" dirty="0">
                <a:ea typeface="宋体" panose="02010600030101010101" pitchFamily="2" charset="-122"/>
              </a:rPr>
              <a:t>Limitations of local loops:</a:t>
            </a:r>
          </a:p>
          <a:p>
            <a:pPr marL="342900" indent="-342900">
              <a:buFont typeface="Arial" panose="020B0604020202020204" pitchFamily="34" charset="0"/>
              <a:buChar char="•"/>
            </a:pPr>
            <a:r>
              <a:rPr lang="en-US" altLang="zh-CN" sz="2400" dirty="0">
                <a:ea typeface="宋体" panose="02010600030101010101" pitchFamily="2" charset="-122"/>
              </a:rPr>
              <a:t>Relatively narrow bandwidth</a:t>
            </a:r>
          </a:p>
          <a:p>
            <a:pPr marL="342900" indent="-342900">
              <a:buFont typeface="Arial" panose="020B0604020202020204" pitchFamily="34" charset="0"/>
              <a:buChar char="•"/>
            </a:pPr>
            <a:r>
              <a:rPr lang="en-US" altLang="zh-CN" sz="2400" dirty="0">
                <a:ea typeface="宋体" panose="02010600030101010101" pitchFamily="2" charset="-122"/>
              </a:rPr>
              <a:t>Attenuation and distortion of signals</a:t>
            </a:r>
          </a:p>
          <a:p>
            <a:pPr marL="342900" indent="-342900">
              <a:buFont typeface="Arial" panose="020B0604020202020204" pitchFamily="34" charset="0"/>
              <a:buChar char="•"/>
            </a:pPr>
            <a:r>
              <a:rPr lang="en-US" altLang="zh-CN" sz="2400" dirty="0">
                <a:ea typeface="宋体" panose="02010600030101010101" pitchFamily="2" charset="-122"/>
              </a:rPr>
              <a:t>Susceptibility to electrical noise</a:t>
            </a:r>
          </a:p>
        </p:txBody>
      </p:sp>
    </p:spTree>
    <p:extLst>
      <p:ext uri="{BB962C8B-B14F-4D97-AF65-F5344CB8AC3E}">
        <p14:creationId xmlns:p14="http://schemas.microsoft.com/office/powerpoint/2010/main" val="1471305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Local Loop: Modems, ADSL, and Fiber</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Telephone Modems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52165"/>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To send bits over the local loop, they must be converted to analog signals that can be transmitted over the channel. At the receiver, the analog signal is converted back to bits.</a:t>
            </a:r>
          </a:p>
          <a:p>
            <a:endParaRPr lang="en-US" altLang="zh-CN" sz="2400" dirty="0">
              <a:ea typeface="宋体" panose="02010600030101010101" pitchFamily="2" charset="-122"/>
            </a:endParaRPr>
          </a:p>
          <a:p>
            <a:r>
              <a:rPr lang="en-US" altLang="zh-CN" sz="2400" dirty="0">
                <a:ea typeface="宋体" panose="02010600030101010101" pitchFamily="2" charset="-122"/>
              </a:rPr>
              <a:t>Modem: the device that converts between digital bits and analog signal that represent the bits.</a:t>
            </a:r>
          </a:p>
          <a:p>
            <a:pPr marL="342900" indent="-342900">
              <a:buFont typeface="Arial" panose="020B0604020202020204" pitchFamily="34" charset="0"/>
              <a:buChar char="•"/>
            </a:pPr>
            <a:r>
              <a:rPr lang="en-US" altLang="zh-CN" sz="2400" dirty="0">
                <a:ea typeface="宋体" panose="02010600030101010101" pitchFamily="2" charset="-122"/>
              </a:rPr>
              <a:t>The modem is inserted between the (digital) computer and the (analog) telephone system.</a:t>
            </a:r>
          </a:p>
          <a:p>
            <a:endParaRPr lang="en-US" altLang="zh-CN" sz="2400" dirty="0">
              <a:ea typeface="宋体" panose="02010600030101010101" pitchFamily="2" charset="-122"/>
            </a:endParaRPr>
          </a:p>
          <a:p>
            <a:r>
              <a:rPr lang="en-US" altLang="zh-CN" sz="2400" dirty="0">
                <a:ea typeface="宋体" panose="02010600030101010101" pitchFamily="2" charset="-122"/>
              </a:rPr>
              <a:t>Telephone modems send bits over a voice-grade line with 3100 Hz, about four orders of magnitude less than the bandwidth for Ethernet or 802.11.</a:t>
            </a:r>
          </a:p>
        </p:txBody>
      </p:sp>
    </p:spTree>
    <p:extLst>
      <p:ext uri="{BB962C8B-B14F-4D97-AF65-F5344CB8AC3E}">
        <p14:creationId xmlns:p14="http://schemas.microsoft.com/office/powerpoint/2010/main" val="1271000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D097F39-CD26-E048-AF2D-E429A989139E}"/>
              </a:ext>
            </a:extLst>
          </p:cNvPr>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Telephone Modems</a:t>
            </a:r>
          </a:p>
        </p:txBody>
      </p:sp>
      <p:sp>
        <p:nvSpPr>
          <p:cNvPr id="56323" name="Rectangle 3">
            <a:extLst>
              <a:ext uri="{FF2B5EF4-FFF2-40B4-BE49-F238E27FC236}">
                <a16:creationId xmlns:a16="http://schemas.microsoft.com/office/drawing/2014/main" id="{58A5F861-B29D-BD43-B412-A715A0654E95}"/>
              </a:ext>
            </a:extLst>
          </p:cNvPr>
          <p:cNvSpPr>
            <a:spLocks noGrp="1" noChangeArrowheads="1"/>
          </p:cNvSpPr>
          <p:nvPr>
            <p:ph type="body" idx="1"/>
          </p:nvPr>
        </p:nvSpPr>
        <p:spPr>
          <a:xfrm>
            <a:off x="287338" y="4876800"/>
            <a:ext cx="8856662" cy="1676400"/>
          </a:xfrm>
        </p:spPr>
        <p:txBody>
          <a:bodyPr/>
          <a:lstStyle/>
          <a:p>
            <a:pPr marL="0" indent="0" algn="ctr">
              <a:buFont typeface="Arial" panose="020B0604020202020204" pitchFamily="34" charset="0"/>
              <a:buNone/>
            </a:pPr>
            <a:r>
              <a:rPr lang="en-US" altLang="en-US" sz="2400">
                <a:latin typeface="Arial" panose="020B0604020202020204" pitchFamily="34" charset="0"/>
                <a:cs typeface="Arial" panose="020B0604020202020204" pitchFamily="34" charset="0"/>
              </a:rPr>
              <a:t>Use of both analog and digital transmission for  computer -to-computer call.  Conversion done by modems and codecs.</a:t>
            </a:r>
          </a:p>
        </p:txBody>
      </p:sp>
      <p:pic>
        <p:nvPicPr>
          <p:cNvPr id="56324" name="Picture 2">
            <a:extLst>
              <a:ext uri="{FF2B5EF4-FFF2-40B4-BE49-F238E27FC236}">
                <a16:creationId xmlns:a16="http://schemas.microsoft.com/office/drawing/2014/main" id="{D48E9D60-9A8E-414A-AF17-C4BB7AA3C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537575"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C733692-6C66-0246-A9D3-19C3BAF9896E}"/>
              </a:ext>
            </a:extLst>
          </p:cNvPr>
          <p:cNvSpPr>
            <a:spLocks noGrp="1" noChangeArrowheads="1"/>
          </p:cNvSpPr>
          <p:nvPr>
            <p:ph type="title"/>
          </p:nvPr>
        </p:nvSpPr>
        <p:spPr>
          <a:xfrm>
            <a:off x="381000" y="304800"/>
            <a:ext cx="8229600" cy="914400"/>
          </a:xfrm>
        </p:spPr>
        <p:txBody>
          <a:bodyPr/>
          <a:lstStyle/>
          <a:p>
            <a:pPr eaLnBrk="1" hangingPunct="1"/>
            <a:r>
              <a:rPr altLang="en-US">
                <a:latin typeface="Arial" panose="020B0604020202020204" pitchFamily="34" charset="0"/>
                <a:cs typeface="Arial" panose="020B0604020202020204" pitchFamily="34" charset="0"/>
              </a:rPr>
              <a:t>Baseband Transmission</a:t>
            </a:r>
          </a:p>
        </p:txBody>
      </p:sp>
      <p:sp>
        <p:nvSpPr>
          <p:cNvPr id="40963" name="Rectangle 3">
            <a:extLst>
              <a:ext uri="{FF2B5EF4-FFF2-40B4-BE49-F238E27FC236}">
                <a16:creationId xmlns:a16="http://schemas.microsoft.com/office/drawing/2014/main" id="{904D5EDC-5CF4-0146-AEEB-CE1778F6F40F}"/>
              </a:ext>
            </a:extLst>
          </p:cNvPr>
          <p:cNvSpPr>
            <a:spLocks noGrp="1" noChangeArrowheads="1"/>
          </p:cNvSpPr>
          <p:nvPr>
            <p:ph type="body" idx="1"/>
          </p:nvPr>
        </p:nvSpPr>
        <p:spPr>
          <a:xfrm>
            <a:off x="287338" y="5486400"/>
            <a:ext cx="8856662" cy="1066800"/>
          </a:xfrm>
        </p:spPr>
        <p:txBody>
          <a:bodyPr/>
          <a:lstStyle/>
          <a:p>
            <a:pPr marL="0" indent="0" algn="ctr">
              <a:buFont typeface="Arial" panose="020B0604020202020204" pitchFamily="34" charset="0"/>
              <a:buNone/>
            </a:pPr>
            <a:r>
              <a:rPr lang="it-IT" altLang="en-US" sz="2400">
                <a:latin typeface="Arial" panose="020B0604020202020204" pitchFamily="34" charset="0"/>
                <a:cs typeface="Arial" panose="020B0604020202020204" pitchFamily="34" charset="0"/>
              </a:rPr>
              <a:t>Line codes: </a:t>
            </a:r>
            <a:r>
              <a:rPr lang="it-IT" altLang="en-US" sz="2400">
                <a:solidFill>
                  <a:srgbClr val="0033CC"/>
                </a:solidFill>
                <a:latin typeface="Arial" panose="020B0604020202020204" pitchFamily="34" charset="0"/>
                <a:cs typeface="Arial" panose="020B0604020202020204" pitchFamily="34" charset="0"/>
              </a:rPr>
              <a:t>(a) </a:t>
            </a:r>
            <a:r>
              <a:rPr lang="it-IT" altLang="en-US" sz="2400">
                <a:latin typeface="Arial" panose="020B0604020202020204" pitchFamily="34" charset="0"/>
                <a:cs typeface="Arial" panose="020B0604020202020204" pitchFamily="34" charset="0"/>
              </a:rPr>
              <a:t>Bits, </a:t>
            </a:r>
            <a:r>
              <a:rPr lang="it-IT" altLang="en-US" sz="2400">
                <a:solidFill>
                  <a:srgbClr val="0033CC"/>
                </a:solidFill>
                <a:latin typeface="Arial" panose="020B0604020202020204" pitchFamily="34" charset="0"/>
                <a:cs typeface="Arial" panose="020B0604020202020204" pitchFamily="34" charset="0"/>
              </a:rPr>
              <a:t>(b) </a:t>
            </a:r>
            <a:r>
              <a:rPr lang="it-IT" altLang="en-US" sz="2400">
                <a:latin typeface="Arial" panose="020B0604020202020204" pitchFamily="34" charset="0"/>
                <a:cs typeface="Arial" panose="020B0604020202020204" pitchFamily="34" charset="0"/>
              </a:rPr>
              <a:t>NRZ, </a:t>
            </a:r>
            <a:r>
              <a:rPr lang="it-IT" altLang="en-US" sz="2400">
                <a:solidFill>
                  <a:srgbClr val="0033CC"/>
                </a:solidFill>
                <a:latin typeface="Arial" panose="020B0604020202020204" pitchFamily="34" charset="0"/>
                <a:cs typeface="Arial" panose="020B0604020202020204" pitchFamily="34" charset="0"/>
              </a:rPr>
              <a:t>(c) </a:t>
            </a:r>
            <a:r>
              <a:rPr lang="it-IT" altLang="en-US" sz="2400">
                <a:latin typeface="Arial" panose="020B0604020202020204" pitchFamily="34" charset="0"/>
                <a:cs typeface="Arial" panose="020B0604020202020204" pitchFamily="34" charset="0"/>
              </a:rPr>
              <a:t>NRZI, </a:t>
            </a:r>
            <a:br>
              <a:rPr lang="it-IT" altLang="en-US" sz="2400">
                <a:latin typeface="Arial" panose="020B0604020202020204" pitchFamily="34" charset="0"/>
                <a:cs typeface="Arial" panose="020B0604020202020204" pitchFamily="34" charset="0"/>
              </a:rPr>
            </a:br>
            <a:r>
              <a:rPr lang="it-IT" altLang="en-US" sz="2400">
                <a:solidFill>
                  <a:srgbClr val="0033CC"/>
                </a:solidFill>
                <a:latin typeface="Arial" panose="020B0604020202020204" pitchFamily="34" charset="0"/>
                <a:cs typeface="Arial" panose="020B0604020202020204" pitchFamily="34" charset="0"/>
              </a:rPr>
              <a:t>(d) </a:t>
            </a:r>
            <a:r>
              <a:rPr lang="it-IT" altLang="en-US" sz="2400">
                <a:latin typeface="Arial" panose="020B0604020202020204" pitchFamily="34" charset="0"/>
                <a:cs typeface="Arial" panose="020B0604020202020204" pitchFamily="34" charset="0"/>
              </a:rPr>
              <a:t>Manchester, </a:t>
            </a:r>
            <a:r>
              <a:rPr lang="it-IT" altLang="en-US" sz="2400">
                <a:solidFill>
                  <a:srgbClr val="0033CC"/>
                </a:solidFill>
                <a:latin typeface="Arial" panose="020B0604020202020204" pitchFamily="34" charset="0"/>
                <a:cs typeface="Arial" panose="020B0604020202020204" pitchFamily="34" charset="0"/>
              </a:rPr>
              <a:t>(e) </a:t>
            </a:r>
            <a:r>
              <a:rPr lang="it-IT" altLang="en-US" sz="2400">
                <a:latin typeface="Arial" panose="020B0604020202020204" pitchFamily="34" charset="0"/>
                <a:cs typeface="Arial" panose="020B0604020202020204" pitchFamily="34" charset="0"/>
              </a:rPr>
              <a:t>Bipolar </a:t>
            </a:r>
            <a:r>
              <a:rPr lang="en-US" altLang="en-US" sz="2400">
                <a:latin typeface="Arial" panose="020B0604020202020204" pitchFamily="34" charset="0"/>
                <a:cs typeface="Arial" panose="020B0604020202020204" pitchFamily="34" charset="0"/>
              </a:rPr>
              <a:t>or AMI.</a:t>
            </a:r>
          </a:p>
        </p:txBody>
      </p:sp>
      <p:pic>
        <p:nvPicPr>
          <p:cNvPr id="40965" name="Picture 5">
            <a:extLst>
              <a:ext uri="{FF2B5EF4-FFF2-40B4-BE49-F238E27FC236}">
                <a16:creationId xmlns:a16="http://schemas.microsoft.com/office/drawing/2014/main" id="{5CDDFA24-74B6-E345-93E3-CC3297DE6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09725"/>
            <a:ext cx="61912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Local Loop: Modems, ADSL, and Fiber</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Telephone Modems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52165"/>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According to Nyquist theorem, with a perfect 3000 Hz line, we can send symbols no faster than 6000 baud. In practice, most modems send at 2400 symbols/sec, and focus on getting multiple bits per symbol. </a:t>
            </a:r>
          </a:p>
          <a:p>
            <a:endParaRPr lang="en-US" altLang="zh-CN" sz="2400" dirty="0">
              <a:ea typeface="宋体" panose="02010600030101010101" pitchFamily="2" charset="-122"/>
            </a:endParaRPr>
          </a:p>
          <a:p>
            <a:r>
              <a:rPr lang="en-US" altLang="zh-CN" sz="2400" dirty="0">
                <a:ea typeface="宋体" panose="02010600030101010101" pitchFamily="2" charset="-122"/>
              </a:rPr>
              <a:t>Higher-speed modems use some of the symbols for error correction.</a:t>
            </a:r>
          </a:p>
          <a:p>
            <a:pPr marL="342900" indent="-342900">
              <a:buFont typeface="Arial" panose="020B0604020202020204" pitchFamily="34" charset="0"/>
              <a:buChar char="•"/>
            </a:pPr>
            <a:r>
              <a:rPr lang="en-US" altLang="zh-CN" sz="2400" dirty="0">
                <a:ea typeface="宋体" panose="02010600030101010101" pitchFamily="2" charset="-122"/>
              </a:rPr>
              <a:t>V.32 modem standard uses 32 constellation points to transmit 4 bits and 1 check bit per symbol at 2400 baud to achieve 9600 bps.</a:t>
            </a:r>
          </a:p>
          <a:p>
            <a:pPr marL="342900" indent="-342900">
              <a:buFont typeface="Arial" panose="020B0604020202020204" pitchFamily="34" charset="0"/>
              <a:buChar char="•"/>
            </a:pPr>
            <a:r>
              <a:rPr lang="en-US" altLang="zh-CN" sz="2400" dirty="0">
                <a:ea typeface="宋体" panose="02010600030101010101" pitchFamily="2" charset="-122"/>
              </a:rPr>
              <a:t>V. 34 uses 14 data bits/symbol at 2400 baud to achieve 33,600 bps</a:t>
            </a:r>
          </a:p>
          <a:p>
            <a:endParaRPr lang="en-US" altLang="zh-CN" sz="2400" dirty="0">
              <a:ea typeface="宋体" panose="02010600030101010101" pitchFamily="2" charset="-122"/>
            </a:endParaRPr>
          </a:p>
          <a:p>
            <a:r>
              <a:rPr lang="en-US" altLang="zh-CN" sz="2400" dirty="0"/>
              <a:t>The Shannon limit for the telephone system is about 35 kbps. </a:t>
            </a: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35533354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Local Loop: Modems, ADSL, and Fiber</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Digital Subscriber Lines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45633"/>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t>Services with more bandwidth than standard telephone service are sometimes called </a:t>
            </a:r>
            <a:r>
              <a:rPr lang="en-US" altLang="zh-CN" sz="2400" b="1" dirty="0"/>
              <a:t>broadband</a:t>
            </a:r>
            <a:r>
              <a:rPr lang="en-US" altLang="zh-CN" sz="2400" dirty="0"/>
              <a:t>.  </a:t>
            </a:r>
          </a:p>
          <a:p>
            <a:endParaRPr lang="en-US" altLang="zh-CN" sz="2400" dirty="0"/>
          </a:p>
          <a:p>
            <a:r>
              <a:rPr lang="en-US" altLang="zh-CN" sz="2400" dirty="0"/>
              <a:t>At the point where each local loop terminates in the end office, the wire runs through a filter that attenuates all frequencies below 300 Hz and above 3400 Hz.</a:t>
            </a:r>
          </a:p>
          <a:p>
            <a:endParaRPr lang="en-US" altLang="zh-CN" sz="2400" dirty="0"/>
          </a:p>
          <a:p>
            <a:r>
              <a:rPr lang="en-US" altLang="zh-CN" sz="2400" dirty="0"/>
              <a:t>In </a:t>
            </a:r>
            <a:r>
              <a:rPr lang="en-US" altLang="zh-CN" sz="2400" dirty="0" err="1"/>
              <a:t>xDSL</a:t>
            </a:r>
            <a:r>
              <a:rPr lang="en-US" altLang="zh-CN" sz="2400" dirty="0"/>
              <a:t>, the incoming line is connected to a different kind of switch that does not have the filter, thus making the entire capacity of the local loop available, i.e., around 1 </a:t>
            </a:r>
            <a:r>
              <a:rPr lang="en-US" altLang="zh-CN" sz="2400" dirty="0" err="1"/>
              <a:t>MHz.</a:t>
            </a:r>
            <a:endParaRPr lang="en-US" altLang="zh-CN" sz="2400" dirty="0"/>
          </a:p>
          <a:p>
            <a:endParaRPr lang="en-US" altLang="zh-CN" sz="2400" dirty="0"/>
          </a:p>
          <a:p>
            <a:r>
              <a:rPr lang="en-US" altLang="zh-CN" sz="2400" dirty="0"/>
              <a:t>The capacity of the local loop falls quickly with distance from the end office, depending on the thickness and general quality of the twisted pair.</a:t>
            </a: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16623087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C466A90-D4F2-2346-916E-DB039F5F6279}"/>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Digital Subscriber Lines</a:t>
            </a:r>
          </a:p>
        </p:txBody>
      </p:sp>
      <p:sp>
        <p:nvSpPr>
          <p:cNvPr id="57347" name="Rectangle 3">
            <a:extLst>
              <a:ext uri="{FF2B5EF4-FFF2-40B4-BE49-F238E27FC236}">
                <a16:creationId xmlns:a16="http://schemas.microsoft.com/office/drawing/2014/main" id="{88880CB3-A134-8D48-889C-A9CDA2029440}"/>
              </a:ext>
            </a:extLst>
          </p:cNvPr>
          <p:cNvSpPr>
            <a:spLocks noGrp="1" noChangeArrowheads="1"/>
          </p:cNvSpPr>
          <p:nvPr>
            <p:ph type="body" idx="1"/>
          </p:nvPr>
        </p:nvSpPr>
        <p:spPr>
          <a:xfrm>
            <a:off x="287338" y="55626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Bandwidth versus distance over Category 3 </a:t>
            </a:r>
            <a:br>
              <a:rPr lang="en-US" altLang="en-US" sz="2400">
                <a:latin typeface="Arial" panose="020B0604020202020204" pitchFamily="34" charset="0"/>
                <a:cs typeface="Arial" panose="020B0604020202020204" pitchFamily="34" charset="0"/>
              </a:rPr>
            </a:br>
            <a:r>
              <a:rPr lang="en-US" altLang="en-US" sz="2400">
                <a:latin typeface="Arial" panose="020B0604020202020204" pitchFamily="34" charset="0"/>
                <a:cs typeface="Arial" panose="020B0604020202020204" pitchFamily="34" charset="0"/>
              </a:rPr>
              <a:t>UTP for DSL.</a:t>
            </a:r>
          </a:p>
        </p:txBody>
      </p:sp>
      <p:pic>
        <p:nvPicPr>
          <p:cNvPr id="57348" name="Picture 2">
            <a:extLst>
              <a:ext uri="{FF2B5EF4-FFF2-40B4-BE49-F238E27FC236}">
                <a16:creationId xmlns:a16="http://schemas.microsoft.com/office/drawing/2014/main" id="{44B7498B-F94E-FB46-872F-03FEBAD96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1676400"/>
            <a:ext cx="6975475"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Local Loop: Modems, ADSL, and Fiber</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Digital Subscriber Lines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45633"/>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t>The available 1.1 MHz spectrum on the local loop is divided into 256 independent channels of 4312.5 Hz each. The OFDM scheme is used to send data over these channels; it is called DMT in the context of ADSL.</a:t>
            </a:r>
          </a:p>
          <a:p>
            <a:pPr marL="342900" indent="-342900">
              <a:buFont typeface="Arial" panose="020B0604020202020204" pitchFamily="34" charset="0"/>
              <a:buChar char="•"/>
            </a:pPr>
            <a:r>
              <a:rPr lang="en-US" altLang="zh-CN" sz="2400" dirty="0"/>
              <a:t>Channel 0 is used for POTS (Plain Old Telephone Service)</a:t>
            </a:r>
          </a:p>
          <a:p>
            <a:pPr marL="342900" indent="-342900">
              <a:buFont typeface="Arial" panose="020B0604020202020204" pitchFamily="34" charset="0"/>
              <a:buChar char="•"/>
            </a:pPr>
            <a:r>
              <a:rPr lang="en-US" altLang="zh-CN" sz="2400" dirty="0"/>
              <a:t>Channel 1-5 are not used, to keep the voice and data signals from interfering with each other.</a:t>
            </a:r>
          </a:p>
          <a:p>
            <a:pPr marL="342900" indent="-342900">
              <a:buFont typeface="Arial" panose="020B0604020202020204" pitchFamily="34" charset="0"/>
              <a:buChar char="•"/>
            </a:pPr>
            <a:r>
              <a:rPr lang="en-US" altLang="zh-CN" sz="2400" dirty="0"/>
              <a:t>Of the remaining 250 channels, one is used for upstream control, one is used for downstream control, and others are used for data.</a:t>
            </a:r>
          </a:p>
          <a:p>
            <a:pPr marL="342900" indent="-342900">
              <a:buFont typeface="Arial" panose="020B0604020202020204" pitchFamily="34" charset="0"/>
              <a:buChar char="•"/>
            </a:pPr>
            <a:r>
              <a:rPr lang="en-US" altLang="zh-CN" sz="2400" dirty="0"/>
              <a:t>The provide decides how many channels are used for upstream and downstream. Most providers allocate 80-90% to the downstream channel. Hence the “A” (Asymmetric) in ADSL</a:t>
            </a: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2790516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F38121E-DAB4-F74F-A89E-640862BD328D}"/>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Digital Subscriber Lines</a:t>
            </a:r>
          </a:p>
        </p:txBody>
      </p:sp>
      <p:sp>
        <p:nvSpPr>
          <p:cNvPr id="58371" name="Rectangle 3">
            <a:extLst>
              <a:ext uri="{FF2B5EF4-FFF2-40B4-BE49-F238E27FC236}">
                <a16:creationId xmlns:a16="http://schemas.microsoft.com/office/drawing/2014/main" id="{1C60D4EF-1CBC-BA4B-8768-E83955F9428A}"/>
              </a:ext>
            </a:extLst>
          </p:cNvPr>
          <p:cNvSpPr>
            <a:spLocks noGrp="1" noChangeArrowheads="1"/>
          </p:cNvSpPr>
          <p:nvPr>
            <p:ph type="body" idx="1"/>
          </p:nvPr>
        </p:nvSpPr>
        <p:spPr>
          <a:xfrm>
            <a:off x="287338" y="5486400"/>
            <a:ext cx="8856662" cy="1066800"/>
          </a:xfrm>
        </p:spPr>
        <p:txBody>
          <a:bodyPr/>
          <a:lstStyle/>
          <a:p>
            <a:pPr marL="0" indent="0" algn="ctr" eaLnBrk="1" hangingPunct="1">
              <a:buFontTx/>
              <a:buNone/>
            </a:pPr>
            <a:r>
              <a:rPr lang="en-US" altLang="en-US" sz="2400">
                <a:latin typeface="Arial" panose="020B0604020202020204" pitchFamily="34" charset="0"/>
                <a:cs typeface="Arial" panose="020B0604020202020204" pitchFamily="34" charset="0"/>
              </a:rPr>
              <a:t>Operation of ADSL using discrete </a:t>
            </a:r>
            <a:br>
              <a:rPr lang="en-US" altLang="en-US" sz="2400">
                <a:latin typeface="Arial" panose="020B0604020202020204" pitchFamily="34" charset="0"/>
                <a:cs typeface="Arial" panose="020B0604020202020204" pitchFamily="34" charset="0"/>
              </a:rPr>
            </a:br>
            <a:r>
              <a:rPr lang="en-US" altLang="en-US" sz="2400">
                <a:latin typeface="Arial" panose="020B0604020202020204" pitchFamily="34" charset="0"/>
                <a:cs typeface="Arial" panose="020B0604020202020204" pitchFamily="34" charset="0"/>
              </a:rPr>
              <a:t>multitone modulation.</a:t>
            </a:r>
          </a:p>
        </p:txBody>
      </p:sp>
      <p:pic>
        <p:nvPicPr>
          <p:cNvPr id="58372" name="Picture 2">
            <a:extLst>
              <a:ext uri="{FF2B5EF4-FFF2-40B4-BE49-F238E27FC236}">
                <a16:creationId xmlns:a16="http://schemas.microsoft.com/office/drawing/2014/main" id="{202B0354-88D3-8A41-B6A2-38145B716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2133600"/>
            <a:ext cx="8348662"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Local Loop: Modems, ADSL, and Fiber</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Digital Subscriber Lines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61043"/>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Within each channel, QAM modulation is used at a rate of roughly 4000 symbols/sec.</a:t>
            </a:r>
          </a:p>
          <a:p>
            <a:endParaRPr lang="en-US" altLang="zh-CN" sz="2400" dirty="0">
              <a:ea typeface="宋体" panose="02010600030101010101" pitchFamily="2" charset="-122"/>
            </a:endParaRPr>
          </a:p>
          <a:p>
            <a:r>
              <a:rPr lang="en-US" altLang="zh-CN" sz="2400" dirty="0">
                <a:ea typeface="宋体" panose="02010600030101010101" pitchFamily="2" charset="-122"/>
              </a:rPr>
              <a:t>Different channels may have different data rates, with up to 15 bits per symbol sent on a channel with a high SNR, and down to 2, 1, or no bits per symbol sent on a channel with a low SNR.</a:t>
            </a:r>
          </a:p>
        </p:txBody>
      </p:sp>
    </p:spTree>
    <p:extLst>
      <p:ext uri="{BB962C8B-B14F-4D97-AF65-F5344CB8AC3E}">
        <p14:creationId xmlns:p14="http://schemas.microsoft.com/office/powerpoint/2010/main" val="27358204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Local Loop: Modems, ADSL, and Fiber</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Digital Subscriber Lines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61043"/>
            <a:ext cx="7772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A typical ADSL arrangement </a:t>
            </a:r>
          </a:p>
          <a:p>
            <a:pPr marL="342900" indent="-342900">
              <a:buFont typeface="Arial" panose="020B0604020202020204" pitchFamily="34" charset="0"/>
              <a:buChar char="•"/>
            </a:pPr>
            <a:r>
              <a:rPr lang="en-US" altLang="zh-CN" sz="2400" dirty="0">
                <a:ea typeface="宋体" panose="02010600030101010101" pitchFamily="2" charset="-122"/>
              </a:rPr>
              <a:t>A NID (Network Interface Device) is installed on the user’s premises.</a:t>
            </a:r>
          </a:p>
          <a:p>
            <a:pPr marL="342900" indent="-342900">
              <a:buFont typeface="Arial" panose="020B0604020202020204" pitchFamily="34" charset="0"/>
              <a:buChar char="•"/>
            </a:pPr>
            <a:r>
              <a:rPr lang="en-US" altLang="zh-CN" sz="2400" dirty="0">
                <a:ea typeface="宋体" panose="02010600030101010101" pitchFamily="2" charset="-122"/>
              </a:rPr>
              <a:t>A splitter, an analog filter that separates the 0-4000 Hz used by POTS from the data. The POTS signal is routed to the telephone or fax. The data signal is routed to an ADSL modem.</a:t>
            </a:r>
          </a:p>
          <a:p>
            <a:pPr marL="342900" indent="-342900">
              <a:buFont typeface="Arial" panose="020B0604020202020204" pitchFamily="34" charset="0"/>
              <a:buChar char="•"/>
            </a:pPr>
            <a:r>
              <a:rPr lang="en-US" altLang="zh-CN" sz="2400" dirty="0">
                <a:ea typeface="宋体" panose="02010600030101010101" pitchFamily="2" charset="-122"/>
              </a:rPr>
              <a:t>The computer is connected to the modem using Ethernet, a USB cable or 802.11</a:t>
            </a:r>
          </a:p>
          <a:p>
            <a:endParaRPr lang="en-US" altLang="zh-CN" sz="2400" dirty="0">
              <a:ea typeface="宋体" panose="02010600030101010101" pitchFamily="2" charset="-122"/>
            </a:endParaRPr>
          </a:p>
        </p:txBody>
      </p:sp>
    </p:spTree>
    <p:extLst>
      <p:ext uri="{BB962C8B-B14F-4D97-AF65-F5344CB8AC3E}">
        <p14:creationId xmlns:p14="http://schemas.microsoft.com/office/powerpoint/2010/main" val="10532412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Local Loop: Modems, ADSL, and Fiber</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Digital Subscriber Lines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61043"/>
            <a:ext cx="7772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At the end office, </a:t>
            </a:r>
          </a:p>
          <a:p>
            <a:pPr marL="342900" indent="-342900">
              <a:buFont typeface="Arial" panose="020B0604020202020204" pitchFamily="34" charset="0"/>
              <a:buChar char="•"/>
            </a:pPr>
            <a:r>
              <a:rPr lang="en-US" altLang="zh-CN" sz="2400" dirty="0">
                <a:ea typeface="宋体" panose="02010600030101010101" pitchFamily="2" charset="-122"/>
              </a:rPr>
              <a:t>A splitter filtered the voice signal to be sent to the voice switch. The signal above 26 kHz is routed to a DSLAM (Digital Subscriber Line Access Multiplexer)</a:t>
            </a:r>
          </a:p>
          <a:p>
            <a:pPr marL="342900" indent="-342900">
              <a:buFont typeface="Arial" panose="020B0604020202020204" pitchFamily="34" charset="0"/>
              <a:buChar char="•"/>
            </a:pPr>
            <a:r>
              <a:rPr lang="en-US" altLang="zh-CN" sz="2400" dirty="0">
                <a:ea typeface="宋体" panose="02010600030101010101" pitchFamily="2" charset="-122"/>
              </a:rPr>
              <a:t>DSLAM recovers the bits from the signal, forms packets, and sends them to the ISP. </a:t>
            </a:r>
          </a:p>
        </p:txBody>
      </p:sp>
    </p:spTree>
    <p:extLst>
      <p:ext uri="{BB962C8B-B14F-4D97-AF65-F5344CB8AC3E}">
        <p14:creationId xmlns:p14="http://schemas.microsoft.com/office/powerpoint/2010/main" val="18508951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13D78BD-9000-4B41-81AB-57AFBE1EEAD8}"/>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Digital Subscriber Lines</a:t>
            </a:r>
          </a:p>
        </p:txBody>
      </p:sp>
      <p:sp>
        <p:nvSpPr>
          <p:cNvPr id="59395" name="Rectangle 3">
            <a:extLst>
              <a:ext uri="{FF2B5EF4-FFF2-40B4-BE49-F238E27FC236}">
                <a16:creationId xmlns:a16="http://schemas.microsoft.com/office/drawing/2014/main" id="{F466CC74-969D-8B46-88CC-837E005BE921}"/>
              </a:ext>
            </a:extLst>
          </p:cNvPr>
          <p:cNvSpPr>
            <a:spLocks noGrp="1" noChangeArrowheads="1"/>
          </p:cNvSpPr>
          <p:nvPr>
            <p:ph type="body" idx="1"/>
          </p:nvPr>
        </p:nvSpPr>
        <p:spPr>
          <a:xfrm>
            <a:off x="287338" y="5867400"/>
            <a:ext cx="8856662" cy="6858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A typical ADSL equipment configuration.</a:t>
            </a:r>
          </a:p>
        </p:txBody>
      </p:sp>
      <p:pic>
        <p:nvPicPr>
          <p:cNvPr id="59396" name="Picture 2">
            <a:extLst>
              <a:ext uri="{FF2B5EF4-FFF2-40B4-BE49-F238E27FC236}">
                <a16:creationId xmlns:a16="http://schemas.microsoft.com/office/drawing/2014/main" id="{C9A12E1C-98DE-304A-9C91-DAC67DB28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1443038"/>
            <a:ext cx="690562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The Local Loop: Modems, ADSL, and Fiber</a:t>
            </a:r>
            <a:br>
              <a:rPr lang="en-US" altLang="en-US" dirty="0">
                <a:latin typeface="Arial" panose="020B0604020202020204" pitchFamily="34" charset="0"/>
                <a:cs typeface="Arial" panose="020B0604020202020204" pitchFamily="34" charset="0"/>
              </a:rPr>
            </a:br>
            <a:r>
              <a:rPr lang="en-US" altLang="en-US" dirty="0" err="1">
                <a:latin typeface="Arial" panose="020B0604020202020204" pitchFamily="34" charset="0"/>
                <a:cs typeface="Arial" panose="020B0604020202020204" pitchFamily="34" charset="0"/>
              </a:rPr>
              <a:t>Fiber</a:t>
            </a:r>
            <a:r>
              <a:rPr lang="en-US" altLang="en-US" dirty="0">
                <a:latin typeface="Arial" panose="020B0604020202020204" pitchFamily="34" charset="0"/>
                <a:cs typeface="Arial" panose="020B0604020202020204" pitchFamily="34" charset="0"/>
              </a:rPr>
              <a:t> To The Home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61043"/>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err="1">
                <a:ea typeface="宋体" panose="02010600030101010101" pitchFamily="2" charset="-122"/>
              </a:rPr>
              <a:t>FttH</a:t>
            </a:r>
            <a:r>
              <a:rPr lang="en-US" altLang="zh-CN" sz="2400" dirty="0">
                <a:ea typeface="宋体" panose="02010600030101010101" pitchFamily="2" charset="-122"/>
              </a:rPr>
              <a:t> (Fiber To The Home): Telephone companies are upgrading local loops by installing optical fiber to houses and offices.</a:t>
            </a:r>
          </a:p>
          <a:p>
            <a:endParaRPr lang="en-US" altLang="zh-CN" sz="2400" dirty="0">
              <a:ea typeface="宋体" panose="02010600030101010101" pitchFamily="2" charset="-122"/>
            </a:endParaRPr>
          </a:p>
          <a:p>
            <a:r>
              <a:rPr lang="en-US" altLang="zh-CN" sz="2400" dirty="0">
                <a:ea typeface="宋体" panose="02010600030101010101" pitchFamily="2" charset="-122"/>
              </a:rPr>
              <a:t>PON (Passive Optical Network).</a:t>
            </a:r>
          </a:p>
          <a:p>
            <a:pPr marL="342900" indent="-342900">
              <a:buFont typeface="Arial" panose="020B0604020202020204" pitchFamily="34" charset="0"/>
              <a:buChar char="•"/>
            </a:pPr>
            <a:r>
              <a:rPr lang="en-US" altLang="zh-CN" sz="2400" dirty="0">
                <a:ea typeface="宋体" panose="02010600030101010101" pitchFamily="2" charset="-122"/>
              </a:rPr>
              <a:t>The fibers from the houses are jointed together so that only a single fiber reaches the end office per group of up to 100 houses.</a:t>
            </a:r>
          </a:p>
          <a:p>
            <a:pPr marL="342900" indent="-342900">
              <a:buFont typeface="Arial" panose="020B0604020202020204" pitchFamily="34" charset="0"/>
              <a:buChar char="•"/>
            </a:pPr>
            <a:r>
              <a:rPr lang="en-US" altLang="zh-CN" sz="2400" dirty="0">
                <a:ea typeface="宋体" panose="02010600030101010101" pitchFamily="2" charset="-122"/>
              </a:rPr>
              <a:t>In the downstream, optical splitters divide the signal from the end office so that it reaches all houses.</a:t>
            </a:r>
          </a:p>
          <a:p>
            <a:pPr marL="342900" indent="-342900">
              <a:buFont typeface="Arial" panose="020B0604020202020204" pitchFamily="34" charset="0"/>
              <a:buChar char="•"/>
            </a:pPr>
            <a:r>
              <a:rPr lang="en-US" altLang="zh-CN" sz="2400" dirty="0">
                <a:ea typeface="宋体" panose="02010600030101010101" pitchFamily="2" charset="-122"/>
              </a:rPr>
              <a:t>The tremendous bandwidth and low attenuation of fiber mean that PONs can provide high rates to users over distances of up to 20 km, several Gbps</a:t>
            </a:r>
          </a:p>
        </p:txBody>
      </p:sp>
    </p:spTree>
    <p:extLst>
      <p:ext uri="{BB962C8B-B14F-4D97-AF65-F5344CB8AC3E}">
        <p14:creationId xmlns:p14="http://schemas.microsoft.com/office/powerpoint/2010/main" val="79295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Bandwidth</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Efficiency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98120"/>
                <a:ext cx="7772400" cy="56323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zh-CN" sz="2400" dirty="0">
                    <a:ea typeface="宋体" panose="02010600030101010101" pitchFamily="2" charset="-122"/>
                  </a:rPr>
                  <a:t>A</a:t>
                </a:r>
                <a:r>
                  <a:rPr lang="en-US" altLang="zh-CN" sz="2400" dirty="0" err="1">
                    <a:ea typeface="宋体" panose="02010600030101010101" pitchFamily="2" charset="-122"/>
                  </a:rPr>
                  <a:t>ccording</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Nyquist</a:t>
                </a:r>
                <a:r>
                  <a:rPr lang="zh-CN" altLang="en-US" sz="2400" dirty="0">
                    <a:ea typeface="宋体" panose="02010600030101010101" pitchFamily="2" charset="-122"/>
                  </a:rPr>
                  <a:t> </a:t>
                </a:r>
                <a:r>
                  <a:rPr lang="en-US" altLang="zh-CN" sz="2400" dirty="0">
                    <a:ea typeface="宋体" panose="02010600030101010101" pitchFamily="2" charset="-122"/>
                  </a:rPr>
                  <a:t>rate</a:t>
                </a:r>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𝑚𝑎𝑥𝑖𝑚𝑢𝑚</m:t>
                      </m:r>
                      <m:r>
                        <a:rPr lang="en-US" altLang="zh-CN" sz="2400" i="1">
                          <a:latin typeface="Cambria Math" panose="02040503050406030204" pitchFamily="18" charset="0"/>
                        </a:rPr>
                        <m:t> </m:t>
                      </m:r>
                      <m:r>
                        <a:rPr lang="en-US" altLang="zh-CN" sz="2400" i="1">
                          <a:latin typeface="Cambria Math" panose="02040503050406030204" pitchFamily="18" charset="0"/>
                        </a:rPr>
                        <m:t>𝑑𝑎𝑡𝑎</m:t>
                      </m:r>
                      <m:r>
                        <a:rPr lang="en-US" altLang="zh-CN" sz="2400" i="1">
                          <a:latin typeface="Cambria Math" panose="02040503050406030204" pitchFamily="18" charset="0"/>
                        </a:rPr>
                        <m:t> </m:t>
                      </m:r>
                      <m:r>
                        <a:rPr lang="en-US" altLang="zh-CN" sz="2400" i="1">
                          <a:latin typeface="Cambria Math" panose="02040503050406030204" pitchFamily="18" charset="0"/>
                        </a:rPr>
                        <m:t>𝑟𝑎𝑡𝑒</m:t>
                      </m:r>
                      <m:r>
                        <a:rPr lang="en-US" altLang="zh-CN" sz="2400" i="1">
                          <a:latin typeface="Cambria Math" panose="02040503050406030204" pitchFamily="18" charset="0"/>
                        </a:rPr>
                        <m:t>=2</m:t>
                      </m:r>
                      <m:r>
                        <a:rPr lang="en-US" altLang="zh-CN" sz="2400" i="1">
                          <a:latin typeface="Cambria Math" panose="02040503050406030204" pitchFamily="18" charset="0"/>
                        </a:rPr>
                        <m:t>𝐵𝑙𝑜</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𝑔</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𝑉</m:t>
                      </m:r>
                      <m:r>
                        <a:rPr lang="en-US" altLang="zh-CN" sz="2400" i="1">
                          <a:latin typeface="Cambria Math" panose="02040503050406030204" pitchFamily="18" charset="0"/>
                        </a:rPr>
                        <m:t> </m:t>
                      </m:r>
                      <m:r>
                        <a:rPr lang="en-US" altLang="zh-CN" sz="2400" i="1">
                          <a:latin typeface="Cambria Math" panose="02040503050406030204" pitchFamily="18" charset="0"/>
                        </a:rPr>
                        <m:t>𝑏𝑖𝑡𝑠</m:t>
                      </m:r>
                      <m:r>
                        <a:rPr lang="en-US" altLang="zh-CN" sz="2400" i="1">
                          <a:latin typeface="Cambria Math" panose="02040503050406030204" pitchFamily="18" charset="0"/>
                        </a:rPr>
                        <m:t>/</m:t>
                      </m:r>
                      <m:r>
                        <a:rPr lang="en-US" altLang="zh-CN" sz="2400" i="1">
                          <a:latin typeface="Cambria Math" panose="02040503050406030204" pitchFamily="18" charset="0"/>
                        </a:rPr>
                        <m:t>𝑠𝑒𝑐</m:t>
                      </m:r>
                    </m:oMath>
                  </m:oMathPara>
                </a14:m>
                <a:endParaRPr lang="en-US" altLang="zh-CN" sz="2400" dirty="0"/>
              </a:p>
              <a:p>
                <a:pPr eaLnBrk="1" hangingPunct="1"/>
                <a:r>
                  <a:rPr lang="en-US" altLang="zh-CN" sz="2400" dirty="0">
                    <a:ea typeface="宋体" panose="02010600030101010101" pitchFamily="2" charset="-122"/>
                  </a:rPr>
                  <a:t>Since</a:t>
                </a:r>
                <a:r>
                  <a:rPr lang="zh-CN" altLang="en-US" sz="2400" dirty="0">
                    <a:ea typeface="宋体" panose="02010600030101010101" pitchFamily="2" charset="-122"/>
                  </a:rPr>
                  <a:t> </a:t>
                </a:r>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use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positive</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negative</a:t>
                </a:r>
                <a:r>
                  <a:rPr lang="zh-CN" altLang="en-US" sz="2400" dirty="0">
                    <a:ea typeface="宋体" panose="02010600030101010101" pitchFamily="2" charset="-122"/>
                  </a:rPr>
                  <a:t> </a:t>
                </a:r>
                <a:r>
                  <a:rPr lang="en-US" altLang="zh-CN" sz="2400" dirty="0">
                    <a:ea typeface="宋体" panose="02010600030101010101" pitchFamily="2" charset="-122"/>
                  </a:rPr>
                  <a:t>voltages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represent</a:t>
                </a:r>
                <a:r>
                  <a:rPr lang="zh-CN" altLang="en-US" sz="2400" dirty="0">
                    <a:ea typeface="宋体" panose="02010600030101010101" pitchFamily="2" charset="-122"/>
                  </a:rPr>
                  <a:t> </a:t>
                </a:r>
                <a:r>
                  <a:rPr lang="en-US" altLang="zh-CN" sz="2400" dirty="0">
                    <a:ea typeface="宋体" panose="02010600030101010101" pitchFamily="2" charset="-122"/>
                  </a:rPr>
                  <a:t>1</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0,</a:t>
                </a:r>
                <a:r>
                  <a:rPr lang="zh-CN" altLang="en-US" sz="2400" dirty="0">
                    <a:ea typeface="宋体" panose="02010600030101010101" pitchFamily="2" charset="-122"/>
                  </a:rPr>
                  <a:t> </a:t>
                </a:r>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have</a:t>
                </a:r>
                <a:r>
                  <a:rPr lang="zh-CN" altLang="en-US" sz="2400" dirty="0">
                    <a:ea typeface="宋体" panose="02010600030101010101" pitchFamily="2" charset="-122"/>
                  </a:rPr>
                  <a:t> </a:t>
                </a:r>
                <a:r>
                  <a:rPr lang="en-US" altLang="zh-CN" sz="2400" dirty="0">
                    <a:ea typeface="宋体" panose="02010600030101010101" pitchFamily="2" charset="-122"/>
                  </a:rPr>
                  <a:t>V</a:t>
                </a:r>
                <a:r>
                  <a:rPr lang="zh-CN" altLang="en-US" sz="2400" dirty="0">
                    <a:ea typeface="宋体" panose="02010600030101010101" pitchFamily="2" charset="-122"/>
                  </a:rPr>
                  <a:t> </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2.</a:t>
                </a:r>
              </a:p>
              <a:p>
                <a:pPr eaLnBrk="1" hangingPunct="1"/>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achieve</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rate</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B,</a:t>
                </a:r>
                <a:r>
                  <a:rPr lang="zh-CN" altLang="en-US" sz="2400" dirty="0">
                    <a:ea typeface="宋体" panose="02010600030101010101" pitchFamily="2" charset="-122"/>
                  </a:rPr>
                  <a:t> </a:t>
                </a:r>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need</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least</a:t>
                </a:r>
                <a:r>
                  <a:rPr lang="zh-CN" altLang="en-US" sz="2400" dirty="0">
                    <a:ea typeface="宋体" panose="02010600030101010101" pitchFamily="2" charset="-122"/>
                  </a:rPr>
                  <a:t> </a:t>
                </a:r>
                <a:r>
                  <a:rPr lang="en-US" altLang="zh-CN" sz="2400" dirty="0">
                    <a:ea typeface="宋体" panose="02010600030101010101" pitchFamily="2" charset="-122"/>
                  </a:rPr>
                  <a:t>B/2Hz</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limited</a:t>
                </a:r>
                <a:r>
                  <a:rPr lang="zh-CN" altLang="en-US" sz="2400" dirty="0">
                    <a:ea typeface="宋体" panose="02010600030101010101" pitchFamily="2" charset="-122"/>
                  </a:rPr>
                  <a:t> </a:t>
                </a:r>
                <a:r>
                  <a:rPr lang="en-US" altLang="zh-CN" sz="2400" dirty="0">
                    <a:ea typeface="宋体" panose="02010600030101010101" pitchFamily="2" charset="-122"/>
                  </a:rPr>
                  <a:t>resource.</a:t>
                </a:r>
                <a:r>
                  <a:rPr lang="zh-CN" altLang="en-US" sz="2400" dirty="0">
                    <a:ea typeface="宋体" panose="02010600030101010101" pitchFamily="2" charset="-122"/>
                  </a:rPr>
                  <a:t> </a:t>
                </a:r>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Higher-frequency</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increasingly</a:t>
                </a:r>
                <a:r>
                  <a:rPr lang="zh-CN" altLang="en-US" sz="2400" dirty="0">
                    <a:ea typeface="宋体" panose="02010600030101010101" pitchFamily="2" charset="-122"/>
                  </a:rPr>
                  <a:t> </a:t>
                </a:r>
                <a:r>
                  <a:rPr lang="en-US" altLang="zh-CN" sz="2400" dirty="0">
                    <a:ea typeface="宋体" panose="02010600030101010101" pitchFamily="2" charset="-122"/>
                  </a:rPr>
                  <a:t>attenuated.</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Higher-frequency</a:t>
                </a:r>
                <a:r>
                  <a:rPr lang="zh-CN" altLang="en-US" sz="2400" dirty="0">
                    <a:ea typeface="宋体" panose="02010600030101010101" pitchFamily="2" charset="-122"/>
                  </a:rPr>
                  <a:t> </a:t>
                </a:r>
                <a:r>
                  <a:rPr lang="en-US" altLang="zh-CN" sz="2400" dirty="0">
                    <a:ea typeface="宋体" panose="02010600030101010101" pitchFamily="2" charset="-122"/>
                  </a:rPr>
                  <a:t>signals</a:t>
                </a:r>
                <a:r>
                  <a:rPr lang="zh-CN" altLang="en-US" sz="2400" dirty="0">
                    <a:ea typeface="宋体" panose="02010600030101010101" pitchFamily="2" charset="-122"/>
                  </a:rPr>
                  <a:t> </a:t>
                </a:r>
                <a:r>
                  <a:rPr lang="en-US" altLang="zh-CN" sz="2400" dirty="0">
                    <a:ea typeface="宋体" panose="02010600030101010101" pitchFamily="2" charset="-122"/>
                  </a:rPr>
                  <a:t>require</a:t>
                </a:r>
                <a:r>
                  <a:rPr lang="zh-CN" altLang="en-US" sz="2400" dirty="0">
                    <a:ea typeface="宋体" panose="02010600030101010101" pitchFamily="2" charset="-122"/>
                  </a:rPr>
                  <a:t> </a:t>
                </a:r>
                <a:r>
                  <a:rPr lang="en-US" altLang="zh-CN" sz="2400" dirty="0">
                    <a:ea typeface="宋体" panose="02010600030101010101" pitchFamily="2" charset="-122"/>
                  </a:rPr>
                  <a:t>faster</a:t>
                </a:r>
                <a:r>
                  <a:rPr lang="zh-CN" altLang="en-US" sz="2400" dirty="0">
                    <a:ea typeface="宋体" panose="02010600030101010101" pitchFamily="2" charset="-122"/>
                  </a:rPr>
                  <a:t> </a:t>
                </a:r>
                <a:r>
                  <a:rPr lang="en-US" altLang="zh-CN" sz="2400" dirty="0">
                    <a:ea typeface="宋体" panose="02010600030101010101" pitchFamily="2" charset="-122"/>
                  </a:rPr>
                  <a:t>electronics.</a:t>
                </a: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398120"/>
                <a:ext cx="7772400" cy="5632311"/>
              </a:xfrm>
              <a:prstGeom prst="rect">
                <a:avLst/>
              </a:prstGeom>
              <a:blipFill>
                <a:blip r:embed="rId2"/>
                <a:stretch>
                  <a:fillRect l="-1142" t="-6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5848804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B5023D8-DB84-074A-A4BA-6DDFDDAF9776}"/>
              </a:ext>
            </a:extLst>
          </p:cNvPr>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Fiber To The Home</a:t>
            </a:r>
          </a:p>
        </p:txBody>
      </p:sp>
      <p:sp>
        <p:nvSpPr>
          <p:cNvPr id="60419" name="Rectangle 3">
            <a:extLst>
              <a:ext uri="{FF2B5EF4-FFF2-40B4-BE49-F238E27FC236}">
                <a16:creationId xmlns:a16="http://schemas.microsoft.com/office/drawing/2014/main" id="{2B20C90D-44A9-F343-9770-476652A7A11C}"/>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Passive optical network for Fiber To The Home.</a:t>
            </a:r>
          </a:p>
        </p:txBody>
      </p:sp>
      <p:pic>
        <p:nvPicPr>
          <p:cNvPr id="60421" name="Picture 6">
            <a:extLst>
              <a:ext uri="{FF2B5EF4-FFF2-40B4-BE49-F238E27FC236}">
                <a16:creationId xmlns:a16="http://schemas.microsoft.com/office/drawing/2014/main" id="{3A45AEFC-B847-114E-A39D-3A16DEF6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2014538"/>
            <a:ext cx="8318500" cy="296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61043"/>
            <a:ext cx="7772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Compared with local loops, trunks</a:t>
            </a:r>
          </a:p>
          <a:p>
            <a:pPr marL="342900" indent="-342900">
              <a:buFont typeface="Arial" panose="020B0604020202020204" pitchFamily="34" charset="0"/>
              <a:buChar char="•"/>
            </a:pPr>
            <a:r>
              <a:rPr lang="en-US" altLang="zh-CN" sz="2400" dirty="0">
                <a:ea typeface="宋体" panose="02010600030101010101" pitchFamily="2" charset="-122"/>
              </a:rPr>
              <a:t>Mush faster</a:t>
            </a:r>
          </a:p>
          <a:p>
            <a:pPr marL="342900" indent="-342900">
              <a:buFont typeface="Arial" panose="020B0604020202020204" pitchFamily="34" charset="0"/>
              <a:buChar char="•"/>
            </a:pPr>
            <a:r>
              <a:rPr lang="en-US" altLang="zh-CN" sz="2400" dirty="0">
                <a:ea typeface="宋体" panose="02010600030101010101" pitchFamily="2" charset="-122"/>
              </a:rPr>
              <a:t>Carries digital information, not analog information, that is, bits not voice.</a:t>
            </a:r>
          </a:p>
          <a:p>
            <a:pPr marL="342900" indent="-342900">
              <a:buFont typeface="Arial" panose="020B0604020202020204" pitchFamily="34" charset="0"/>
              <a:buChar char="•"/>
            </a:pPr>
            <a:r>
              <a:rPr lang="en-US" altLang="zh-CN" sz="2400" dirty="0">
                <a:ea typeface="宋体" panose="02010600030101010101" pitchFamily="2" charset="-122"/>
              </a:rPr>
              <a:t>Carry thousands, even millions, of calls simultaneously by TDM and FDM multiplexing</a:t>
            </a:r>
          </a:p>
          <a:p>
            <a:pPr marL="342900" indent="-342900">
              <a:buFont typeface="Arial" panose="020B0604020202020204" pitchFamily="34" charset="0"/>
              <a:buChar char="•"/>
            </a:pPr>
            <a:endParaRPr lang="en-US" altLang="zh-CN" sz="2400" dirty="0">
              <a:ea typeface="宋体" panose="02010600030101010101" pitchFamily="2" charset="-122"/>
            </a:endParaRPr>
          </a:p>
          <a:p>
            <a:pPr marL="457200" indent="-457200">
              <a:buAutoNum type="arabicPeriod"/>
            </a:pPr>
            <a:r>
              <a:rPr lang="en-US" altLang="zh-CN" sz="2400" dirty="0">
                <a:ea typeface="宋体" panose="02010600030101010101" pitchFamily="2" charset="-122"/>
              </a:rPr>
              <a:t>How voice signals are digitized?</a:t>
            </a:r>
          </a:p>
          <a:p>
            <a:pPr marL="457200" indent="-457200">
              <a:buAutoNum type="arabicPeriod"/>
            </a:pPr>
            <a:r>
              <a:rPr lang="en-US" altLang="zh-CN" sz="2400" dirty="0">
                <a:ea typeface="宋体" panose="02010600030101010101" pitchFamily="2" charset="-122"/>
              </a:rPr>
              <a:t>How TDM is used to carry bits on trunks?</a:t>
            </a:r>
          </a:p>
          <a:p>
            <a:pPr marL="457200" indent="-457200">
              <a:buAutoNum type="arabicPeriod"/>
            </a:pPr>
            <a:r>
              <a:rPr lang="en-US" altLang="zh-CN" sz="2400" dirty="0">
                <a:ea typeface="宋体" panose="02010600030101010101" pitchFamily="2" charset="-122"/>
              </a:rPr>
              <a:t>How FDM is applied to fiber optics?</a:t>
            </a:r>
          </a:p>
        </p:txBody>
      </p:sp>
    </p:spTree>
    <p:extLst>
      <p:ext uri="{BB962C8B-B14F-4D97-AF65-F5344CB8AC3E}">
        <p14:creationId xmlns:p14="http://schemas.microsoft.com/office/powerpoint/2010/main" val="28385879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Digitizing Voice Signals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61043"/>
                <a:ext cx="7772400" cy="45243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The analog signals are digitized in the end office by a device called a codec. </a:t>
                </a:r>
              </a:p>
              <a:p>
                <a:endParaRPr lang="en-US" altLang="zh-CN" sz="2400" dirty="0">
                  <a:ea typeface="宋体" panose="02010600030101010101" pitchFamily="2" charset="-122"/>
                </a:endParaRPr>
              </a:p>
              <a:p>
                <a:r>
                  <a:rPr lang="en-US" altLang="zh-CN" sz="2400" dirty="0">
                    <a:ea typeface="宋体" panose="02010600030101010101" pitchFamily="2" charset="-122"/>
                  </a:rPr>
                  <a:t>PCM (Pulse Code Modulation)</a:t>
                </a:r>
              </a:p>
              <a:p>
                <a:pPr marL="342900" indent="-342900">
                  <a:buFont typeface="Arial" panose="020B0604020202020204" pitchFamily="34" charset="0"/>
                  <a:buChar char="•"/>
                </a:pPr>
                <a:r>
                  <a:rPr lang="en-US" altLang="zh-CN" sz="2400" dirty="0">
                    <a:ea typeface="宋体" panose="02010600030101010101" pitchFamily="2" charset="-122"/>
                  </a:rPr>
                  <a:t>According to the Nyquist theorem, the codec makes 8000 samples per second (125 </a:t>
                </a:r>
                <a14:m>
                  <m:oMath xmlns:m="http://schemas.openxmlformats.org/officeDocument/2006/math">
                    <m:r>
                      <a:rPr lang="zh-CN" altLang="en-US" sz="2400" i="1" smtClean="0">
                        <a:latin typeface="Cambria Math" panose="02040503050406030204" pitchFamily="18" charset="0"/>
                        <a:ea typeface="宋体" panose="02010600030101010101" pitchFamily="2" charset="-122"/>
                      </a:rPr>
                      <m:t>𝜇</m:t>
                    </m:r>
                    <m:r>
                      <a:rPr lang="en-US" altLang="zh-CN" sz="2400" b="0" i="1" smtClean="0">
                        <a:latin typeface="Cambria Math" panose="02040503050406030204" pitchFamily="18" charset="0"/>
                        <a:ea typeface="宋体" panose="02010600030101010101" pitchFamily="2" charset="-122"/>
                      </a:rPr>
                      <m:t>𝑠𝑒𝑐</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𝑠𝑎𝑚𝑝𝑙𝑒</m:t>
                    </m:r>
                  </m:oMath>
                </a14:m>
                <a:r>
                  <a:rPr lang="en-US" altLang="zh-CN" sz="2400" dirty="0">
                    <a:ea typeface="宋体" panose="02010600030101010101" pitchFamily="2" charset="-122"/>
                  </a:rPr>
                  <a:t>) for the 4-kHz telephone channel bandwidth. </a:t>
                </a:r>
              </a:p>
              <a:p>
                <a:pPr marL="342900" indent="-342900">
                  <a:buFont typeface="Arial" panose="020B0604020202020204" pitchFamily="34" charset="0"/>
                  <a:buChar char="•"/>
                </a:pPr>
                <a:r>
                  <a:rPr lang="en-US" altLang="zh-CN" sz="2400" dirty="0">
                    <a:ea typeface="宋体" panose="02010600030101010101" pitchFamily="2" charset="-122"/>
                  </a:rPr>
                  <a:t>Each sample of the amplitude of the signal is quantized to an 8-bit number.</a:t>
                </a:r>
              </a:p>
              <a:p>
                <a:pPr marL="342900" indent="-342900">
                  <a:buFont typeface="Arial" panose="020B0604020202020204" pitchFamily="34" charset="0"/>
                  <a:buChar char="•"/>
                </a:pPr>
                <a:r>
                  <a:rPr lang="en-US" altLang="zh-CN" sz="2400" dirty="0">
                    <a:ea typeface="宋体" panose="02010600030101010101" pitchFamily="2" charset="-122"/>
                  </a:rPr>
                  <a:t>At the receiver, an analog signal is recreated from the quantized samples by playing them out and smoothing them over time.</a:t>
                </a: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361043"/>
                <a:ext cx="7772400" cy="4524315"/>
              </a:xfrm>
              <a:prstGeom prst="rect">
                <a:avLst/>
              </a:prstGeom>
              <a:blipFill>
                <a:blip r:embed="rId2"/>
                <a:stretch>
                  <a:fillRect l="-1255" t="-943" r="-1882" b="-22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32599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Time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61043"/>
                <a:ext cx="7772400" cy="45243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T1 carrier standard for TDM based on PCM</a:t>
                </a:r>
              </a:p>
              <a:p>
                <a:pPr marL="342900" indent="-342900">
                  <a:buFont typeface="Arial" panose="020B0604020202020204" pitchFamily="34" charset="0"/>
                  <a:buChar char="•"/>
                </a:pPr>
                <a:r>
                  <a:rPr lang="en-US" altLang="zh-CN" sz="2400" dirty="0">
                    <a:ea typeface="宋体" panose="02010600030101010101" pitchFamily="2" charset="-122"/>
                  </a:rPr>
                  <a:t>24 voice channels multiplexed together; each insert 8 bits into the output stream.</a:t>
                </a:r>
              </a:p>
              <a:p>
                <a:pPr marL="342900" indent="-342900">
                  <a:buFont typeface="Arial" panose="020B0604020202020204" pitchFamily="34" charset="0"/>
                  <a:buChar char="•"/>
                </a:pPr>
                <a:r>
                  <a:rPr lang="en-US" altLang="zh-CN" sz="2400" dirty="0">
                    <a:ea typeface="宋体" panose="02010600030101010101" pitchFamily="2" charset="-122"/>
                  </a:rPr>
                  <a:t>For each channel, 7 bits are for data, and the 8</a:t>
                </a:r>
                <a:r>
                  <a:rPr lang="en-US" altLang="zh-CN" sz="2400" baseline="30000" dirty="0">
                    <a:ea typeface="宋体" panose="02010600030101010101" pitchFamily="2" charset="-122"/>
                  </a:rPr>
                  <a:t>th</a:t>
                </a:r>
                <a:r>
                  <a:rPr lang="en-US" altLang="zh-CN" sz="2400" dirty="0">
                    <a:ea typeface="宋体" panose="02010600030101010101" pitchFamily="2" charset="-122"/>
                  </a:rPr>
                  <a:t> bit is for signaling.</a:t>
                </a:r>
              </a:p>
              <a:p>
                <a:pPr marL="342900" indent="-342900">
                  <a:buFont typeface="Arial" panose="020B0604020202020204" pitchFamily="34" charset="0"/>
                  <a:buChar char="•"/>
                </a:pPr>
                <a:r>
                  <a:rPr lang="en-US" altLang="zh-CN" sz="2400" dirty="0">
                    <a:ea typeface="宋体" panose="02010600030101010101" pitchFamily="2" charset="-122"/>
                  </a:rPr>
                  <a:t>A frame consists of 24*8 = 192 bits + 1 bit for control purposes, a total of 193 bits every 125 </a:t>
                </a:r>
                <a14:m>
                  <m:oMath xmlns:m="http://schemas.openxmlformats.org/officeDocument/2006/math">
                    <m:r>
                      <a:rPr lang="zh-CN" altLang="en-US" sz="2400" i="1" smtClean="0">
                        <a:latin typeface="Cambria Math" panose="02040503050406030204" pitchFamily="18" charset="0"/>
                        <a:ea typeface="宋体" panose="02010600030101010101" pitchFamily="2" charset="-122"/>
                      </a:rPr>
                      <m:t>𝜇</m:t>
                    </m:r>
                    <m:r>
                      <a:rPr lang="en-US" altLang="zh-CN" sz="2400" b="0" i="1" smtClean="0">
                        <a:latin typeface="Cambria Math" panose="02040503050406030204" pitchFamily="18" charset="0"/>
                        <a:ea typeface="宋体" panose="02010600030101010101" pitchFamily="2" charset="-122"/>
                      </a:rPr>
                      <m:t>𝑠𝑒𝑐</m:t>
                    </m:r>
                  </m:oMath>
                </a14:m>
                <a:endParaRPr lang="en-US" altLang="zh-CN" sz="2400" dirty="0">
                  <a:ea typeface="宋体" panose="02010600030101010101" pitchFamily="2" charset="-122"/>
                </a:endParaRPr>
              </a:p>
              <a:p>
                <a:pPr marL="342900" indent="-342900">
                  <a:buFont typeface="Arial" panose="020B0604020202020204" pitchFamily="34" charset="0"/>
                  <a:buChar char="•"/>
                </a:pPr>
                <a:r>
                  <a:rPr lang="en-US" altLang="zh-CN" sz="2400" dirty="0">
                    <a:ea typeface="宋体" panose="02010600030101010101" pitchFamily="2" charset="-122"/>
                  </a:rPr>
                  <a:t>A gross data rate of 1.544 Mbps, of which 8 </a:t>
                </a:r>
                <a:r>
                  <a:rPr lang="en-US" altLang="zh-CN" sz="2400" dirty="0" err="1">
                    <a:ea typeface="宋体" panose="02010600030101010101" pitchFamily="2" charset="-122"/>
                  </a:rPr>
                  <a:t>kpbs</a:t>
                </a:r>
                <a:r>
                  <a:rPr lang="en-US" altLang="zh-CN" sz="2400" dirty="0">
                    <a:ea typeface="宋体" panose="02010600030101010101" pitchFamily="2" charset="-122"/>
                  </a:rPr>
                  <a:t> is for signaling</a:t>
                </a:r>
              </a:p>
              <a:p>
                <a:pPr marL="342900" indent="-342900">
                  <a:buFont typeface="Arial" panose="020B0604020202020204" pitchFamily="34" charset="0"/>
                  <a:buChar char="•"/>
                </a:pPr>
                <a:r>
                  <a:rPr lang="en-US" altLang="zh-CN" sz="2400" dirty="0">
                    <a:ea typeface="宋体" panose="02010600030101010101" pitchFamily="2" charset="-122"/>
                  </a:rPr>
                  <a:t>Each user gets a data rate of </a:t>
                </a:r>
              </a:p>
              <a:p>
                <a:pPr marL="342900" indent="-342900">
                  <a:buFont typeface="Arial" panose="020B0604020202020204" pitchFamily="34" charset="0"/>
                  <a:buChar char="•"/>
                </a:pPr>
                <a:r>
                  <a:rPr lang="en-US" altLang="zh-CN" sz="2400" dirty="0">
                    <a:ea typeface="宋体" panose="02010600030101010101" pitchFamily="2" charset="-122"/>
                  </a:rPr>
                  <a:t>(1.544 Mbps-8 kbps)*7/8 = 56 kbps.</a:t>
                </a:r>
              </a:p>
              <a:p>
                <a:pPr marL="342900" indent="-342900">
                  <a:buFont typeface="Arial" panose="020B0604020202020204" pitchFamily="34" charset="0"/>
                  <a:buChar char="•"/>
                </a:pPr>
                <a:endParaRPr lang="en-US" altLang="zh-CN" sz="2400" dirty="0">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361043"/>
                <a:ext cx="7772400" cy="4524315"/>
              </a:xfrm>
              <a:prstGeom prst="rect">
                <a:avLst/>
              </a:prstGeom>
              <a:blipFill>
                <a:blip r:embed="rId2"/>
                <a:stretch>
                  <a:fillRect l="-1255" t="-943" r="-14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8671635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26D7FF9-C35B-554E-BEB6-FF17E8BFCB7C}"/>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Time Division Multiplexing</a:t>
            </a:r>
          </a:p>
        </p:txBody>
      </p:sp>
      <p:sp>
        <p:nvSpPr>
          <p:cNvPr id="61443" name="Rectangle 3">
            <a:extLst>
              <a:ext uri="{FF2B5EF4-FFF2-40B4-BE49-F238E27FC236}">
                <a16:creationId xmlns:a16="http://schemas.microsoft.com/office/drawing/2014/main" id="{A87F135D-50FD-E245-8142-5DAFDB58C832}"/>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The T1 carrier (1.544 Mbps).</a:t>
            </a:r>
          </a:p>
        </p:txBody>
      </p:sp>
      <p:pic>
        <p:nvPicPr>
          <p:cNvPr id="61444" name="Picture 2">
            <a:extLst>
              <a:ext uri="{FF2B5EF4-FFF2-40B4-BE49-F238E27FC236}">
                <a16:creationId xmlns:a16="http://schemas.microsoft.com/office/drawing/2014/main" id="{959736C7-76AA-DF48-9FDC-967587616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7501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Time Division 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61043"/>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TDM allows multiple T1 carriers to be multiplexed into higher-order carriers. </a:t>
            </a:r>
          </a:p>
          <a:p>
            <a:pPr marL="342900" indent="-342900">
              <a:buFont typeface="Arial" panose="020B0604020202020204" pitchFamily="34" charset="0"/>
              <a:buChar char="•"/>
            </a:pPr>
            <a:r>
              <a:rPr lang="en-US" altLang="zh-CN" sz="2400" dirty="0">
                <a:ea typeface="宋体" panose="02010600030101010101" pitchFamily="2" charset="-122"/>
              </a:rPr>
              <a:t>4 T1 channels are multiplexed into one T2 channel</a:t>
            </a:r>
          </a:p>
          <a:p>
            <a:pPr marL="342900" indent="-342900">
              <a:buFont typeface="Arial" panose="020B0604020202020204" pitchFamily="34" charset="0"/>
              <a:buChar char="•"/>
            </a:pPr>
            <a:r>
              <a:rPr lang="en-US" altLang="zh-CN" sz="2400" dirty="0">
                <a:ea typeface="宋体" panose="02010600030101010101" pitchFamily="2" charset="-122"/>
              </a:rPr>
              <a:t>7 T2 channels are multiplexed into one T3 channel</a:t>
            </a:r>
          </a:p>
          <a:p>
            <a:pPr marL="342900" indent="-342900">
              <a:buFont typeface="Arial" panose="020B0604020202020204" pitchFamily="34" charset="0"/>
              <a:buChar char="•"/>
            </a:pPr>
            <a:r>
              <a:rPr lang="en-US" altLang="zh-CN" sz="2400" dirty="0">
                <a:ea typeface="宋体" panose="02010600030101010101" pitchFamily="2" charset="-122"/>
              </a:rPr>
              <a:t>6 T3 channels </a:t>
            </a:r>
            <a:r>
              <a:rPr lang="en-US" altLang="zh-CN" sz="2400" dirty="0"/>
              <a:t>are multiplexed into one T4 channel</a:t>
            </a:r>
          </a:p>
          <a:p>
            <a:endParaRPr lang="en-US" altLang="zh-CN" sz="2400" dirty="0">
              <a:ea typeface="宋体" panose="02010600030101010101" pitchFamily="2" charset="-122"/>
            </a:endParaRPr>
          </a:p>
          <a:p>
            <a:r>
              <a:rPr lang="en-US" altLang="zh-CN" sz="2400" dirty="0">
                <a:ea typeface="宋体" panose="02010600030101010101" pitchFamily="2" charset="-122"/>
              </a:rPr>
              <a:t>The multiplexing at T2 and above is done bit for bit, rather than byte for byte with the 24 voice channels that make up a T1 frame.</a:t>
            </a:r>
          </a:p>
          <a:p>
            <a:endParaRPr lang="en-US" altLang="zh-CN" sz="2400" dirty="0">
              <a:ea typeface="宋体" panose="02010600030101010101" pitchFamily="2" charset="-122"/>
            </a:endParaRPr>
          </a:p>
          <a:p>
            <a:r>
              <a:rPr lang="en-US" altLang="zh-CN" sz="2400" dirty="0">
                <a:ea typeface="宋体" panose="02010600030101010101" pitchFamily="2" charset="-122"/>
              </a:rPr>
              <a:t>At each step a small amount of overhead is added for framing and recovery in case the synchronization between sender an receiver is lost.</a:t>
            </a:r>
          </a:p>
        </p:txBody>
      </p:sp>
    </p:spTree>
    <p:extLst>
      <p:ext uri="{BB962C8B-B14F-4D97-AF65-F5344CB8AC3E}">
        <p14:creationId xmlns:p14="http://schemas.microsoft.com/office/powerpoint/2010/main" val="21764854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7274CD7-9284-7F46-B2C0-CA8D43A3F553}"/>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Time Division Multiplexing</a:t>
            </a:r>
          </a:p>
        </p:txBody>
      </p:sp>
      <p:sp>
        <p:nvSpPr>
          <p:cNvPr id="62467" name="Rectangle 3">
            <a:extLst>
              <a:ext uri="{FF2B5EF4-FFF2-40B4-BE49-F238E27FC236}">
                <a16:creationId xmlns:a16="http://schemas.microsoft.com/office/drawing/2014/main" id="{CCFCFDE3-7987-5040-9143-6CC91B354722}"/>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Multiplexing T1 streams into higher carriers</a:t>
            </a:r>
          </a:p>
        </p:txBody>
      </p:sp>
      <p:pic>
        <p:nvPicPr>
          <p:cNvPr id="62468" name="Picture 2">
            <a:extLst>
              <a:ext uri="{FF2B5EF4-FFF2-40B4-BE49-F238E27FC236}">
                <a16:creationId xmlns:a16="http://schemas.microsoft.com/office/drawing/2014/main" id="{06C93358-C589-E348-8DA8-14DD082A6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2133600"/>
            <a:ext cx="797718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SONET/SDH</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61043"/>
                <a:ext cx="7772400" cy="52629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SONET (Synchronous Optical </a:t>
                </a:r>
                <a:r>
                  <a:rPr lang="en-US" altLang="zh-CN" sz="2400" dirty="0" err="1">
                    <a:ea typeface="宋体" panose="02010600030101010101" pitchFamily="2" charset="-122"/>
                  </a:rPr>
                  <a:t>NETwork</a:t>
                </a:r>
                <a:r>
                  <a:rPr lang="en-US" altLang="zh-CN" sz="2400" dirty="0">
                    <a:ea typeface="宋体" panose="02010600030101010101" pitchFamily="2" charset="-122"/>
                  </a:rPr>
                  <a:t>) and SDH (Synchronous Digital Hierarchy) standards for optical TDM systems. </a:t>
                </a:r>
              </a:p>
              <a:p>
                <a:endParaRPr lang="en-US" altLang="zh-CN" sz="2400" dirty="0">
                  <a:ea typeface="宋体" panose="02010600030101010101" pitchFamily="2" charset="-122"/>
                </a:endParaRPr>
              </a:p>
              <a:p>
                <a:r>
                  <a:rPr lang="en-US" altLang="zh-CN" sz="2400" dirty="0">
                    <a:ea typeface="宋体" panose="02010600030101010101" pitchFamily="2" charset="-122"/>
                  </a:rPr>
                  <a:t>Each SONET frame is a block of 810 bytes put out every 125 </a:t>
                </a:r>
                <a14:m>
                  <m:oMath xmlns:m="http://schemas.openxmlformats.org/officeDocument/2006/math">
                    <m:r>
                      <a:rPr lang="zh-CN" altLang="en-US" sz="2400" i="1" smtClean="0">
                        <a:latin typeface="Cambria Math" panose="02040503050406030204" pitchFamily="18" charset="0"/>
                        <a:ea typeface="宋体" panose="02010600030101010101" pitchFamily="2" charset="-122"/>
                      </a:rPr>
                      <m:t>𝜇</m:t>
                    </m:r>
                    <m:r>
                      <a:rPr lang="en-US" altLang="zh-CN" sz="2400" b="0" i="1" smtClean="0">
                        <a:latin typeface="Cambria Math" panose="02040503050406030204" pitchFamily="18" charset="0"/>
                        <a:ea typeface="宋体" panose="02010600030101010101" pitchFamily="2" charset="-122"/>
                      </a:rPr>
                      <m:t>𝑠𝑒𝑐</m:t>
                    </m:r>
                  </m:oMath>
                </a14:m>
                <a:r>
                  <a:rPr lang="en-US" altLang="zh-CN" sz="2400" dirty="0">
                    <a:ea typeface="宋体" panose="02010600030101010101" pitchFamily="2" charset="-122"/>
                  </a:rPr>
                  <a:t>, i.e., 8000 frames/sec</a:t>
                </a:r>
              </a:p>
              <a:p>
                <a:pPr marL="342900" indent="-342900">
                  <a:buFont typeface="Arial" panose="020B0604020202020204" pitchFamily="34" charset="0"/>
                  <a:buChar char="•"/>
                </a:pPr>
                <a:r>
                  <a:rPr lang="en-US" altLang="zh-CN" sz="2400" dirty="0">
                    <a:ea typeface="宋体" panose="02010600030101010101" pitchFamily="2" charset="-122"/>
                  </a:rPr>
                  <a:t>Described as a rectangle of bytes, 90 columns wide by 9 rows high. </a:t>
                </a:r>
              </a:p>
              <a:p>
                <a:pPr marL="342900" indent="-342900">
                  <a:buFont typeface="Arial" panose="020B0604020202020204" pitchFamily="34" charset="0"/>
                  <a:buChar char="•"/>
                </a:pPr>
                <a:r>
                  <a:rPr lang="en-US" altLang="zh-CN" sz="2400" dirty="0">
                    <a:ea typeface="宋体" panose="02010600030101010101" pitchFamily="2" charset="-122"/>
                  </a:rPr>
                  <a:t>Data rate = 8000 * 810 * 8 = 51.84 Mbps.</a:t>
                </a:r>
              </a:p>
              <a:p>
                <a:pPr marL="342900" indent="-342900">
                  <a:buFont typeface="Arial" panose="020B0604020202020204" pitchFamily="34" charset="0"/>
                  <a:buChar char="•"/>
                </a:pPr>
                <a:r>
                  <a:rPr lang="en-US" altLang="zh-CN" sz="2400" dirty="0">
                    <a:ea typeface="宋体" panose="02010600030101010101" pitchFamily="2" charset="-122"/>
                  </a:rPr>
                  <a:t>This is the basic SONET channel, called STS-1.</a:t>
                </a:r>
              </a:p>
              <a:p>
                <a:pPr marL="342900" indent="-342900">
                  <a:buFont typeface="Arial" panose="020B0604020202020204" pitchFamily="34" charset="0"/>
                  <a:buChar char="•"/>
                </a:pPr>
                <a:r>
                  <a:rPr lang="en-US" altLang="zh-CN" sz="2400" dirty="0">
                    <a:ea typeface="宋体" panose="02010600030101010101" pitchFamily="2" charset="-122"/>
                  </a:rPr>
                  <a:t>The first three columns of each frame are reserved for system management.</a:t>
                </a:r>
              </a:p>
              <a:p>
                <a:pPr marL="1085850" lvl="1" indent="-342900">
                  <a:buFont typeface="Arial" panose="020B0604020202020204" pitchFamily="34" charset="0"/>
                  <a:buChar char="•"/>
                </a:pPr>
                <a:r>
                  <a:rPr lang="en-US" altLang="zh-CN" sz="2400" dirty="0">
                    <a:ea typeface="宋体" panose="02010600030101010101" pitchFamily="2" charset="-122"/>
                  </a:rPr>
                  <a:t>The first three rows are the section overhead</a:t>
                </a:r>
              </a:p>
              <a:p>
                <a:pPr marL="1085850" lvl="1" indent="-342900">
                  <a:buFont typeface="Arial" panose="020B0604020202020204" pitchFamily="34" charset="0"/>
                  <a:buChar char="•"/>
                </a:pPr>
                <a:r>
                  <a:rPr lang="en-US" altLang="zh-CN" sz="2400" dirty="0">
                    <a:ea typeface="宋体" panose="02010600030101010101" pitchFamily="2" charset="-122"/>
                  </a:rPr>
                  <a:t>The next six is the line overhead.</a:t>
                </a: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361043"/>
                <a:ext cx="7772400" cy="5262979"/>
              </a:xfrm>
              <a:prstGeom prst="rect">
                <a:avLst/>
              </a:prstGeom>
              <a:blipFill>
                <a:blip r:embed="rId2"/>
                <a:stretch>
                  <a:fillRect l="-1255" t="-810" b="-17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9997126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SONET/SDH</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25689"/>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A SONET transmitter sends back-to-back 810-byte frames, without gapes between them, even when there are no data (in which case it sends dummy data)</a:t>
            </a:r>
          </a:p>
          <a:p>
            <a:pPr marL="342900" indent="-342900">
              <a:buFont typeface="Arial" panose="020B0604020202020204" pitchFamily="34" charset="0"/>
              <a:buChar char="•"/>
            </a:pPr>
            <a:r>
              <a:rPr lang="en-US" altLang="zh-CN" sz="2400" dirty="0">
                <a:ea typeface="宋体" panose="02010600030101010101" pitchFamily="2" charset="-122"/>
              </a:rPr>
              <a:t>The first 2 bytes of each frame contain a fixed pattern for the receiver to detect the beginning of a frame.</a:t>
            </a:r>
          </a:p>
          <a:p>
            <a:endParaRPr lang="en-US" altLang="zh-CN" sz="2400" dirty="0">
              <a:ea typeface="宋体" panose="02010600030101010101" pitchFamily="2" charset="-122"/>
            </a:endParaRPr>
          </a:p>
          <a:p>
            <a:r>
              <a:rPr lang="en-US" altLang="zh-CN" sz="2400" dirty="0">
                <a:ea typeface="宋体" panose="02010600030101010101" pitchFamily="2" charset="-122"/>
              </a:rPr>
              <a:t>The remaining 87 columns of each frame hold 87*9*8*8000 Mbps of user data.</a:t>
            </a:r>
          </a:p>
          <a:p>
            <a:pPr marL="342900" indent="-342900">
              <a:buFont typeface="Arial" panose="020B0604020202020204" pitchFamily="34" charset="0"/>
              <a:buChar char="•"/>
            </a:pPr>
            <a:r>
              <a:rPr lang="en-US" altLang="zh-CN" sz="2400" dirty="0">
                <a:ea typeface="宋体" panose="02010600030101010101" pitchFamily="2" charset="-122"/>
              </a:rPr>
              <a:t>The SPE (Synchronous Payload Envelope), which carriers the user data does not always start at row 1, column 4. </a:t>
            </a:r>
          </a:p>
          <a:p>
            <a:pPr marL="342900" indent="-342900">
              <a:buFont typeface="Arial" panose="020B0604020202020204" pitchFamily="34" charset="0"/>
              <a:buChar char="•"/>
            </a:pPr>
            <a:r>
              <a:rPr lang="en-US" altLang="zh-CN" sz="2400" dirty="0">
                <a:ea typeface="宋体" panose="02010600030101010101" pitchFamily="2" charset="-122"/>
              </a:rPr>
              <a:t>The SPE can start anywhere in the frame.</a:t>
            </a:r>
          </a:p>
          <a:p>
            <a:pPr marL="342900" indent="-342900">
              <a:buFont typeface="Arial" panose="020B0604020202020204" pitchFamily="34" charset="0"/>
              <a:buChar char="•"/>
            </a:pPr>
            <a:r>
              <a:rPr lang="en-US" altLang="zh-CN" sz="2400" dirty="0">
                <a:ea typeface="宋体" panose="02010600030101010101" pitchFamily="2" charset="-122"/>
              </a:rPr>
              <a:t>The pointer to the first byte is in the first row of the line overhead.</a:t>
            </a:r>
          </a:p>
          <a:p>
            <a:pPr marL="342900" indent="-342900">
              <a:buFont typeface="Arial" panose="020B0604020202020204" pitchFamily="34" charset="0"/>
              <a:buChar char="•"/>
            </a:pPr>
            <a:r>
              <a:rPr lang="en-US" altLang="zh-CN" sz="2400" dirty="0">
                <a:ea typeface="宋体" panose="02010600030101010101" pitchFamily="2" charset="-122"/>
              </a:rPr>
              <a:t>SPE can span two frames.</a:t>
            </a:r>
          </a:p>
        </p:txBody>
      </p:sp>
    </p:spTree>
    <p:extLst>
      <p:ext uri="{BB962C8B-B14F-4D97-AF65-F5344CB8AC3E}">
        <p14:creationId xmlns:p14="http://schemas.microsoft.com/office/powerpoint/2010/main" val="20143868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FBEF569-8A85-914F-B12D-1FA1257CA72C}"/>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SONET/SDH</a:t>
            </a:r>
          </a:p>
        </p:txBody>
      </p:sp>
      <p:sp>
        <p:nvSpPr>
          <p:cNvPr id="63491" name="Rectangle 3">
            <a:extLst>
              <a:ext uri="{FF2B5EF4-FFF2-40B4-BE49-F238E27FC236}">
                <a16:creationId xmlns:a16="http://schemas.microsoft.com/office/drawing/2014/main" id="{E7482EDC-5900-1444-96F8-40682A6CE2FD}"/>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Two back-to-back SONET frames.</a:t>
            </a:r>
          </a:p>
        </p:txBody>
      </p:sp>
      <p:pic>
        <p:nvPicPr>
          <p:cNvPr id="63492" name="Picture 2">
            <a:extLst>
              <a:ext uri="{FF2B5EF4-FFF2-40B4-BE49-F238E27FC236}">
                <a16:creationId xmlns:a16="http://schemas.microsoft.com/office/drawing/2014/main" id="{2B4A10C6-9707-804D-B7C4-B1AEAC57E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1371600"/>
            <a:ext cx="78168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Bandwidth</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Efficiency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98120"/>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improve</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efficiency</a:t>
            </a:r>
            <a:r>
              <a:rPr lang="zh-CN" altLang="en-US" sz="2400" dirty="0">
                <a:ea typeface="宋体" panose="02010600030101010101" pitchFamily="2" charset="-122"/>
              </a:rPr>
              <a:t> </a:t>
            </a:r>
            <a:r>
              <a:rPr lang="en-US" altLang="zh-CN" sz="2400" dirty="0">
                <a:ea typeface="宋体" panose="02010600030101010101" pitchFamily="2" charset="-122"/>
              </a:rPr>
              <a:t>(use</a:t>
            </a:r>
            <a:r>
              <a:rPr lang="zh-CN" altLang="en-US" sz="2400" dirty="0">
                <a:ea typeface="宋体" panose="02010600030101010101" pitchFamily="2" charset="-122"/>
              </a:rPr>
              <a:t> </a:t>
            </a:r>
            <a:r>
              <a:rPr lang="en-US" altLang="zh-CN" sz="2400" dirty="0">
                <a:ea typeface="宋体" panose="02010600030101010101" pitchFamily="2" charset="-122"/>
              </a:rPr>
              <a:t>lower</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achieve</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higher</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rate),</a:t>
            </a:r>
            <a:r>
              <a:rPr lang="zh-CN" altLang="en-US" sz="2400" dirty="0">
                <a:ea typeface="宋体" panose="02010600030101010101" pitchFamily="2" charset="-122"/>
              </a:rPr>
              <a:t> </a:t>
            </a:r>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use</a:t>
            </a:r>
            <a:r>
              <a:rPr lang="zh-CN" altLang="en-US" sz="2400" dirty="0">
                <a:ea typeface="宋体" panose="02010600030101010101" pitchFamily="2" charset="-122"/>
              </a:rPr>
              <a:t> </a:t>
            </a:r>
            <a:r>
              <a:rPr lang="en-US" altLang="zh-CN" sz="2400" dirty="0">
                <a:ea typeface="宋体" panose="02010600030101010101" pitchFamily="2" charset="-122"/>
              </a:rPr>
              <a:t>more</a:t>
            </a:r>
            <a:r>
              <a:rPr lang="zh-CN" altLang="en-US" sz="2400" dirty="0">
                <a:ea typeface="宋体" panose="02010600030101010101" pitchFamily="2" charset="-122"/>
              </a:rPr>
              <a:t> </a:t>
            </a:r>
            <a:r>
              <a:rPr lang="en-US" altLang="zh-CN" sz="2400" dirty="0">
                <a:ea typeface="宋体" panose="02010600030101010101" pitchFamily="2" charset="-122"/>
              </a:rPr>
              <a:t>than</a:t>
            </a:r>
            <a:r>
              <a:rPr lang="zh-CN" altLang="en-US" sz="2400" dirty="0">
                <a:ea typeface="宋体" panose="02010600030101010101" pitchFamily="2" charset="-122"/>
              </a:rPr>
              <a:t> </a:t>
            </a:r>
            <a:r>
              <a:rPr lang="en-US" altLang="zh-CN" sz="2400" dirty="0">
                <a:ea typeface="宋体" panose="02010600030101010101" pitchFamily="2" charset="-122"/>
              </a:rPr>
              <a:t>two</a:t>
            </a:r>
            <a:r>
              <a:rPr lang="zh-CN" altLang="en-US" sz="2400" dirty="0">
                <a:ea typeface="宋体" panose="02010600030101010101" pitchFamily="2" charset="-122"/>
              </a:rPr>
              <a:t> </a:t>
            </a:r>
            <a:r>
              <a:rPr lang="en-US" altLang="zh-CN" sz="2400" dirty="0">
                <a:ea typeface="宋体" panose="02010600030101010101" pitchFamily="2" charset="-122"/>
              </a:rPr>
              <a:t>signaling</a:t>
            </a:r>
            <a:r>
              <a:rPr lang="zh-CN" altLang="en-US" sz="2400" dirty="0">
                <a:ea typeface="宋体" panose="02010600030101010101" pitchFamily="2" charset="-122"/>
              </a:rPr>
              <a:t> </a:t>
            </a:r>
            <a:r>
              <a:rPr lang="en-US" altLang="zh-CN" sz="2400" dirty="0">
                <a:ea typeface="宋体" panose="02010600030101010101" pitchFamily="2" charset="-122"/>
              </a:rPr>
              <a:t>levels.</a:t>
            </a:r>
            <a:r>
              <a:rPr lang="zh-CN" altLang="en-US" sz="2400" dirty="0">
                <a:ea typeface="宋体" panose="02010600030101010101" pitchFamily="2" charset="-122"/>
              </a:rPr>
              <a:t> </a:t>
            </a:r>
            <a:endParaRPr lang="en-CA" altLang="zh-CN" sz="2400" dirty="0">
              <a:ea typeface="宋体" panose="02010600030101010101" pitchFamily="2" charset="-122"/>
            </a:endParaRPr>
          </a:p>
          <a:p>
            <a:pPr eaLnBrk="1" hangingPunct="1"/>
            <a:endParaRPr lang="en-CA" altLang="zh-CN" sz="2400" dirty="0">
              <a:ea typeface="宋体" panose="02010600030101010101" pitchFamily="2" charset="-122"/>
            </a:endParaRPr>
          </a:p>
          <a:p>
            <a:pPr eaLnBrk="1" hangingPunct="1"/>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example,</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using</a:t>
            </a:r>
            <a:r>
              <a:rPr lang="zh-CN" altLang="en-US" sz="2400" dirty="0">
                <a:ea typeface="宋体" panose="02010600030101010101" pitchFamily="2" charset="-122"/>
              </a:rPr>
              <a:t> </a:t>
            </a:r>
            <a:r>
              <a:rPr lang="en-US" altLang="zh-CN" sz="2400" dirty="0">
                <a:ea typeface="宋体" panose="02010600030101010101" pitchFamily="2" charset="-122"/>
              </a:rPr>
              <a:t>four</a:t>
            </a:r>
            <a:r>
              <a:rPr lang="zh-CN" altLang="en-US" sz="2400" dirty="0">
                <a:ea typeface="宋体" panose="02010600030101010101" pitchFamily="2" charset="-122"/>
              </a:rPr>
              <a:t> </a:t>
            </a:r>
            <a:r>
              <a:rPr lang="en-US" altLang="zh-CN" sz="2400" dirty="0">
                <a:ea typeface="宋体" panose="02010600030101010101" pitchFamily="2" charset="-122"/>
              </a:rPr>
              <a:t>voltage,</a:t>
            </a:r>
            <a:r>
              <a:rPr lang="zh-CN" altLang="en-US" sz="2400" dirty="0">
                <a:ea typeface="宋体" panose="02010600030101010101" pitchFamily="2" charset="-122"/>
              </a:rPr>
              <a:t> </a:t>
            </a:r>
            <a:r>
              <a:rPr lang="en-US" altLang="zh-CN" sz="2400" dirty="0">
                <a:ea typeface="宋体" panose="02010600030101010101" pitchFamily="2" charset="-122"/>
              </a:rPr>
              <a:t>we</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send</a:t>
            </a:r>
            <a:r>
              <a:rPr lang="zh-CN" altLang="en-US" sz="2400" dirty="0">
                <a:ea typeface="宋体" panose="02010600030101010101" pitchFamily="2" charset="-122"/>
              </a:rPr>
              <a:t> </a:t>
            </a:r>
            <a:r>
              <a:rPr lang="en-US" altLang="zh-CN" sz="2400" dirty="0">
                <a:ea typeface="宋体" panose="02010600030101010101" pitchFamily="2" charset="-122"/>
              </a:rPr>
              <a:t>2</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once</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single</a:t>
            </a:r>
            <a:r>
              <a:rPr lang="zh-CN" altLang="en-US" sz="2400" dirty="0">
                <a:ea typeface="宋体" panose="02010600030101010101" pitchFamily="2" charset="-122"/>
              </a:rPr>
              <a:t> </a:t>
            </a:r>
            <a:r>
              <a:rPr lang="en-US" altLang="zh-CN" sz="2400" b="1" dirty="0">
                <a:ea typeface="宋体" panose="02010600030101010101" pitchFamily="2" charset="-122"/>
              </a:rPr>
              <a:t>symbol</a:t>
            </a:r>
            <a:r>
              <a:rPr lang="en-US" altLang="zh-CN" sz="2400" dirty="0">
                <a:ea typeface="宋体" panose="02010600030101010101" pitchFamily="2" charset="-122"/>
              </a:rPr>
              <a:t>.</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receiver</a:t>
            </a:r>
            <a:r>
              <a:rPr lang="zh-CN" altLang="en-US" sz="2400" dirty="0">
                <a:ea typeface="宋体" panose="02010600030101010101" pitchFamily="2" charset="-122"/>
              </a:rPr>
              <a:t> </a:t>
            </a:r>
            <a:r>
              <a:rPr lang="en-US" altLang="zh-CN" sz="2400" dirty="0">
                <a:ea typeface="宋体" panose="02010600030101010101" pitchFamily="2" charset="-122"/>
              </a:rPr>
              <a:t>should</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able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distinguish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four</a:t>
            </a:r>
            <a:r>
              <a:rPr lang="zh-CN" altLang="en-US" sz="2400" dirty="0">
                <a:ea typeface="宋体" panose="02010600030101010101" pitchFamily="2" charset="-122"/>
              </a:rPr>
              <a:t> </a:t>
            </a:r>
            <a:r>
              <a:rPr lang="en-US" altLang="zh-CN" sz="2400" dirty="0">
                <a:ea typeface="宋体" panose="02010600030101010101" pitchFamily="2" charset="-122"/>
              </a:rPr>
              <a:t>levels</a:t>
            </a: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rate</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which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changes</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half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bit</a:t>
            </a:r>
            <a:r>
              <a:rPr lang="zh-CN" altLang="en-US" sz="2400" dirty="0">
                <a:ea typeface="宋体" panose="02010600030101010101" pitchFamily="2" charset="-122"/>
              </a:rPr>
              <a:t> </a:t>
            </a:r>
            <a:r>
              <a:rPr lang="en-US" altLang="zh-CN" sz="2400" dirty="0">
                <a:ea typeface="宋体" panose="02010600030101010101" pitchFamily="2" charset="-122"/>
              </a:rPr>
              <a:t>rate,</a:t>
            </a:r>
            <a:r>
              <a:rPr lang="zh-CN" altLang="en-US" sz="2400" dirty="0">
                <a:ea typeface="宋体" panose="02010600030101010101" pitchFamily="2" charset="-122"/>
              </a:rPr>
              <a:t> </a:t>
            </a:r>
            <a:r>
              <a:rPr lang="en-US" altLang="zh-CN" sz="2400" dirty="0">
                <a:ea typeface="宋体" panose="02010600030101010101" pitchFamily="2" charset="-122"/>
              </a:rPr>
              <a:t>thus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needed</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reduced</a:t>
            </a:r>
          </a:p>
          <a:p>
            <a:pPr eaLnBrk="1" hangingPunct="1"/>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Symbol</a:t>
            </a:r>
            <a:r>
              <a:rPr lang="zh-CN" altLang="en-US" sz="2400" dirty="0">
                <a:ea typeface="宋体" panose="02010600030101010101" pitchFamily="2" charset="-122"/>
              </a:rPr>
              <a:t> </a:t>
            </a:r>
            <a:r>
              <a:rPr lang="en-US" altLang="zh-CN" sz="2400" dirty="0">
                <a:ea typeface="宋体" panose="02010600030101010101" pitchFamily="2" charset="-122"/>
              </a:rPr>
              <a:t>rate/</a:t>
            </a:r>
            <a:r>
              <a:rPr lang="zh-CN" altLang="en-US" sz="2400" dirty="0">
                <a:ea typeface="宋体" panose="02010600030101010101" pitchFamily="2" charset="-122"/>
              </a:rPr>
              <a:t> </a:t>
            </a:r>
            <a:r>
              <a:rPr lang="en-US" altLang="zh-CN" sz="2400" dirty="0">
                <a:ea typeface="宋体" panose="02010600030101010101" pitchFamily="2" charset="-122"/>
              </a:rPr>
              <a:t>baud</a:t>
            </a:r>
            <a:r>
              <a:rPr lang="zh-CN" altLang="en-US" sz="2400" dirty="0">
                <a:ea typeface="宋体" panose="02010600030101010101" pitchFamily="2" charset="-122"/>
              </a:rPr>
              <a:t> </a:t>
            </a:r>
            <a:r>
              <a:rPr lang="en-US" altLang="zh-CN" sz="2400" dirty="0">
                <a:ea typeface="宋体" panose="02010600030101010101" pitchFamily="2" charset="-122"/>
              </a:rPr>
              <a:t>rate: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rate</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which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changes</a:t>
            </a:r>
          </a:p>
          <a:p>
            <a:pPr eaLnBrk="1" hangingPunct="1"/>
            <a:r>
              <a:rPr lang="en-US" altLang="zh-CN" sz="2400" dirty="0">
                <a:ea typeface="宋体" panose="02010600030101010101" pitchFamily="2" charset="-122"/>
              </a:rPr>
              <a:t>Bit</a:t>
            </a:r>
            <a:r>
              <a:rPr lang="zh-CN" altLang="en-US" sz="2400" dirty="0">
                <a:ea typeface="宋体" panose="02010600030101010101" pitchFamily="2" charset="-122"/>
              </a:rPr>
              <a:t> </a:t>
            </a:r>
            <a:r>
              <a:rPr lang="en-US" altLang="zh-CN" sz="2400" dirty="0">
                <a:ea typeface="宋体" panose="02010600030101010101" pitchFamily="2" charset="-122"/>
              </a:rPr>
              <a:t>rate</a:t>
            </a:r>
            <a:r>
              <a:rPr lang="zh-CN" altLang="en-US" sz="2400" dirty="0">
                <a:ea typeface="宋体" panose="02010600030101010101" pitchFamily="2" charset="-122"/>
              </a:rPr>
              <a:t> </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symbol</a:t>
            </a:r>
            <a:r>
              <a:rPr lang="zh-CN" altLang="en-US" sz="2400" dirty="0">
                <a:ea typeface="宋体" panose="02010600030101010101" pitchFamily="2" charset="-122"/>
              </a:rPr>
              <a:t> </a:t>
            </a:r>
            <a:r>
              <a:rPr lang="en-US" altLang="zh-CN" sz="2400" dirty="0">
                <a:ea typeface="宋体" panose="02010600030101010101" pitchFamily="2" charset="-122"/>
              </a:rPr>
              <a:t>rate</a:t>
            </a:r>
            <a:r>
              <a:rPr lang="zh-CN" altLang="en-US" sz="2400" dirty="0">
                <a:ea typeface="宋体" panose="02010600030101010101" pitchFamily="2" charset="-122"/>
              </a:rPr>
              <a:t> *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per</a:t>
            </a:r>
            <a:r>
              <a:rPr lang="zh-CN" altLang="en-US" sz="2400" dirty="0">
                <a:ea typeface="宋体" panose="02010600030101010101" pitchFamily="2" charset="-122"/>
              </a:rPr>
              <a:t> </a:t>
            </a:r>
            <a:r>
              <a:rPr lang="en-US" altLang="zh-CN" sz="2400" dirty="0">
                <a:ea typeface="宋体" panose="02010600030101010101" pitchFamily="2" charset="-122"/>
              </a:rPr>
              <a:t>symbol</a:t>
            </a: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extLst>
      <p:ext uri="{BB962C8B-B14F-4D97-AF65-F5344CB8AC3E}">
        <p14:creationId xmlns:p14="http://schemas.microsoft.com/office/powerpoint/2010/main" val="9569674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en-US" dirty="0">
                <a:latin typeface="Arial" panose="020B0604020202020204" pitchFamily="34" charset="0"/>
                <a:cs typeface="Arial" panose="020B0604020202020204" pitchFamily="34" charset="0"/>
              </a:rPr>
              <a:t>SONET/SDH</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SONET/SDH multiplexing hierarchy is shown in the next table. </a:t>
            </a:r>
          </a:p>
          <a:p>
            <a:endParaRPr lang="en-US" altLang="zh-CN" sz="2400" dirty="0">
              <a:ea typeface="宋体" panose="02010600030101010101" pitchFamily="2" charset="-122"/>
            </a:endParaRPr>
          </a:p>
          <a:p>
            <a:r>
              <a:rPr lang="en-US" altLang="zh-CN" sz="2400" dirty="0">
                <a:ea typeface="宋体" panose="02010600030101010101" pitchFamily="2" charset="-122"/>
              </a:rPr>
              <a:t>STS-n is called OC-n but is bit for bit the same except for a certain bit reordering needed for synchronization. </a:t>
            </a:r>
          </a:p>
          <a:p>
            <a:endParaRPr lang="en-US" altLang="zh-CN" sz="2400" dirty="0">
              <a:ea typeface="宋体" panose="02010600030101010101" pitchFamily="2" charset="-122"/>
            </a:endParaRPr>
          </a:p>
          <a:p>
            <a:r>
              <a:rPr lang="en-US" altLang="zh-CN" sz="2400" dirty="0">
                <a:ea typeface="宋体" panose="02010600030101010101" pitchFamily="2" charset="-122"/>
              </a:rPr>
              <a:t>The SDH names are different and start at OC-3.</a:t>
            </a:r>
          </a:p>
          <a:p>
            <a:endParaRPr lang="en-US" altLang="zh-CN" sz="2400" dirty="0">
              <a:ea typeface="宋体" panose="02010600030101010101" pitchFamily="2" charset="-122"/>
            </a:endParaRPr>
          </a:p>
          <a:p>
            <a:r>
              <a:rPr lang="en-US" altLang="zh-CN" sz="2400" dirty="0">
                <a:ea typeface="宋体" panose="02010600030101010101" pitchFamily="2" charset="-122"/>
              </a:rPr>
              <a:t>Gross data rate: includes all the overhead</a:t>
            </a:r>
          </a:p>
          <a:p>
            <a:r>
              <a:rPr lang="en-US" altLang="zh-CN" sz="2400" dirty="0">
                <a:ea typeface="宋体" panose="02010600030101010101" pitchFamily="2" charset="-122"/>
              </a:rPr>
              <a:t>SPE data rate: excludes the line and section overhead</a:t>
            </a:r>
          </a:p>
          <a:p>
            <a:r>
              <a:rPr lang="en-US" altLang="zh-CN" sz="2400" dirty="0">
                <a:ea typeface="宋体" panose="02010600030101010101" pitchFamily="2" charset="-122"/>
              </a:rPr>
              <a:t>User data rate: excludes all overhead and counts only the 87 payload columns.</a:t>
            </a:r>
          </a:p>
        </p:txBody>
      </p:sp>
    </p:spTree>
    <p:extLst>
      <p:ext uri="{BB962C8B-B14F-4D97-AF65-F5344CB8AC3E}">
        <p14:creationId xmlns:p14="http://schemas.microsoft.com/office/powerpoint/2010/main" val="19622525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2249EB8-A6FA-2148-BD0D-4411752A852C}"/>
              </a:ext>
            </a:extLst>
          </p:cNvPr>
          <p:cNvSpPr>
            <a:spLocks noGrp="1" noChangeArrowheads="1"/>
          </p:cNvSpPr>
          <p:nvPr>
            <p:ph type="title"/>
          </p:nvPr>
        </p:nvSpPr>
        <p:spPr/>
        <p:txBody>
          <a:bodyPr/>
          <a:lstStyle/>
          <a:p>
            <a:pPr eaLnBrk="1" hangingPunct="1"/>
            <a:r>
              <a:rPr altLang="en-US" dirty="0">
                <a:latin typeface="Arial" panose="020B0604020202020204" pitchFamily="34" charset="0"/>
                <a:cs typeface="Arial" panose="020B0604020202020204" pitchFamily="34" charset="0"/>
              </a:rPr>
              <a:t>SONET/SDH</a:t>
            </a:r>
          </a:p>
        </p:txBody>
      </p:sp>
      <p:sp>
        <p:nvSpPr>
          <p:cNvPr id="64515" name="Rectangle 3">
            <a:extLst>
              <a:ext uri="{FF2B5EF4-FFF2-40B4-BE49-F238E27FC236}">
                <a16:creationId xmlns:a16="http://schemas.microsoft.com/office/drawing/2014/main" id="{71803138-2965-7740-BA34-BCB32B22DAD0}"/>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SONET and SDH multiplex rates.</a:t>
            </a:r>
          </a:p>
        </p:txBody>
      </p:sp>
      <p:pic>
        <p:nvPicPr>
          <p:cNvPr id="64517" name="Picture 6">
            <a:extLst>
              <a:ext uri="{FF2B5EF4-FFF2-40B4-BE49-F238E27FC236}">
                <a16:creationId xmlns:a16="http://schemas.microsoft.com/office/drawing/2014/main" id="{9DDEEA0E-2872-334A-BD8F-27DA71FB2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784350"/>
            <a:ext cx="8577263"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Wavelength</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Division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Multiplexing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WDM</a:t>
            </a:r>
            <a:r>
              <a:rPr lang="zh-CN" altLang="en-US" sz="2400" dirty="0">
                <a:ea typeface="宋体" panose="02010600030101010101" pitchFamily="2" charset="-122"/>
              </a:rPr>
              <a:t> </a:t>
            </a:r>
            <a:r>
              <a:rPr lang="en-US" altLang="zh-CN" sz="2400" dirty="0">
                <a:ea typeface="宋体" panose="02010600030101010101" pitchFamily="2" charset="-122"/>
              </a:rPr>
              <a:t>(Wavelength</a:t>
            </a:r>
            <a:r>
              <a:rPr lang="zh-CN" altLang="en-US" sz="2400" dirty="0">
                <a:ea typeface="宋体" panose="02010600030101010101" pitchFamily="2" charset="-122"/>
              </a:rPr>
              <a:t> </a:t>
            </a:r>
            <a:r>
              <a:rPr lang="en-US" altLang="zh-CN" sz="2400" dirty="0">
                <a:ea typeface="宋体" panose="02010600030101010101" pitchFamily="2" charset="-122"/>
              </a:rPr>
              <a:t>Division</a:t>
            </a:r>
            <a:r>
              <a:rPr lang="zh-CN" altLang="en-US" sz="2400" dirty="0">
                <a:ea typeface="宋体" panose="02010600030101010101" pitchFamily="2" charset="-122"/>
              </a:rPr>
              <a:t> </a:t>
            </a:r>
            <a:r>
              <a:rPr lang="en-US" altLang="zh-CN" sz="2400" dirty="0">
                <a:ea typeface="宋体" panose="02010600030101010101" pitchFamily="2" charset="-122"/>
              </a:rPr>
              <a:t>Multiplexing)</a:t>
            </a:r>
          </a:p>
          <a:p>
            <a:pPr marL="342900" indent="-342900">
              <a:buFont typeface="Arial" charset="0"/>
              <a:buChar char="•"/>
            </a:pP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form</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frequency</a:t>
            </a:r>
            <a:r>
              <a:rPr lang="zh-CN" altLang="en-US" sz="2400" dirty="0">
                <a:ea typeface="宋体" panose="02010600030101010101" pitchFamily="2" charset="-122"/>
              </a:rPr>
              <a:t> </a:t>
            </a:r>
            <a:r>
              <a:rPr lang="en-US" altLang="zh-CN" sz="2400" dirty="0">
                <a:ea typeface="宋体" panose="02010600030101010101" pitchFamily="2" charset="-122"/>
              </a:rPr>
              <a:t>division</a:t>
            </a:r>
            <a:r>
              <a:rPr lang="zh-CN" altLang="en-US" sz="2400" dirty="0">
                <a:ea typeface="宋体" panose="02010600030101010101" pitchFamily="2" charset="-122"/>
              </a:rPr>
              <a:t> </a:t>
            </a:r>
            <a:r>
              <a:rPr lang="en-US" altLang="zh-CN" sz="2400" dirty="0">
                <a:ea typeface="宋体" panose="02010600030101010101" pitchFamily="2" charset="-122"/>
              </a:rPr>
              <a:t>multiplexing.</a:t>
            </a:r>
          </a:p>
          <a:p>
            <a:pPr marL="342900" indent="-342900">
              <a:buFont typeface="Arial" charset="0"/>
              <a:buChar char="•"/>
            </a:pPr>
            <a:endParaRPr lang="en-US" altLang="zh-CN" sz="2400" dirty="0">
              <a:ea typeface="宋体" panose="02010600030101010101" pitchFamily="2" charset="-122"/>
            </a:endParaRPr>
          </a:p>
          <a:p>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example</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following</a:t>
            </a:r>
            <a:r>
              <a:rPr lang="zh-CN" altLang="en-US" sz="2400" dirty="0">
                <a:ea typeface="宋体" panose="02010600030101010101" pitchFamily="2" charset="-122"/>
              </a:rPr>
              <a:t> </a:t>
            </a:r>
            <a:r>
              <a:rPr lang="en-US" altLang="zh-CN" sz="2400" dirty="0">
                <a:ea typeface="宋体" panose="02010600030101010101" pitchFamily="2" charset="-122"/>
              </a:rPr>
              <a:t>slide,</a:t>
            </a:r>
            <a:r>
              <a:rPr lang="zh-CN" altLang="en-US" sz="2400" dirty="0">
                <a:ea typeface="宋体" panose="02010600030101010101" pitchFamily="2" charset="-122"/>
              </a:rPr>
              <a:t> </a:t>
            </a:r>
            <a:r>
              <a:rPr lang="en-US" altLang="zh-CN" sz="2400" dirty="0">
                <a:ea typeface="宋体" panose="02010600030101010101" pitchFamily="2" charset="-122"/>
              </a:rPr>
              <a:t>four</a:t>
            </a:r>
            <a:r>
              <a:rPr lang="zh-CN" altLang="en-US" sz="2400" dirty="0">
                <a:ea typeface="宋体" panose="02010600030101010101" pitchFamily="2" charset="-122"/>
              </a:rPr>
              <a:t> </a:t>
            </a:r>
            <a:r>
              <a:rPr lang="en-US" altLang="zh-CN" sz="2400" dirty="0">
                <a:ea typeface="宋体" panose="02010600030101010101" pitchFamily="2" charset="-122"/>
              </a:rPr>
              <a:t>fibers</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energy</a:t>
            </a:r>
            <a:r>
              <a:rPr lang="zh-CN" altLang="en-US" sz="2400" dirty="0">
                <a:ea typeface="宋体" panose="02010600030101010101" pitchFamily="2" charset="-122"/>
              </a:rPr>
              <a:t> </a:t>
            </a:r>
            <a:r>
              <a:rPr lang="en-US" altLang="zh-CN" sz="2400" dirty="0">
                <a:ea typeface="宋体" panose="02010600030101010101" pitchFamily="2" charset="-122"/>
              </a:rPr>
              <a:t>present</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different</a:t>
            </a:r>
            <a:r>
              <a:rPr lang="zh-CN" altLang="en-US" sz="2400" dirty="0">
                <a:ea typeface="宋体" panose="02010600030101010101" pitchFamily="2" charset="-122"/>
              </a:rPr>
              <a:t> </a:t>
            </a:r>
            <a:r>
              <a:rPr lang="en-US" altLang="zh-CN" sz="2400" dirty="0">
                <a:ea typeface="宋体" panose="02010600030101010101" pitchFamily="2" charset="-122"/>
              </a:rPr>
              <a:t>wavelength.</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charset="0"/>
              <a:buChar char="•"/>
            </a:pP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transmitter</a:t>
            </a:r>
            <a:r>
              <a:rPr lang="zh-CN" altLang="en-US" sz="2400" dirty="0">
                <a:ea typeface="宋体" panose="02010600030101010101" pitchFamily="2" charset="-122"/>
              </a:rPr>
              <a:t> </a:t>
            </a:r>
            <a:r>
              <a:rPr lang="en-US" altLang="zh-CN" sz="2400" dirty="0">
                <a:ea typeface="宋体" panose="02010600030101010101" pitchFamily="2" charset="-122"/>
              </a:rPr>
              <a:t>side,</a:t>
            </a:r>
            <a:r>
              <a:rPr lang="zh-CN" altLang="en-US" sz="2400" dirty="0">
                <a:ea typeface="宋体" panose="02010600030101010101" pitchFamily="2" charset="-122"/>
              </a:rPr>
              <a:t> </a:t>
            </a:r>
            <a:r>
              <a:rPr lang="en-US" altLang="zh-CN" sz="2400" dirty="0">
                <a:ea typeface="宋体" panose="02010600030101010101" pitchFamily="2" charset="-122"/>
              </a:rPr>
              <a:t>combined</a:t>
            </a:r>
            <a:r>
              <a:rPr lang="zh-CN" altLang="en-US" sz="2400" dirty="0">
                <a:ea typeface="宋体" panose="02010600030101010101" pitchFamily="2" charset="-122"/>
              </a:rPr>
              <a:t> </a:t>
            </a:r>
            <a:r>
              <a:rPr lang="en-US" altLang="zh-CN" sz="2400" dirty="0">
                <a:ea typeface="宋体" panose="02010600030101010101" pitchFamily="2" charset="-122"/>
              </a:rPr>
              <a:t>onto</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single</a:t>
            </a:r>
            <a:r>
              <a:rPr lang="zh-CN" altLang="en-US" sz="2400" dirty="0">
                <a:ea typeface="宋体" panose="02010600030101010101" pitchFamily="2" charset="-122"/>
              </a:rPr>
              <a:t> </a:t>
            </a:r>
            <a:r>
              <a:rPr lang="en-US" altLang="zh-CN" sz="2400" dirty="0">
                <a:ea typeface="宋体" panose="02010600030101010101" pitchFamily="2" charset="-122"/>
              </a:rPr>
              <a:t>shared</a:t>
            </a:r>
            <a:r>
              <a:rPr lang="zh-CN" altLang="en-US" sz="2400" dirty="0">
                <a:ea typeface="宋体" panose="02010600030101010101" pitchFamily="2" charset="-122"/>
              </a:rPr>
              <a:t> </a:t>
            </a:r>
            <a:r>
              <a:rPr lang="en-US" altLang="zh-CN" sz="2400" dirty="0">
                <a:ea typeface="宋体" panose="02010600030101010101" pitchFamily="2" charset="-122"/>
              </a:rPr>
              <a:t>fiber</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transmission</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charset="0"/>
              <a:buChar char="•"/>
            </a:pP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receiver</a:t>
            </a:r>
            <a:r>
              <a:rPr lang="zh-CN" altLang="en-US" sz="2400" dirty="0">
                <a:ea typeface="宋体" panose="02010600030101010101" pitchFamily="2" charset="-122"/>
              </a:rPr>
              <a:t> </a:t>
            </a:r>
            <a:r>
              <a:rPr lang="en-US" altLang="zh-CN" sz="2400" dirty="0">
                <a:ea typeface="宋体" panose="02010600030101010101" pitchFamily="2" charset="-122"/>
              </a:rPr>
              <a:t>side,</a:t>
            </a:r>
            <a:r>
              <a:rPr lang="zh-CN" altLang="en-US" sz="2400" dirty="0">
                <a:ea typeface="宋体" panose="02010600030101010101" pitchFamily="2" charset="-122"/>
              </a:rPr>
              <a:t> </a:t>
            </a:r>
            <a:r>
              <a:rPr lang="en-US" altLang="zh-CN" sz="2400" dirty="0">
                <a:ea typeface="宋体" panose="02010600030101010101" pitchFamily="2" charset="-122"/>
              </a:rPr>
              <a:t>split</a:t>
            </a:r>
            <a:r>
              <a:rPr lang="zh-CN" altLang="en-US" sz="2400" dirty="0">
                <a:ea typeface="宋体" panose="02010600030101010101" pitchFamily="2" charset="-122"/>
              </a:rPr>
              <a:t> </a:t>
            </a:r>
            <a:r>
              <a:rPr lang="en-US" altLang="zh-CN" sz="2400" dirty="0">
                <a:ea typeface="宋体" panose="02010600030101010101" pitchFamily="2" charset="-122"/>
              </a:rPr>
              <a:t>up</a:t>
            </a:r>
            <a:r>
              <a:rPr lang="zh-CN" altLang="en-US" sz="2400" dirty="0">
                <a:ea typeface="宋体" panose="02010600030101010101" pitchFamily="2" charset="-122"/>
              </a:rPr>
              <a:t> </a:t>
            </a:r>
            <a:r>
              <a:rPr lang="en-US" altLang="zh-CN" sz="2400" dirty="0">
                <a:ea typeface="宋体" panose="02010600030101010101" pitchFamily="2" charset="-122"/>
              </a:rPr>
              <a:t>over</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many</a:t>
            </a:r>
            <a:r>
              <a:rPr lang="zh-CN" altLang="en-US" sz="2400" dirty="0">
                <a:ea typeface="宋体" panose="02010600030101010101" pitchFamily="2" charset="-122"/>
              </a:rPr>
              <a:t> </a:t>
            </a:r>
            <a:r>
              <a:rPr lang="en-US" altLang="zh-CN" sz="2400" dirty="0">
                <a:ea typeface="宋体" panose="02010600030101010101" pitchFamily="2" charset="-122"/>
              </a:rPr>
              <a:t>fibers</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were</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input</a:t>
            </a:r>
            <a:r>
              <a:rPr lang="zh-CN" altLang="en-US" sz="2400" dirty="0">
                <a:ea typeface="宋体" panose="02010600030101010101" pitchFamily="2" charset="-122"/>
              </a:rPr>
              <a:t> </a:t>
            </a:r>
            <a:r>
              <a:rPr lang="en-US" altLang="zh-CN" sz="2400" dirty="0">
                <a:ea typeface="宋体" panose="02010600030101010101" pitchFamily="2" charset="-122"/>
              </a:rPr>
              <a:t>side</a:t>
            </a:r>
          </a:p>
          <a:p>
            <a:pPr marL="342900" indent="-342900">
              <a:buFont typeface="Arial" charset="0"/>
              <a:buChar char="•"/>
            </a:pP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output</a:t>
            </a:r>
            <a:r>
              <a:rPr lang="zh-CN" altLang="en-US" sz="2400" dirty="0">
                <a:ea typeface="宋体" panose="02010600030101010101" pitchFamily="2" charset="-122"/>
              </a:rPr>
              <a:t> </a:t>
            </a:r>
            <a:r>
              <a:rPr lang="en-US" altLang="zh-CN" sz="2400" dirty="0">
                <a:ea typeface="宋体" panose="02010600030101010101" pitchFamily="2" charset="-122"/>
              </a:rPr>
              <a:t>fiber</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specially</a:t>
            </a:r>
            <a:r>
              <a:rPr lang="zh-CN" altLang="en-US" sz="2400" dirty="0">
                <a:ea typeface="宋体" panose="02010600030101010101" pitchFamily="2" charset="-122"/>
              </a:rPr>
              <a:t> </a:t>
            </a:r>
            <a:r>
              <a:rPr lang="en-US" altLang="zh-CN" sz="2400" dirty="0">
                <a:ea typeface="宋体" panose="02010600030101010101" pitchFamily="2" charset="-122"/>
              </a:rPr>
              <a:t>constructed</a:t>
            </a:r>
            <a:r>
              <a:rPr lang="zh-CN" altLang="en-US" sz="2400" dirty="0">
                <a:ea typeface="宋体" panose="02010600030101010101" pitchFamily="2" charset="-122"/>
              </a:rPr>
              <a:t> </a:t>
            </a:r>
            <a:r>
              <a:rPr lang="en-US" altLang="zh-CN" sz="2400" dirty="0">
                <a:ea typeface="宋体" panose="02010600030101010101" pitchFamily="2" charset="-122"/>
              </a:rPr>
              <a:t>core</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filters</a:t>
            </a:r>
            <a:r>
              <a:rPr lang="zh-CN" altLang="en-US" sz="2400" dirty="0">
                <a:ea typeface="宋体" panose="02010600030101010101" pitchFamily="2" charset="-122"/>
              </a:rPr>
              <a:t> </a:t>
            </a:r>
            <a:r>
              <a:rPr lang="en-US" altLang="zh-CN" sz="2400" dirty="0">
                <a:ea typeface="宋体" panose="02010600030101010101" pitchFamily="2" charset="-122"/>
              </a:rPr>
              <a:t>out</a:t>
            </a:r>
            <a:r>
              <a:rPr lang="zh-CN" altLang="en-US" sz="2400" dirty="0">
                <a:ea typeface="宋体" panose="02010600030101010101" pitchFamily="2" charset="-122"/>
              </a:rPr>
              <a:t> </a:t>
            </a:r>
            <a:r>
              <a:rPr lang="en-US" altLang="zh-CN" sz="2400" dirty="0">
                <a:ea typeface="宋体" panose="02010600030101010101" pitchFamily="2" charset="-122"/>
              </a:rPr>
              <a:t>all</a:t>
            </a:r>
            <a:r>
              <a:rPr lang="zh-CN" altLang="en-US" sz="2400" dirty="0">
                <a:ea typeface="宋体" panose="02010600030101010101" pitchFamily="2" charset="-122"/>
              </a:rPr>
              <a:t> </a:t>
            </a:r>
            <a:r>
              <a:rPr lang="en-US" altLang="zh-CN" sz="2400" dirty="0">
                <a:ea typeface="宋体" panose="02010600030101010101" pitchFamily="2" charset="-122"/>
              </a:rPr>
              <a:t>but</a:t>
            </a:r>
            <a:r>
              <a:rPr lang="zh-CN" altLang="en-US" sz="2400" dirty="0">
                <a:ea typeface="宋体" panose="02010600030101010101" pitchFamily="2" charset="-122"/>
              </a:rPr>
              <a:t> </a:t>
            </a: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wavelength.</a:t>
            </a:r>
          </a:p>
        </p:txBody>
      </p:sp>
    </p:spTree>
    <p:extLst>
      <p:ext uri="{BB962C8B-B14F-4D97-AF65-F5344CB8AC3E}">
        <p14:creationId xmlns:p14="http://schemas.microsoft.com/office/powerpoint/2010/main" val="7858764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7334245-1ACB-1748-ADCE-9AC8D04AF64F}"/>
              </a:ext>
            </a:extLst>
          </p:cNvPr>
          <p:cNvSpPr>
            <a:spLocks noGrp="1" noChangeArrowheads="1"/>
          </p:cNvSpPr>
          <p:nvPr>
            <p:ph type="title"/>
          </p:nvPr>
        </p:nvSpPr>
        <p:spPr/>
        <p:txBody>
          <a:bodyPr/>
          <a:lstStyle/>
          <a:p>
            <a:pPr eaLnBrk="1" hangingPunct="1"/>
            <a:r>
              <a:rPr altLang="en-US">
                <a:latin typeface="Arial" panose="020B0604020202020204" pitchFamily="34" charset="0"/>
                <a:cs typeface="Arial" panose="020B0604020202020204" pitchFamily="34" charset="0"/>
              </a:rPr>
              <a:t>Wavelength Division Multiplexing</a:t>
            </a:r>
          </a:p>
        </p:txBody>
      </p:sp>
      <p:sp>
        <p:nvSpPr>
          <p:cNvPr id="65539" name="Rectangle 3">
            <a:extLst>
              <a:ext uri="{FF2B5EF4-FFF2-40B4-BE49-F238E27FC236}">
                <a16:creationId xmlns:a16="http://schemas.microsoft.com/office/drawing/2014/main" id="{6EE583AC-C198-044D-A2F8-C9E2CA794407}"/>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Wavelength division multiplexing</a:t>
            </a:r>
          </a:p>
        </p:txBody>
      </p:sp>
      <p:pic>
        <p:nvPicPr>
          <p:cNvPr id="65540" name="Picture 2">
            <a:extLst>
              <a:ext uri="{FF2B5EF4-FFF2-40B4-BE49-F238E27FC236}">
                <a16:creationId xmlns:a16="http://schemas.microsoft.com/office/drawing/2014/main" id="{151DC62F-4A41-AE43-AFA2-ECC441D14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447800"/>
            <a:ext cx="793432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Switching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Two</a:t>
            </a:r>
            <a:r>
              <a:rPr lang="zh-CN" altLang="en-US" sz="2400" dirty="0">
                <a:ea typeface="宋体" panose="02010600030101010101" pitchFamily="2" charset="-122"/>
              </a:rPr>
              <a:t> </a:t>
            </a:r>
            <a:r>
              <a:rPr lang="en-US" altLang="zh-CN" sz="2400" dirty="0">
                <a:ea typeface="宋体" panose="02010600030101010101" pitchFamily="2" charset="-122"/>
              </a:rPr>
              <a:t>different</a:t>
            </a:r>
            <a:r>
              <a:rPr lang="zh-CN" altLang="en-US" sz="2400" dirty="0">
                <a:ea typeface="宋体" panose="02010600030101010101" pitchFamily="2" charset="-122"/>
              </a:rPr>
              <a:t> </a:t>
            </a:r>
            <a:r>
              <a:rPr lang="en-US" altLang="zh-CN" sz="2400" dirty="0">
                <a:ea typeface="宋体" panose="02010600030101010101" pitchFamily="2" charset="-122"/>
              </a:rPr>
              <a:t>switching</a:t>
            </a:r>
            <a:r>
              <a:rPr lang="zh-CN" altLang="en-US" sz="2400" dirty="0">
                <a:ea typeface="宋体" panose="02010600030101010101" pitchFamily="2" charset="-122"/>
              </a:rPr>
              <a:t> </a:t>
            </a:r>
            <a:r>
              <a:rPr lang="en-US" altLang="zh-CN" sz="2400" dirty="0">
                <a:ea typeface="宋体" panose="02010600030101010101" pitchFamily="2" charset="-122"/>
              </a:rPr>
              <a:t>techniques:</a:t>
            </a:r>
          </a:p>
          <a:p>
            <a:pPr marL="342900" indent="-342900">
              <a:buFont typeface="Arial" charset="0"/>
              <a:buChar char="•"/>
            </a:pPr>
            <a:r>
              <a:rPr lang="en-US" altLang="zh-CN" sz="2400" dirty="0">
                <a:ea typeface="宋体" panose="02010600030101010101" pitchFamily="2" charset="-122"/>
              </a:rPr>
              <a:t>Circuit</a:t>
            </a:r>
            <a:r>
              <a:rPr lang="zh-CN" altLang="en-US" sz="2400" dirty="0">
                <a:ea typeface="宋体" panose="02010600030101010101" pitchFamily="2" charset="-122"/>
              </a:rPr>
              <a:t> </a:t>
            </a:r>
            <a:r>
              <a:rPr lang="en-US" altLang="zh-CN" sz="2400" dirty="0">
                <a:ea typeface="宋体" panose="02010600030101010101" pitchFamily="2" charset="-122"/>
              </a:rPr>
              <a:t>switching</a:t>
            </a:r>
          </a:p>
          <a:p>
            <a:pPr marL="342900" indent="-342900">
              <a:buFont typeface="Arial" charset="0"/>
              <a:buChar char="•"/>
            </a:pP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switching</a:t>
            </a:r>
          </a:p>
          <a:p>
            <a:pPr marL="342900" indent="-342900">
              <a:buFont typeface="Arial" charset="0"/>
              <a:buChar char="•"/>
            </a:pPr>
            <a:endParaRPr lang="en-US" altLang="zh-CN" sz="2400" dirty="0">
              <a:ea typeface="宋体" panose="02010600030101010101" pitchFamily="2" charset="-122"/>
            </a:endParaRPr>
          </a:p>
          <a:p>
            <a:r>
              <a:rPr lang="en-US" altLang="zh-CN" sz="2400" dirty="0">
                <a:ea typeface="宋体" panose="02010600030101010101" pitchFamily="2" charset="-122"/>
              </a:rPr>
              <a:t>Traditional</a:t>
            </a:r>
            <a:r>
              <a:rPr lang="zh-CN" altLang="en-US" sz="2400" dirty="0">
                <a:ea typeface="宋体" panose="02010600030101010101" pitchFamily="2" charset="-122"/>
              </a:rPr>
              <a:t> </a:t>
            </a:r>
            <a:r>
              <a:rPr lang="en-US" altLang="zh-CN" sz="2400" dirty="0">
                <a:ea typeface="宋体" panose="02010600030101010101" pitchFamily="2" charset="-122"/>
              </a:rPr>
              <a:t>telephone</a:t>
            </a:r>
            <a:r>
              <a:rPr lang="zh-CN" altLang="en-US" sz="2400" dirty="0">
                <a:ea typeface="宋体" panose="02010600030101010101" pitchFamily="2" charset="-122"/>
              </a:rPr>
              <a:t> </a:t>
            </a:r>
            <a:r>
              <a:rPr lang="en-US" altLang="zh-CN" sz="2400" dirty="0">
                <a:ea typeface="宋体" panose="02010600030101010101" pitchFamily="2" charset="-122"/>
              </a:rPr>
              <a:t>system</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based</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circuit</a:t>
            </a:r>
            <a:r>
              <a:rPr lang="zh-CN" altLang="en-US" sz="2400" dirty="0">
                <a:ea typeface="宋体" panose="02010600030101010101" pitchFamily="2" charset="-122"/>
              </a:rPr>
              <a:t> </a:t>
            </a:r>
            <a:r>
              <a:rPr lang="en-US" altLang="zh-CN" sz="2400" dirty="0">
                <a:ea typeface="宋体" panose="02010600030101010101" pitchFamily="2" charset="-122"/>
              </a:rPr>
              <a:t>switching.</a:t>
            </a:r>
          </a:p>
          <a:p>
            <a:endParaRPr lang="en-US" altLang="zh-CN" sz="2400" dirty="0">
              <a:ea typeface="宋体" panose="02010600030101010101" pitchFamily="2" charset="-122"/>
            </a:endParaRPr>
          </a:p>
          <a:p>
            <a:r>
              <a:rPr lang="en-US" altLang="zh-CN" sz="2400" dirty="0">
                <a:ea typeface="宋体" panose="02010600030101010101" pitchFamily="2" charset="-122"/>
              </a:rPr>
              <a:t>Voice</a:t>
            </a:r>
            <a:r>
              <a:rPr lang="zh-CN" altLang="en-US" sz="2400" dirty="0">
                <a:ea typeface="宋体" panose="02010600030101010101" pitchFamily="2" charset="-122"/>
              </a:rPr>
              <a:t> </a:t>
            </a:r>
            <a:r>
              <a:rPr lang="en-US" altLang="zh-CN" sz="2400" dirty="0">
                <a:ea typeface="宋体" panose="02010600030101010101" pitchFamily="2" charset="-122"/>
              </a:rPr>
              <a:t>over</a:t>
            </a:r>
            <a:r>
              <a:rPr lang="zh-CN" altLang="en-US" sz="2400" dirty="0">
                <a:ea typeface="宋体" panose="02010600030101010101" pitchFamily="2" charset="-122"/>
              </a:rPr>
              <a:t> </a:t>
            </a:r>
            <a:r>
              <a:rPr lang="en-US" altLang="zh-CN" sz="2400" dirty="0">
                <a:ea typeface="宋体" panose="02010600030101010101" pitchFamily="2" charset="-122"/>
              </a:rPr>
              <a:t>IP</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based</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switching.</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6477229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Circuit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Switching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When</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telephone</a:t>
            </a:r>
            <a:r>
              <a:rPr lang="zh-CN" altLang="en-US" sz="2400" dirty="0">
                <a:ea typeface="宋体" panose="02010600030101010101" pitchFamily="2" charset="-122"/>
              </a:rPr>
              <a:t> </a:t>
            </a:r>
            <a:r>
              <a:rPr lang="en-US" altLang="zh-CN" sz="2400" dirty="0">
                <a:ea typeface="宋体" panose="02010600030101010101" pitchFamily="2" charset="-122"/>
              </a:rPr>
              <a:t>call</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placed,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switching</a:t>
            </a:r>
            <a:r>
              <a:rPr lang="zh-CN" altLang="en-US" sz="2400" dirty="0">
                <a:ea typeface="宋体" panose="02010600030101010101" pitchFamily="2" charset="-122"/>
              </a:rPr>
              <a:t> </a:t>
            </a:r>
            <a:r>
              <a:rPr lang="en-US" altLang="zh-CN" sz="2400" dirty="0">
                <a:ea typeface="宋体" panose="02010600030101010101" pitchFamily="2" charset="-122"/>
              </a:rPr>
              <a:t>equipment</a:t>
            </a:r>
            <a:r>
              <a:rPr lang="zh-CN" altLang="en-US" sz="2400" dirty="0">
                <a:ea typeface="宋体" panose="02010600030101010101" pitchFamily="2" charset="-122"/>
              </a:rPr>
              <a:t> </a:t>
            </a:r>
            <a:r>
              <a:rPr lang="en-US" altLang="zh-CN" sz="2400" dirty="0">
                <a:ea typeface="宋体" panose="02010600030101010101" pitchFamily="2" charset="-122"/>
              </a:rPr>
              <a:t>within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telephone</a:t>
            </a:r>
            <a:r>
              <a:rPr lang="zh-CN" altLang="en-US" sz="2400" dirty="0">
                <a:ea typeface="宋体" panose="02010600030101010101" pitchFamily="2" charset="-122"/>
              </a:rPr>
              <a:t> </a:t>
            </a:r>
            <a:r>
              <a:rPr lang="en-US" altLang="zh-CN" sz="2400" dirty="0">
                <a:ea typeface="宋体" panose="02010600030101010101" pitchFamily="2" charset="-122"/>
              </a:rPr>
              <a:t>system</a:t>
            </a:r>
            <a:r>
              <a:rPr lang="zh-CN" altLang="en-US" sz="2400" dirty="0">
                <a:ea typeface="宋体" panose="02010600030101010101" pitchFamily="2" charset="-122"/>
              </a:rPr>
              <a:t> </a:t>
            </a:r>
            <a:r>
              <a:rPr lang="en-US" altLang="zh-CN" sz="2400" dirty="0">
                <a:ea typeface="宋体" panose="02010600030101010101" pitchFamily="2" charset="-122"/>
              </a:rPr>
              <a:t>seeks</a:t>
            </a:r>
            <a:r>
              <a:rPr lang="zh-CN" altLang="en-US" sz="2400" dirty="0">
                <a:ea typeface="宋体" panose="02010600030101010101" pitchFamily="2" charset="-122"/>
              </a:rPr>
              <a:t> </a:t>
            </a:r>
            <a:r>
              <a:rPr lang="en-US" altLang="zh-CN" sz="2400" dirty="0">
                <a:ea typeface="宋体" panose="02010600030101010101" pitchFamily="2" charset="-122"/>
              </a:rPr>
              <a:t>out</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physical</a:t>
            </a:r>
            <a:r>
              <a:rPr lang="zh-CN" altLang="en-US" sz="2400" dirty="0">
                <a:ea typeface="宋体" panose="02010600030101010101" pitchFamily="2" charset="-122"/>
              </a:rPr>
              <a:t> </a:t>
            </a:r>
            <a:r>
              <a:rPr lang="en-US" altLang="zh-CN" sz="2400" dirty="0">
                <a:ea typeface="宋体" panose="02010600030101010101" pitchFamily="2" charset="-122"/>
              </a:rPr>
              <a:t>path</a:t>
            </a:r>
            <a:r>
              <a:rPr lang="zh-CN" altLang="en-US" sz="2400" dirty="0">
                <a:ea typeface="宋体" panose="02010600030101010101" pitchFamily="2" charset="-122"/>
              </a:rPr>
              <a:t> </a:t>
            </a:r>
            <a:r>
              <a:rPr lang="en-US" altLang="zh-CN" sz="2400" dirty="0">
                <a:ea typeface="宋体" panose="02010600030101010101" pitchFamily="2" charset="-122"/>
              </a:rPr>
              <a:t>all</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way</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caller</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err="1">
                <a:ea typeface="宋体" panose="02010600030101010101" pitchFamily="2" charset="-122"/>
              </a:rPr>
              <a:t>callee</a:t>
            </a:r>
            <a:r>
              <a:rPr lang="en-US" altLang="zh-CN" sz="2400" dirty="0">
                <a:ea typeface="宋体" panose="02010600030101010101" pitchFamily="2" charset="-122"/>
              </a:rPr>
              <a:t>.</a:t>
            </a:r>
          </a:p>
          <a:p>
            <a:endParaRPr lang="en-US" altLang="zh-CN" sz="2400" dirty="0">
              <a:ea typeface="宋体" panose="02010600030101010101" pitchFamily="2" charset="-122"/>
            </a:endParaRPr>
          </a:p>
          <a:p>
            <a:r>
              <a:rPr lang="en-US" altLang="zh-CN" sz="2400" dirty="0">
                <a:ea typeface="宋体" panose="02010600030101010101" pitchFamily="2" charset="-122"/>
              </a:rPr>
              <a:t>Once</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call</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been</a:t>
            </a:r>
            <a:r>
              <a:rPr lang="zh-CN" altLang="en-US" sz="2400" dirty="0">
                <a:ea typeface="宋体" panose="02010600030101010101" pitchFamily="2" charset="-122"/>
              </a:rPr>
              <a:t> </a:t>
            </a:r>
            <a:r>
              <a:rPr lang="en-US" altLang="zh-CN" sz="2400" dirty="0">
                <a:ea typeface="宋体" panose="02010600030101010101" pitchFamily="2" charset="-122"/>
              </a:rPr>
              <a:t>set</a:t>
            </a:r>
            <a:r>
              <a:rPr lang="zh-CN" altLang="en-US" sz="2400" dirty="0">
                <a:ea typeface="宋体" panose="02010600030101010101" pitchFamily="2" charset="-122"/>
              </a:rPr>
              <a:t> </a:t>
            </a:r>
            <a:r>
              <a:rPr lang="en-US" altLang="zh-CN" sz="2400" dirty="0">
                <a:ea typeface="宋体" panose="02010600030101010101" pitchFamily="2" charset="-122"/>
              </a:rPr>
              <a:t>up,</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dedicated</a:t>
            </a:r>
            <a:r>
              <a:rPr lang="zh-CN" altLang="en-US" sz="2400" dirty="0">
                <a:ea typeface="宋体" panose="02010600030101010101" pitchFamily="2" charset="-122"/>
              </a:rPr>
              <a:t> </a:t>
            </a:r>
            <a:r>
              <a:rPr lang="en-US" altLang="zh-CN" sz="2400" dirty="0">
                <a:ea typeface="宋体" panose="02010600030101010101" pitchFamily="2" charset="-122"/>
              </a:rPr>
              <a:t>path</a:t>
            </a:r>
            <a:r>
              <a:rPr lang="zh-CN" altLang="en-US" sz="2400" dirty="0">
                <a:ea typeface="宋体" panose="02010600030101010101" pitchFamily="2" charset="-122"/>
              </a:rPr>
              <a:t> </a:t>
            </a:r>
            <a:r>
              <a:rPr lang="en-US" altLang="zh-CN" sz="2400" dirty="0">
                <a:ea typeface="宋体" panose="02010600030101010101" pitchFamily="2" charset="-122"/>
              </a:rPr>
              <a:t>between</a:t>
            </a:r>
            <a:r>
              <a:rPr lang="zh-CN" altLang="en-US" sz="2400" dirty="0">
                <a:ea typeface="宋体" panose="02010600030101010101" pitchFamily="2" charset="-122"/>
              </a:rPr>
              <a:t> </a:t>
            </a:r>
            <a:r>
              <a:rPr lang="en-US" altLang="zh-CN" sz="2400" dirty="0">
                <a:ea typeface="宋体" panose="02010600030101010101" pitchFamily="2" charset="-122"/>
              </a:rPr>
              <a:t>both</a:t>
            </a:r>
            <a:r>
              <a:rPr lang="zh-CN" altLang="en-US" sz="2400" dirty="0">
                <a:ea typeface="宋体" panose="02010600030101010101" pitchFamily="2" charset="-122"/>
              </a:rPr>
              <a:t> </a:t>
            </a:r>
            <a:r>
              <a:rPr lang="en-US" altLang="zh-CN" sz="2400" dirty="0">
                <a:ea typeface="宋体" panose="02010600030101010101" pitchFamily="2" charset="-122"/>
              </a:rPr>
              <a:t>ends</a:t>
            </a:r>
            <a:r>
              <a:rPr lang="zh-CN" altLang="en-US" sz="2400" dirty="0">
                <a:ea typeface="宋体" panose="02010600030101010101" pitchFamily="2" charset="-122"/>
              </a:rPr>
              <a:t> </a:t>
            </a:r>
            <a:r>
              <a:rPr lang="en-US" altLang="zh-CN" sz="2400" dirty="0">
                <a:ea typeface="宋体" panose="02010600030101010101" pitchFamily="2" charset="-122"/>
              </a:rPr>
              <a:t>exists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will</a:t>
            </a:r>
            <a:r>
              <a:rPr lang="zh-CN" altLang="en-US" sz="2400" dirty="0">
                <a:ea typeface="宋体" panose="02010600030101010101" pitchFamily="2" charset="-122"/>
              </a:rPr>
              <a:t> </a:t>
            </a:r>
            <a:r>
              <a:rPr lang="en-US" altLang="zh-CN" sz="2400" dirty="0">
                <a:ea typeface="宋体" panose="02010600030101010101" pitchFamily="2" charset="-122"/>
              </a:rPr>
              <a:t>continue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exist</a:t>
            </a:r>
            <a:r>
              <a:rPr lang="zh-CN" altLang="en-US" sz="2400" dirty="0">
                <a:ea typeface="宋体" panose="02010600030101010101" pitchFamily="2" charset="-122"/>
              </a:rPr>
              <a:t> </a:t>
            </a:r>
            <a:r>
              <a:rPr lang="en-US" altLang="zh-CN" sz="2400" dirty="0">
                <a:ea typeface="宋体" panose="02010600030101010101" pitchFamily="2" charset="-122"/>
              </a:rPr>
              <a:t>until</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call</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finished.</a:t>
            </a:r>
            <a:r>
              <a:rPr lang="zh-CN" altLang="en-US" sz="2400" dirty="0">
                <a:ea typeface="宋体" panose="02010600030101010101" pitchFamily="2" charset="-122"/>
              </a:rPr>
              <a:t> </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figure</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next</a:t>
            </a:r>
            <a:r>
              <a:rPr lang="zh-CN" altLang="en-US" sz="2400" dirty="0">
                <a:ea typeface="宋体" panose="02010600030101010101" pitchFamily="2" charset="-122"/>
              </a:rPr>
              <a:t> </a:t>
            </a:r>
            <a:r>
              <a:rPr lang="en-US" altLang="zh-CN" sz="2400" dirty="0">
                <a:ea typeface="宋体" panose="02010600030101010101" pitchFamily="2" charset="-122"/>
              </a:rPr>
              <a:t>slide,</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six</a:t>
            </a:r>
            <a:r>
              <a:rPr lang="zh-CN" altLang="en-US" sz="2400" dirty="0">
                <a:ea typeface="宋体" panose="02010600030101010101" pitchFamily="2" charset="-122"/>
              </a:rPr>
              <a:t> </a:t>
            </a:r>
            <a:r>
              <a:rPr lang="en-US" altLang="zh-CN" sz="2400" dirty="0">
                <a:ea typeface="宋体" panose="02010600030101010101" pitchFamily="2" charset="-122"/>
              </a:rPr>
              <a:t>rectangles</a:t>
            </a:r>
            <a:r>
              <a:rPr lang="zh-CN" altLang="en-US" sz="2400" dirty="0">
                <a:ea typeface="宋体" panose="02010600030101010101" pitchFamily="2" charset="-122"/>
              </a:rPr>
              <a:t> </a:t>
            </a:r>
            <a:r>
              <a:rPr lang="en-US" altLang="zh-CN" sz="2400" dirty="0">
                <a:ea typeface="宋体" panose="02010600030101010101" pitchFamily="2" charset="-122"/>
              </a:rPr>
              <a:t>represents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switching</a:t>
            </a:r>
            <a:r>
              <a:rPr lang="zh-CN" altLang="en-US" sz="2400" dirty="0">
                <a:ea typeface="宋体" panose="02010600030101010101" pitchFamily="2" charset="-122"/>
              </a:rPr>
              <a:t> </a:t>
            </a:r>
            <a:r>
              <a:rPr lang="en-US" altLang="zh-CN" sz="2400" dirty="0">
                <a:ea typeface="宋体" panose="02010600030101010101" pitchFamily="2" charset="-122"/>
              </a:rPr>
              <a:t>office,</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office</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3</a:t>
            </a:r>
            <a:r>
              <a:rPr lang="zh-CN" altLang="en-US" sz="2400" dirty="0">
                <a:ea typeface="宋体" panose="02010600030101010101" pitchFamily="2" charset="-122"/>
              </a:rPr>
              <a:t> </a:t>
            </a:r>
            <a:r>
              <a:rPr lang="en-US" altLang="zh-CN" sz="2400" dirty="0">
                <a:ea typeface="宋体" panose="02010600030101010101" pitchFamily="2" charset="-122"/>
              </a:rPr>
              <a:t>incoming</a:t>
            </a:r>
            <a:r>
              <a:rPr lang="zh-CN" altLang="en-US" sz="2400" dirty="0">
                <a:ea typeface="宋体" panose="02010600030101010101" pitchFamily="2" charset="-122"/>
              </a:rPr>
              <a:t> </a:t>
            </a:r>
            <a:r>
              <a:rPr lang="en-US" altLang="zh-CN" sz="2400" dirty="0">
                <a:ea typeface="宋体" panose="02010600030101010101" pitchFamily="2" charset="-122"/>
              </a:rPr>
              <a:t>lines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3</a:t>
            </a:r>
            <a:r>
              <a:rPr lang="zh-CN" altLang="en-US" sz="2400" dirty="0">
                <a:ea typeface="宋体" panose="02010600030101010101" pitchFamily="2" charset="-122"/>
              </a:rPr>
              <a:t> </a:t>
            </a:r>
            <a:r>
              <a:rPr lang="en-US" altLang="zh-CN" sz="2400" dirty="0">
                <a:ea typeface="宋体" panose="02010600030101010101" pitchFamily="2" charset="-122"/>
              </a:rPr>
              <a:t>outgoing</a:t>
            </a:r>
            <a:r>
              <a:rPr lang="zh-CN" altLang="en-US" sz="2400" dirty="0">
                <a:ea typeface="宋体" panose="02010600030101010101" pitchFamily="2" charset="-122"/>
              </a:rPr>
              <a:t> </a:t>
            </a:r>
            <a:r>
              <a:rPr lang="en-US" altLang="zh-CN" sz="2400" dirty="0">
                <a:ea typeface="宋体" panose="02010600030101010101" pitchFamily="2" charset="-122"/>
              </a:rPr>
              <a:t>lines.</a:t>
            </a:r>
            <a:r>
              <a:rPr lang="zh-CN" altLang="en-US" sz="2400" dirty="0">
                <a:ea typeface="宋体" panose="02010600030101010101" pitchFamily="2" charset="-122"/>
              </a:rPr>
              <a:t> </a:t>
            </a:r>
            <a:r>
              <a:rPr lang="en-US" altLang="zh-CN" sz="2400" dirty="0">
                <a:ea typeface="宋体" panose="02010600030101010101" pitchFamily="2" charset="-122"/>
              </a:rPr>
              <a:t>When</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call</a:t>
            </a:r>
            <a:r>
              <a:rPr lang="zh-CN" altLang="en-US" sz="2400" dirty="0">
                <a:ea typeface="宋体" panose="02010600030101010101" pitchFamily="2" charset="-122"/>
              </a:rPr>
              <a:t> </a:t>
            </a:r>
            <a:r>
              <a:rPr lang="en-US" altLang="zh-CN" sz="2400" dirty="0">
                <a:ea typeface="宋体" panose="02010600030101010101" pitchFamily="2" charset="-122"/>
              </a:rPr>
              <a:t>happens,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physical</a:t>
            </a:r>
            <a:r>
              <a:rPr lang="zh-CN" altLang="en-US" sz="2400" dirty="0">
                <a:ea typeface="宋体" panose="02010600030101010101" pitchFamily="2" charset="-122"/>
              </a:rPr>
              <a:t> </a:t>
            </a:r>
            <a:r>
              <a:rPr lang="en-US" altLang="zh-CN" sz="2400" dirty="0">
                <a:ea typeface="宋体" panose="02010600030101010101" pitchFamily="2" charset="-122"/>
              </a:rPr>
              <a:t>connection</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established</a:t>
            </a:r>
            <a:r>
              <a:rPr lang="zh-CN" altLang="en-US" sz="2400" dirty="0">
                <a:ea typeface="宋体" panose="02010600030101010101" pitchFamily="2" charset="-122"/>
              </a:rPr>
              <a:t> </a:t>
            </a:r>
            <a:r>
              <a:rPr lang="en-US" altLang="zh-CN" sz="2400" dirty="0">
                <a:ea typeface="宋体" panose="02010600030101010101" pitchFamily="2" charset="-122"/>
              </a:rPr>
              <a:t>between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line</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which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call</a:t>
            </a:r>
            <a:r>
              <a:rPr lang="zh-CN" altLang="en-US" sz="2400" dirty="0">
                <a:ea typeface="宋体" panose="02010600030101010101" pitchFamily="2" charset="-122"/>
              </a:rPr>
              <a:t> </a:t>
            </a:r>
            <a:r>
              <a:rPr lang="en-US" altLang="zh-CN" sz="2400" dirty="0">
                <a:ea typeface="宋体" panose="02010600030101010101" pitchFamily="2" charset="-122"/>
              </a:rPr>
              <a:t>came</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output</a:t>
            </a:r>
            <a:r>
              <a:rPr lang="zh-CN" altLang="en-US" sz="2400" dirty="0">
                <a:ea typeface="宋体" panose="02010600030101010101" pitchFamily="2" charset="-122"/>
              </a:rPr>
              <a:t> </a:t>
            </a:r>
            <a:r>
              <a:rPr lang="en-US" altLang="zh-CN" sz="2400" dirty="0">
                <a:ea typeface="宋体" panose="02010600030101010101" pitchFamily="2" charset="-122"/>
              </a:rPr>
              <a:t>links.</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20780861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8E0EBFB1-7177-1E40-8CA8-B05F45427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42975"/>
            <a:ext cx="69056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
            <a:extLst>
              <a:ext uri="{FF2B5EF4-FFF2-40B4-BE49-F238E27FC236}">
                <a16:creationId xmlns:a16="http://schemas.microsoft.com/office/drawing/2014/main" id="{D3160F0E-9249-D24E-9991-F7CCB3578648}"/>
              </a:ext>
            </a:extLst>
          </p:cNvPr>
          <p:cNvSpPr>
            <a:spLocks noGrp="1" noChangeArrowheads="1"/>
          </p:cNvSpPr>
          <p:nvPr>
            <p:ph type="title"/>
          </p:nvPr>
        </p:nvSpPr>
        <p:spPr>
          <a:xfrm>
            <a:off x="381000" y="0"/>
            <a:ext cx="8229600" cy="1066800"/>
          </a:xfrm>
        </p:spPr>
        <p:txBody>
          <a:bodyPr/>
          <a:lstStyle/>
          <a:p>
            <a:pPr eaLnBrk="1" hangingPunct="1"/>
            <a:r>
              <a:rPr altLang="en-US" dirty="0">
                <a:latin typeface="Arial" panose="020B0604020202020204" pitchFamily="34" charset="0"/>
                <a:cs typeface="Arial" panose="020B0604020202020204" pitchFamily="34" charset="0"/>
              </a:rPr>
              <a:t>Circuit Switching/Packet Switching</a:t>
            </a:r>
          </a:p>
        </p:txBody>
      </p:sp>
      <p:sp>
        <p:nvSpPr>
          <p:cNvPr id="66564" name="Rectangle 3">
            <a:extLst>
              <a:ext uri="{FF2B5EF4-FFF2-40B4-BE49-F238E27FC236}">
                <a16:creationId xmlns:a16="http://schemas.microsoft.com/office/drawing/2014/main" id="{208EC69F-E5F3-4E4E-A2EE-74B685C7008C}"/>
              </a:ext>
            </a:extLst>
          </p:cNvPr>
          <p:cNvSpPr>
            <a:spLocks noGrp="1" noChangeArrowheads="1"/>
          </p:cNvSpPr>
          <p:nvPr>
            <p:ph type="body" idx="1"/>
          </p:nvPr>
        </p:nvSpPr>
        <p:spPr>
          <a:xfrm>
            <a:off x="0" y="5867400"/>
            <a:ext cx="9144000" cy="838200"/>
          </a:xfrm>
        </p:spPr>
        <p:txBody>
          <a:bodyPr/>
          <a:lstStyle/>
          <a:p>
            <a:pPr algn="ctr" eaLnBrk="1" hangingPunct="1">
              <a:buFontTx/>
              <a:buNone/>
            </a:pPr>
            <a:r>
              <a:rPr lang="en-US" altLang="en-US" sz="2400">
                <a:solidFill>
                  <a:srgbClr val="0070C0"/>
                </a:solidFill>
                <a:latin typeface="Arial" panose="020B0604020202020204" pitchFamily="34" charset="0"/>
                <a:cs typeface="Arial" panose="020B0604020202020204" pitchFamily="34" charset="0"/>
              </a:rPr>
              <a:t>(a) </a:t>
            </a:r>
            <a:r>
              <a:rPr lang="en-US" altLang="en-US" sz="2400">
                <a:latin typeface="Arial" panose="020B0604020202020204" pitchFamily="34" charset="0"/>
                <a:cs typeface="Arial" panose="020B0604020202020204" pitchFamily="34" charset="0"/>
              </a:rPr>
              <a:t>Circuit switching. </a:t>
            </a:r>
            <a:r>
              <a:rPr lang="en-US" altLang="en-US" sz="2400">
                <a:solidFill>
                  <a:srgbClr val="0070C0"/>
                </a:solidFill>
                <a:latin typeface="Arial" panose="020B0604020202020204" pitchFamily="34" charset="0"/>
                <a:cs typeface="Arial" panose="020B0604020202020204" pitchFamily="34" charset="0"/>
              </a:rPr>
              <a:t>(b) </a:t>
            </a:r>
            <a:r>
              <a:rPr lang="en-US" altLang="en-US" sz="2400">
                <a:latin typeface="Arial" panose="020B0604020202020204" pitchFamily="34" charset="0"/>
                <a:cs typeface="Arial" panose="020B0604020202020204" pitchFamily="34" charset="0"/>
              </a:rPr>
              <a:t>Packet switching</a:t>
            </a:r>
            <a:r>
              <a:rPr lang="en-US" altLang="en-US"/>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Circuit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Switching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Time</a:t>
            </a:r>
            <a:r>
              <a:rPr lang="zh-CN" altLang="en-US" sz="2400" dirty="0">
                <a:ea typeface="宋体" panose="02010600030101010101" pitchFamily="2" charset="-122"/>
              </a:rPr>
              <a:t> </a:t>
            </a:r>
            <a:r>
              <a:rPr lang="en-US" altLang="zh-CN" sz="2400" dirty="0">
                <a:ea typeface="宋体" panose="02010600030101010101" pitchFamily="2" charset="-122"/>
              </a:rPr>
              <a:t>cost:</a:t>
            </a:r>
          </a:p>
          <a:p>
            <a:pPr marL="342900" indent="-342900">
              <a:buFont typeface="Arial" charset="0"/>
              <a:buChar char="•"/>
            </a:pPr>
            <a:r>
              <a:rPr lang="en-US" altLang="zh-CN" sz="2400" dirty="0">
                <a:ea typeface="宋体" panose="02010600030101010101" pitchFamily="2" charset="-122"/>
              </a:rPr>
              <a:t>Establish</a:t>
            </a:r>
            <a:r>
              <a:rPr lang="zh-CN" altLang="en-US" sz="2400" dirty="0">
                <a:ea typeface="宋体" panose="02010600030101010101" pitchFamily="2" charset="-122"/>
              </a:rPr>
              <a:t> </a:t>
            </a:r>
            <a:r>
              <a:rPr lang="en-US" altLang="zh-CN" sz="2400" dirty="0">
                <a:ea typeface="宋体" panose="02010600030101010101" pitchFamily="2" charset="-122"/>
              </a:rPr>
              <a:t>time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long</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find</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path</a:t>
            </a:r>
            <a:r>
              <a:rPr lang="zh-CN" altLang="en-US" sz="2400" dirty="0">
                <a:ea typeface="宋体" panose="02010600030101010101" pitchFamily="2" charset="-122"/>
              </a:rPr>
              <a:t> </a:t>
            </a:r>
            <a:r>
              <a:rPr lang="en-US" altLang="zh-CN" sz="2400" dirty="0">
                <a:ea typeface="宋体" panose="02010600030101010101" pitchFamily="2" charset="-122"/>
              </a:rPr>
              <a:t>before</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transmission</a:t>
            </a:r>
            <a:r>
              <a:rPr lang="zh-CN" altLang="en-US" sz="2400" dirty="0">
                <a:ea typeface="宋体" panose="02010600030101010101" pitchFamily="2" charset="-122"/>
              </a:rPr>
              <a:t> </a:t>
            </a:r>
            <a:r>
              <a:rPr lang="en-US" altLang="zh-CN" sz="2400" dirty="0">
                <a:ea typeface="宋体" panose="02010600030101010101" pitchFamily="2" charset="-122"/>
              </a:rPr>
              <a:t>happened,</a:t>
            </a:r>
            <a:r>
              <a:rPr lang="zh-CN" altLang="en-US" sz="2400" dirty="0">
                <a:ea typeface="宋体" panose="02010600030101010101" pitchFamily="2" charset="-122"/>
              </a:rPr>
              <a:t> </a:t>
            </a:r>
            <a:r>
              <a:rPr lang="en-US" altLang="zh-CN" sz="2400" dirty="0">
                <a:ea typeface="宋体" panose="02010600030101010101" pitchFamily="2" charset="-122"/>
              </a:rPr>
              <a:t>10</a:t>
            </a:r>
            <a:r>
              <a:rPr lang="zh-CN" altLang="en-US" sz="2400" dirty="0">
                <a:ea typeface="宋体" panose="02010600030101010101" pitchFamily="2" charset="-122"/>
              </a:rPr>
              <a:t> </a:t>
            </a:r>
            <a:r>
              <a:rPr lang="en-US" altLang="zh-CN" sz="2400" dirty="0">
                <a:ea typeface="宋体" panose="02010600030101010101" pitchFamily="2" charset="-122"/>
              </a:rPr>
              <a:t>sec</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more.</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charset="0"/>
              <a:buChar char="•"/>
            </a:pPr>
            <a:r>
              <a:rPr lang="en-US" altLang="zh-CN" sz="2400" dirty="0">
                <a:ea typeface="宋体" panose="02010600030101010101" pitchFamily="2" charset="-122"/>
              </a:rPr>
              <a:t>Once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setup</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been</a:t>
            </a:r>
            <a:r>
              <a:rPr lang="zh-CN" altLang="en-US" sz="2400" dirty="0">
                <a:ea typeface="宋体" panose="02010600030101010101" pitchFamily="2" charset="-122"/>
              </a:rPr>
              <a:t> </a:t>
            </a:r>
            <a:r>
              <a:rPr lang="en-US" altLang="zh-CN" sz="2400" dirty="0">
                <a:ea typeface="宋体" panose="02010600030101010101" pitchFamily="2" charset="-122"/>
              </a:rPr>
              <a:t>completed,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delay</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propagation</a:t>
            </a:r>
            <a:r>
              <a:rPr lang="zh-CN" altLang="en-US" sz="2400" dirty="0">
                <a:ea typeface="宋体" panose="02010600030101010101" pitchFamily="2" charset="-122"/>
              </a:rPr>
              <a:t> </a:t>
            </a:r>
            <a:r>
              <a:rPr lang="en-US" altLang="zh-CN" sz="2400" dirty="0">
                <a:ea typeface="宋体" panose="02010600030101010101" pitchFamily="2" charset="-122"/>
              </a:rPr>
              <a:t>time</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electromagnetic</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about</a:t>
            </a:r>
            <a:r>
              <a:rPr lang="zh-CN" altLang="en-US" sz="2400" dirty="0">
                <a:ea typeface="宋体" panose="02010600030101010101" pitchFamily="2" charset="-122"/>
              </a:rPr>
              <a:t> </a:t>
            </a:r>
            <a:r>
              <a:rPr lang="en-US" altLang="zh-CN" sz="2400" dirty="0">
                <a:ea typeface="宋体" panose="02010600030101010101" pitchFamily="2" charset="-122"/>
              </a:rPr>
              <a:t>5</a:t>
            </a:r>
            <a:r>
              <a:rPr lang="zh-CN" altLang="en-US" sz="2400" dirty="0">
                <a:ea typeface="宋体" panose="02010600030101010101" pitchFamily="2" charset="-122"/>
              </a:rPr>
              <a:t> </a:t>
            </a:r>
            <a:r>
              <a:rPr lang="en-US" altLang="zh-CN" sz="2400" dirty="0" err="1">
                <a:ea typeface="宋体" panose="02010600030101010101" pitchFamily="2" charset="-122"/>
              </a:rPr>
              <a:t>msec</a:t>
            </a:r>
            <a:r>
              <a:rPr lang="zh-CN" altLang="en-US" sz="2400" dirty="0">
                <a:ea typeface="宋体" panose="02010600030101010101" pitchFamily="2" charset="-122"/>
              </a:rPr>
              <a:t> </a:t>
            </a:r>
            <a:r>
              <a:rPr lang="en-US" altLang="zh-CN" sz="2400" dirty="0">
                <a:ea typeface="宋体" panose="02010600030101010101" pitchFamily="2" charset="-122"/>
              </a:rPr>
              <a:t>per</a:t>
            </a:r>
            <a:r>
              <a:rPr lang="zh-CN" altLang="en-US" sz="2400" dirty="0">
                <a:ea typeface="宋体" panose="02010600030101010101" pitchFamily="2" charset="-122"/>
              </a:rPr>
              <a:t> </a:t>
            </a:r>
            <a:r>
              <a:rPr lang="en-US" altLang="zh-CN" sz="2400" dirty="0">
                <a:ea typeface="宋体" panose="02010600030101010101" pitchFamily="2" charset="-122"/>
              </a:rPr>
              <a:t>1000</a:t>
            </a:r>
            <a:r>
              <a:rPr lang="zh-CN" altLang="en-US" sz="2400" dirty="0">
                <a:ea typeface="宋体" panose="02010600030101010101" pitchFamily="2" charset="-122"/>
              </a:rPr>
              <a:t> </a:t>
            </a:r>
            <a:r>
              <a:rPr lang="en-US" altLang="zh-CN" sz="2400" dirty="0">
                <a:ea typeface="宋体" panose="02010600030101010101" pitchFamily="2" charset="-122"/>
              </a:rPr>
              <a:t>km.</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charset="0"/>
              <a:buChar char="•"/>
            </a:pPr>
            <a:endParaRPr lang="en-US" altLang="zh-CN" sz="2400" dirty="0">
              <a:ea typeface="宋体" panose="02010600030101010101" pitchFamily="2" charset="-122"/>
            </a:endParaRPr>
          </a:p>
          <a:p>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danger</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congestion</a:t>
            </a:r>
            <a:r>
              <a:rPr lang="zh-CN" altLang="en-US" sz="2400" dirty="0">
                <a:ea typeface="宋体" panose="02010600030101010101" pitchFamily="2" charset="-122"/>
              </a:rPr>
              <a:t> </a:t>
            </a:r>
            <a:r>
              <a:rPr lang="en-US" altLang="zh-CN" sz="2400" dirty="0">
                <a:ea typeface="宋体" panose="02010600030101010101" pitchFamily="2" charset="-122"/>
              </a:rPr>
              <a:t>after</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connection</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established.</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7569515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6B01B53-1679-3C4C-B3E7-11ED426E39DD}"/>
              </a:ext>
            </a:extLst>
          </p:cNvPr>
          <p:cNvSpPr>
            <a:spLocks noGrp="1" noChangeArrowheads="1"/>
          </p:cNvSpPr>
          <p:nvPr>
            <p:ph type="title"/>
          </p:nvPr>
        </p:nvSpPr>
        <p:spPr>
          <a:xfrm>
            <a:off x="381000" y="0"/>
            <a:ext cx="8229600" cy="1066800"/>
          </a:xfrm>
        </p:spPr>
        <p:txBody>
          <a:bodyPr/>
          <a:lstStyle/>
          <a:p>
            <a:pPr eaLnBrk="1" hangingPunct="1"/>
            <a:r>
              <a:rPr altLang="en-US" dirty="0">
                <a:latin typeface="Arial" panose="020B0604020202020204" pitchFamily="34" charset="0"/>
                <a:cs typeface="Arial" panose="020B0604020202020204" pitchFamily="34" charset="0"/>
              </a:rPr>
              <a:t>Circuit Switching/Packet Switching</a:t>
            </a:r>
          </a:p>
        </p:txBody>
      </p:sp>
      <p:sp>
        <p:nvSpPr>
          <p:cNvPr id="67587" name="Rectangle 3">
            <a:extLst>
              <a:ext uri="{FF2B5EF4-FFF2-40B4-BE49-F238E27FC236}">
                <a16:creationId xmlns:a16="http://schemas.microsoft.com/office/drawing/2014/main" id="{55A8BE37-EF55-CD45-B81D-E922DCDD8B95}"/>
              </a:ext>
            </a:extLst>
          </p:cNvPr>
          <p:cNvSpPr>
            <a:spLocks noGrp="1" noChangeArrowheads="1"/>
          </p:cNvSpPr>
          <p:nvPr>
            <p:ph type="body" idx="1"/>
          </p:nvPr>
        </p:nvSpPr>
        <p:spPr>
          <a:xfrm>
            <a:off x="287338" y="5715000"/>
            <a:ext cx="8856662" cy="838200"/>
          </a:xfrm>
        </p:spPr>
        <p:txBody>
          <a:bodyPr/>
          <a:lstStyle/>
          <a:p>
            <a:pPr algn="ctr" eaLnBrk="1" hangingPunct="1">
              <a:buFontTx/>
              <a:buNone/>
            </a:pPr>
            <a:r>
              <a:rPr lang="en-US" altLang="en-US" sz="2400">
                <a:latin typeface="Arial" panose="020B0604020202020204" pitchFamily="34" charset="0"/>
                <a:cs typeface="Arial" panose="020B0604020202020204" pitchFamily="34" charset="0"/>
              </a:rPr>
              <a:t>Timing of events in </a:t>
            </a:r>
            <a:r>
              <a:rPr lang="en-US" altLang="en-US" sz="2400">
                <a:solidFill>
                  <a:srgbClr val="0033CC"/>
                </a:solidFill>
                <a:latin typeface="Arial" panose="020B0604020202020204" pitchFamily="34" charset="0"/>
                <a:cs typeface="Arial" panose="020B0604020202020204" pitchFamily="34" charset="0"/>
              </a:rPr>
              <a:t>(a) </a:t>
            </a:r>
            <a:r>
              <a:rPr lang="en-US" altLang="en-US" sz="2400">
                <a:latin typeface="Arial" panose="020B0604020202020204" pitchFamily="34" charset="0"/>
                <a:cs typeface="Arial" panose="020B0604020202020204" pitchFamily="34" charset="0"/>
              </a:rPr>
              <a:t>circuit switching, </a:t>
            </a:r>
            <a:br>
              <a:rPr lang="en-US" altLang="en-US" sz="2400">
                <a:latin typeface="Arial" panose="020B0604020202020204" pitchFamily="34" charset="0"/>
                <a:cs typeface="Arial" panose="020B0604020202020204" pitchFamily="34" charset="0"/>
              </a:rPr>
            </a:br>
            <a:r>
              <a:rPr lang="en-US" altLang="en-US" sz="2400">
                <a:solidFill>
                  <a:srgbClr val="0033CC"/>
                </a:solidFill>
                <a:latin typeface="Arial" panose="020B0604020202020204" pitchFamily="34" charset="0"/>
                <a:cs typeface="Arial" panose="020B0604020202020204" pitchFamily="34" charset="0"/>
              </a:rPr>
              <a:t>(b) </a:t>
            </a:r>
            <a:r>
              <a:rPr lang="en-US" altLang="en-US" sz="2400">
                <a:latin typeface="Arial" panose="020B0604020202020204" pitchFamily="34" charset="0"/>
                <a:cs typeface="Arial" panose="020B0604020202020204" pitchFamily="34" charset="0"/>
              </a:rPr>
              <a:t>packet switching</a:t>
            </a:r>
          </a:p>
        </p:txBody>
      </p:sp>
      <p:pic>
        <p:nvPicPr>
          <p:cNvPr id="67589" name="Picture 5">
            <a:extLst>
              <a:ext uri="{FF2B5EF4-FFF2-40B4-BE49-F238E27FC236}">
                <a16:creationId xmlns:a16="http://schemas.microsoft.com/office/drawing/2014/main" id="{04902B08-56F5-F24F-8F3D-ACDE6087E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081088"/>
            <a:ext cx="505777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Packet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Switching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Packets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sent</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soon</a:t>
            </a:r>
            <a:r>
              <a:rPr lang="zh-CN" altLang="en-US" sz="2400" dirty="0">
                <a:ea typeface="宋体" panose="02010600030101010101" pitchFamily="2" charset="-122"/>
              </a:rPr>
              <a:t> </a:t>
            </a:r>
            <a:r>
              <a:rPr lang="en-US" altLang="zh-CN" sz="2400" dirty="0">
                <a:ea typeface="宋体" panose="02010600030101010101" pitchFamily="2" charset="-122"/>
              </a:rPr>
              <a:t>as</a:t>
            </a:r>
            <a:r>
              <a:rPr lang="zh-CN" altLang="en-US" sz="2400" dirty="0">
                <a:ea typeface="宋体" panose="02010600030101010101" pitchFamily="2" charset="-122"/>
              </a:rPr>
              <a:t> </a:t>
            </a:r>
            <a:r>
              <a:rPr lang="en-US" altLang="zh-CN" sz="2400" dirty="0">
                <a:ea typeface="宋体" panose="02010600030101010101" pitchFamily="2" charset="-122"/>
              </a:rPr>
              <a:t>they</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available.</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dedicated</a:t>
            </a:r>
            <a:r>
              <a:rPr lang="zh-CN" altLang="en-US" sz="2400" dirty="0">
                <a:ea typeface="宋体" panose="02010600030101010101" pitchFamily="2" charset="-122"/>
              </a:rPr>
              <a:t> </a:t>
            </a:r>
            <a:r>
              <a:rPr lang="en-US" altLang="zh-CN" sz="2400" dirty="0">
                <a:ea typeface="宋体" panose="02010600030101010101" pitchFamily="2" charset="-122"/>
              </a:rPr>
              <a:t>path.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routers</a:t>
            </a:r>
            <a:r>
              <a:rPr lang="zh-CN" altLang="en-US" sz="2400" dirty="0">
                <a:ea typeface="宋体" panose="02010600030101010101" pitchFamily="2" charset="-122"/>
              </a:rPr>
              <a:t> </a:t>
            </a:r>
            <a:r>
              <a:rPr lang="en-US" altLang="zh-CN" sz="2400" dirty="0">
                <a:ea typeface="宋体" panose="02010600030101010101" pitchFamily="2" charset="-122"/>
              </a:rPr>
              <a:t>use</a:t>
            </a:r>
            <a:r>
              <a:rPr lang="zh-CN" altLang="en-US" sz="2400" dirty="0">
                <a:ea typeface="宋体" panose="02010600030101010101" pitchFamily="2" charset="-122"/>
              </a:rPr>
              <a:t> </a:t>
            </a:r>
            <a:r>
              <a:rPr lang="en-US" altLang="zh-CN" sz="2400" dirty="0">
                <a:ea typeface="宋体" panose="02010600030101010101" pitchFamily="2" charset="-122"/>
              </a:rPr>
              <a:t>store-and-forward</a:t>
            </a:r>
            <a:r>
              <a:rPr lang="zh-CN" altLang="en-US" sz="2400" dirty="0">
                <a:ea typeface="宋体" panose="02010600030101010101" pitchFamily="2" charset="-122"/>
              </a:rPr>
              <a:t> </a:t>
            </a:r>
            <a:r>
              <a:rPr lang="en-US" altLang="zh-CN" sz="2400" dirty="0">
                <a:ea typeface="宋体" panose="02010600030101010101" pitchFamily="2" charset="-122"/>
              </a:rPr>
              <a:t>transmission</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send</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way</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destination</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own.</a:t>
            </a:r>
            <a:r>
              <a:rPr lang="zh-CN" altLang="en-US" sz="2400" dirty="0">
                <a:ea typeface="宋体" panose="02010600030101010101" pitchFamily="2" charset="-122"/>
              </a:rPr>
              <a:t> </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Queuing</a:t>
            </a:r>
            <a:r>
              <a:rPr lang="zh-CN" altLang="en-US" sz="2400" dirty="0">
                <a:ea typeface="宋体" panose="02010600030101010101" pitchFamily="2" charset="-122"/>
              </a:rPr>
              <a:t> </a:t>
            </a:r>
            <a:r>
              <a:rPr lang="en-US" altLang="zh-CN" sz="2400" dirty="0">
                <a:ea typeface="宋体" panose="02010600030101010101" pitchFamily="2" charset="-122"/>
              </a:rPr>
              <a:t>delay:</a:t>
            </a:r>
            <a:r>
              <a:rPr lang="zh-CN" altLang="en-US" sz="2400" dirty="0">
                <a:ea typeface="宋体" panose="02010600030101010101" pitchFamily="2" charset="-122"/>
              </a:rPr>
              <a:t> </a:t>
            </a:r>
            <a:r>
              <a:rPr lang="en-US" altLang="zh-CN" sz="2400" dirty="0">
                <a:ea typeface="宋体" panose="02010600030101010101" pitchFamily="2" charset="-122"/>
              </a:rPr>
              <a:t>since</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reserved,</a:t>
            </a:r>
            <a:r>
              <a:rPr lang="zh-CN" altLang="en-US" sz="2400" dirty="0">
                <a:ea typeface="宋体" panose="02010600030101010101" pitchFamily="2" charset="-122"/>
              </a:rPr>
              <a:t> </a:t>
            </a:r>
            <a:r>
              <a:rPr lang="en-US" altLang="zh-CN" sz="2400" dirty="0">
                <a:ea typeface="宋体" panose="02010600030101010101" pitchFamily="2" charset="-122"/>
              </a:rPr>
              <a:t>packets</a:t>
            </a:r>
            <a:r>
              <a:rPr lang="zh-CN" altLang="en-US" sz="2400" dirty="0">
                <a:ea typeface="宋体" panose="02010600030101010101" pitchFamily="2" charset="-122"/>
              </a:rPr>
              <a:t> </a:t>
            </a:r>
            <a:r>
              <a:rPr lang="en-US" altLang="zh-CN" sz="2400" dirty="0">
                <a:ea typeface="宋体" panose="02010600030101010101" pitchFamily="2" charset="-122"/>
              </a:rPr>
              <a:t>may</a:t>
            </a:r>
            <a:r>
              <a:rPr lang="zh-CN" altLang="en-US" sz="2400" dirty="0">
                <a:ea typeface="宋体" panose="02010600030101010101" pitchFamily="2" charset="-122"/>
              </a:rPr>
              <a:t> </a:t>
            </a:r>
            <a:r>
              <a:rPr lang="en-US" altLang="zh-CN" sz="2400" dirty="0">
                <a:ea typeface="宋体" panose="02010600030101010101" pitchFamily="2" charset="-122"/>
              </a:rPr>
              <a:t>have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wait</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forwarded.</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9517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Baseband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Transmission</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Clock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Recovery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398120"/>
                <a:ext cx="7772400" cy="48936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digital</a:t>
                </a:r>
                <a:r>
                  <a:rPr lang="zh-CN" altLang="en-US" sz="2400" dirty="0">
                    <a:ea typeface="宋体" panose="02010600030101010101" pitchFamily="2" charset="-122"/>
                  </a:rPr>
                  <a:t> </a:t>
                </a:r>
                <a:r>
                  <a:rPr lang="en-US" altLang="zh-CN" sz="2400" dirty="0">
                    <a:ea typeface="宋体" panose="02010600030101010101" pitchFamily="2" charset="-122"/>
                  </a:rPr>
                  <a:t>transmission,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receiver</a:t>
                </a:r>
                <a:r>
                  <a:rPr lang="zh-CN" altLang="en-US" sz="2400" dirty="0">
                    <a:ea typeface="宋体" panose="02010600030101010101" pitchFamily="2" charset="-122"/>
                  </a:rPr>
                  <a:t> </a:t>
                </a:r>
                <a:r>
                  <a:rPr lang="en-US" altLang="zh-CN" sz="2400" dirty="0">
                    <a:ea typeface="宋体" panose="02010600030101010101" pitchFamily="2" charset="-122"/>
                  </a:rPr>
                  <a:t>must</a:t>
                </a:r>
                <a:r>
                  <a:rPr lang="zh-CN" altLang="en-US" sz="2400" dirty="0">
                    <a:ea typeface="宋体" panose="02010600030101010101" pitchFamily="2" charset="-122"/>
                  </a:rPr>
                  <a:t> </a:t>
                </a:r>
                <a:r>
                  <a:rPr lang="en-US" altLang="zh-CN" sz="2400" dirty="0">
                    <a:ea typeface="宋体" panose="02010600030101010101" pitchFamily="2" charset="-122"/>
                  </a:rPr>
                  <a:t>know</a:t>
                </a:r>
                <a:r>
                  <a:rPr lang="zh-CN" altLang="en-US" sz="2400" dirty="0">
                    <a:ea typeface="宋体" panose="02010600030101010101" pitchFamily="2" charset="-122"/>
                  </a:rPr>
                  <a:t> </a:t>
                </a:r>
                <a:r>
                  <a:rPr lang="en-US" altLang="zh-CN" sz="2400" dirty="0">
                    <a:ea typeface="宋体" panose="02010600030101010101" pitchFamily="2" charset="-122"/>
                  </a:rPr>
                  <a:t>when</a:t>
                </a:r>
                <a:r>
                  <a:rPr lang="zh-CN" altLang="en-US" sz="2400" dirty="0">
                    <a:ea typeface="宋体" panose="02010600030101010101" pitchFamily="2" charset="-122"/>
                  </a:rPr>
                  <a:t> </a:t>
                </a: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symbol</a:t>
                </a:r>
                <a:r>
                  <a:rPr lang="zh-CN" altLang="en-US" sz="2400" dirty="0">
                    <a:ea typeface="宋体" panose="02010600030101010101" pitchFamily="2" charset="-122"/>
                  </a:rPr>
                  <a:t> </a:t>
                </a:r>
                <a:r>
                  <a:rPr lang="en-US" altLang="zh-CN" sz="2400" dirty="0">
                    <a:ea typeface="宋体" panose="02010600030101010101" pitchFamily="2" charset="-122"/>
                  </a:rPr>
                  <a:t>ends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next</a:t>
                </a:r>
                <a:r>
                  <a:rPr lang="zh-CN" altLang="en-US" sz="2400" dirty="0">
                    <a:ea typeface="宋体" panose="02010600030101010101" pitchFamily="2" charset="-122"/>
                  </a:rPr>
                  <a:t> </a:t>
                </a:r>
                <a:r>
                  <a:rPr lang="en-US" altLang="zh-CN" sz="2400" dirty="0">
                    <a:ea typeface="宋体" panose="02010600030101010101" pitchFamily="2" charset="-122"/>
                  </a:rPr>
                  <a:t>symbol</a:t>
                </a:r>
                <a:r>
                  <a:rPr lang="zh-CN" altLang="en-US" sz="2400" dirty="0">
                    <a:ea typeface="宋体" panose="02010600030101010101" pitchFamily="2" charset="-122"/>
                  </a:rPr>
                  <a:t> </a:t>
                </a:r>
                <a:r>
                  <a:rPr lang="en-US" altLang="zh-CN" sz="2400" dirty="0">
                    <a:ea typeface="宋体" panose="02010600030101010101" pitchFamily="2" charset="-122"/>
                  </a:rPr>
                  <a:t>begins.</a:t>
                </a:r>
                <a:r>
                  <a:rPr lang="zh-CN" altLang="en-US" sz="2400" dirty="0">
                    <a:ea typeface="宋体" panose="02010600030101010101" pitchFamily="2" charset="-122"/>
                  </a:rPr>
                  <a:t> </a:t>
                </a:r>
                <a:endParaRPr lang="en-CA" altLang="zh-CN" sz="2400" dirty="0">
                  <a:ea typeface="宋体" panose="02010600030101010101" pitchFamily="2" charset="-122"/>
                </a:endParaRPr>
              </a:p>
              <a:p>
                <a:pPr eaLnBrk="1" hangingPunct="1"/>
                <a:endParaRPr lang="en-CA" altLang="zh-CN" sz="2400" dirty="0">
                  <a:ea typeface="宋体" panose="02010600030101010101" pitchFamily="2" charset="-122"/>
                </a:endParaRPr>
              </a:p>
              <a:p>
                <a:pPr eaLnBrk="1" hangingPunct="1"/>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NRZ,</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long</a:t>
                </a:r>
                <a:r>
                  <a:rPr lang="zh-CN" altLang="en-US" sz="2400" dirty="0">
                    <a:ea typeface="宋体" panose="02010600030101010101" pitchFamily="2" charset="-122"/>
                  </a:rPr>
                  <a:t> </a:t>
                </a:r>
                <a:r>
                  <a:rPr lang="en-US" altLang="zh-CN" sz="2400" dirty="0">
                    <a:ea typeface="宋体" panose="02010600030101010101" pitchFamily="2" charset="-122"/>
                  </a:rPr>
                  <a:t>run</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1s</a:t>
                </a:r>
                <a:r>
                  <a:rPr lang="zh-CN" altLang="en-US" sz="2400" dirty="0">
                    <a:ea typeface="宋体" panose="02010600030101010101" pitchFamily="2" charset="-122"/>
                  </a:rPr>
                  <a:t> </a:t>
                </a:r>
                <a:r>
                  <a:rPr lang="en-US" altLang="zh-CN" sz="2400" dirty="0">
                    <a:ea typeface="宋体" panose="02010600030101010101" pitchFamily="2" charset="-122"/>
                  </a:rPr>
                  <a:t>or</a:t>
                </a:r>
                <a:r>
                  <a:rPr lang="zh-CN" altLang="en-US" sz="2400" dirty="0">
                    <a:ea typeface="宋体" panose="02010600030101010101" pitchFamily="2" charset="-122"/>
                  </a:rPr>
                  <a:t> </a:t>
                </a:r>
                <a:r>
                  <a:rPr lang="en-US" altLang="zh-CN" sz="2400" dirty="0">
                    <a:ea typeface="宋体" panose="02010600030101010101" pitchFamily="2" charset="-122"/>
                  </a:rPr>
                  <a:t>0s</a:t>
                </a:r>
                <a:r>
                  <a:rPr lang="zh-CN" altLang="en-US" sz="2400" dirty="0">
                    <a:ea typeface="宋体" panose="02010600030101010101" pitchFamily="2" charset="-122"/>
                  </a:rPr>
                  <a:t> </a:t>
                </a:r>
                <a:r>
                  <a:rPr lang="en-US" altLang="zh-CN" sz="2400" dirty="0">
                    <a:ea typeface="宋体" panose="02010600030101010101" pitchFamily="2" charset="-122"/>
                  </a:rPr>
                  <a:t>leaves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unchanged,</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hard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tell</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apart</a:t>
                </a:r>
                <a:endParaRPr lang="en-CA" altLang="zh-CN" sz="2400" dirty="0">
                  <a:ea typeface="宋体" panose="02010600030101010101" pitchFamily="2" charset="-122"/>
                </a:endParaRPr>
              </a:p>
              <a:p>
                <a:pPr marL="342900" indent="-342900" eaLnBrk="1" hangingPunct="1">
                  <a:buFont typeface="Arial" panose="020B0604020202020204" pitchFamily="34" charset="0"/>
                  <a:buChar char="•"/>
                </a:pPr>
                <a:r>
                  <a:rPr lang="en-US" altLang="zh-CN" sz="2400" dirty="0">
                    <a:ea typeface="宋体" panose="02010600030101010101" pitchFamily="2" charset="-122"/>
                  </a:rPr>
                  <a:t>15</a:t>
                </a:r>
                <a:r>
                  <a:rPr lang="zh-CN" altLang="en-US" sz="2400" dirty="0">
                    <a:ea typeface="宋体" panose="02010600030101010101" pitchFamily="2" charset="-122"/>
                  </a:rPr>
                  <a:t> </a:t>
                </a:r>
                <a:r>
                  <a:rPr lang="en-US" altLang="zh-CN" sz="2400" dirty="0">
                    <a:ea typeface="宋体" panose="02010600030101010101" pitchFamily="2" charset="-122"/>
                  </a:rPr>
                  <a:t>zeros</a:t>
                </a:r>
                <a:r>
                  <a:rPr lang="zh-CN" altLang="en-US" sz="2400" dirty="0">
                    <a:ea typeface="宋体" panose="02010600030101010101" pitchFamily="2" charset="-122"/>
                  </a:rPr>
                  <a:t> </a:t>
                </a:r>
                <a:r>
                  <a:rPr lang="en-US" altLang="zh-CN" sz="2400" dirty="0">
                    <a:ea typeface="宋体" panose="02010600030101010101" pitchFamily="2" charset="-122"/>
                  </a:rPr>
                  <a:t>look</a:t>
                </a:r>
                <a:r>
                  <a:rPr lang="zh-CN" altLang="en-US" sz="2400" dirty="0">
                    <a:ea typeface="宋体" panose="02010600030101010101" pitchFamily="2" charset="-122"/>
                  </a:rPr>
                  <a:t> </a:t>
                </a:r>
                <a:r>
                  <a:rPr lang="en-US" altLang="zh-CN" sz="2400" dirty="0">
                    <a:ea typeface="宋体" panose="02010600030101010101" pitchFamily="2" charset="-122"/>
                  </a:rPr>
                  <a:t>much</a:t>
                </a:r>
                <a:r>
                  <a:rPr lang="zh-CN" altLang="en-US" sz="2400" dirty="0">
                    <a:ea typeface="宋体" panose="02010600030101010101" pitchFamily="2" charset="-122"/>
                  </a:rPr>
                  <a:t> </a:t>
                </a:r>
                <a:r>
                  <a:rPr lang="en-US" altLang="zh-CN" sz="2400" dirty="0">
                    <a:ea typeface="宋体" panose="02010600030101010101" pitchFamily="2" charset="-122"/>
                  </a:rPr>
                  <a:t>like</a:t>
                </a:r>
                <a:r>
                  <a:rPr lang="zh-CN" altLang="en-US" sz="2400" dirty="0">
                    <a:ea typeface="宋体" panose="02010600030101010101" pitchFamily="2" charset="-122"/>
                  </a:rPr>
                  <a:t> </a:t>
                </a:r>
                <a:r>
                  <a:rPr lang="en-US" altLang="zh-CN" sz="2400" dirty="0">
                    <a:ea typeface="宋体" panose="02010600030101010101" pitchFamily="2" charset="-122"/>
                  </a:rPr>
                  <a:t>16</a:t>
                </a:r>
                <a:r>
                  <a:rPr lang="zh-CN" altLang="en-US" sz="2400" dirty="0">
                    <a:ea typeface="宋体" panose="02010600030101010101" pitchFamily="2" charset="-122"/>
                  </a:rPr>
                  <a:t> </a:t>
                </a:r>
                <a:r>
                  <a:rPr lang="en-US" altLang="zh-CN" sz="2400" dirty="0">
                    <a:ea typeface="宋体" panose="02010600030101010101" pitchFamily="2" charset="-122"/>
                  </a:rPr>
                  <a:t>zeros</a:t>
                </a:r>
              </a:p>
              <a:p>
                <a:pPr marL="342900" indent="-342900" eaLnBrk="1" hangingPunct="1">
                  <a:buFont typeface="Arial" panose="020B0604020202020204" pitchFamily="34" charset="0"/>
                  <a:buChar char="•"/>
                </a:pP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Accurate</a:t>
                </a:r>
                <a:r>
                  <a:rPr lang="zh-CN" altLang="en-US" sz="2400" dirty="0">
                    <a:ea typeface="宋体" panose="02010600030101010101" pitchFamily="2" charset="-122"/>
                  </a:rPr>
                  <a:t> </a:t>
                </a:r>
                <a:r>
                  <a:rPr lang="en-US" altLang="zh-CN" sz="2400" dirty="0">
                    <a:ea typeface="宋体" panose="02010600030101010101" pitchFamily="2" charset="-122"/>
                  </a:rPr>
                  <a:t>clocks</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help</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problem,</a:t>
                </a:r>
                <a:r>
                  <a:rPr lang="zh-CN" altLang="en-US" sz="2400" dirty="0">
                    <a:ea typeface="宋体" panose="02010600030101010101" pitchFamily="2" charset="-122"/>
                  </a:rPr>
                  <a:t> </a:t>
                </a:r>
                <a:r>
                  <a:rPr lang="en-US" altLang="zh-CN" sz="2400" dirty="0">
                    <a:ea typeface="宋体" panose="02010600030101010101" pitchFamily="2" charset="-122"/>
                  </a:rPr>
                  <a:t>but</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expensive.</a:t>
                </a:r>
              </a:p>
              <a:p>
                <a:pPr marL="342900" indent="-342900" eaLnBrk="1" hangingPunct="1">
                  <a:buFont typeface="Arial" panose="020B0604020202020204" pitchFamily="34" charset="0"/>
                  <a:buChar char="•"/>
                </a:pPr>
                <a:r>
                  <a:rPr lang="en-US" altLang="zh-CN" sz="2400" dirty="0">
                    <a:ea typeface="宋体" panose="02010600030101010101" pitchFamily="2" charset="-122"/>
                  </a:rPr>
                  <a:t>Timing</a:t>
                </a:r>
                <a:r>
                  <a:rPr lang="zh-CN" altLang="en-US" sz="2400" dirty="0">
                    <a:ea typeface="宋体" panose="02010600030101010101" pitchFamily="2" charset="-122"/>
                  </a:rPr>
                  <a:t> </a:t>
                </a:r>
                <a:r>
                  <a:rPr lang="en-US" altLang="zh-CN" sz="2400" dirty="0">
                    <a:ea typeface="宋体" panose="02010600030101010101" pitchFamily="2" charset="-122"/>
                  </a:rPr>
                  <a:t>bits</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err="1">
                    <a:ea typeface="宋体" panose="02010600030101010101" pitchFamily="2" charset="-122"/>
                  </a:rPr>
                  <a:t>Mbps</a:t>
                </a:r>
                <a:endParaRPr lang="en-US" altLang="zh-CN" sz="2400" dirty="0">
                  <a:ea typeface="宋体" panose="02010600030101010101" pitchFamily="2" charset="-122"/>
                </a:endParaRPr>
              </a:p>
              <a:p>
                <a:pPr marL="342900" indent="-342900" eaLnBrk="1" hangingPunct="1">
                  <a:buFont typeface="Arial" panose="020B0604020202020204" pitchFamily="34"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clock</a:t>
                </a:r>
                <a:r>
                  <a:rPr lang="zh-CN" altLang="en-US" sz="2400" dirty="0">
                    <a:ea typeface="宋体" panose="02010600030101010101" pitchFamily="2" charset="-122"/>
                  </a:rPr>
                  <a:t> </a:t>
                </a:r>
                <a:r>
                  <a:rPr lang="en-US" altLang="zh-CN" sz="2400" dirty="0">
                    <a:ea typeface="宋体" panose="02010600030101010101" pitchFamily="2" charset="-122"/>
                  </a:rPr>
                  <a:t>has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drift</a:t>
                </a:r>
                <a:r>
                  <a:rPr lang="zh-CN" altLang="en-US" sz="2400" dirty="0">
                    <a:ea typeface="宋体" panose="02010600030101010101" pitchFamily="2" charset="-122"/>
                  </a:rPr>
                  <a:t> </a:t>
                </a:r>
                <a:r>
                  <a:rPr lang="en-US" altLang="zh-CN" sz="2400" dirty="0">
                    <a:ea typeface="宋体" panose="02010600030101010101" pitchFamily="2" charset="-122"/>
                  </a:rPr>
                  <a:t>less</a:t>
                </a:r>
                <a:r>
                  <a:rPr lang="zh-CN" altLang="en-US" sz="2400" dirty="0">
                    <a:ea typeface="宋体" panose="02010600030101010101" pitchFamily="2" charset="-122"/>
                  </a:rPr>
                  <a:t> </a:t>
                </a:r>
                <a:r>
                  <a:rPr lang="en-US" altLang="zh-CN" sz="2400" dirty="0">
                    <a:ea typeface="宋体" panose="02010600030101010101" pitchFamily="2" charset="-122"/>
                  </a:rPr>
                  <a:t>than</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fraction</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14:m>
                  <m:oMath xmlns:m="http://schemas.openxmlformats.org/officeDocument/2006/math">
                    <m:r>
                      <a:rPr lang="zh-CN" altLang="en-US" sz="2400" i="1" smtClean="0">
                        <a:latin typeface="Cambria Math" panose="02040503050406030204" pitchFamily="18" charset="0"/>
                        <a:ea typeface="宋体" panose="02010600030101010101" pitchFamily="2" charset="-122"/>
                      </a:rPr>
                      <m:t>𝜇</m:t>
                    </m:r>
                    <m:r>
                      <a:rPr lang="en-US" altLang="zh-CN" sz="2400" b="0" i="1" smtClean="0">
                        <a:latin typeface="Cambria Math" panose="02040503050406030204" pitchFamily="18" charset="0"/>
                        <a:ea typeface="宋体" panose="02010600030101010101" pitchFamily="2" charset="-122"/>
                      </a:rPr>
                      <m:t>𝑠</m:t>
                    </m:r>
                  </m:oMath>
                </a14:m>
                <a:r>
                  <a:rPr lang="zh-CN" altLang="en-US" sz="2400" dirty="0">
                    <a:ea typeface="宋体" panose="02010600030101010101" pitchFamily="2" charset="-122"/>
                  </a:rPr>
                  <a:t> </a:t>
                </a:r>
                <a:r>
                  <a:rPr lang="en-US" altLang="zh-CN" sz="2400" dirty="0">
                    <a:ea typeface="宋体" panose="02010600030101010101" pitchFamily="2" charset="-122"/>
                  </a:rPr>
                  <a:t>over</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transmission</a:t>
                </a:r>
                <a:r>
                  <a:rPr lang="zh-CN" altLang="en-US" sz="2400" dirty="0">
                    <a:ea typeface="宋体" panose="02010600030101010101" pitchFamily="2" charset="-122"/>
                  </a:rPr>
                  <a:t> </a:t>
                </a:r>
                <a:r>
                  <a:rPr lang="en-US" altLang="zh-CN" sz="2400" dirty="0">
                    <a:ea typeface="宋体" panose="02010600030101010101" pitchFamily="2" charset="-122"/>
                  </a:rPr>
                  <a:t>duration</a:t>
                </a:r>
              </a:p>
              <a:p>
                <a:pPr eaLnBrk="1" hangingPunct="1"/>
                <a:endParaRPr lang="en-US" altLang="zh-CN" sz="2400" dirty="0">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398120"/>
                <a:ext cx="7772400" cy="4893647"/>
              </a:xfrm>
              <a:prstGeom prst="rect">
                <a:avLst/>
              </a:prstGeom>
              <a:blipFill>
                <a:blip r:embed="rId2"/>
                <a:stretch>
                  <a:fillRect l="-1142" t="-7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9042267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en-US" dirty="0">
                <a:latin typeface="Arial" panose="020B0604020202020204" pitchFamily="34" charset="0"/>
                <a:cs typeface="Arial" panose="020B0604020202020204" pitchFamily="34" charset="0"/>
              </a:rPr>
              <a:t>Trunks and Multiplexing</a:t>
            </a:r>
            <a:br>
              <a:rPr lang="en-US" altLang="en-US"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Packet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Switching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Circuit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Switching</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Circuit</a:t>
            </a:r>
            <a:r>
              <a:rPr lang="zh-CN" altLang="en-US" sz="2400" dirty="0">
                <a:ea typeface="宋体" panose="02010600030101010101" pitchFamily="2" charset="-122"/>
              </a:rPr>
              <a:t> </a:t>
            </a:r>
            <a:r>
              <a:rPr lang="en-US" altLang="zh-CN" sz="2400" dirty="0">
                <a:ea typeface="宋体" panose="02010600030101010101" pitchFamily="2" charset="-122"/>
              </a:rPr>
              <a:t>switching:</a:t>
            </a:r>
            <a:r>
              <a:rPr lang="zh-CN" altLang="en-US" sz="2400" dirty="0">
                <a:ea typeface="宋体" panose="02010600030101010101" pitchFamily="2" charset="-122"/>
              </a:rPr>
              <a:t> </a:t>
            </a:r>
            <a:r>
              <a:rPr lang="en-US" altLang="zh-CN" sz="2400" dirty="0">
                <a:ea typeface="宋体" panose="02010600030101010101" pitchFamily="2" charset="-122"/>
              </a:rPr>
              <a:t>guaranteed</a:t>
            </a:r>
            <a:r>
              <a:rPr lang="zh-CN" altLang="en-US" sz="2400" dirty="0">
                <a:ea typeface="宋体" panose="02010600030101010101" pitchFamily="2" charset="-122"/>
              </a:rPr>
              <a:t> </a:t>
            </a:r>
            <a:r>
              <a:rPr lang="en-US" altLang="zh-CN" sz="2400" dirty="0">
                <a:ea typeface="宋体" panose="02010600030101010101" pitchFamily="2" charset="-122"/>
              </a:rPr>
              <a:t>service,</a:t>
            </a:r>
            <a:r>
              <a:rPr lang="zh-CN" altLang="en-US" sz="2400" dirty="0">
                <a:ea typeface="宋体" panose="02010600030101010101" pitchFamily="2" charset="-122"/>
              </a:rPr>
              <a:t> </a:t>
            </a:r>
            <a:r>
              <a:rPr lang="en-US" altLang="zh-CN" sz="2400" dirty="0">
                <a:ea typeface="宋体" panose="02010600030101010101" pitchFamily="2" charset="-122"/>
              </a:rPr>
              <a:t>wasting</a:t>
            </a:r>
            <a:r>
              <a:rPr lang="zh-CN" altLang="en-US" sz="2400" dirty="0">
                <a:ea typeface="宋体" panose="02010600030101010101" pitchFamily="2" charset="-122"/>
              </a:rPr>
              <a:t> </a:t>
            </a:r>
            <a:r>
              <a:rPr lang="en-US" altLang="zh-CN" sz="2400" dirty="0">
                <a:ea typeface="宋体" panose="02010600030101010101" pitchFamily="2" charset="-122"/>
              </a:rPr>
              <a:t>resources</a:t>
            </a:r>
          </a:p>
          <a:p>
            <a:pPr marL="342900" indent="-342900">
              <a:buFont typeface="Arial" charset="0"/>
              <a:buChar char="•"/>
            </a:pPr>
            <a:r>
              <a:rPr lang="en-US" altLang="zh-CN" sz="2400" dirty="0">
                <a:ea typeface="宋体" panose="02010600030101010101" pitchFamily="2" charset="-122"/>
              </a:rPr>
              <a:t>Reserved</a:t>
            </a:r>
            <a:r>
              <a:rPr lang="zh-CN" altLang="en-US" sz="2400" dirty="0">
                <a:ea typeface="宋体" panose="02010600030101010101" pitchFamily="2" charset="-122"/>
              </a:rPr>
              <a:t> </a:t>
            </a:r>
            <a:r>
              <a:rPr lang="en-US" altLang="zh-CN" sz="2400" dirty="0">
                <a:ea typeface="宋体" panose="02010600030101010101" pitchFamily="2" charset="-122"/>
              </a:rPr>
              <a:t>bandwidth</a:t>
            </a:r>
            <a:r>
              <a:rPr lang="zh-CN" altLang="en-US" sz="2400" dirty="0">
                <a:ea typeface="宋体" panose="02010600030101010101" pitchFamily="2" charset="-122"/>
              </a:rPr>
              <a:t> </a:t>
            </a:r>
            <a:r>
              <a:rPr lang="en-US" altLang="zh-CN" sz="2400" dirty="0">
                <a:ea typeface="宋体" panose="02010600030101010101" pitchFamily="2" charset="-122"/>
              </a:rPr>
              <a:t>will</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wasted</a:t>
            </a:r>
            <a:r>
              <a:rPr lang="zh-CN" altLang="en-US" sz="2400" dirty="0">
                <a:ea typeface="宋体" panose="02010600030101010101" pitchFamily="2" charset="-122"/>
              </a:rPr>
              <a:t> </a:t>
            </a:r>
            <a:r>
              <a:rPr lang="en-US" altLang="zh-CN" sz="2400" dirty="0">
                <a:ea typeface="宋体" panose="02010600030101010101" pitchFamily="2" charset="-122"/>
              </a:rPr>
              <a:t>if</a:t>
            </a:r>
            <a:r>
              <a:rPr lang="zh-CN" altLang="en-US" sz="2400" dirty="0">
                <a:ea typeface="宋体" panose="02010600030101010101" pitchFamily="2" charset="-122"/>
              </a:rPr>
              <a:t> </a:t>
            </a: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traffic</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charset="0"/>
              <a:buChar char="•"/>
            </a:pP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congestion</a:t>
            </a:r>
            <a:r>
              <a:rPr lang="zh-CN" altLang="en-US" sz="2400" dirty="0">
                <a:ea typeface="宋体" panose="02010600030101010101" pitchFamily="2" charset="-122"/>
              </a:rPr>
              <a:t> </a:t>
            </a:r>
            <a:r>
              <a:rPr lang="en-US" altLang="zh-CN" sz="2400" dirty="0">
                <a:ea typeface="宋体" panose="02010600030101010101" pitchFamily="2" charset="-122"/>
              </a:rPr>
              <a:t>after</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connection</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established</a:t>
            </a:r>
          </a:p>
          <a:p>
            <a:endParaRPr lang="en-US" altLang="zh-CN" sz="2400" dirty="0">
              <a:ea typeface="宋体" panose="02010600030101010101" pitchFamily="2" charset="-122"/>
            </a:endParaRPr>
          </a:p>
          <a:p>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switching:</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guaranteed</a:t>
            </a:r>
            <a:r>
              <a:rPr lang="zh-CN" altLang="en-US" sz="2400" dirty="0">
                <a:ea typeface="宋体" panose="02010600030101010101" pitchFamily="2" charset="-122"/>
              </a:rPr>
              <a:t> </a:t>
            </a:r>
            <a:r>
              <a:rPr lang="en-US" altLang="zh-CN" sz="2400" dirty="0">
                <a:ea typeface="宋体" panose="02010600030101010101" pitchFamily="2" charset="-122"/>
              </a:rPr>
              <a:t>service,</a:t>
            </a:r>
            <a:r>
              <a:rPr lang="zh-CN" altLang="en-US" sz="2400" dirty="0">
                <a:ea typeface="宋体" panose="02010600030101010101" pitchFamily="2" charset="-122"/>
              </a:rPr>
              <a:t> </a:t>
            </a:r>
            <a:r>
              <a:rPr lang="en-US" altLang="zh-CN" sz="2400" dirty="0">
                <a:ea typeface="宋体" panose="02010600030101010101" pitchFamily="2" charset="-122"/>
              </a:rPr>
              <a:t>no</a:t>
            </a:r>
            <a:r>
              <a:rPr lang="zh-CN" altLang="en-US" sz="2400" dirty="0">
                <a:ea typeface="宋体" panose="02010600030101010101" pitchFamily="2" charset="-122"/>
              </a:rPr>
              <a:t> </a:t>
            </a:r>
            <a:r>
              <a:rPr lang="en-US" altLang="zh-CN" sz="2400" dirty="0">
                <a:ea typeface="宋体" panose="02010600030101010101" pitchFamily="2" charset="-122"/>
              </a:rPr>
              <a:t>wasting</a:t>
            </a:r>
            <a:r>
              <a:rPr lang="zh-CN" altLang="en-US" sz="2400" dirty="0">
                <a:ea typeface="宋体" panose="02010600030101010101" pitchFamily="2" charset="-122"/>
              </a:rPr>
              <a:t> </a:t>
            </a:r>
            <a:r>
              <a:rPr lang="en-US" altLang="zh-CN" sz="2400" dirty="0">
                <a:ea typeface="宋体" panose="02010600030101010101" pitchFamily="2" charset="-122"/>
              </a:rPr>
              <a:t>resources</a:t>
            </a:r>
          </a:p>
          <a:p>
            <a:pPr marL="342900" indent="-342900">
              <a:buFont typeface="Arial" charset="0"/>
              <a:buChar char="•"/>
            </a:pP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out</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order</a:t>
            </a:r>
          </a:p>
          <a:p>
            <a:pPr marL="342900" indent="-342900">
              <a:buFont typeface="Arial" charset="0"/>
              <a:buChar char="•"/>
            </a:pPr>
            <a:r>
              <a:rPr lang="en-US" altLang="zh-CN" sz="2400" dirty="0">
                <a:ea typeface="宋体" panose="02010600030101010101" pitchFamily="2" charset="-122"/>
              </a:rPr>
              <a:t>Limit</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size</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charset="0"/>
              <a:buChar char="•"/>
            </a:pPr>
            <a:r>
              <a:rPr lang="en-US" altLang="zh-CN" sz="2400" dirty="0">
                <a:ea typeface="宋体" panose="02010600030101010101" pitchFamily="2" charset="-122"/>
              </a:rPr>
              <a:t>Congestion</a:t>
            </a:r>
            <a:r>
              <a:rPr lang="zh-CN" altLang="en-US" sz="2400" dirty="0">
                <a:ea typeface="宋体" panose="02010600030101010101" pitchFamily="2" charset="-122"/>
              </a:rPr>
              <a:t> </a:t>
            </a:r>
            <a:r>
              <a:rPr lang="en-US" altLang="zh-CN" sz="2400" dirty="0">
                <a:ea typeface="宋体" panose="02010600030101010101" pitchFamily="2" charset="-122"/>
              </a:rPr>
              <a:t>when</a:t>
            </a:r>
            <a:r>
              <a:rPr lang="zh-CN" altLang="en-US" sz="2400" dirty="0">
                <a:ea typeface="宋体" panose="02010600030101010101" pitchFamily="2" charset="-122"/>
              </a:rPr>
              <a:t> </a:t>
            </a:r>
            <a:r>
              <a:rPr lang="en-US" altLang="zh-CN" sz="2400" dirty="0">
                <a:ea typeface="宋体" panose="02010600030101010101" pitchFamily="2" charset="-122"/>
              </a:rPr>
              <a:t>there</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too</a:t>
            </a:r>
            <a:r>
              <a:rPr lang="zh-CN" altLang="en-US" sz="2400" dirty="0">
                <a:ea typeface="宋体" panose="02010600030101010101" pitchFamily="2" charset="-122"/>
              </a:rPr>
              <a:t> </a:t>
            </a:r>
            <a:r>
              <a:rPr lang="en-US" altLang="zh-CN" sz="2400" dirty="0">
                <a:ea typeface="宋体" panose="02010600030101010101" pitchFamily="2" charset="-122"/>
              </a:rPr>
              <a:t>many</a:t>
            </a:r>
            <a:r>
              <a:rPr lang="zh-CN" altLang="en-US" sz="2400" dirty="0">
                <a:ea typeface="宋体" panose="02010600030101010101" pitchFamily="2" charset="-122"/>
              </a:rPr>
              <a:t> </a:t>
            </a:r>
            <a:r>
              <a:rPr lang="en-US" altLang="zh-CN" sz="2400" dirty="0">
                <a:ea typeface="宋体" panose="02010600030101010101" pitchFamily="2" charset="-122"/>
              </a:rPr>
              <a:t>packets</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same</a:t>
            </a:r>
            <a:r>
              <a:rPr lang="zh-CN" altLang="en-US" sz="2400" dirty="0">
                <a:ea typeface="宋体" panose="02010600030101010101" pitchFamily="2" charset="-122"/>
              </a:rPr>
              <a:t> </a:t>
            </a:r>
            <a:r>
              <a:rPr lang="en-US" altLang="zh-CN" sz="2400" dirty="0">
                <a:ea typeface="宋体" panose="02010600030101010101" pitchFamily="2" charset="-122"/>
              </a:rPr>
              <a:t>time</a:t>
            </a:r>
          </a:p>
          <a:p>
            <a:pPr marL="342900" indent="-342900">
              <a:buFont typeface="Arial" charset="0"/>
              <a:buChar char="•"/>
            </a:pPr>
            <a:r>
              <a:rPr lang="en-US" altLang="zh-CN" sz="2400" dirty="0">
                <a:ea typeface="宋体" panose="02010600030101010101" pitchFamily="2" charset="-122"/>
              </a:rPr>
              <a:t>More</a:t>
            </a:r>
            <a:r>
              <a:rPr lang="zh-CN" altLang="en-US" sz="2400" dirty="0">
                <a:ea typeface="宋体" panose="02010600030101010101" pitchFamily="2" charset="-122"/>
              </a:rPr>
              <a:t> </a:t>
            </a:r>
            <a:r>
              <a:rPr lang="en-US" altLang="zh-CN" sz="2400" dirty="0">
                <a:ea typeface="宋体" panose="02010600030101010101" pitchFamily="2" charset="-122"/>
              </a:rPr>
              <a:t>fault</a:t>
            </a:r>
            <a:r>
              <a:rPr lang="zh-CN" altLang="en-US" sz="2400" dirty="0">
                <a:ea typeface="宋体" panose="02010600030101010101" pitchFamily="2" charset="-122"/>
              </a:rPr>
              <a:t> </a:t>
            </a:r>
            <a:r>
              <a:rPr lang="en-US" altLang="zh-CN" sz="2400" dirty="0">
                <a:ea typeface="宋体" panose="02010600030101010101" pitchFamily="2" charset="-122"/>
              </a:rPr>
              <a:t>tolerant,</a:t>
            </a:r>
            <a:r>
              <a:rPr lang="zh-CN" altLang="en-US" sz="2400" dirty="0">
                <a:ea typeface="宋体" panose="02010600030101010101" pitchFamily="2" charset="-122"/>
              </a:rPr>
              <a:t> </a:t>
            </a: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can</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routed</a:t>
            </a:r>
            <a:r>
              <a:rPr lang="zh-CN" altLang="en-US" sz="2400" dirty="0">
                <a:ea typeface="宋体" panose="02010600030101010101" pitchFamily="2" charset="-122"/>
              </a:rPr>
              <a:t> </a:t>
            </a:r>
            <a:r>
              <a:rPr lang="en-US" altLang="zh-CN" sz="2400" dirty="0">
                <a:ea typeface="宋体" panose="02010600030101010101" pitchFamily="2" charset="-122"/>
              </a:rPr>
              <a:t>around</a:t>
            </a:r>
            <a:r>
              <a:rPr lang="zh-CN" altLang="en-US" sz="2400" dirty="0">
                <a:ea typeface="宋体" panose="02010600030101010101" pitchFamily="2" charset="-122"/>
              </a:rPr>
              <a:t> </a:t>
            </a:r>
            <a:r>
              <a:rPr lang="en-US" altLang="zh-CN" sz="2400" dirty="0">
                <a:ea typeface="宋体" panose="02010600030101010101" pitchFamily="2" charset="-122"/>
              </a:rPr>
              <a:t>dead</a:t>
            </a:r>
            <a:r>
              <a:rPr lang="zh-CN" altLang="en-US" sz="2400" dirty="0">
                <a:ea typeface="宋体" panose="02010600030101010101" pitchFamily="2" charset="-122"/>
              </a:rPr>
              <a:t> </a:t>
            </a:r>
            <a:r>
              <a:rPr lang="en-US" altLang="zh-CN" sz="2400" dirty="0">
                <a:ea typeface="宋体" panose="02010600030101010101" pitchFamily="2" charset="-122"/>
              </a:rPr>
              <a:t>switches</a:t>
            </a:r>
          </a:p>
        </p:txBody>
      </p:sp>
    </p:spTree>
    <p:extLst>
      <p:ext uri="{BB962C8B-B14F-4D97-AF65-F5344CB8AC3E}">
        <p14:creationId xmlns:p14="http://schemas.microsoft.com/office/powerpoint/2010/main" val="4302262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AC16634-A276-7349-BE99-6E262794D0FE}"/>
              </a:ext>
            </a:extLst>
          </p:cNvPr>
          <p:cNvSpPr>
            <a:spLocks noGrp="1" noChangeArrowheads="1"/>
          </p:cNvSpPr>
          <p:nvPr>
            <p:ph type="title"/>
          </p:nvPr>
        </p:nvSpPr>
        <p:spPr>
          <a:xfrm>
            <a:off x="381000" y="0"/>
            <a:ext cx="8229600" cy="1066800"/>
          </a:xfrm>
        </p:spPr>
        <p:txBody>
          <a:bodyPr/>
          <a:lstStyle/>
          <a:p>
            <a:pPr eaLnBrk="1" hangingPunct="1"/>
            <a:r>
              <a:rPr altLang="en-US" dirty="0">
                <a:latin typeface="Arial" panose="020B0604020202020204" pitchFamily="34" charset="0"/>
                <a:cs typeface="Arial" panose="020B0604020202020204" pitchFamily="34" charset="0"/>
              </a:rPr>
              <a:t>Circuit Switching/Packet Switching</a:t>
            </a:r>
          </a:p>
        </p:txBody>
      </p:sp>
      <p:sp>
        <p:nvSpPr>
          <p:cNvPr id="68611" name="Rectangle 3">
            <a:extLst>
              <a:ext uri="{FF2B5EF4-FFF2-40B4-BE49-F238E27FC236}">
                <a16:creationId xmlns:a16="http://schemas.microsoft.com/office/drawing/2014/main" id="{F5F59B43-BDEB-9040-9038-AC4760E7AB7B}"/>
              </a:ext>
            </a:extLst>
          </p:cNvPr>
          <p:cNvSpPr>
            <a:spLocks noGrp="1" noChangeArrowheads="1"/>
          </p:cNvSpPr>
          <p:nvPr>
            <p:ph type="body" idx="1"/>
          </p:nvPr>
        </p:nvSpPr>
        <p:spPr>
          <a:xfrm>
            <a:off x="287338" y="5715000"/>
            <a:ext cx="8856662" cy="838200"/>
          </a:xfrm>
        </p:spPr>
        <p:txBody>
          <a:bodyPr/>
          <a:lstStyle/>
          <a:p>
            <a:pPr marL="0" indent="0" algn="ctr" eaLnBrk="1" hangingPunct="1">
              <a:buFontTx/>
              <a:buNone/>
            </a:pPr>
            <a:r>
              <a:rPr lang="en-US" altLang="en-US" sz="2400">
                <a:latin typeface="Arial" panose="020B0604020202020204" pitchFamily="34" charset="0"/>
                <a:cs typeface="Arial" panose="020B0604020202020204" pitchFamily="34" charset="0"/>
              </a:rPr>
              <a:t>A comparison of circuit-switched and packet-switched networks.</a:t>
            </a:r>
          </a:p>
        </p:txBody>
      </p:sp>
      <p:pic>
        <p:nvPicPr>
          <p:cNvPr id="68613" name="Picture 6">
            <a:extLst>
              <a:ext uri="{FF2B5EF4-FFF2-40B4-BE49-F238E27FC236}">
                <a16:creationId xmlns:a16="http://schemas.microsoft.com/office/drawing/2014/main" id="{FD64C6E5-8768-4948-8F13-776DA4150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63" y="1409700"/>
            <a:ext cx="8577262"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FB057FA-1718-9A41-894F-6311BA5F0654}"/>
              </a:ext>
            </a:extLst>
          </p:cNvPr>
          <p:cNvSpPr>
            <a:spLocks noGrp="1" noChangeArrowheads="1"/>
          </p:cNvSpPr>
          <p:nvPr>
            <p:ph type="title"/>
          </p:nvPr>
        </p:nvSpPr>
        <p:spPr>
          <a:xfrm>
            <a:off x="0" y="314325"/>
            <a:ext cx="9144000" cy="1143000"/>
          </a:xfrm>
        </p:spPr>
        <p:txBody>
          <a:bodyPr/>
          <a:lstStyle/>
          <a:p>
            <a:pPr eaLnBrk="1" hangingPunct="1"/>
            <a:r>
              <a:rPr altLang="en-US">
                <a:latin typeface="Arial" panose="020B0604020202020204" pitchFamily="34" charset="0"/>
                <a:cs typeface="Arial" panose="020B0604020202020204" pitchFamily="34" charset="0"/>
              </a:rPr>
              <a:t>Mobile Telephone System</a:t>
            </a:r>
          </a:p>
        </p:txBody>
      </p:sp>
      <p:sp>
        <p:nvSpPr>
          <p:cNvPr id="69635" name="Rectangle 3">
            <a:extLst>
              <a:ext uri="{FF2B5EF4-FFF2-40B4-BE49-F238E27FC236}">
                <a16:creationId xmlns:a16="http://schemas.microsoft.com/office/drawing/2014/main" id="{E6CC1516-C298-534B-B6F6-435B547A0470}"/>
              </a:ext>
            </a:extLst>
          </p:cNvPr>
          <p:cNvSpPr>
            <a:spLocks noGrp="1" noChangeArrowheads="1"/>
          </p:cNvSpPr>
          <p:nvPr>
            <p:ph type="body" idx="1"/>
          </p:nvPr>
        </p:nvSpPr>
        <p:spPr>
          <a:xfrm>
            <a:off x="485775" y="2033588"/>
            <a:ext cx="8534400" cy="4519612"/>
          </a:xfrm>
        </p:spPr>
        <p:txBody>
          <a:bodyPr/>
          <a:lstStyle/>
          <a:p>
            <a:pPr eaLnBrk="1" hangingPunct="1">
              <a:buFontTx/>
              <a:buChar char="•"/>
            </a:pPr>
            <a:r>
              <a:rPr lang="en-US" altLang="en-US" sz="2400">
                <a:latin typeface="Arial" panose="020B0604020202020204" pitchFamily="34" charset="0"/>
                <a:cs typeface="Arial" panose="020B0604020202020204" pitchFamily="34" charset="0"/>
              </a:rPr>
              <a:t>First-Generation (1G) Mobile Phones Analog Voice</a:t>
            </a:r>
          </a:p>
          <a:p>
            <a:pPr eaLnBrk="1" hangingPunct="1">
              <a:buFontTx/>
              <a:buChar char="•"/>
            </a:pPr>
            <a:r>
              <a:rPr lang="en-US" altLang="en-US" sz="2400">
                <a:latin typeface="Arial" panose="020B0604020202020204" pitchFamily="34" charset="0"/>
                <a:cs typeface="Arial" panose="020B0604020202020204" pitchFamily="34" charset="0"/>
              </a:rPr>
              <a:t>Second-Generation (2G) Mobile Phones Digital Voice</a:t>
            </a:r>
          </a:p>
          <a:p>
            <a:pPr eaLnBrk="1" hangingPunct="1">
              <a:buFontTx/>
              <a:buChar char="•"/>
            </a:pPr>
            <a:r>
              <a:rPr lang="en-US" altLang="en-US" sz="2400">
                <a:latin typeface="Arial" panose="020B0604020202020204" pitchFamily="34" charset="0"/>
                <a:cs typeface="Arial" panose="020B0604020202020204" pitchFamily="34" charset="0"/>
              </a:rPr>
              <a:t>Third-Generation (3G) Mobile Phones Digital Voice + Data</a:t>
            </a:r>
          </a:p>
          <a:p>
            <a:pPr eaLnBrk="1" hangingPunct="1">
              <a:buFontTx/>
              <a:buChar char="•"/>
            </a:pPr>
            <a:endParaRPr lang="en-US" altLang="en-US"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First-Generation: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Analog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AMPS</a:t>
            </a:r>
            <a:r>
              <a:rPr lang="zh-CN" altLang="en-US" sz="2400" dirty="0">
                <a:ea typeface="宋体" panose="02010600030101010101" pitchFamily="2" charset="-122"/>
              </a:rPr>
              <a:t> </a:t>
            </a:r>
            <a:r>
              <a:rPr lang="en-US" altLang="zh-CN" sz="2400" dirty="0">
                <a:ea typeface="宋体" panose="02010600030101010101" pitchFamily="2" charset="-122"/>
              </a:rPr>
              <a:t>(Advanced</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r>
              <a:rPr lang="en-US" altLang="zh-CN" sz="2400" dirty="0">
                <a:ea typeface="宋体" panose="02010600030101010101" pitchFamily="2" charset="-122"/>
              </a:rPr>
              <a:t>Phone</a:t>
            </a:r>
            <a:r>
              <a:rPr lang="zh-CN" altLang="en-US" sz="2400" dirty="0">
                <a:ea typeface="宋体" panose="02010600030101010101" pitchFamily="2" charset="-122"/>
              </a:rPr>
              <a:t> </a:t>
            </a:r>
            <a:r>
              <a:rPr lang="en-US" altLang="zh-CN" sz="2400" dirty="0">
                <a:ea typeface="宋体" panose="02010600030101010101" pitchFamily="2" charset="-122"/>
              </a:rPr>
              <a:t>System)</a:t>
            </a:r>
          </a:p>
          <a:p>
            <a:pPr marL="342900" indent="-342900">
              <a:buFont typeface="Arial" charset="0"/>
              <a:buChar char="•"/>
            </a:pP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geographic</a:t>
            </a:r>
            <a:r>
              <a:rPr lang="zh-CN" altLang="en-US" sz="2400" dirty="0">
                <a:ea typeface="宋体" panose="02010600030101010101" pitchFamily="2" charset="-122"/>
              </a:rPr>
              <a:t> </a:t>
            </a:r>
            <a:r>
              <a:rPr lang="en-US" altLang="zh-CN" sz="2400" dirty="0">
                <a:ea typeface="宋体" panose="02010600030101010101" pitchFamily="2" charset="-122"/>
              </a:rPr>
              <a:t>region</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divided</a:t>
            </a:r>
            <a:r>
              <a:rPr lang="zh-CN" altLang="en-US" sz="2400" dirty="0">
                <a:ea typeface="宋体" panose="02010600030101010101" pitchFamily="2" charset="-122"/>
              </a:rPr>
              <a:t> </a:t>
            </a:r>
            <a:r>
              <a:rPr lang="en-US" altLang="zh-CN" sz="2400" dirty="0">
                <a:ea typeface="宋体" panose="02010600030101010101" pitchFamily="2" charset="-122"/>
              </a:rPr>
              <a:t>up</a:t>
            </a:r>
            <a:r>
              <a:rPr lang="zh-CN" altLang="en-US" sz="2400" dirty="0">
                <a:ea typeface="宋体" panose="02010600030101010101" pitchFamily="2" charset="-122"/>
              </a:rPr>
              <a:t> </a:t>
            </a:r>
            <a:r>
              <a:rPr lang="en-US" altLang="zh-CN" sz="2400" dirty="0">
                <a:ea typeface="宋体" panose="02010600030101010101" pitchFamily="2" charset="-122"/>
              </a:rPr>
              <a:t>into</a:t>
            </a:r>
            <a:r>
              <a:rPr lang="zh-CN" altLang="en-US" sz="2400" dirty="0">
                <a:ea typeface="宋体" panose="02010600030101010101" pitchFamily="2" charset="-122"/>
              </a:rPr>
              <a:t> </a:t>
            </a:r>
            <a:r>
              <a:rPr lang="en-US" altLang="zh-CN" sz="2400" dirty="0">
                <a:ea typeface="宋体" panose="02010600030101010101" pitchFamily="2" charset="-122"/>
              </a:rPr>
              <a:t>cells</a:t>
            </a:r>
          </a:p>
          <a:p>
            <a:pPr marL="342900" indent="-342900">
              <a:buFont typeface="Arial" charset="0"/>
              <a:buChar char="•"/>
            </a:pP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cell</a:t>
            </a:r>
            <a:r>
              <a:rPr lang="zh-CN" altLang="en-US" sz="2400" dirty="0">
                <a:ea typeface="宋体" panose="02010600030101010101" pitchFamily="2" charset="-122"/>
              </a:rPr>
              <a:t> </a:t>
            </a:r>
            <a:r>
              <a:rPr lang="en-US" altLang="zh-CN" sz="2400" dirty="0">
                <a:ea typeface="宋体" panose="02010600030101010101" pitchFamily="2" charset="-122"/>
              </a:rPr>
              <a:t>uses</a:t>
            </a:r>
            <a:r>
              <a:rPr lang="zh-CN" altLang="en-US" sz="2400" dirty="0">
                <a:ea typeface="宋体" panose="02010600030101010101" pitchFamily="2" charset="-122"/>
              </a:rPr>
              <a:t> </a:t>
            </a:r>
            <a:r>
              <a:rPr lang="en-US" altLang="zh-CN" sz="2400" dirty="0">
                <a:ea typeface="宋体" panose="02010600030101010101" pitchFamily="2" charset="-122"/>
              </a:rPr>
              <a:t>some</a:t>
            </a:r>
            <a:r>
              <a:rPr lang="zh-CN" altLang="en-US" sz="2400" dirty="0">
                <a:ea typeface="宋体" panose="02010600030101010101" pitchFamily="2" charset="-122"/>
              </a:rPr>
              <a:t> </a:t>
            </a:r>
            <a:r>
              <a:rPr lang="en-US" altLang="zh-CN" sz="2400" dirty="0">
                <a:ea typeface="宋体" panose="02010600030101010101" pitchFamily="2" charset="-122"/>
              </a:rPr>
              <a:t>set</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frequencies</a:t>
            </a:r>
            <a:r>
              <a:rPr lang="zh-CN" altLang="en-US" sz="2400" dirty="0">
                <a:ea typeface="宋体" panose="02010600030101010101" pitchFamily="2" charset="-122"/>
              </a:rPr>
              <a:t> </a:t>
            </a:r>
            <a:r>
              <a:rPr lang="en-US" altLang="zh-CN" sz="2400" dirty="0">
                <a:ea typeface="宋体" panose="02010600030101010101" pitchFamily="2" charset="-122"/>
              </a:rPr>
              <a:t>not</a:t>
            </a:r>
            <a:r>
              <a:rPr lang="zh-CN" altLang="en-US" sz="2400" dirty="0">
                <a:ea typeface="宋体" panose="02010600030101010101" pitchFamily="2" charset="-122"/>
              </a:rPr>
              <a:t> </a:t>
            </a:r>
            <a:r>
              <a:rPr lang="en-US" altLang="zh-CN" sz="2400" dirty="0">
                <a:ea typeface="宋体" panose="02010600030101010101" pitchFamily="2" charset="-122"/>
              </a:rPr>
              <a:t>used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neighbors.</a:t>
            </a:r>
          </a:p>
          <a:p>
            <a:pPr marL="342900" indent="-342900">
              <a:buFont typeface="Arial" charset="0"/>
              <a:buChar char="•"/>
            </a:pPr>
            <a:r>
              <a:rPr lang="en-US" altLang="zh-CN" sz="2400" dirty="0">
                <a:ea typeface="宋体" panose="02010600030101010101" pitchFamily="2" charset="-122"/>
              </a:rPr>
              <a:t>Small</a:t>
            </a:r>
            <a:r>
              <a:rPr lang="zh-CN" altLang="en-US" sz="2400" dirty="0">
                <a:ea typeface="宋体" panose="02010600030101010101" pitchFamily="2" charset="-122"/>
              </a:rPr>
              <a:t> </a:t>
            </a:r>
            <a:r>
              <a:rPr lang="en-US" altLang="zh-CN" sz="2400" dirty="0">
                <a:ea typeface="宋体" panose="02010600030101010101" pitchFamily="2" charset="-122"/>
              </a:rPr>
              <a:t>cells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reuse</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frequencies</a:t>
            </a:r>
            <a:r>
              <a:rPr lang="zh-CN" altLang="en-US" sz="2400" dirty="0">
                <a:ea typeface="宋体" panose="02010600030101010101" pitchFamily="2" charset="-122"/>
              </a:rPr>
              <a:t> </a:t>
            </a:r>
            <a:r>
              <a:rPr lang="en-US" altLang="zh-CN" sz="2400" dirty="0">
                <a:ea typeface="宋体" panose="02010600030101010101" pitchFamily="2" charset="-122"/>
              </a:rPr>
              <a:t>improves</a:t>
            </a:r>
            <a:r>
              <a:rPr lang="zh-CN" altLang="en-US" sz="2400" dirty="0">
                <a:ea typeface="宋体" panose="02010600030101010101" pitchFamily="2" charset="-122"/>
              </a:rPr>
              <a:t> </a:t>
            </a:r>
            <a:r>
              <a:rPr lang="en-US" altLang="zh-CN" sz="2400" dirty="0">
                <a:ea typeface="宋体" panose="02010600030101010101" pitchFamily="2" charset="-122"/>
              </a:rPr>
              <a:t>capacity</a:t>
            </a:r>
          </a:p>
          <a:p>
            <a:pPr marL="342900" indent="-342900">
              <a:buFont typeface="Arial" charset="0"/>
              <a:buChar char="•"/>
            </a:pPr>
            <a:endParaRPr lang="en-US" altLang="zh-CN" sz="2400" dirty="0">
              <a:ea typeface="宋体" panose="02010600030101010101" pitchFamily="2" charset="-122"/>
            </a:endParaRPr>
          </a:p>
          <a:p>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center</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cell</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p>
          <a:p>
            <a:endParaRPr lang="en-US" altLang="zh-CN" sz="2400" dirty="0">
              <a:ea typeface="宋体" panose="02010600030101010101" pitchFamily="2" charset="-122"/>
            </a:endParaRPr>
          </a:p>
          <a:p>
            <a:r>
              <a:rPr lang="en-US" altLang="zh-CN" sz="2400" dirty="0">
                <a:ea typeface="宋体" panose="02010600030101010101" pitchFamily="2" charset="-122"/>
              </a:rPr>
              <a:t>All</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stations</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connected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an</a:t>
            </a:r>
            <a:r>
              <a:rPr lang="zh-CN" altLang="en-US" sz="2400" dirty="0">
                <a:ea typeface="宋体" panose="02010600030101010101" pitchFamily="2" charset="-122"/>
              </a:rPr>
              <a:t> </a:t>
            </a:r>
            <a:r>
              <a:rPr lang="en-US" altLang="zh-CN" sz="2400" dirty="0">
                <a:ea typeface="宋体" panose="02010600030101010101" pitchFamily="2" charset="-122"/>
              </a:rPr>
              <a:t>MSC</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r>
              <a:rPr lang="en-US" altLang="zh-CN" sz="2400" dirty="0">
                <a:ea typeface="宋体" panose="02010600030101010101" pitchFamily="2" charset="-122"/>
              </a:rPr>
              <a:t>Switching</a:t>
            </a:r>
            <a:r>
              <a:rPr lang="zh-CN" altLang="en-US" sz="2400" dirty="0">
                <a:ea typeface="宋体" panose="02010600030101010101" pitchFamily="2" charset="-122"/>
              </a:rPr>
              <a:t> </a:t>
            </a:r>
            <a:r>
              <a:rPr lang="en-US" altLang="zh-CN" sz="2400" dirty="0">
                <a:ea typeface="宋体" panose="02010600030101010101" pitchFamily="2" charset="-122"/>
              </a:rPr>
              <a:t>Center).</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MSCs</a:t>
            </a:r>
            <a:r>
              <a:rPr lang="zh-CN" altLang="en-US" sz="2400" dirty="0">
                <a:ea typeface="宋体" panose="02010600030101010101" pitchFamily="2" charset="-122"/>
              </a:rPr>
              <a:t> </a:t>
            </a:r>
            <a:r>
              <a:rPr lang="en-US" altLang="zh-CN" sz="2400" dirty="0">
                <a:ea typeface="宋体" panose="02010600030101010101" pitchFamily="2" charset="-122"/>
              </a:rPr>
              <a:t>communicate</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using</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switching</a:t>
            </a:r>
            <a:r>
              <a:rPr lang="zh-CN" altLang="en-US" sz="2400" dirty="0">
                <a:ea typeface="宋体" panose="02010600030101010101" pitchFamily="2" charset="-122"/>
              </a:rPr>
              <a:t> </a:t>
            </a:r>
            <a:r>
              <a:rPr lang="en-US" altLang="zh-CN" sz="2400" dirty="0">
                <a:ea typeface="宋体" panose="02010600030101010101" pitchFamily="2" charset="-122"/>
              </a:rPr>
              <a:t>network.</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5621540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FFFA39F-ABD1-0D48-ABE2-59913ED19F52}"/>
              </a:ext>
            </a:extLst>
          </p:cNvPr>
          <p:cNvSpPr>
            <a:spLocks noGrp="1" noChangeArrowheads="1"/>
          </p:cNvSpPr>
          <p:nvPr>
            <p:ph type="title"/>
          </p:nvPr>
        </p:nvSpPr>
        <p:spPr>
          <a:xfrm>
            <a:off x="457200" y="0"/>
            <a:ext cx="8229600" cy="1066800"/>
          </a:xfrm>
        </p:spPr>
        <p:txBody>
          <a:bodyPr/>
          <a:lstStyle/>
          <a:p>
            <a:pPr eaLnBrk="1" hangingPunct="1"/>
            <a:r>
              <a:rPr altLang="en-US">
                <a:latin typeface="Arial" panose="020B0604020202020204" pitchFamily="34" charset="0"/>
                <a:cs typeface="Arial" panose="020B0604020202020204" pitchFamily="34" charset="0"/>
              </a:rPr>
              <a:t>Advanced Mobile Phone System</a:t>
            </a:r>
          </a:p>
        </p:txBody>
      </p:sp>
      <p:sp>
        <p:nvSpPr>
          <p:cNvPr id="70659" name="Rectangle 3">
            <a:extLst>
              <a:ext uri="{FF2B5EF4-FFF2-40B4-BE49-F238E27FC236}">
                <a16:creationId xmlns:a16="http://schemas.microsoft.com/office/drawing/2014/main" id="{71E8B95D-CCF4-F740-A477-3B9FE3B707C3}"/>
              </a:ext>
            </a:extLst>
          </p:cNvPr>
          <p:cNvSpPr>
            <a:spLocks noGrp="1" noChangeArrowheads="1"/>
          </p:cNvSpPr>
          <p:nvPr>
            <p:ph type="body" idx="1"/>
          </p:nvPr>
        </p:nvSpPr>
        <p:spPr>
          <a:xfrm>
            <a:off x="609600" y="5410200"/>
            <a:ext cx="8534400" cy="1143000"/>
          </a:xfrm>
        </p:spPr>
        <p:txBody>
          <a:bodyPr/>
          <a:lstStyle/>
          <a:p>
            <a:pPr marL="0" indent="0">
              <a:buFont typeface="Arial" panose="020B0604020202020204" pitchFamily="34" charset="0"/>
              <a:buNone/>
            </a:pPr>
            <a:r>
              <a:rPr lang="en-US" altLang="en-US" sz="2400">
                <a:solidFill>
                  <a:srgbClr val="0070C0"/>
                </a:solidFill>
                <a:latin typeface="Arial" panose="020B0604020202020204" pitchFamily="34" charset="0"/>
                <a:cs typeface="Arial" panose="020B0604020202020204" pitchFamily="34" charset="0"/>
              </a:rPr>
              <a:t>(a) </a:t>
            </a:r>
            <a:r>
              <a:rPr lang="en-US" altLang="en-US" sz="2400">
                <a:latin typeface="Arial" panose="020B0604020202020204" pitchFamily="34" charset="0"/>
                <a:cs typeface="Arial" panose="020B0604020202020204" pitchFamily="34" charset="0"/>
              </a:rPr>
              <a:t>Frequencies are not reused in adjacent cells. </a:t>
            </a:r>
            <a:br>
              <a:rPr lang="en-US" altLang="en-US" sz="2400">
                <a:latin typeface="Arial" panose="020B0604020202020204" pitchFamily="34" charset="0"/>
                <a:cs typeface="Arial" panose="020B0604020202020204" pitchFamily="34" charset="0"/>
              </a:rPr>
            </a:br>
            <a:r>
              <a:rPr lang="en-US" altLang="en-US" sz="2400">
                <a:solidFill>
                  <a:srgbClr val="0033CC"/>
                </a:solidFill>
                <a:latin typeface="Arial" panose="020B0604020202020204" pitchFamily="34" charset="0"/>
                <a:cs typeface="Arial" panose="020B0604020202020204" pitchFamily="34" charset="0"/>
              </a:rPr>
              <a:t>(b) </a:t>
            </a:r>
            <a:r>
              <a:rPr lang="en-US" altLang="en-US" sz="2400">
                <a:latin typeface="Arial" panose="020B0604020202020204" pitchFamily="34" charset="0"/>
                <a:cs typeface="Arial" panose="020B0604020202020204" pitchFamily="34" charset="0"/>
              </a:rPr>
              <a:t>To add more users, smaller cells can be used.</a:t>
            </a:r>
          </a:p>
        </p:txBody>
      </p:sp>
      <p:pic>
        <p:nvPicPr>
          <p:cNvPr id="70660" name="Picture 2">
            <a:extLst>
              <a:ext uri="{FF2B5EF4-FFF2-40B4-BE49-F238E27FC236}">
                <a16:creationId xmlns:a16="http://schemas.microsoft.com/office/drawing/2014/main" id="{6CC1D0BA-8AF9-784C-BAF8-873C1C2F4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564438"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First-Generation: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Analog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Handoff:</a:t>
            </a:r>
          </a:p>
          <a:p>
            <a:pPr marL="342900" indent="-342900">
              <a:buFont typeface="Arial" charset="0"/>
              <a:buChar char="•"/>
            </a:pP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any</a:t>
            </a:r>
            <a:r>
              <a:rPr lang="zh-CN" altLang="en-US" sz="2400" dirty="0">
                <a:ea typeface="宋体" panose="02010600030101010101" pitchFamily="2" charset="-122"/>
              </a:rPr>
              <a:t> </a:t>
            </a:r>
            <a:r>
              <a:rPr lang="en-US" altLang="zh-CN" sz="2400" dirty="0">
                <a:ea typeface="宋体" panose="02010600030101010101" pitchFamily="2" charset="-122"/>
              </a:rPr>
              <a:t>instance,</a:t>
            </a:r>
            <a:r>
              <a:rPr lang="zh-CN" altLang="en-US" sz="2400" dirty="0">
                <a:ea typeface="宋体" panose="02010600030101010101" pitchFamily="2" charset="-122"/>
              </a:rPr>
              <a:t> </a:t>
            </a:r>
            <a:r>
              <a:rPr lang="en-US" altLang="zh-CN" sz="2400" dirty="0">
                <a:ea typeface="宋体" panose="02010600030101010101" pitchFamily="2" charset="-122"/>
              </a:rPr>
              <a:t>each</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r>
              <a:rPr lang="en-US" altLang="zh-CN" sz="2400" dirty="0">
                <a:ea typeface="宋体" panose="02010600030101010101" pitchFamily="2" charset="-122"/>
              </a:rPr>
              <a:t>phone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one</a:t>
            </a:r>
            <a:r>
              <a:rPr lang="zh-CN" altLang="en-US" sz="2400" dirty="0">
                <a:ea typeface="宋体" panose="02010600030101010101" pitchFamily="2" charset="-122"/>
              </a:rPr>
              <a:t> </a:t>
            </a:r>
            <a:r>
              <a:rPr lang="en-US" altLang="zh-CN" sz="2400" dirty="0">
                <a:ea typeface="宋体" panose="02010600030101010101" pitchFamily="2" charset="-122"/>
              </a:rPr>
              <a:t>specific</a:t>
            </a:r>
            <a:r>
              <a:rPr lang="zh-CN" altLang="en-US" sz="2400" dirty="0">
                <a:ea typeface="宋体" panose="02010600030101010101" pitchFamily="2" charset="-122"/>
              </a:rPr>
              <a:t> </a:t>
            </a:r>
            <a:r>
              <a:rPr lang="en-US" altLang="zh-CN" sz="2400" dirty="0">
                <a:ea typeface="宋体" panose="02010600030101010101" pitchFamily="2" charset="-122"/>
              </a:rPr>
              <a:t>cell</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controlled</a:t>
            </a:r>
            <a:r>
              <a:rPr lang="zh-CN" altLang="en-US" sz="2400" dirty="0">
                <a:ea typeface="宋体" panose="02010600030101010101" pitchFamily="2" charset="-122"/>
              </a:rPr>
              <a:t> </a:t>
            </a:r>
            <a:r>
              <a:rPr lang="en-US" altLang="zh-CN" sz="2400" dirty="0">
                <a:ea typeface="宋体" panose="02010600030101010101" pitchFamily="2" charset="-122"/>
              </a:rPr>
              <a:t>by</a:t>
            </a:r>
            <a:r>
              <a:rPr lang="zh-CN" altLang="en-US" sz="2400" dirty="0">
                <a:ea typeface="宋体" panose="02010600030101010101" pitchFamily="2" charset="-122"/>
              </a:rPr>
              <a:t> </a:t>
            </a:r>
            <a:r>
              <a:rPr lang="en-US" altLang="zh-CN" sz="2400" dirty="0">
                <a:ea typeface="宋体" panose="02010600030101010101" pitchFamily="2" charset="-122"/>
              </a:rPr>
              <a:t>that</a:t>
            </a:r>
            <a:r>
              <a:rPr lang="zh-CN" altLang="en-US" sz="2400" dirty="0">
                <a:ea typeface="宋体" panose="02010600030101010101" pitchFamily="2" charset="-122"/>
              </a:rPr>
              <a:t> </a:t>
            </a:r>
            <a:r>
              <a:rPr lang="en-US" altLang="zh-CN" sz="2400" dirty="0">
                <a:ea typeface="宋体" panose="02010600030101010101" pitchFamily="2" charset="-122"/>
              </a:rPr>
              <a:t>cell’s</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charset="0"/>
              <a:buChar char="•"/>
            </a:pPr>
            <a:r>
              <a:rPr lang="en-US" altLang="zh-CN" sz="2400" dirty="0">
                <a:ea typeface="宋体" panose="02010600030101010101" pitchFamily="2" charset="-122"/>
              </a:rPr>
              <a:t>If</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phone</a:t>
            </a:r>
            <a:r>
              <a:rPr lang="zh-CN" altLang="en-US" sz="2400" dirty="0">
                <a:ea typeface="宋体" panose="02010600030101010101" pitchFamily="2" charset="-122"/>
              </a:rPr>
              <a:t> </a:t>
            </a:r>
            <a:r>
              <a:rPr lang="en-US" altLang="zh-CN" sz="2400" dirty="0">
                <a:ea typeface="宋体" panose="02010600030101010101" pitchFamily="2" charset="-122"/>
              </a:rPr>
              <a:t>leaves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cell,</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detects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phone’s</a:t>
            </a:r>
            <a:r>
              <a:rPr lang="zh-CN" altLang="en-US" sz="2400" dirty="0">
                <a:ea typeface="宋体" panose="02010600030101010101" pitchFamily="2" charset="-122"/>
              </a:rPr>
              <a:t> </a:t>
            </a:r>
            <a:r>
              <a:rPr lang="en-US" altLang="zh-CN" sz="2400" dirty="0">
                <a:ea typeface="宋体" panose="02010600030101010101" pitchFamily="2" charset="-122"/>
              </a:rPr>
              <a:t>signal</a:t>
            </a:r>
            <a:r>
              <a:rPr lang="zh-CN" altLang="en-US" sz="2400" dirty="0">
                <a:ea typeface="宋体" panose="02010600030101010101" pitchFamily="2" charset="-122"/>
              </a:rPr>
              <a:t> </a:t>
            </a:r>
            <a:r>
              <a:rPr lang="en-US" altLang="zh-CN" sz="2400" dirty="0">
                <a:ea typeface="宋体" panose="02010600030101010101" pitchFamily="2" charset="-122"/>
              </a:rPr>
              <a:t>fading</a:t>
            </a:r>
            <a:r>
              <a:rPr lang="zh-CN" altLang="en-US" sz="2400" dirty="0">
                <a:ea typeface="宋体" panose="02010600030101010101" pitchFamily="2" charset="-122"/>
              </a:rPr>
              <a:t> </a:t>
            </a:r>
            <a:r>
              <a:rPr lang="en-US" altLang="zh-CN" sz="2400" dirty="0">
                <a:ea typeface="宋体" panose="02010600030101010101" pitchFamily="2" charset="-122"/>
              </a:rPr>
              <a:t>away</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asks</a:t>
            </a:r>
            <a:r>
              <a:rPr lang="zh-CN" altLang="en-US" sz="2400" dirty="0">
                <a:ea typeface="宋体" panose="02010600030101010101" pitchFamily="2" charset="-122"/>
              </a:rPr>
              <a:t> </a:t>
            </a:r>
            <a:r>
              <a:rPr lang="en-US" altLang="zh-CN" sz="2400" dirty="0">
                <a:ea typeface="宋体" panose="02010600030101010101" pitchFamily="2" charset="-122"/>
              </a:rPr>
              <a:t>all</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surrounding</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stations</a:t>
            </a:r>
            <a:r>
              <a:rPr lang="zh-CN" altLang="en-US" sz="2400" dirty="0">
                <a:ea typeface="宋体" panose="02010600030101010101" pitchFamily="2" charset="-122"/>
              </a:rPr>
              <a:t> </a:t>
            </a:r>
            <a:r>
              <a:rPr lang="en-US" altLang="zh-CN" sz="2400" dirty="0">
                <a:ea typeface="宋体" panose="02010600030101010101" pitchFamily="2" charset="-122"/>
              </a:rPr>
              <a:t>how</a:t>
            </a:r>
            <a:r>
              <a:rPr lang="zh-CN" altLang="en-US" sz="2400" dirty="0">
                <a:ea typeface="宋体" panose="02010600030101010101" pitchFamily="2" charset="-122"/>
              </a:rPr>
              <a:t> </a:t>
            </a:r>
            <a:r>
              <a:rPr lang="en-US" altLang="zh-CN" sz="2400" dirty="0">
                <a:ea typeface="宋体" panose="02010600030101010101" pitchFamily="2" charset="-122"/>
              </a:rPr>
              <a:t>much</a:t>
            </a:r>
            <a:r>
              <a:rPr lang="zh-CN" altLang="en-US" sz="2400" dirty="0">
                <a:ea typeface="宋体" panose="02010600030101010101" pitchFamily="2" charset="-122"/>
              </a:rPr>
              <a:t> </a:t>
            </a:r>
            <a:r>
              <a:rPr lang="en-US" altLang="zh-CN" sz="2400" dirty="0">
                <a:ea typeface="宋体" panose="02010600030101010101" pitchFamily="2" charset="-122"/>
              </a:rPr>
              <a:t>power</a:t>
            </a:r>
            <a:r>
              <a:rPr lang="zh-CN" altLang="en-US" sz="2400" dirty="0">
                <a:ea typeface="宋体" panose="02010600030101010101" pitchFamily="2" charset="-122"/>
              </a:rPr>
              <a:t> </a:t>
            </a:r>
            <a:r>
              <a:rPr lang="en-US" altLang="zh-CN" sz="2400" dirty="0">
                <a:ea typeface="宋体" panose="02010600030101010101" pitchFamily="2" charset="-122"/>
              </a:rPr>
              <a:t>they</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getting</a:t>
            </a:r>
            <a:r>
              <a:rPr lang="zh-CN" altLang="en-US" sz="2400" dirty="0">
                <a:ea typeface="宋体" panose="02010600030101010101" pitchFamily="2" charset="-122"/>
              </a:rPr>
              <a:t> </a:t>
            </a:r>
            <a:r>
              <a:rPr lang="en-US" altLang="zh-CN" sz="2400" dirty="0">
                <a:ea typeface="宋体" panose="02010600030101010101" pitchFamily="2" charset="-122"/>
              </a:rPr>
              <a:t>from</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phone</a:t>
            </a:r>
          </a:p>
          <a:p>
            <a:pPr marL="342900" indent="-342900">
              <a:buFont typeface="Arial" charset="0"/>
              <a:buChar char="•"/>
            </a:pP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answers,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transfers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ownership</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cell</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strongest</a:t>
            </a:r>
            <a:r>
              <a:rPr lang="zh-CN" altLang="en-US" sz="2400" dirty="0">
                <a:ea typeface="宋体" panose="02010600030101010101" pitchFamily="2" charset="-122"/>
              </a:rPr>
              <a:t> </a:t>
            </a:r>
            <a:r>
              <a:rPr lang="en-US" altLang="zh-CN" sz="2400" dirty="0">
                <a:ea typeface="宋体" panose="02010600030101010101" pitchFamily="2" charset="-122"/>
              </a:rPr>
              <a:t>signal.</a:t>
            </a:r>
          </a:p>
          <a:p>
            <a:pPr marL="342900"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phone</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informed</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new</a:t>
            </a:r>
            <a:r>
              <a:rPr lang="zh-CN" altLang="en-US" sz="2400" dirty="0">
                <a:ea typeface="宋体" panose="02010600030101010101" pitchFamily="2" charset="-122"/>
              </a:rPr>
              <a:t> </a:t>
            </a:r>
            <a:r>
              <a:rPr lang="en-US" altLang="zh-CN" sz="2400" dirty="0">
                <a:ea typeface="宋体" panose="02010600030101010101" pitchFamily="2" charset="-122"/>
              </a:rPr>
              <a:t>boss,</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asked</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switch</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new</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3411842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First-Generation: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Analog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Channels:</a:t>
            </a:r>
          </a:p>
          <a:p>
            <a:pPr marL="342900" indent="-342900">
              <a:buFont typeface="Arial" charset="0"/>
              <a:buChar char="•"/>
            </a:pPr>
            <a:r>
              <a:rPr lang="en-US" altLang="zh-CN" sz="2400" dirty="0">
                <a:ea typeface="宋体" panose="02010600030101010101" pitchFamily="2" charset="-122"/>
              </a:rPr>
              <a:t>FDM</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separate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30</a:t>
            </a:r>
            <a:r>
              <a:rPr lang="zh-CN" altLang="en-US" sz="2400" dirty="0">
                <a:ea typeface="宋体" panose="02010600030101010101" pitchFamily="2" charset="-122"/>
              </a:rPr>
              <a:t> </a:t>
            </a:r>
            <a:r>
              <a:rPr lang="en-US" altLang="zh-CN" sz="2400" dirty="0">
                <a:ea typeface="宋体" panose="02010600030101010101" pitchFamily="2" charset="-122"/>
              </a:rPr>
              <a:t>kHz</a:t>
            </a:r>
            <a:r>
              <a:rPr lang="zh-CN" altLang="en-US" sz="2400" dirty="0">
                <a:ea typeface="宋体" panose="02010600030101010101" pitchFamily="2" charset="-122"/>
              </a:rPr>
              <a:t> </a:t>
            </a:r>
            <a:r>
              <a:rPr lang="en-US" altLang="zh-CN" sz="2400" dirty="0">
                <a:ea typeface="宋体" panose="02010600030101010101" pitchFamily="2" charset="-122"/>
              </a:rPr>
              <a:t>each</a:t>
            </a:r>
          </a:p>
          <a:p>
            <a:pPr marL="342900" indent="-342900">
              <a:buFont typeface="Arial" charset="0"/>
              <a:buChar char="•"/>
            </a:pPr>
            <a:r>
              <a:rPr lang="en-US" altLang="zh-CN" sz="2400" dirty="0">
                <a:ea typeface="宋体" panose="02010600030101010101" pitchFamily="2" charset="-122"/>
              </a:rPr>
              <a:t>832</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divided</a:t>
            </a:r>
            <a:r>
              <a:rPr lang="zh-CN" altLang="en-US" sz="2400" dirty="0">
                <a:ea typeface="宋体" panose="02010600030101010101" pitchFamily="2" charset="-122"/>
              </a:rPr>
              <a:t> </a:t>
            </a:r>
            <a:r>
              <a:rPr lang="en-US" altLang="zh-CN" sz="2400" dirty="0">
                <a:ea typeface="宋体" panose="02010600030101010101" pitchFamily="2" charset="-122"/>
              </a:rPr>
              <a:t>into</a:t>
            </a:r>
            <a:r>
              <a:rPr lang="zh-CN" altLang="en-US" sz="2400" dirty="0">
                <a:ea typeface="宋体" panose="02010600030101010101" pitchFamily="2" charset="-122"/>
              </a:rPr>
              <a:t> </a:t>
            </a:r>
            <a:r>
              <a:rPr lang="en-US" altLang="zh-CN" sz="2400" dirty="0">
                <a:ea typeface="宋体" panose="02010600030101010101" pitchFamily="2" charset="-122"/>
              </a:rPr>
              <a:t>four</a:t>
            </a:r>
            <a:r>
              <a:rPr lang="zh-CN" altLang="en-US" sz="2400" dirty="0">
                <a:ea typeface="宋体" panose="02010600030101010101" pitchFamily="2" charset="-122"/>
              </a:rPr>
              <a:t> </a:t>
            </a:r>
            <a:r>
              <a:rPr lang="en-US" altLang="zh-CN" sz="2400" dirty="0">
                <a:ea typeface="宋体" panose="02010600030101010101" pitchFamily="2" charset="-122"/>
              </a:rPr>
              <a:t>categories</a:t>
            </a:r>
          </a:p>
          <a:p>
            <a:pPr marL="1085850" lvl="1" indent="-342900">
              <a:buFont typeface="Arial" charset="0"/>
              <a:buChar char="•"/>
            </a:pPr>
            <a:r>
              <a:rPr lang="en-US" altLang="zh-CN" sz="2400" dirty="0">
                <a:ea typeface="宋体" panose="02010600030101010101" pitchFamily="2" charset="-122"/>
              </a:rPr>
              <a:t>Control</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r>
              <a:rPr lang="en-US" altLang="zh-CN" sz="2400" dirty="0">
                <a:ea typeface="宋体" panose="02010600030101010101" pitchFamily="2" charset="-122"/>
              </a:rPr>
              <a:t>manage</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system</a:t>
            </a:r>
          </a:p>
          <a:p>
            <a:pPr marL="1085850" lvl="1" indent="-342900">
              <a:buFont typeface="Arial" charset="0"/>
              <a:buChar char="•"/>
            </a:pPr>
            <a:r>
              <a:rPr lang="en-US" altLang="zh-CN" sz="2400" dirty="0">
                <a:ea typeface="宋体" panose="02010600030101010101" pitchFamily="2" charset="-122"/>
              </a:rPr>
              <a:t>Paging</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mobile):</a:t>
            </a:r>
            <a:r>
              <a:rPr lang="zh-CN" altLang="en-US" sz="2400" dirty="0">
                <a:ea typeface="宋体" panose="02010600030101010101" pitchFamily="2" charset="-122"/>
              </a:rPr>
              <a:t> </a:t>
            </a:r>
            <a:r>
              <a:rPr lang="en-US" altLang="zh-CN" sz="2400" dirty="0">
                <a:ea typeface="宋体" panose="02010600030101010101" pitchFamily="2" charset="-122"/>
              </a:rPr>
              <a:t>alert</a:t>
            </a:r>
            <a:r>
              <a:rPr lang="zh-CN" altLang="en-US" sz="2400" dirty="0">
                <a:ea typeface="宋体" panose="02010600030101010101" pitchFamily="2" charset="-122"/>
              </a:rPr>
              <a:t> </a:t>
            </a:r>
            <a:r>
              <a:rPr lang="en-US" altLang="zh-CN" sz="2400" dirty="0">
                <a:ea typeface="宋体" panose="02010600030101010101" pitchFamily="2" charset="-122"/>
              </a:rPr>
              <a:t>users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calls</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them</a:t>
            </a:r>
          </a:p>
          <a:p>
            <a:pPr marL="1085850" lvl="1" indent="-342900">
              <a:buFont typeface="Arial" charset="0"/>
              <a:buChar char="•"/>
            </a:pPr>
            <a:r>
              <a:rPr lang="en-US" altLang="zh-CN" sz="2400" dirty="0">
                <a:ea typeface="宋体" panose="02010600030101010101" pitchFamily="2" charset="-122"/>
              </a:rPr>
              <a:t>Access</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(bidirectional):</a:t>
            </a:r>
            <a:r>
              <a:rPr lang="zh-CN" altLang="en-US" sz="2400" dirty="0">
                <a:ea typeface="宋体" panose="02010600030101010101" pitchFamily="2" charset="-122"/>
              </a:rPr>
              <a:t> </a:t>
            </a:r>
            <a:r>
              <a:rPr lang="en-US" altLang="zh-CN" sz="2400" dirty="0">
                <a:ea typeface="宋体" panose="02010600030101010101" pitchFamily="2" charset="-122"/>
              </a:rPr>
              <a:t>call</a:t>
            </a:r>
            <a:r>
              <a:rPr lang="zh-CN" altLang="en-US" sz="2400" dirty="0">
                <a:ea typeface="宋体" panose="02010600030101010101" pitchFamily="2" charset="-122"/>
              </a:rPr>
              <a:t> </a:t>
            </a:r>
            <a:r>
              <a:rPr lang="en-US" altLang="zh-CN" sz="2400" dirty="0">
                <a:ea typeface="宋体" panose="02010600030101010101" pitchFamily="2" charset="-122"/>
              </a:rPr>
              <a:t>setup</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assignment</a:t>
            </a:r>
          </a:p>
          <a:p>
            <a:pPr marL="1085850" lvl="1" indent="-342900">
              <a:buFont typeface="Arial" charset="0"/>
              <a:buChar char="•"/>
            </a:pPr>
            <a:r>
              <a:rPr lang="en-US" altLang="zh-CN" sz="2400" dirty="0">
                <a:ea typeface="宋体" panose="02010600030101010101" pitchFamily="2" charset="-122"/>
              </a:rPr>
              <a:t>Data</a:t>
            </a:r>
            <a:r>
              <a:rPr lang="zh-CN" altLang="en-US" sz="2400" dirty="0">
                <a:ea typeface="宋体" panose="02010600030101010101" pitchFamily="2" charset="-122"/>
              </a:rPr>
              <a:t> </a:t>
            </a:r>
            <a:r>
              <a:rPr lang="en-US" altLang="zh-CN" sz="2400" dirty="0">
                <a:ea typeface="宋体" panose="02010600030101010101" pitchFamily="2" charset="-122"/>
              </a:rPr>
              <a:t>channels</a:t>
            </a:r>
            <a:r>
              <a:rPr lang="zh-CN" altLang="en-US" sz="2400" dirty="0">
                <a:ea typeface="宋体" panose="02010600030101010101" pitchFamily="2" charset="-122"/>
              </a:rPr>
              <a:t> </a:t>
            </a:r>
            <a:r>
              <a:rPr lang="en-US" altLang="zh-CN" sz="2400" dirty="0">
                <a:ea typeface="宋体" panose="02010600030101010101" pitchFamily="2" charset="-122"/>
              </a:rPr>
              <a:t>(bidirectional):</a:t>
            </a:r>
            <a:r>
              <a:rPr lang="zh-CN" altLang="en-US" sz="2400" dirty="0">
                <a:ea typeface="宋体" panose="02010600030101010101" pitchFamily="2" charset="-122"/>
              </a:rPr>
              <a:t> </a:t>
            </a:r>
            <a:r>
              <a:rPr lang="en-US" altLang="zh-CN" sz="2400" dirty="0">
                <a:ea typeface="宋体" panose="02010600030101010101" pitchFamily="2" charset="-122"/>
              </a:rPr>
              <a:t>carry</a:t>
            </a:r>
            <a:r>
              <a:rPr lang="zh-CN" altLang="en-US" sz="2400" dirty="0">
                <a:ea typeface="宋体" panose="02010600030101010101" pitchFamily="2" charset="-122"/>
              </a:rPr>
              <a:t> </a:t>
            </a:r>
            <a:r>
              <a:rPr lang="en-US" altLang="zh-CN" sz="2400" dirty="0">
                <a:ea typeface="宋体" panose="02010600030101010101" pitchFamily="2" charset="-122"/>
              </a:rPr>
              <a:t>voice</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data</a:t>
            </a:r>
          </a:p>
        </p:txBody>
      </p:sp>
    </p:spTree>
    <p:extLst>
      <p:ext uri="{BB962C8B-B14F-4D97-AF65-F5344CB8AC3E}">
        <p14:creationId xmlns:p14="http://schemas.microsoft.com/office/powerpoint/2010/main" val="1553598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First-Generation: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Analog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Call</a:t>
            </a:r>
            <a:r>
              <a:rPr lang="zh-CN" altLang="en-US" sz="2400" dirty="0">
                <a:ea typeface="宋体" panose="02010600030101010101" pitchFamily="2" charset="-122"/>
              </a:rPr>
              <a:t> </a:t>
            </a:r>
            <a:r>
              <a:rPr lang="en-US" altLang="zh-CN" sz="2400" dirty="0">
                <a:ea typeface="宋体" panose="02010600030101010101" pitchFamily="2" charset="-122"/>
              </a:rPr>
              <a:t>management:</a:t>
            </a:r>
          </a:p>
          <a:p>
            <a:pPr marL="342900"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phone</a:t>
            </a:r>
            <a:r>
              <a:rPr lang="zh-CN" altLang="en-US" sz="2400" dirty="0">
                <a:ea typeface="宋体" panose="02010600030101010101" pitchFamily="2" charset="-122"/>
              </a:rPr>
              <a:t> </a:t>
            </a:r>
            <a:r>
              <a:rPr lang="en-US" altLang="zh-CN" sz="2400" dirty="0">
                <a:ea typeface="宋体" panose="02010600030101010101" pitchFamily="2" charset="-122"/>
              </a:rPr>
              <a:t>broadcast</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serial</a:t>
            </a:r>
            <a:r>
              <a:rPr lang="zh-CN" altLang="en-US" sz="2400" dirty="0">
                <a:ea typeface="宋体" panose="02010600030101010101" pitchFamily="2" charset="-122"/>
              </a:rPr>
              <a:t> </a:t>
            </a:r>
            <a:r>
              <a:rPr lang="en-US" altLang="zh-CN" sz="2400" dirty="0">
                <a:ea typeface="宋体" panose="02010600030101010101" pitchFamily="2" charset="-122"/>
              </a:rPr>
              <a:t>number</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telephone</a:t>
            </a:r>
            <a:r>
              <a:rPr lang="zh-CN" altLang="en-US" sz="2400" dirty="0">
                <a:ea typeface="宋体" panose="02010600030101010101" pitchFamily="2" charset="-122"/>
              </a:rPr>
              <a:t> </a:t>
            </a:r>
            <a:r>
              <a:rPr lang="en-US" altLang="zh-CN" sz="2400" dirty="0">
                <a:ea typeface="宋体" panose="02010600030101010101" pitchFamily="2" charset="-122"/>
              </a:rPr>
              <a:t>number</a:t>
            </a:r>
            <a:r>
              <a:rPr lang="zh-CN" altLang="en-US" sz="2400" dirty="0">
                <a:ea typeface="宋体" panose="02010600030101010101" pitchFamily="2" charset="-122"/>
              </a:rPr>
              <a:t> </a:t>
            </a:r>
            <a:endParaRPr lang="en-US" altLang="zh-CN" sz="2400" dirty="0">
              <a:ea typeface="宋体" panose="02010600030101010101" pitchFamily="2" charset="-122"/>
            </a:endParaRPr>
          </a:p>
          <a:p>
            <a:pPr marL="342900"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hears</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tells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MSC</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record</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customer</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inform</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customer’s</a:t>
            </a:r>
            <a:r>
              <a:rPr lang="zh-CN" altLang="en-US" sz="2400" dirty="0">
                <a:ea typeface="宋体" panose="02010600030101010101" pitchFamily="2" charset="-122"/>
              </a:rPr>
              <a:t> </a:t>
            </a:r>
            <a:r>
              <a:rPr lang="en-US" altLang="zh-CN" sz="2400" dirty="0">
                <a:ea typeface="宋体" panose="02010600030101010101" pitchFamily="2" charset="-122"/>
              </a:rPr>
              <a:t>home</a:t>
            </a:r>
            <a:r>
              <a:rPr lang="zh-CN" altLang="en-US" sz="2400" dirty="0">
                <a:ea typeface="宋体" panose="02010600030101010101" pitchFamily="2" charset="-122"/>
              </a:rPr>
              <a:t> </a:t>
            </a:r>
            <a:r>
              <a:rPr lang="en-US" altLang="zh-CN" sz="2400" dirty="0">
                <a:ea typeface="宋体" panose="02010600030101010101" pitchFamily="2" charset="-122"/>
              </a:rPr>
              <a:t>MSC</a:t>
            </a:r>
            <a:r>
              <a:rPr lang="zh-CN" altLang="en-US" sz="2400" dirty="0">
                <a:ea typeface="宋体" panose="02010600030101010101" pitchFamily="2" charset="-122"/>
              </a:rPr>
              <a:t> </a:t>
            </a:r>
            <a:r>
              <a:rPr lang="en-US" altLang="zh-CN" sz="2400" dirty="0">
                <a:ea typeface="宋体" panose="02010600030101010101" pitchFamily="2" charset="-122"/>
              </a:rPr>
              <a:t>of</a:t>
            </a:r>
            <a:r>
              <a:rPr lang="zh-CN" altLang="en-US" sz="2400" dirty="0">
                <a:ea typeface="宋体" panose="02010600030101010101" pitchFamily="2" charset="-122"/>
              </a:rPr>
              <a:t> </a:t>
            </a:r>
            <a:r>
              <a:rPr lang="en-US" altLang="zh-CN" sz="2400" dirty="0">
                <a:ea typeface="宋体" panose="02010600030101010101" pitchFamily="2" charset="-122"/>
              </a:rPr>
              <a:t>his</a:t>
            </a:r>
            <a:r>
              <a:rPr lang="zh-CN" altLang="en-US" sz="2400" dirty="0">
                <a:ea typeface="宋体" panose="02010600030101010101" pitchFamily="2" charset="-122"/>
              </a:rPr>
              <a:t> </a:t>
            </a:r>
            <a:r>
              <a:rPr lang="en-US" altLang="zh-CN" sz="2400" dirty="0">
                <a:ea typeface="宋体" panose="02010600030101010101" pitchFamily="2" charset="-122"/>
              </a:rPr>
              <a:t>current</a:t>
            </a:r>
            <a:r>
              <a:rPr lang="zh-CN" altLang="en-US" sz="2400" dirty="0">
                <a:ea typeface="宋体" panose="02010600030101010101" pitchFamily="2" charset="-122"/>
              </a:rPr>
              <a:t> </a:t>
            </a:r>
            <a:r>
              <a:rPr lang="en-US" altLang="zh-CN" sz="2400" dirty="0">
                <a:ea typeface="宋体" panose="02010600030101010101" pitchFamily="2" charset="-122"/>
              </a:rPr>
              <a:t>location.</a:t>
            </a:r>
          </a:p>
          <a:p>
            <a:pPr marL="342900" indent="-342900">
              <a:buFont typeface="Arial" charset="0"/>
              <a:buChar char="•"/>
            </a:pPr>
            <a:r>
              <a:rPr lang="en-US" altLang="zh-CN" sz="2400" dirty="0">
                <a:ea typeface="宋体" panose="02010600030101010101" pitchFamily="2" charset="-122"/>
              </a:rPr>
              <a:t>Outgoing</a:t>
            </a:r>
            <a:r>
              <a:rPr lang="zh-CN" altLang="en-US" sz="2400" dirty="0">
                <a:ea typeface="宋体" panose="02010600030101010101" pitchFamily="2" charset="-122"/>
              </a:rPr>
              <a:t> </a:t>
            </a:r>
            <a:r>
              <a:rPr lang="en-US" altLang="zh-CN" sz="2400" dirty="0">
                <a:ea typeface="宋体" panose="02010600030101010101" pitchFamily="2" charset="-122"/>
              </a:rPr>
              <a:t>calls:</a:t>
            </a:r>
          </a:p>
          <a:p>
            <a:pPr marL="1085850" lvl="1"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phone</a:t>
            </a:r>
            <a:r>
              <a:rPr lang="zh-CN" altLang="en-US" sz="2400" dirty="0">
                <a:ea typeface="宋体" panose="02010600030101010101" pitchFamily="2" charset="-122"/>
              </a:rPr>
              <a:t> </a:t>
            </a:r>
            <a:r>
              <a:rPr lang="en-US" altLang="zh-CN" sz="2400" dirty="0">
                <a:ea typeface="宋体" panose="02010600030101010101" pitchFamily="2" charset="-122"/>
              </a:rPr>
              <a:t>transmits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number</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be</a:t>
            </a:r>
            <a:r>
              <a:rPr lang="zh-CN" altLang="en-US" sz="2400" dirty="0">
                <a:ea typeface="宋体" panose="02010600030101010101" pitchFamily="2" charset="-122"/>
              </a:rPr>
              <a:t> </a:t>
            </a:r>
            <a:r>
              <a:rPr lang="en-US" altLang="zh-CN" sz="2400" dirty="0">
                <a:ea typeface="宋体" panose="02010600030101010101" pitchFamily="2" charset="-122"/>
              </a:rPr>
              <a:t>called</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own</a:t>
            </a:r>
            <a:r>
              <a:rPr lang="zh-CN" altLang="en-US" sz="2400" dirty="0">
                <a:ea typeface="宋体" panose="02010600030101010101" pitchFamily="2" charset="-122"/>
              </a:rPr>
              <a:t> </a:t>
            </a:r>
            <a:r>
              <a:rPr lang="en-US" altLang="zh-CN" sz="2400" dirty="0">
                <a:ea typeface="宋体" panose="02010600030101010101" pitchFamily="2" charset="-122"/>
              </a:rPr>
              <a:t>identity</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access</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endParaRPr lang="en-US" altLang="zh-CN" sz="2400" dirty="0">
              <a:ea typeface="宋体" panose="02010600030101010101" pitchFamily="2" charset="-122"/>
            </a:endParaRPr>
          </a:p>
          <a:p>
            <a:pPr marL="1085850" lvl="1"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gets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request</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informs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MSC.</a:t>
            </a:r>
          </a:p>
          <a:p>
            <a:pPr marL="1085850" lvl="1"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MSC</a:t>
            </a:r>
            <a:r>
              <a:rPr lang="zh-CN" altLang="en-US" sz="2400" dirty="0">
                <a:ea typeface="宋体" panose="02010600030101010101" pitchFamily="2" charset="-122"/>
              </a:rPr>
              <a:t> </a:t>
            </a:r>
            <a:r>
              <a:rPr lang="en-US" altLang="zh-CN" sz="2400" dirty="0">
                <a:ea typeface="宋体" panose="02010600030101010101" pitchFamily="2" charset="-122"/>
              </a:rPr>
              <a:t>looks</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an</a:t>
            </a:r>
            <a:r>
              <a:rPr lang="zh-CN" altLang="en-US" sz="2400" dirty="0">
                <a:ea typeface="宋体" panose="02010600030101010101" pitchFamily="2" charset="-122"/>
              </a:rPr>
              <a:t> </a:t>
            </a:r>
            <a:r>
              <a:rPr lang="en-US" altLang="zh-CN" sz="2400" dirty="0">
                <a:ea typeface="宋体" panose="02010600030101010101" pitchFamily="2" charset="-122"/>
              </a:rPr>
              <a:t>idle</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call,</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sends</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number</a:t>
            </a:r>
            <a:r>
              <a:rPr lang="zh-CN" altLang="en-US" sz="2400" dirty="0">
                <a:ea typeface="宋体" panose="02010600030101010101" pitchFamily="2" charset="-122"/>
              </a:rPr>
              <a:t> </a:t>
            </a:r>
            <a:r>
              <a:rPr lang="en-US" altLang="zh-CN" sz="2400" dirty="0">
                <a:ea typeface="宋体" panose="02010600030101010101" pitchFamily="2" charset="-122"/>
              </a:rPr>
              <a:t>back</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control</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phone.</a:t>
            </a:r>
            <a:r>
              <a:rPr lang="zh-CN" altLang="en-US" sz="2400" dirty="0">
                <a:ea typeface="宋体" panose="02010600030101010101" pitchFamily="2" charset="-122"/>
              </a:rPr>
              <a:t> </a:t>
            </a:r>
            <a:endParaRPr lang="en-US" altLang="zh-CN" sz="2400" dirty="0">
              <a:ea typeface="宋体" panose="02010600030101010101" pitchFamily="2" charset="-122"/>
            </a:endParaRPr>
          </a:p>
          <a:p>
            <a:pPr marL="1085850" lvl="1"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phone</a:t>
            </a:r>
            <a:r>
              <a:rPr lang="zh-CN" altLang="en-US" sz="2400" dirty="0">
                <a:ea typeface="宋体" panose="02010600030101010101" pitchFamily="2" charset="-122"/>
              </a:rPr>
              <a:t> </a:t>
            </a:r>
            <a:r>
              <a:rPr lang="en-US" altLang="zh-CN" sz="2400" dirty="0">
                <a:ea typeface="宋体" panose="02010600030101010101" pitchFamily="2" charset="-122"/>
              </a:rPr>
              <a:t>switches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and</a:t>
            </a:r>
            <a:r>
              <a:rPr lang="zh-CN" altLang="en-US" sz="2400" dirty="0">
                <a:ea typeface="宋体" panose="02010600030101010101" pitchFamily="2" charset="-122"/>
              </a:rPr>
              <a:t> </a:t>
            </a:r>
            <a:r>
              <a:rPr lang="en-US" altLang="zh-CN" sz="2400" dirty="0">
                <a:ea typeface="宋体" panose="02010600030101010101" pitchFamily="2" charset="-122"/>
              </a:rPr>
              <a:t>waits.</a:t>
            </a:r>
          </a:p>
        </p:txBody>
      </p:sp>
    </p:spTree>
    <p:extLst>
      <p:ext uri="{BB962C8B-B14F-4D97-AF65-F5344CB8AC3E}">
        <p14:creationId xmlns:p14="http://schemas.microsoft.com/office/powerpoint/2010/main" val="13508295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First-Generation: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Analog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Call</a:t>
            </a:r>
            <a:r>
              <a:rPr lang="zh-CN" altLang="en-US" sz="2400" dirty="0">
                <a:ea typeface="宋体" panose="02010600030101010101" pitchFamily="2" charset="-122"/>
              </a:rPr>
              <a:t> </a:t>
            </a:r>
            <a:r>
              <a:rPr lang="en-US" altLang="zh-CN" sz="2400" dirty="0">
                <a:ea typeface="宋体" panose="02010600030101010101" pitchFamily="2" charset="-122"/>
              </a:rPr>
              <a:t>management:</a:t>
            </a:r>
          </a:p>
          <a:p>
            <a:pPr marL="342900" indent="-342900">
              <a:buFont typeface="Arial" charset="0"/>
              <a:buChar char="•"/>
            </a:pPr>
            <a:r>
              <a:rPr lang="en-US" altLang="zh-CN" sz="2400" dirty="0">
                <a:ea typeface="宋体" panose="02010600030101010101" pitchFamily="2" charset="-122"/>
              </a:rPr>
              <a:t>Incoming</a:t>
            </a:r>
            <a:r>
              <a:rPr lang="zh-CN" altLang="en-US" sz="2400" dirty="0">
                <a:ea typeface="宋体" panose="02010600030101010101" pitchFamily="2" charset="-122"/>
              </a:rPr>
              <a:t> </a:t>
            </a:r>
            <a:r>
              <a:rPr lang="en-US" altLang="zh-CN" sz="2400" dirty="0">
                <a:ea typeface="宋体" panose="02010600030101010101" pitchFamily="2" charset="-122"/>
              </a:rPr>
              <a:t>calls</a:t>
            </a:r>
          </a:p>
          <a:p>
            <a:pPr marL="1085850" lvl="1" indent="-342900">
              <a:buFont typeface="Arial" charset="0"/>
              <a:buChar char="•"/>
            </a:pPr>
            <a:r>
              <a:rPr lang="en-US" altLang="zh-CN" sz="2400" dirty="0">
                <a:ea typeface="宋体" panose="02010600030101010101" pitchFamily="2" charset="-122"/>
              </a:rPr>
              <a:t>All</a:t>
            </a:r>
            <a:r>
              <a:rPr lang="zh-CN" altLang="en-US" sz="2400" dirty="0">
                <a:ea typeface="宋体" panose="02010600030101010101" pitchFamily="2" charset="-122"/>
              </a:rPr>
              <a:t> </a:t>
            </a:r>
            <a:r>
              <a:rPr lang="en-US" altLang="zh-CN" sz="2400" dirty="0">
                <a:ea typeface="宋体" panose="02010600030101010101" pitchFamily="2" charset="-122"/>
              </a:rPr>
              <a:t>idle</a:t>
            </a:r>
            <a:r>
              <a:rPr lang="zh-CN" altLang="en-US" sz="2400" dirty="0">
                <a:ea typeface="宋体" panose="02010600030101010101" pitchFamily="2" charset="-122"/>
              </a:rPr>
              <a:t> </a:t>
            </a:r>
            <a:r>
              <a:rPr lang="en-US" altLang="zh-CN" sz="2400" dirty="0">
                <a:ea typeface="宋体" panose="02010600030101010101" pitchFamily="2" charset="-122"/>
              </a:rPr>
              <a:t>phones</a:t>
            </a:r>
            <a:r>
              <a:rPr lang="zh-CN" altLang="en-US" sz="2400" dirty="0">
                <a:ea typeface="宋体" panose="02010600030101010101" pitchFamily="2" charset="-122"/>
              </a:rPr>
              <a:t> </a:t>
            </a:r>
            <a:r>
              <a:rPr lang="en-US" altLang="zh-CN" sz="2400" dirty="0">
                <a:ea typeface="宋体" panose="02010600030101010101" pitchFamily="2" charset="-122"/>
              </a:rPr>
              <a:t>continuously</a:t>
            </a:r>
            <a:r>
              <a:rPr lang="zh-CN" altLang="en-US" sz="2400" dirty="0">
                <a:ea typeface="宋体" panose="02010600030101010101" pitchFamily="2" charset="-122"/>
              </a:rPr>
              <a:t> </a:t>
            </a:r>
            <a:r>
              <a:rPr lang="en-US" altLang="zh-CN" sz="2400" dirty="0">
                <a:ea typeface="宋体" panose="02010600030101010101" pitchFamily="2" charset="-122"/>
              </a:rPr>
              <a:t>listen</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paging</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detect</a:t>
            </a:r>
            <a:r>
              <a:rPr lang="zh-CN" altLang="en-US" sz="2400" dirty="0">
                <a:ea typeface="宋体" panose="02010600030101010101" pitchFamily="2" charset="-122"/>
              </a:rPr>
              <a:t> </a:t>
            </a:r>
            <a:r>
              <a:rPr lang="en-US" altLang="zh-CN" sz="2400" dirty="0">
                <a:ea typeface="宋体" panose="02010600030101010101" pitchFamily="2" charset="-122"/>
              </a:rPr>
              <a:t>messages</a:t>
            </a:r>
            <a:r>
              <a:rPr lang="zh-CN" altLang="en-US" sz="2400" dirty="0">
                <a:ea typeface="宋体" panose="02010600030101010101" pitchFamily="2" charset="-122"/>
              </a:rPr>
              <a:t> </a:t>
            </a:r>
            <a:r>
              <a:rPr lang="en-US" altLang="zh-CN" sz="2400" dirty="0">
                <a:ea typeface="宋体" panose="02010600030101010101" pitchFamily="2" charset="-122"/>
              </a:rPr>
              <a:t>directed</a:t>
            </a:r>
            <a:r>
              <a:rPr lang="zh-CN" altLang="en-US" sz="2400" dirty="0">
                <a:ea typeface="宋体" panose="02010600030101010101" pitchFamily="2" charset="-122"/>
              </a:rPr>
              <a:t> </a:t>
            </a:r>
            <a:r>
              <a:rPr lang="en-US" altLang="zh-CN" sz="2400" dirty="0">
                <a:ea typeface="宋体" panose="02010600030101010101" pitchFamily="2" charset="-122"/>
              </a:rPr>
              <a:t>at</a:t>
            </a:r>
            <a:r>
              <a:rPr lang="zh-CN" altLang="en-US" sz="2400" dirty="0">
                <a:ea typeface="宋体" panose="02010600030101010101" pitchFamily="2" charset="-122"/>
              </a:rPr>
              <a:t> </a:t>
            </a:r>
            <a:r>
              <a:rPr lang="en-US" altLang="zh-CN" sz="2400" dirty="0">
                <a:ea typeface="宋体" panose="02010600030101010101" pitchFamily="2" charset="-122"/>
              </a:rPr>
              <a:t>them</a:t>
            </a:r>
          </a:p>
          <a:p>
            <a:pPr marL="1085850" lvl="1" indent="-342900">
              <a:buFont typeface="Arial" charset="0"/>
              <a:buChar char="•"/>
            </a:pP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sent</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err="1">
                <a:ea typeface="宋体" panose="02010600030101010101" pitchFamily="2" charset="-122"/>
              </a:rPr>
              <a:t>callee’s</a:t>
            </a:r>
            <a:r>
              <a:rPr lang="zh-CN" altLang="en-US" sz="2400" dirty="0">
                <a:ea typeface="宋体" panose="02010600030101010101" pitchFamily="2" charset="-122"/>
              </a:rPr>
              <a:t> </a:t>
            </a:r>
            <a:r>
              <a:rPr lang="en-US" altLang="zh-CN" sz="2400" dirty="0">
                <a:ea typeface="宋体" panose="02010600030101010101" pitchFamily="2" charset="-122"/>
              </a:rPr>
              <a:t>home</a:t>
            </a:r>
            <a:r>
              <a:rPr lang="zh-CN" altLang="en-US" sz="2400" dirty="0">
                <a:ea typeface="宋体" panose="02010600030101010101" pitchFamily="2" charset="-122"/>
              </a:rPr>
              <a:t> </a:t>
            </a:r>
            <a:r>
              <a:rPr lang="en-US" altLang="zh-CN" sz="2400" dirty="0">
                <a:ea typeface="宋体" panose="02010600030101010101" pitchFamily="2" charset="-122"/>
              </a:rPr>
              <a:t>MSC</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find</a:t>
            </a:r>
            <a:r>
              <a:rPr lang="zh-CN" altLang="en-US" sz="2400" dirty="0">
                <a:ea typeface="宋体" panose="02010600030101010101" pitchFamily="2" charset="-122"/>
              </a:rPr>
              <a:t> </a:t>
            </a:r>
            <a:r>
              <a:rPr lang="en-US" altLang="zh-CN" sz="2400" dirty="0">
                <a:ea typeface="宋体" panose="02010600030101010101" pitchFamily="2" charset="-122"/>
              </a:rPr>
              <a:t>out</a:t>
            </a:r>
            <a:r>
              <a:rPr lang="zh-CN" altLang="en-US" sz="2400" dirty="0">
                <a:ea typeface="宋体" panose="02010600030101010101" pitchFamily="2" charset="-122"/>
              </a:rPr>
              <a:t> </a:t>
            </a:r>
            <a:r>
              <a:rPr lang="en-US" altLang="zh-CN" sz="2400" dirty="0">
                <a:ea typeface="宋体" panose="02010600030101010101" pitchFamily="2" charset="-122"/>
              </a:rPr>
              <a:t>where</a:t>
            </a:r>
            <a:r>
              <a:rPr lang="zh-CN" altLang="en-US" sz="2400" dirty="0">
                <a:ea typeface="宋体" panose="02010600030101010101" pitchFamily="2" charset="-122"/>
              </a:rPr>
              <a:t> </a:t>
            </a:r>
            <a:r>
              <a:rPr lang="en-US" altLang="zh-CN" sz="2400" dirty="0">
                <a:ea typeface="宋体" panose="02010600030101010101" pitchFamily="2" charset="-122"/>
              </a:rPr>
              <a:t>it</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endParaRPr lang="en-US" altLang="zh-CN" sz="2400" dirty="0">
              <a:ea typeface="宋体" panose="02010600030101010101" pitchFamily="2" charset="-122"/>
            </a:endParaRPr>
          </a:p>
          <a:p>
            <a:pPr marL="1085850" lvl="1"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packet</a:t>
            </a:r>
            <a:r>
              <a:rPr lang="zh-CN" altLang="en-US" sz="2400" dirty="0">
                <a:ea typeface="宋体" panose="02010600030101010101" pitchFamily="2" charset="-122"/>
              </a:rPr>
              <a:t> </a:t>
            </a:r>
            <a:r>
              <a:rPr lang="en-US" altLang="zh-CN" sz="2400" dirty="0">
                <a:ea typeface="宋体" panose="02010600030101010101" pitchFamily="2" charset="-122"/>
              </a:rPr>
              <a:t>is</a:t>
            </a:r>
            <a:r>
              <a:rPr lang="zh-CN" altLang="en-US" sz="2400" dirty="0">
                <a:ea typeface="宋体" panose="02010600030101010101" pitchFamily="2" charset="-122"/>
              </a:rPr>
              <a:t> </a:t>
            </a:r>
            <a:r>
              <a:rPr lang="en-US" altLang="zh-CN" sz="2400" dirty="0">
                <a:ea typeface="宋体" panose="02010600030101010101" pitchFamily="2" charset="-122"/>
              </a:rPr>
              <a:t>sent</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in</a:t>
            </a:r>
            <a:r>
              <a:rPr lang="zh-CN" altLang="en-US" sz="2400" dirty="0">
                <a:ea typeface="宋体" panose="02010600030101010101" pitchFamily="2" charset="-122"/>
              </a:rPr>
              <a:t> </a:t>
            </a:r>
            <a:r>
              <a:rPr lang="en-US" altLang="zh-CN" sz="2400" dirty="0">
                <a:ea typeface="宋体" panose="02010600030101010101" pitchFamily="2" charset="-122"/>
              </a:rPr>
              <a:t>its</a:t>
            </a:r>
            <a:r>
              <a:rPr lang="zh-CN" altLang="en-US" sz="2400" dirty="0">
                <a:ea typeface="宋体" panose="02010600030101010101" pitchFamily="2" charset="-122"/>
              </a:rPr>
              <a:t> </a:t>
            </a:r>
            <a:r>
              <a:rPr lang="en-US" altLang="zh-CN" sz="2400" dirty="0">
                <a:ea typeface="宋体" panose="02010600030101010101" pitchFamily="2" charset="-122"/>
              </a:rPr>
              <a:t>current</a:t>
            </a:r>
            <a:r>
              <a:rPr lang="zh-CN" altLang="en-US" sz="2400" dirty="0">
                <a:ea typeface="宋体" panose="02010600030101010101" pitchFamily="2" charset="-122"/>
              </a:rPr>
              <a:t> </a:t>
            </a:r>
            <a:r>
              <a:rPr lang="en-US" altLang="zh-CN" sz="2400" dirty="0">
                <a:ea typeface="宋体" panose="02010600030101010101" pitchFamily="2" charset="-122"/>
              </a:rPr>
              <a:t>cell.</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station</a:t>
            </a:r>
            <a:r>
              <a:rPr lang="zh-CN" altLang="en-US" sz="2400" dirty="0">
                <a:ea typeface="宋体" panose="02010600030101010101" pitchFamily="2" charset="-122"/>
              </a:rPr>
              <a:t> </a:t>
            </a:r>
            <a:r>
              <a:rPr lang="en-US" altLang="zh-CN" sz="2400" dirty="0">
                <a:ea typeface="宋体" panose="02010600030101010101" pitchFamily="2" charset="-122"/>
              </a:rPr>
              <a:t>sends</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broadcast</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paging</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e.g.,</a:t>
            </a:r>
            <a:r>
              <a:rPr lang="zh-CN" altLang="en-US" sz="2400" dirty="0">
                <a:ea typeface="宋体" panose="02010600030101010101" pitchFamily="2" charset="-122"/>
              </a:rPr>
              <a:t> </a:t>
            </a:r>
            <a:r>
              <a:rPr lang="en-US" altLang="zh-CN" sz="2400" dirty="0">
                <a:ea typeface="宋体" panose="02010600030101010101" pitchFamily="2" charset="-122"/>
              </a:rPr>
              <a:t>“Unit</a:t>
            </a:r>
            <a:r>
              <a:rPr lang="zh-CN" altLang="en-US" sz="2400" dirty="0">
                <a:ea typeface="宋体" panose="02010600030101010101" pitchFamily="2" charset="-122"/>
              </a:rPr>
              <a:t> </a:t>
            </a:r>
            <a:r>
              <a:rPr lang="en-US" altLang="zh-CN" sz="2400" dirty="0">
                <a:ea typeface="宋体" panose="02010600030101010101" pitchFamily="2" charset="-122"/>
              </a:rPr>
              <a:t>14,</a:t>
            </a:r>
            <a:r>
              <a:rPr lang="zh-CN" altLang="en-US" sz="2400" dirty="0">
                <a:ea typeface="宋体" panose="02010600030101010101" pitchFamily="2" charset="-122"/>
              </a:rPr>
              <a:t> </a:t>
            </a:r>
            <a:r>
              <a:rPr lang="en-US" altLang="zh-CN" sz="2400" dirty="0">
                <a:ea typeface="宋体" panose="02010600030101010101" pitchFamily="2" charset="-122"/>
              </a:rPr>
              <a:t>are</a:t>
            </a:r>
            <a:r>
              <a:rPr lang="zh-CN" altLang="en-US" sz="2400" dirty="0">
                <a:ea typeface="宋体" panose="02010600030101010101" pitchFamily="2" charset="-122"/>
              </a:rPr>
              <a:t> </a:t>
            </a:r>
            <a:r>
              <a:rPr lang="en-US" altLang="zh-CN" sz="2400" dirty="0">
                <a:ea typeface="宋体" panose="02010600030101010101" pitchFamily="2" charset="-122"/>
              </a:rPr>
              <a:t>you</a:t>
            </a:r>
            <a:r>
              <a:rPr lang="zh-CN" altLang="en-US" sz="2400" dirty="0">
                <a:ea typeface="宋体" panose="02010600030101010101" pitchFamily="2" charset="-122"/>
              </a:rPr>
              <a:t> </a:t>
            </a:r>
            <a:r>
              <a:rPr lang="en-US" altLang="zh-CN" sz="2400" dirty="0">
                <a:ea typeface="宋体" panose="02010600030101010101" pitchFamily="2" charset="-122"/>
              </a:rPr>
              <a:t>there?”</a:t>
            </a:r>
          </a:p>
          <a:p>
            <a:pPr marL="1085850" lvl="1"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phone</a:t>
            </a:r>
            <a:r>
              <a:rPr lang="zh-CN" altLang="en-US" sz="2400" dirty="0">
                <a:ea typeface="宋体" panose="02010600030101010101" pitchFamily="2" charset="-122"/>
              </a:rPr>
              <a:t> </a:t>
            </a:r>
            <a:r>
              <a:rPr lang="en-US" altLang="zh-CN" sz="2400" dirty="0">
                <a:ea typeface="宋体" panose="02010600030101010101" pitchFamily="2" charset="-122"/>
              </a:rPr>
              <a:t>responds</a:t>
            </a:r>
            <a:r>
              <a:rPr lang="zh-CN" altLang="en-US" sz="2400" dirty="0">
                <a:ea typeface="宋体" panose="02010600030101010101" pitchFamily="2" charset="-122"/>
              </a:rPr>
              <a:t> </a:t>
            </a:r>
            <a:r>
              <a:rPr lang="en-US" altLang="zh-CN" sz="2400" dirty="0">
                <a:ea typeface="宋体" panose="02010600030101010101" pitchFamily="2" charset="-122"/>
              </a:rPr>
              <a:t>with</a:t>
            </a:r>
            <a:r>
              <a:rPr lang="zh-CN" altLang="en-US" sz="2400" dirty="0">
                <a:ea typeface="宋体" panose="02010600030101010101" pitchFamily="2" charset="-122"/>
              </a:rPr>
              <a:t> </a:t>
            </a:r>
            <a:r>
              <a:rPr lang="en-US" altLang="zh-CN" sz="2400" dirty="0">
                <a:ea typeface="宋体" panose="02010600030101010101" pitchFamily="2" charset="-122"/>
              </a:rPr>
              <a:t>a</a:t>
            </a:r>
            <a:r>
              <a:rPr lang="zh-CN" altLang="en-US" sz="2400" dirty="0">
                <a:ea typeface="宋体" panose="02010600030101010101" pitchFamily="2" charset="-122"/>
              </a:rPr>
              <a:t> </a:t>
            </a:r>
            <a:r>
              <a:rPr lang="en-US" altLang="zh-CN" sz="2400" dirty="0">
                <a:ea typeface="宋体" panose="02010600030101010101" pitchFamily="2" charset="-122"/>
              </a:rPr>
              <a:t>“Yes”</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access</a:t>
            </a:r>
            <a:r>
              <a:rPr lang="zh-CN" altLang="en-US" sz="2400" dirty="0">
                <a:ea typeface="宋体" panose="02010600030101010101" pitchFamily="2" charset="-122"/>
              </a:rPr>
              <a:t> </a:t>
            </a:r>
            <a:r>
              <a:rPr lang="en-US" altLang="zh-CN" sz="2400" dirty="0">
                <a:ea typeface="宋体" panose="02010600030101010101" pitchFamily="2" charset="-122"/>
              </a:rPr>
              <a:t>channel</a:t>
            </a:r>
          </a:p>
          <a:p>
            <a:pPr marL="1085850" lvl="1"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base</a:t>
            </a:r>
            <a:r>
              <a:rPr lang="zh-CN" altLang="en-US" sz="2400" dirty="0">
                <a:ea typeface="宋体" panose="02010600030101010101" pitchFamily="2" charset="-122"/>
              </a:rPr>
              <a:t> </a:t>
            </a:r>
            <a:r>
              <a:rPr lang="en-US" altLang="zh-CN" sz="2400" dirty="0">
                <a:ea typeface="宋体" panose="02010600030101010101" pitchFamily="2" charset="-122"/>
              </a:rPr>
              <a:t>says</a:t>
            </a:r>
            <a:r>
              <a:rPr lang="zh-CN" altLang="en-US" sz="2400" dirty="0">
                <a:ea typeface="宋体" panose="02010600030101010101" pitchFamily="2" charset="-122"/>
              </a:rPr>
              <a:t> </a:t>
            </a:r>
            <a:r>
              <a:rPr lang="en-US" altLang="zh-CN" sz="2400" dirty="0">
                <a:ea typeface="宋体" panose="02010600030101010101" pitchFamily="2" charset="-122"/>
              </a:rPr>
              <a:t>“Unit</a:t>
            </a:r>
            <a:r>
              <a:rPr lang="zh-CN" altLang="en-US" sz="2400" dirty="0">
                <a:ea typeface="宋体" panose="02010600030101010101" pitchFamily="2" charset="-122"/>
              </a:rPr>
              <a:t> </a:t>
            </a:r>
            <a:r>
              <a:rPr lang="en-US" altLang="zh-CN" sz="2400" dirty="0">
                <a:ea typeface="宋体" panose="02010600030101010101" pitchFamily="2" charset="-122"/>
              </a:rPr>
              <a:t>14,</a:t>
            </a:r>
            <a:r>
              <a:rPr lang="zh-CN" altLang="en-US" sz="2400" dirty="0">
                <a:ea typeface="宋体" panose="02010600030101010101" pitchFamily="2" charset="-122"/>
              </a:rPr>
              <a:t> </a:t>
            </a:r>
            <a:r>
              <a:rPr lang="en-US" altLang="zh-CN" sz="2400" dirty="0">
                <a:ea typeface="宋体" panose="02010600030101010101" pitchFamily="2" charset="-122"/>
              </a:rPr>
              <a:t>call</a:t>
            </a:r>
            <a:r>
              <a:rPr lang="zh-CN" altLang="en-US" sz="2400" dirty="0">
                <a:ea typeface="宋体" panose="02010600030101010101" pitchFamily="2" charset="-122"/>
              </a:rPr>
              <a:t> </a:t>
            </a:r>
            <a:r>
              <a:rPr lang="en-US" altLang="zh-CN" sz="2400" dirty="0">
                <a:ea typeface="宋体" panose="02010600030101010101" pitchFamily="2" charset="-122"/>
              </a:rPr>
              <a:t>for</a:t>
            </a:r>
            <a:r>
              <a:rPr lang="zh-CN" altLang="en-US" sz="2400" dirty="0">
                <a:ea typeface="宋体" panose="02010600030101010101" pitchFamily="2" charset="-122"/>
              </a:rPr>
              <a:t> </a:t>
            </a:r>
            <a:r>
              <a:rPr lang="en-US" altLang="zh-CN" sz="2400" dirty="0">
                <a:ea typeface="宋体" panose="02010600030101010101" pitchFamily="2" charset="-122"/>
              </a:rPr>
              <a:t>you</a:t>
            </a:r>
            <a:r>
              <a:rPr lang="zh-CN" altLang="en-US" sz="2400" dirty="0">
                <a:ea typeface="宋体" panose="02010600030101010101" pitchFamily="2" charset="-122"/>
              </a:rPr>
              <a:t> </a:t>
            </a:r>
            <a:r>
              <a:rPr lang="en-US" altLang="zh-CN" sz="2400" dirty="0">
                <a:ea typeface="宋体" panose="02010600030101010101" pitchFamily="2" charset="-122"/>
              </a:rPr>
              <a:t>on</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13”</a:t>
            </a:r>
          </a:p>
          <a:p>
            <a:pPr marL="1085850" lvl="1" indent="-342900">
              <a:buFont typeface="Arial" charset="0"/>
              <a:buChar char="•"/>
            </a:pPr>
            <a:r>
              <a:rPr lang="en-US" altLang="zh-CN" sz="2400" dirty="0">
                <a:ea typeface="宋体" panose="02010600030101010101" pitchFamily="2" charset="-122"/>
              </a:rPr>
              <a:t>The</a:t>
            </a:r>
            <a:r>
              <a:rPr lang="zh-CN" altLang="en-US" sz="2400" dirty="0">
                <a:ea typeface="宋体" panose="02010600030101010101" pitchFamily="2" charset="-122"/>
              </a:rPr>
              <a:t> </a:t>
            </a:r>
            <a:r>
              <a:rPr lang="en-US" altLang="zh-CN" sz="2400" dirty="0">
                <a:ea typeface="宋体" panose="02010600030101010101" pitchFamily="2" charset="-122"/>
              </a:rPr>
              <a:t>phone</a:t>
            </a:r>
            <a:r>
              <a:rPr lang="zh-CN" altLang="en-US" sz="2400" dirty="0">
                <a:ea typeface="宋体" panose="02010600030101010101" pitchFamily="2" charset="-122"/>
              </a:rPr>
              <a:t> </a:t>
            </a:r>
            <a:r>
              <a:rPr lang="en-US" altLang="zh-CN" sz="2400" dirty="0">
                <a:ea typeface="宋体" panose="02010600030101010101" pitchFamily="2" charset="-122"/>
              </a:rPr>
              <a:t>switches</a:t>
            </a:r>
            <a:r>
              <a:rPr lang="zh-CN" altLang="en-US" sz="2400" dirty="0">
                <a:ea typeface="宋体" panose="02010600030101010101" pitchFamily="2" charset="-122"/>
              </a:rPr>
              <a:t> </a:t>
            </a:r>
            <a:r>
              <a:rPr lang="en-US" altLang="zh-CN" sz="2400" dirty="0">
                <a:ea typeface="宋体" panose="02010600030101010101" pitchFamily="2" charset="-122"/>
              </a:rPr>
              <a:t>to</a:t>
            </a:r>
            <a:r>
              <a:rPr lang="zh-CN" altLang="en-US" sz="2400" dirty="0">
                <a:ea typeface="宋体" panose="02010600030101010101" pitchFamily="2" charset="-122"/>
              </a:rPr>
              <a:t> </a:t>
            </a:r>
            <a:r>
              <a:rPr lang="en-US" altLang="zh-CN" sz="2400" dirty="0">
                <a:ea typeface="宋体" panose="02010600030101010101" pitchFamily="2" charset="-122"/>
              </a:rPr>
              <a:t>channel</a:t>
            </a:r>
            <a:r>
              <a:rPr lang="zh-CN" altLang="en-US" sz="2400" dirty="0">
                <a:ea typeface="宋体" panose="02010600030101010101" pitchFamily="2" charset="-122"/>
              </a:rPr>
              <a:t> </a:t>
            </a:r>
            <a:r>
              <a:rPr lang="en-US" altLang="zh-CN" sz="2400" dirty="0">
                <a:ea typeface="宋体" panose="02010600030101010101" pitchFamily="2" charset="-122"/>
              </a:rPr>
              <a:t>13.</a:t>
            </a:r>
            <a:r>
              <a:rPr lang="zh-CN" altLang="en-US" sz="2400" dirty="0">
                <a:ea typeface="宋体" panose="02010600030101010101" pitchFamily="2" charset="-122"/>
              </a:rPr>
              <a:t> </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4591154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Second-Generation: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Digital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Voice</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78955"/>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zh-CN" sz="2400" dirty="0">
                <a:ea typeface="宋体" panose="02010600030101010101" pitchFamily="2" charset="-122"/>
              </a:rPr>
              <a:t>GSM (The Global System for Mobile Communications)</a:t>
            </a:r>
          </a:p>
          <a:p>
            <a:pPr marL="342900" indent="-342900">
              <a:buFont typeface="Arial" charset="0"/>
              <a:buChar char="•"/>
            </a:pPr>
            <a:r>
              <a:rPr lang="en-US" altLang="zh-CN" sz="2400" dirty="0">
                <a:ea typeface="宋体" panose="02010600030101010101" pitchFamily="2" charset="-122"/>
              </a:rPr>
              <a:t>Based on cells, frequency reuse across cells, and mobility with handoffs similar to 1G</a:t>
            </a:r>
          </a:p>
          <a:p>
            <a:endParaRPr lang="en-US" altLang="zh-CN" sz="2400" dirty="0">
              <a:ea typeface="宋体" panose="02010600030101010101" pitchFamily="2" charset="-122"/>
            </a:endParaRPr>
          </a:p>
          <a:p>
            <a:r>
              <a:rPr lang="en-US" altLang="zh-CN" sz="2400" dirty="0">
                <a:ea typeface="宋体" panose="02010600030101010101" pitchFamily="2" charset="-122"/>
              </a:rPr>
              <a:t>The mobile is divided into the handset and a removable chip.</a:t>
            </a:r>
          </a:p>
          <a:p>
            <a:pPr marL="342900" indent="-342900">
              <a:buFont typeface="Arial" charset="0"/>
              <a:buChar char="•"/>
            </a:pPr>
            <a:r>
              <a:rPr lang="en-US" altLang="zh-CN" sz="2400" dirty="0">
                <a:ea typeface="宋体" panose="02010600030101010101" pitchFamily="2" charset="-122"/>
              </a:rPr>
              <a:t>SIM card for user identification and encrypting conversation</a:t>
            </a:r>
          </a:p>
          <a:p>
            <a:pPr marL="342900" indent="-342900">
              <a:buFont typeface="Arial" charset="0"/>
              <a:buChar char="•"/>
            </a:pPr>
            <a:endParaRPr lang="en-US" altLang="zh-CN" sz="2400" dirty="0">
              <a:ea typeface="宋体" panose="02010600030101010101" pitchFamily="2" charset="-122"/>
            </a:endParaRPr>
          </a:p>
          <a:p>
            <a:r>
              <a:rPr lang="en-US" altLang="zh-CN" sz="2400" dirty="0">
                <a:ea typeface="宋体" panose="02010600030101010101" pitchFamily="2" charset="-122"/>
              </a:rPr>
              <a:t>The base station are connected to a BSC (Base Station Controller) that controls the resources of cells and handles handoff. </a:t>
            </a:r>
          </a:p>
          <a:p>
            <a:r>
              <a:rPr lang="en-US" altLang="zh-CN" sz="2400" dirty="0">
                <a:ea typeface="宋体" panose="02010600030101010101" pitchFamily="2" charset="-122"/>
              </a:rPr>
              <a:t>The BSC is connected to an MSC that routes calls to the PSTN (Public Switched Telephone Network).</a:t>
            </a:r>
          </a:p>
        </p:txBody>
      </p:sp>
    </p:spTree>
    <p:extLst>
      <p:ext uri="{BB962C8B-B14F-4D97-AF65-F5344CB8AC3E}">
        <p14:creationId xmlns:p14="http://schemas.microsoft.com/office/powerpoint/2010/main" val="1888521102"/>
      </p:ext>
    </p:extLst>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TanenbaumTemplate2</Template>
  <TotalTime>966</TotalTime>
  <Words>7661</Words>
  <Application>Microsoft Macintosh PowerPoint</Application>
  <PresentationFormat>On-screen Show (4:3)</PresentationFormat>
  <Paragraphs>728</Paragraphs>
  <Slides>131</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131</vt:i4>
      </vt:variant>
    </vt:vector>
  </HeadingPairs>
  <TitlesOfParts>
    <vt:vector size="140" baseType="lpstr">
      <vt:lpstr>宋体</vt:lpstr>
      <vt:lpstr>Arial</vt:lpstr>
      <vt:lpstr>Calibri</vt:lpstr>
      <vt:lpstr>Cambria Math</vt:lpstr>
      <vt:lpstr>Times New Roman</vt:lpstr>
      <vt:lpstr>Tannenbaum</vt:lpstr>
      <vt:lpstr>1_Tannenbaum</vt:lpstr>
      <vt:lpstr>Custom Design</vt:lpstr>
      <vt:lpstr>Image</vt:lpstr>
      <vt:lpstr>The Physical Layer</vt:lpstr>
      <vt:lpstr>Digital Modulation and Multiplexing</vt:lpstr>
      <vt:lpstr>Digital Modulation and Multiplexing</vt:lpstr>
      <vt:lpstr>Digital Modulation and Multiplexing</vt:lpstr>
      <vt:lpstr>Baseband Transmission</vt:lpstr>
      <vt:lpstr>Baseband Transmission</vt:lpstr>
      <vt:lpstr>Baseband Transmission Bandwidth Efficiency</vt:lpstr>
      <vt:lpstr>Baseband Transmission Bandwidth Efficiency</vt:lpstr>
      <vt:lpstr>Baseband Transmission Clock Recovery</vt:lpstr>
      <vt:lpstr>Baseband Transmission Clock Recovery</vt:lpstr>
      <vt:lpstr>Baseband Transmission</vt:lpstr>
      <vt:lpstr>Baseband Transmission Clock Recovery</vt:lpstr>
      <vt:lpstr>Baseband Transmission</vt:lpstr>
      <vt:lpstr>Baseband Transmission Clock Recovery</vt:lpstr>
      <vt:lpstr>Baseband Transmission Clock Recovery</vt:lpstr>
      <vt:lpstr>Baseband Transmission Clock Recovery</vt:lpstr>
      <vt:lpstr>Baseband Transmission Balanced Signals</vt:lpstr>
      <vt:lpstr>Baseband Transmission Balanced Signals</vt:lpstr>
      <vt:lpstr>Baseband Transmission</vt:lpstr>
      <vt:lpstr>Baseband Transmission Balanced Signals</vt:lpstr>
      <vt:lpstr>Passband Transmission</vt:lpstr>
      <vt:lpstr>Passband Transmission</vt:lpstr>
      <vt:lpstr>Passband Transmission</vt:lpstr>
      <vt:lpstr>Passband Transmission</vt:lpstr>
      <vt:lpstr>Passband Transmission</vt:lpstr>
      <vt:lpstr>Passband Transmission</vt:lpstr>
      <vt:lpstr>Passband Transmission</vt:lpstr>
      <vt:lpstr>Passband Transmission</vt:lpstr>
      <vt:lpstr>Frequency Division Multiplexing</vt:lpstr>
      <vt:lpstr>Frequency Division Multiplexing</vt:lpstr>
      <vt:lpstr>Frequency Division Multiplexing</vt:lpstr>
      <vt:lpstr>Frequency Division Multiplexing</vt:lpstr>
      <vt:lpstr>Frequency Division Multiplexing</vt:lpstr>
      <vt:lpstr>Time Division Multiplexing</vt:lpstr>
      <vt:lpstr>Time Division Multiplexing</vt:lpstr>
      <vt:lpstr>Code Division Multiplexing</vt:lpstr>
      <vt:lpstr>Code Division Multiplexing</vt:lpstr>
      <vt:lpstr>Code Division Multiplexing</vt:lpstr>
      <vt:lpstr>Code Division Multiplexing</vt:lpstr>
      <vt:lpstr>Code Division Multiplexing</vt:lpstr>
      <vt:lpstr>Code Division Multiplexing</vt:lpstr>
      <vt:lpstr>Code Division Multiplexing</vt:lpstr>
      <vt:lpstr>Code Division Multiplexing</vt:lpstr>
      <vt:lpstr>Code Division Multiplexing</vt:lpstr>
      <vt:lpstr>Code Division Multiplexing</vt:lpstr>
      <vt:lpstr>The Public Switched Telephone Network</vt:lpstr>
      <vt:lpstr>The Public Switched Telephone Network</vt:lpstr>
      <vt:lpstr>Structure of the Telephone System</vt:lpstr>
      <vt:lpstr>Structure of the Telephone System</vt:lpstr>
      <vt:lpstr>Structure of the Telephone System</vt:lpstr>
      <vt:lpstr>Structure of the Telephone System</vt:lpstr>
      <vt:lpstr>Structure of the Telephone System</vt:lpstr>
      <vt:lpstr>Structure of the Telephone System</vt:lpstr>
      <vt:lpstr>The Politics of Telephones</vt:lpstr>
      <vt:lpstr>The Politics of Telephones</vt:lpstr>
      <vt:lpstr>The Politics of Telephones</vt:lpstr>
      <vt:lpstr>The Local Loop: Modems, ADSL, and Fiber</vt:lpstr>
      <vt:lpstr>The Local Loop: Modems, ADSL, and Fiber Telephone Modems</vt:lpstr>
      <vt:lpstr>Telephone Modems</vt:lpstr>
      <vt:lpstr>The Local Loop: Modems, ADSL, and Fiber Telephone Modems</vt:lpstr>
      <vt:lpstr>The Local Loop: Modems, ADSL, and Fiber Digital Subscriber Lines</vt:lpstr>
      <vt:lpstr>Digital Subscriber Lines</vt:lpstr>
      <vt:lpstr>The Local Loop: Modems, ADSL, and Fiber Digital Subscriber Lines</vt:lpstr>
      <vt:lpstr>Digital Subscriber Lines</vt:lpstr>
      <vt:lpstr>The Local Loop: Modems, ADSL, and Fiber Digital Subscriber Lines</vt:lpstr>
      <vt:lpstr>The Local Loop: Modems, ADSL, and Fiber Digital Subscriber Lines</vt:lpstr>
      <vt:lpstr>The Local Loop: Modems, ADSL, and Fiber Digital Subscriber Lines</vt:lpstr>
      <vt:lpstr>Digital Subscriber Lines</vt:lpstr>
      <vt:lpstr>The Local Loop: Modems, ADSL, and Fiber Fiber To The Home</vt:lpstr>
      <vt:lpstr>Fiber To The Home</vt:lpstr>
      <vt:lpstr>Trunks and Multiplexing</vt:lpstr>
      <vt:lpstr>Trunks and Multiplexing Digitizing Voice Signals</vt:lpstr>
      <vt:lpstr>Trunks and Multiplexing Time Division Multiplexing</vt:lpstr>
      <vt:lpstr>Time Division Multiplexing</vt:lpstr>
      <vt:lpstr>Trunks and Multiplexing Time Division Multiplexing</vt:lpstr>
      <vt:lpstr>Time Division Multiplexing</vt:lpstr>
      <vt:lpstr>Trunks and Multiplexing SONET/SDH</vt:lpstr>
      <vt:lpstr>Trunks and Multiplexing SONET/SDH</vt:lpstr>
      <vt:lpstr>SONET/SDH</vt:lpstr>
      <vt:lpstr>Trunks and Multiplexing SONET/SDH</vt:lpstr>
      <vt:lpstr>SONET/SDH</vt:lpstr>
      <vt:lpstr>Trunks and Multiplexing Wavelength Division Multiplexing</vt:lpstr>
      <vt:lpstr>Wavelength Division Multiplexing</vt:lpstr>
      <vt:lpstr>Trunks and Multiplexing Switching</vt:lpstr>
      <vt:lpstr>Trunks and Multiplexing Circuit Switching</vt:lpstr>
      <vt:lpstr>Circuit Switching/Packet Switching</vt:lpstr>
      <vt:lpstr>Trunks and Multiplexing Circuit Switching</vt:lpstr>
      <vt:lpstr>Circuit Switching/Packet Switching</vt:lpstr>
      <vt:lpstr>Trunks and Multiplexing Packet Switching</vt:lpstr>
      <vt:lpstr>Trunks and Multiplexing Packet Switching vs Circuit Switching</vt:lpstr>
      <vt:lpstr>Circuit Switching/Packet Switching</vt:lpstr>
      <vt:lpstr>Mobile Telephone System</vt:lpstr>
      <vt:lpstr>First-Generation: Analog Voice</vt:lpstr>
      <vt:lpstr>Advanced Mobile Phone System</vt:lpstr>
      <vt:lpstr>First-Generation: Analog Voice</vt:lpstr>
      <vt:lpstr>First-Generation: Analog Voice</vt:lpstr>
      <vt:lpstr>First-Generation: Analog Voice</vt:lpstr>
      <vt:lpstr>First-Generation: Analog Voice</vt:lpstr>
      <vt:lpstr>Second-Generation: Digital Voice</vt:lpstr>
      <vt:lpstr>GSM—The Global System for Mobile Communications</vt:lpstr>
      <vt:lpstr>Second-Generation: Digital Voice</vt:lpstr>
      <vt:lpstr>Second-Generation: Digital Voice</vt:lpstr>
      <vt:lpstr>GSM—The Global System for Mobile Communications (2)</vt:lpstr>
      <vt:lpstr>Second-Generation: Digital Voice</vt:lpstr>
      <vt:lpstr>GSM—The Global System for Mobile Communications</vt:lpstr>
      <vt:lpstr>Second-Generation: Digital Voice</vt:lpstr>
      <vt:lpstr>Second-Generation: Digital Voice</vt:lpstr>
      <vt:lpstr>Third-Generation: Digital Voice and Data</vt:lpstr>
      <vt:lpstr>Third-Generation: Digital Voice and Data</vt:lpstr>
      <vt:lpstr>Third-Generation: Digital Voice and Data</vt:lpstr>
      <vt:lpstr>Third-Generation: Digital Voice and Data</vt:lpstr>
      <vt:lpstr>Third-Generation: Digital Voice and Data</vt:lpstr>
      <vt:lpstr>Third-Generation: Digital Voice and Data</vt:lpstr>
      <vt:lpstr>Third-Generation: Digital Voice and Data</vt:lpstr>
      <vt:lpstr>Cable Television</vt:lpstr>
      <vt:lpstr>Community Antenna Television</vt:lpstr>
      <vt:lpstr>Community Antenna Television</vt:lpstr>
      <vt:lpstr>Internet over Cable</vt:lpstr>
      <vt:lpstr>Internet over Cable</vt:lpstr>
      <vt:lpstr>Internet over Cable</vt:lpstr>
      <vt:lpstr>Internet over Cable</vt:lpstr>
      <vt:lpstr>Spectrum Allocation</vt:lpstr>
      <vt:lpstr>Spectrum Allocation</vt:lpstr>
      <vt:lpstr>Cable Modems</vt:lpstr>
      <vt:lpstr>Cable Modems</vt:lpstr>
      <vt:lpstr>Cable Modems</vt:lpstr>
      <vt:lpstr>Cable Modems</vt:lpstr>
      <vt:lpstr>Cable Modems</vt:lpstr>
      <vt:lpstr>Cable Modems</vt:lpstr>
      <vt:lpstr>ADSL vs Cable</vt:lpstr>
      <vt:lpstr>End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Physical Layer</dc:title>
  <dc:creator>Steve_2</dc:creator>
  <cp:lastModifiedBy>chen yanjiao</cp:lastModifiedBy>
  <cp:revision>515</cp:revision>
  <dcterms:created xsi:type="dcterms:W3CDTF">2010-05-05T13:59:50Z</dcterms:created>
  <dcterms:modified xsi:type="dcterms:W3CDTF">2019-03-17T23:32:55Z</dcterms:modified>
</cp:coreProperties>
</file>