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702" r:id="rId3"/>
    <p:sldMasterId id="2147483744" r:id="rId4"/>
  </p:sldMasterIdLst>
  <p:sldIdLst>
    <p:sldId id="256" r:id="rId5"/>
    <p:sldId id="258" r:id="rId6"/>
    <p:sldId id="356" r:id="rId7"/>
    <p:sldId id="357" r:id="rId8"/>
    <p:sldId id="260" r:id="rId9"/>
    <p:sldId id="358" r:id="rId10"/>
    <p:sldId id="261" r:id="rId11"/>
    <p:sldId id="263" r:id="rId12"/>
    <p:sldId id="359" r:id="rId13"/>
    <p:sldId id="360" r:id="rId14"/>
    <p:sldId id="361" r:id="rId15"/>
    <p:sldId id="362" r:id="rId16"/>
    <p:sldId id="264" r:id="rId17"/>
    <p:sldId id="363" r:id="rId18"/>
    <p:sldId id="265" r:id="rId19"/>
    <p:sldId id="364" r:id="rId20"/>
    <p:sldId id="365" r:id="rId21"/>
    <p:sldId id="266" r:id="rId22"/>
    <p:sldId id="366" r:id="rId23"/>
    <p:sldId id="267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270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268" r:id="rId46"/>
    <p:sldId id="387" r:id="rId47"/>
    <p:sldId id="388" r:id="rId48"/>
    <p:sldId id="271" r:id="rId49"/>
    <p:sldId id="389" r:id="rId50"/>
    <p:sldId id="390" r:id="rId51"/>
    <p:sldId id="391" r:id="rId52"/>
    <p:sldId id="392" r:id="rId53"/>
    <p:sldId id="393" r:id="rId54"/>
    <p:sldId id="394" r:id="rId55"/>
    <p:sldId id="322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0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0D82DB3-2A19-E041-8049-4524AA0E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B6FA4-F662-2B40-B2D4-72237B922113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F28B659-0A6D-174E-9B05-8510E074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9BD9DF-2568-254C-BB6C-6E772A0F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F1FEC-59A6-DB43-B715-2DF9A8EF73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9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50D7C0-6A50-4B46-BD71-A334DA16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FB18D-9C27-5746-BECE-7DDBE20AA914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661DD1-516E-C947-91A0-D8F6A859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CC62CB-BE84-E748-B03B-37D4D333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9B858-7A04-5A4B-A544-483F57F16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12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960200-6B7F-BD46-AC14-0692E510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9A6A8-0720-B54C-BA10-60FC36C6124C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27CD9E-7B42-E744-8E11-B7F09A29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7FD98D-70CA-464D-A31E-5E649F54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BA976-F741-E74D-855E-4BAB62113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40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A8C8-C52E-854F-9B94-5F6B0781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3427-44EB-7B43-A73C-6E14A9250E28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EE19-5C8C-004D-AF90-9FF8451D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2025-C9DA-2A4C-A1FD-65F736D3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A3F2B-DD2C-124B-B70B-8E8D06BD1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52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FB4B-E6D6-0F4B-8EB4-7B5B8273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953B3-D7B3-214B-B897-C69A069FC643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0062-A062-5149-BC5B-5705626B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CA4F2-C393-B745-8C46-5EB2A1B3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7A341-A6C8-C949-A16E-87ADB8158D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86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40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33F699-9521-2A43-9AAC-BF84BF30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A9C50-D260-1F44-B3E5-B8861309D855}" type="datetimeFigureOut">
              <a:rPr lang="en-US"/>
              <a:pPr>
                <a:defRPr/>
              </a:pPr>
              <a:t>3/21/19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F9FFA-7E8F-234D-A99F-66F8F35A55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691BD7-5907-824A-8141-AAFB6CD1F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1C368-2391-D74D-8DB1-7F2AC6FF50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03AB-F634-384E-837D-62BC8A34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23A79-9A4E-594A-88B7-926B15DE8FD4}" type="datetimeFigureOut">
              <a:rPr lang="en-US"/>
              <a:pPr>
                <a:defRPr/>
              </a:pPr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7FBA-EACC-1F43-A72E-5AE346C5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7091-8C04-B644-8C0E-4F7ACF7E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9CF1-474C-9F4B-B15C-7BB7DE518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8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1B73-076C-4046-BC5E-9C5429118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78894B-C9B0-FB46-B502-B066E94DB0E7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548F-F0A9-5140-B913-67235E70D6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B80B41-6272-5E4C-89AA-66E7D9746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134AA0-25EB-3E42-856D-BF13C195A9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7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C2423-C540-924B-92DA-F465FF992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C0990BE-7C37-324A-9D36-A3EECAAD0CDE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72953-56A9-B646-A5ED-5B56180AB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0E60DD-FEE1-2241-8DBC-6DAFEE419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D7C1D8-98FA-0F48-A9F9-C52420B1D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94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AEF5-EB99-2A40-B7F8-2224C5C3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AD64A-CB48-B248-9A3B-9F19FE854183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EC3B-4557-7B48-A80C-314EF3B2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ABB1-5547-4C4E-B266-A9FFDDBC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D4827-CC78-2848-87B9-A2919643F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95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2F3BAE-292F-4149-8832-69272A76E8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9144000" cy="228600"/>
          </a:xfrm>
        </p:spPr>
        <p:txBody>
          <a:bodyPr/>
          <a:lstStyle>
            <a:lvl1pPr>
              <a:defRPr sz="1200" i="1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Computer Networks, Fifth Edition by Andrew Tanenbaum and David Wetherall, © Pearson Education-Prentice Hall, 2011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90C2-4C00-EC49-872C-DA0FB0CA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59F17-5E1E-4644-B62B-D9BEEA07CAB6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137E-A3FC-414D-83A0-F581E432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9B23-F415-664A-9705-1B5B55A6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F9593-DBB8-FB44-87D8-66480600C0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0A2013-BA71-C54F-922F-56A21B83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D6993-19B5-5C43-B865-1F0416C71D1D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3841ED-AD78-954D-A3C7-378B0E4D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DD87C0-A79C-D74A-897C-6E2F0607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507F5-9EE2-414C-AA4F-9F48C0B8D1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96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7A31CE-F34E-C842-A7CF-F6FB22DA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B523-FD4E-B248-909E-0FEEF1B1271F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9B4CA9-DA56-274D-AE38-F251C6A0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51FD26-BCFC-DB48-A864-EF16C1F6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C8CA3-10D4-6E4D-8DDA-223B9C912F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0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B49B99D-8A3B-4340-AD88-59E991EE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0DB8-44DE-D049-86E5-263C4AE910D2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BA71D1-CA73-A14B-B68F-63ECEC15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EE8B3C3-D171-A34D-B0A0-320DB56C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BADE8-1437-8A4B-990F-74BA4941C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75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786DE5-289F-BE4C-B8E5-162FA38BB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A09FD17-E877-0349-85BB-962043800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F3758D5-4657-9A4A-ACB1-845C7A106F56}"/>
              </a:ext>
            </a:extLst>
          </p:cNvPr>
          <p:cNvSpPr txBox="1">
            <a:spLocks/>
          </p:cNvSpPr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en-US" i="1" dirty="0">
                <a:latin typeface="Arial" charset="0"/>
                <a:cs typeface="Arial" charset="0"/>
              </a:rPr>
              <a:t>Computer Networks</a:t>
            </a:r>
            <a:r>
              <a:rPr lang="en-US" dirty="0">
                <a:latin typeface="Arial" charset="0"/>
                <a:cs typeface="Arial" charset="0"/>
              </a:rPr>
              <a:t>, Fifth Edition by Andrew Tanenbaum and David Wetherall, © Pearson Education-Prentice Hall, 2011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40" r:id="rId2"/>
    <p:sldLayoutId id="214748374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cs typeface="Arial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cs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cs typeface="Arial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E4AB0BD6-012A-B442-AD78-9D4613E9C8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0" y="304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C10BB1F6-DA65-474C-AD99-E48CF39D4D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3000" y="1828800"/>
            <a:ext cx="7543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7DBA-7047-2948-A528-41F04214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B85203-FA41-4F47-A5F8-356A0D96551F}" type="datetimeFigureOut">
              <a:rPr lang="en-US"/>
              <a:pPr>
                <a:defRPr/>
              </a:pPr>
              <a:t>3/21/19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11E2-9079-A545-8196-C0F6A309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55D4-6D5C-5549-AE1D-4C6C268F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7AFA7A6-E681-DE4D-9111-E468684545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42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rgbClr val="FF0000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D366467-2564-CB41-B797-7467A6C2D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759535D-FC45-874F-8473-E0602C3A8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834F8A5-9FAB-094F-8776-32CAD77CF72B}"/>
              </a:ext>
            </a:extLst>
          </p:cNvPr>
          <p:cNvSpPr txBox="1">
            <a:spLocks/>
          </p:cNvSpPr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Computer Networks</a:t>
            </a:r>
            <a:r>
              <a:rPr lang="en-US" dirty="0"/>
              <a:t>, Fifth Edition by Andrew Tanenbaum and David Wetherall, © Pearson Education-Prentice Hall, 2011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cs typeface="Arial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cs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cs typeface="Arial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C1003F8-C7F8-1245-AB8B-A18638418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510A01-E234-5F40-BC96-2B8D07057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B22B5CE-A47B-5042-9671-663FFB6497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8DC0EA4-EB5A-D046-A433-9990FACC6FFA}" type="datetimeFigureOut">
              <a:rPr lang="en-US"/>
              <a:pPr>
                <a:defRPr/>
              </a:pPr>
              <a:t>3/21/19</a:t>
            </a:fld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BB2FE6C-C86E-0245-A863-8B4397F7EF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C132F8E-EA26-0045-9F51-FA53E22B9B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CC631C6-9BBC-EE45-B065-F0D7DA9CD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67832C1-9977-9B4B-A773-D9AAE30FB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Data Link Layer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A0A37BD4-A747-5849-A147-1405AB5F2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E19345-72AF-4F4C-8998-58DEF257C0D9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cknowledged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 logical connections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 frame sent is individually acknowledged.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sender knows whether a frame has arrived correctly or lost. If it has not arrived within a specified time interval, it can be sent again.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Useful over unreliable channels, e.g., wireless systems,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WiFi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9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onnection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-oriented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source and the destination establish a connection before any data are transferred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 frame sent over the connection is numbered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data link layer guarantees that each frame is received exactly once and that all frames are received in the right order.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Appropriate over long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 unreliable links, e.g., satellite channel.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Phase 1: establish the connection by both sides to initialize variables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Phase 2: use the connection to transmit frames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Phase 3: release the connection, free up the variables, buffers and other resources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7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data link layer provides services to the network layer, and uses services provided by the physical layer.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physical layer transmits bit stream which is not guaranteed to be error free.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 detect and correct errors, the data link layer first breaks up the bit stream into discrete frames.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Breaking up the bit stream into frames is non-trivia.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 good design must make it easy for a receiver to find the start of new frames while using little of the channel bandwidth.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4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1AAE9F8-EF71-AC44-A832-B95F91339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Framing Methods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35676E-C79F-A64D-A00C-65EB72AA8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Byte count.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Flag bytes with byte stuffing.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Flag bits with bit stuffing.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Physical layer coding violations.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FFB67C-EA8F-C04C-B771-42F3EBEA3C9E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Byte Count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a field in the header to specify the number of bytes in the frame.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 data link layer at the destination sees the byte count and knows where the end of the frame is.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count can be garbled by a transmission error.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 the count is wrong, the destination is unable to locate the correct start of the next frame.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Even if the destination knows that the count is wrong, it still cannot tell where the next frame starts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Ask the source for retransmission does not help, since the destination does not know how many bytes to skip over to get to the start of the retransmission.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2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0806AE9-C43D-8848-8C88-820E2F5C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Framing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CE0A699-6448-7D4A-B214-D30BC990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byte stream. </a:t>
            </a:r>
            <a:r>
              <a:rPr lang="en-US" altLang="en-US">
                <a:solidFill>
                  <a:srgbClr val="0033CC"/>
                </a:solidFill>
              </a:rPr>
              <a:t>(a)</a:t>
            </a:r>
            <a:r>
              <a:rPr lang="en-US" altLang="en-US"/>
              <a:t> Without errors. </a:t>
            </a:r>
            <a:r>
              <a:rPr lang="en-US" altLang="en-US">
                <a:solidFill>
                  <a:srgbClr val="0033CC"/>
                </a:solidFill>
              </a:rPr>
              <a:t>(b)</a:t>
            </a:r>
            <a:r>
              <a:rPr lang="en-US" altLang="en-US"/>
              <a:t> With one error.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692ECCD2-121E-1648-9B0B-EA39A33E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371600"/>
            <a:ext cx="79533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D78E9B-A31B-194E-8333-A150E40903C4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Flag Bytes with Byte Stuffing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 each frame start and end with special bytes, often the same byte, called a flag byte.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the receiver loses synchronization, it can search for two flag bytes to find the end of the current frame and the start of the next frame.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Problem: flag byte may occur in the data.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Solution: insert a special escape byte (ESC) before each “accidental” flag byte in the data.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 solution is called byte stuffing.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data link layer on the receiver removes the escape byte before giving the data to the link layer. 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0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Flag Bytes with Byte Stuffing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Problem: escape byte may occur in the 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Solution: insert an escape byte before each “accidental” escape byte in the data.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 solution is called byte stuffing.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escape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destuffing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search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flag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row.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9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29DC45E-8275-404B-9BCA-AEA5E327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Framing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444E325-76D1-4048-9BDD-5424674E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81600"/>
            <a:ext cx="9144000" cy="838200"/>
          </a:xfrm>
        </p:spPr>
        <p:txBody>
          <a:bodyPr/>
          <a:lstStyle/>
          <a:p>
            <a:r>
              <a:rPr lang="en-US" altLang="en-US" sz="2200"/>
              <a:t>A frame delimited by flag bytes.</a:t>
            </a:r>
          </a:p>
          <a:p>
            <a:r>
              <a:rPr lang="en-US" altLang="en-US" sz="2200"/>
              <a:t>Four examples of byte sequences before and after byte stuffing.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4CB840F2-4188-C24A-BF58-4F412C0D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3246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F846ED-E8B2-4947-A6A7-4564327EA2B8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Stuffing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stuffing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8-bit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also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level.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begins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pattern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01111110.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Whenever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sender’s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encounters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consecutive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stuffs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consecutive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destuffs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pattern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01111110,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011111010.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stuffing,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unambiguously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recognized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flag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pattern.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0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BBCB9EE-33F1-544A-B293-4535686C7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Data Link Layer Design Issues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C30DC15-DBEE-DB46-A32C-EE634E49D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Network layer services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Framing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Error control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Flow control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179027-4419-F74E-978F-014A51E20ED0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5F0B508-5088-5B4B-A9EA-BABEE18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F657-7475-F242-AB39-D5F54D7F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81600"/>
            <a:ext cx="9144000" cy="838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200"/>
              <a:t>Bit stuffing. </a:t>
            </a:r>
            <a:r>
              <a:rPr lang="en-US" altLang="en-US" sz="2200">
                <a:solidFill>
                  <a:srgbClr val="0033CC"/>
                </a:solidFill>
              </a:rPr>
              <a:t>(a) </a:t>
            </a:r>
            <a:r>
              <a:rPr lang="en-US" altLang="en-US" sz="2200"/>
              <a:t>The original data. </a:t>
            </a:r>
            <a:r>
              <a:rPr lang="en-US" altLang="en-US" sz="2200">
                <a:solidFill>
                  <a:srgbClr val="0033CC"/>
                </a:solidFill>
              </a:rPr>
              <a:t>(b) </a:t>
            </a:r>
            <a:r>
              <a:rPr lang="en-US" altLang="en-US" sz="2200"/>
              <a:t>The data as they appear on</a:t>
            </a:r>
          </a:p>
          <a:p>
            <a:pPr algn="ctr">
              <a:buFontTx/>
              <a:buNone/>
            </a:pPr>
            <a:r>
              <a:rPr lang="en-US" altLang="en-US" sz="2200"/>
              <a:t>the line. </a:t>
            </a:r>
            <a:r>
              <a:rPr lang="en-US" altLang="en-US" sz="2200">
                <a:solidFill>
                  <a:srgbClr val="0033CC"/>
                </a:solidFill>
              </a:rPr>
              <a:t>(c) </a:t>
            </a:r>
            <a:r>
              <a:rPr lang="en-US" altLang="en-US" sz="2200"/>
              <a:t>The data as they are stored in the receiver’s memory after destuffing.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5ED8FCCD-EBC3-BF4A-9B2B-0059C8D6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54196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7DEADB-C154-4743-AE7E-E52D557E176E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Violations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effect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stuffing: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depends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contents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flag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consists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solely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escaped,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around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stuffing,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12.5%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814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Violations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encoding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signals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often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includes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redundancy.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4B/5B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ensure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sufficient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transitions.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possibilities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reserved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signals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indicate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violations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reserved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signals,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8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faulty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chapter).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acknowledgement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knows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arrived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safely.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negative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7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completely,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(no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negative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acknowledgement)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introducing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also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starts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expire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interval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enough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destination,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processed,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acknowledgement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propagate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9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multiple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distinguish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9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systematically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faster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them.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powerful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low-end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solutions: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Feedback-based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Rate-based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built-in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mechanism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8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 Detection and Correction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Error-detecting codes.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 enough redundancy to allow the receiver to deduce that an error has occurred (but not which error), and request a retransmission.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Cheaper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reliable,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fiber,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occasional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faulty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Error-correcting codes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 enough redundancy to enable the receiver to deduce what the transmitted data must have been.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Often referred to as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FEC (Forward Error Correction).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many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mistakes,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faulty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6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 Detection and Correction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Neither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error-correcting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error-detecting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redundant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likely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isolated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extreme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values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thermal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noise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Brief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occasionally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bursty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eep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wireless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transient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electrical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 Detection and Correction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Bursty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model compared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isolated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model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Advantage: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0.001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isolated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bursts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affected.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Disadvantage: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harder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correct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models: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Erasure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error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known,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perhaps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because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analog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4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physical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communication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functions: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well-defined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Dealing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errors.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Regulating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swamped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66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6E0DEDC-EB22-B043-B68F-D2C69A0B1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Error</a:t>
            </a:r>
            <a:r>
              <a:rPr lang="en-US" altLang="zh-CN" dirty="0"/>
              <a:t>-Correcting</a:t>
            </a:r>
            <a:r>
              <a:rPr lang="en-US" altLang="en-US" dirty="0"/>
              <a:t> Codes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BE2A433-D22F-D745-8A73-A1423F5EC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438400"/>
            <a:ext cx="8027987" cy="4114800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Hamming codes.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Binary convolutional codes.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Reed-Solomon codes.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Low-Density Parity Check codes.</a:t>
            </a:r>
          </a:p>
        </p:txBody>
      </p:sp>
    </p:spTree>
    <p:extLst>
      <p:ext uri="{BB962C8B-B14F-4D97-AF65-F5344CB8AC3E}">
        <p14:creationId xmlns:p14="http://schemas.microsoft.com/office/powerpoint/2010/main" val="1042757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redundant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(check)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associated.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Systematic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directly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encoded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themselves.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check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linear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total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m+r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n,m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referred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codeword.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m/n.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codeword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non-redundant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½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noisy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clos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high-quality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65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codewords,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10001001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10110001,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many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corresponding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XORing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10001001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10110001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--------------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00111000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Hamming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distance: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positions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codewords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Hamming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apart,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46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25689"/>
                <a:ext cx="7772400" cy="5450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Given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algorithm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for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computing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check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bits,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possible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construct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complete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list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legal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codewords.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smallest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Hamming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distance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between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two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codewords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list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called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Hamming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distance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complete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code.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number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possible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legal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messages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(since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check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computed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based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number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legal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codewords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)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number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possible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fraction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codewords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possible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sparsity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space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codewords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allows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receiver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detect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correct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errors.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25689"/>
                <a:ext cx="7772400" cy="5450916"/>
              </a:xfrm>
              <a:prstGeom prst="rect">
                <a:avLst/>
              </a:prstGeom>
              <a:blipFill>
                <a:blip r:embed="rId2"/>
                <a:stretch>
                  <a:fillRect l="-1142" t="-930" r="-21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113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error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detecting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correcting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property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depend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Hamming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distance.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d+1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codeword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codeword.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2d+1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codeword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codeword.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25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error-correcting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codewords.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0000000000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0000011111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1111100000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1111111111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0000000111,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0000011111.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0000000000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0000011111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23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error-correcting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codewords.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0000000000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0000011111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1111100000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1111111111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0000001111,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wrong.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0000011111,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right.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0000011111,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0000000000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(converted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0000011111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47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25689"/>
                <a:ext cx="7772400" cy="4154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Theoretical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lower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limit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Design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check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bits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Each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valid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codeword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has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illegal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codewords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distance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from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(differ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bit)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Thus,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valid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codeword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n+1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patterns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associated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total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number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patterns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have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+1)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Given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m,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puts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lower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limit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number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check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bits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needed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correct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single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errors.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25689"/>
                <a:ext cx="7772400" cy="4154984"/>
              </a:xfrm>
              <a:prstGeom prst="rect">
                <a:avLst/>
              </a:prstGeom>
              <a:blipFill>
                <a:blip r:embed="rId2"/>
                <a:stretch>
                  <a:fillRect l="-1142" t="-1220" b="-21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694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Hamming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68437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codeword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consecutively.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positions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powers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(1,2,4,8,…)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modulo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parity)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itself)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odd).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codeword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valid.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syndrome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pinpoint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2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takes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encapsulates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contains: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holding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trailer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15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Hamming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87487"/>
            <a:ext cx="77724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(7,11)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Hamming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codes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1+2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1+4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2+4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1+2+4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endParaRPr lang="en-CA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1+8</a:t>
            </a:r>
            <a:endParaRPr lang="en-CA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2+8</a:t>
            </a:r>
            <a:endParaRPr lang="en-CA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1+2+8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5,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7,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9,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contributes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6,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7,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10,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contributes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4,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5,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6,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contributes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4,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8,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9,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10,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contributes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8.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sum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positions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contributing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(modulo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2).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06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Hamming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68437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00101001001.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positions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contributing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0101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syndrome).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4+1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position.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(convert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binary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syndrome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codeword.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errors.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14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0316CCA-E7E8-644D-B249-ED67882E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Hamming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  <a:endParaRPr lang="en-US" alt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6BB3B49-240B-0042-8C1D-80E7617FB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10200"/>
            <a:ext cx="9144000" cy="1143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Example of an (11, 7) Hamming code </a:t>
            </a:r>
            <a:br>
              <a:rPr lang="en-US" altLang="en-US"/>
            </a:br>
            <a:r>
              <a:rPr lang="en-US" altLang="en-US"/>
              <a:t>correcting a single-bit error.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16A7BEBB-B054-5047-9C7C-994882FA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7916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892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68437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encoder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encoder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constraint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Convolutional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(m/n)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constraint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Widely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GSM,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satellite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99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½,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constraint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7.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produces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binary,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produces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½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6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22B4410-2C79-F648-839C-02DBE8D3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Convolutional</a:t>
            </a:r>
            <a:r>
              <a:rPr lang="en-US" altLang="en-US" dirty="0"/>
              <a:t> Codes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1F425FD-F924-B14E-A662-0EABC028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10200"/>
            <a:ext cx="9144000" cy="1143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NASA binary convolutional code used in 802.11.</a:t>
            </a:r>
          </a:p>
        </p:txBody>
      </p:sp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2D18ED81-0C49-F543-B6A2-C4190D823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271713"/>
          <a:ext cx="6096000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8" name="Image" r:id="rId3" imgW="10160000" imgH="3860800" progId="Photoshop.Image.10">
                  <p:embed/>
                </p:oleObj>
              </mc:Choice>
              <mc:Fallback>
                <p:oleObj name="Image" r:id="rId3" imgW="10160000" imgH="3860800" progId="Photoshop.Image.10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2D18ED81-0C49-F543-B6A2-C4190D823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71713"/>
                        <a:ext cx="6096000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788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68437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registers.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registers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shifted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right.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zeros,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(left-&gt;right)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100000,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110000,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111000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2nd,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01.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shifts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flush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completely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affect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constraint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7.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developed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Viterbi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(too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complicated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ignored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here)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86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Reed-Solomon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68437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systematic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explain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analogy.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Reed-Solomon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degree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polynomial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determined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n+1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ax+b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determined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redundant,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helpful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79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Reed-Solomon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68437"/>
                <a:ext cx="7772400" cy="4154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symbols,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codewords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symbols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long.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E.g.,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8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symbols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bytes.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codeword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255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bytes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long,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(255,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233)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widely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used;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add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32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redundant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symbols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233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symbols.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Decoding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error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 done with an algorithm developed by </a:t>
                </a:r>
                <a:r>
                  <a:rPr lang="en-US" altLang="zh-CN" sz="2400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Berlekamp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and Massey. (too complicated and we ignore it)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68437"/>
                <a:ext cx="7772400" cy="4154984"/>
              </a:xfrm>
              <a:prstGeom prst="rect">
                <a:avLst/>
              </a:prstGeom>
              <a:blipFill>
                <a:blip r:embed="rId2"/>
                <a:stretch>
                  <a:fillRect l="-1142" t="-1220" r="-8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838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Reed-Solomon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68437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Widely used because of its strong error-correction properties.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DSL, data over cable, satellite communications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 2t redundant symbols are added, a Reed-Solomon code can correct up to t errors in any of the transmitted symbols.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(255,233) code adds 32 redundant symbols, and can correct up to 16 symbol errors. Since the symbols may be consecutive and each symbol is 8 bits, an error burst of up to 128 bits can be corrected. </a:t>
            </a:r>
          </a:p>
          <a:p>
            <a:pPr lvl="0"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03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D714F08-86BF-B441-AA76-FEF270DC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Packets and Frames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1BCF169-1AD4-BC4B-8D2E-CBD90BB8F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Relationship between packets and frames.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F50864AA-B3AF-9F44-AF90-FA6214834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1565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93DFEF-648C-DB4A-87EB-5ADA401D7178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Reed-Solomon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68437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Reed-Solomon codes are often used in combination with other codes.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 convolutional code.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Convolutional codes are good at handling isolated bit errors, but will fail for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bursty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errors.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 a Reed-Solomon code within the convolutional code. The overall code provides good protection against both single and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bursty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errors.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89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Error-Correcting Codes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LDPC code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68437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LDPC </a:t>
            </a:r>
            <a:r>
              <a:rPr lang="en-US" altLang="zh-CN" sz="2400" dirty="0"/>
              <a:t>(Low-Density Parity Check)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code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Linear block codes</a:t>
            </a:r>
          </a:p>
          <a:p>
            <a:pPr lvl="0"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 output bit is formed from only a fraction of the input bits.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 matrix representation of the code that has a low density of 1s.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received codewords are decoded with an approximation algorithm. </a:t>
            </a:r>
          </a:p>
          <a:p>
            <a:pPr lvl="0"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Practical for large block sizes with excellent error-correcting abilities in practice.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Digital video broadcasting, 10 Gbps Ethernet, …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29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0AC260DA-5CB4-2046-BFC0-184EEEEF0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CA4150A6-318C-4843-866C-774C15CF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7431A0-E545-CC4D-94FD-11D6276EBF1B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provide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hands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destination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machine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handed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1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4528FE1-31C2-A74F-BAA9-D3F45643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Layer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CC36-6F5A-0047-BCCA-879C4417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en-US" kern="1200" dirty="0">
                <a:solidFill>
                  <a:srgbClr val="0033CC"/>
                </a:solidFill>
                <a:latin typeface="Arial" charset="0"/>
                <a:cs typeface="Arial" charset="0"/>
              </a:rPr>
              <a:t>(a) </a:t>
            </a:r>
            <a:r>
              <a:rPr lang="en-US" dirty="0"/>
              <a:t>Virtual communication. </a:t>
            </a:r>
            <a:r>
              <a:rPr lang="en-US" kern="1200" dirty="0">
                <a:solidFill>
                  <a:srgbClr val="0033CC"/>
                </a:solidFill>
                <a:latin typeface="Arial" charset="0"/>
                <a:cs typeface="Arial" charset="0"/>
              </a:rPr>
              <a:t>(b) </a:t>
            </a:r>
            <a:r>
              <a:rPr lang="en-US" dirty="0"/>
              <a:t>Actual communication.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5D9C467D-8E1D-DA4D-85E8-DBE5826D3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996113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59F0F7-38C5-5640-AD99-9436B8447F9C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F7F928F-A2AD-7043-BF90-D377410C3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Possible Services Offered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5583894-AEF6-DE46-91BE-BBDFF8FAA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519613"/>
          </a:xfrm>
        </p:spPr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Unacknowledged connectionless service.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Acknowledged connectionless service.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Acknowledged connection-oriented service.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74F332-BA97-164F-A1DA-B03903FCF0FE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Unacknowledged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logical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a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 is lost, no attempt is made to detect the lost or recover from it in the data link layer.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Appropriate when the error rate is very low, so recovery is left to higher layers. E.g., Ethernet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Appropriate for real-time traffic.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07604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ppt72BC.tmp</Template>
  <TotalTime>1207</TotalTime>
  <Words>3644</Words>
  <Application>Microsoft Macintosh PowerPoint</Application>
  <PresentationFormat>On-screen Show (4:3)</PresentationFormat>
  <Paragraphs>391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宋体</vt:lpstr>
      <vt:lpstr>Arial</vt:lpstr>
      <vt:lpstr>Calibri</vt:lpstr>
      <vt:lpstr>Cambria Math</vt:lpstr>
      <vt:lpstr>Times New Roman</vt:lpstr>
      <vt:lpstr>Tannenbaum</vt:lpstr>
      <vt:lpstr>Custom Design</vt:lpstr>
      <vt:lpstr>1_Tannenbaum</vt:lpstr>
      <vt:lpstr>2_Tannenbaum</vt:lpstr>
      <vt:lpstr>Image</vt:lpstr>
      <vt:lpstr>The Data Link Layer</vt:lpstr>
      <vt:lpstr>Data Link Layer Design Issues</vt:lpstr>
      <vt:lpstr>Data Link Layer Design Issues</vt:lpstr>
      <vt:lpstr>Data Link Layer Design Issues</vt:lpstr>
      <vt:lpstr>Packets and Frames</vt:lpstr>
      <vt:lpstr>Data Link Layer Design Issues</vt:lpstr>
      <vt:lpstr>Network Layer Services</vt:lpstr>
      <vt:lpstr>Possible Services Offered</vt:lpstr>
      <vt:lpstr>Possible Services Offered</vt:lpstr>
      <vt:lpstr>Possible Services Offered</vt:lpstr>
      <vt:lpstr>Possible Services Offered</vt:lpstr>
      <vt:lpstr>Framing</vt:lpstr>
      <vt:lpstr>Framing Methods</vt:lpstr>
      <vt:lpstr>Framing Byte Count</vt:lpstr>
      <vt:lpstr>Framing</vt:lpstr>
      <vt:lpstr>Framing Flag Bytes with Byte Stuffing</vt:lpstr>
      <vt:lpstr>Framing Flag Bytes with Byte Stuffing</vt:lpstr>
      <vt:lpstr>Framing</vt:lpstr>
      <vt:lpstr>Framing Flag Bits with Bit Stuffing</vt:lpstr>
      <vt:lpstr>Framing</vt:lpstr>
      <vt:lpstr>Framing Physical Layer Coding Violations</vt:lpstr>
      <vt:lpstr>Framing Physical Layer Coding Violations</vt:lpstr>
      <vt:lpstr>Error Control</vt:lpstr>
      <vt:lpstr>Error Control</vt:lpstr>
      <vt:lpstr>Error Control</vt:lpstr>
      <vt:lpstr>Flow Control</vt:lpstr>
      <vt:lpstr>Error Detection and Correction</vt:lpstr>
      <vt:lpstr>Error Detection and Correction</vt:lpstr>
      <vt:lpstr>Error Detection and Correction</vt:lpstr>
      <vt:lpstr>Error-Correcting Codes</vt:lpstr>
      <vt:lpstr>Error-Correcting Codes</vt:lpstr>
      <vt:lpstr>Error-Correcting Codes</vt:lpstr>
      <vt:lpstr>Error-Correcting Codes</vt:lpstr>
      <vt:lpstr>Error-Correcting Codes</vt:lpstr>
      <vt:lpstr>Error-Correcting Codes</vt:lpstr>
      <vt:lpstr>Error-Correcting Codes</vt:lpstr>
      <vt:lpstr>Error-Correcting Codes</vt:lpstr>
      <vt:lpstr>Error-Correcting Codes</vt:lpstr>
      <vt:lpstr>Error-Correcting Codes Hamming Codes</vt:lpstr>
      <vt:lpstr>Error-Correcting Codes Hamming Codes</vt:lpstr>
      <vt:lpstr>Error-Correcting Codes Hamming Codes</vt:lpstr>
      <vt:lpstr>Hamming Codes</vt:lpstr>
      <vt:lpstr>Error-Correcting Codes Convolutional Code</vt:lpstr>
      <vt:lpstr>Error-Correcting Codes Convolutional Code</vt:lpstr>
      <vt:lpstr>Convolutional Codes</vt:lpstr>
      <vt:lpstr>Error-Correcting Codes Convolutional Code</vt:lpstr>
      <vt:lpstr>Error-Correcting Codes Reed-Solomon Code</vt:lpstr>
      <vt:lpstr>Error-Correcting Codes Reed-Solomon Code</vt:lpstr>
      <vt:lpstr>Error-Correcting Codes Reed-Solomon Code</vt:lpstr>
      <vt:lpstr>Error-Correcting Codes Reed-Solomon Code</vt:lpstr>
      <vt:lpstr>Error-Correcting Codes LDPC code</vt:lpstr>
      <vt:lpstr>End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chen yanjiao</cp:lastModifiedBy>
  <cp:revision>295</cp:revision>
  <dcterms:created xsi:type="dcterms:W3CDTF">2010-05-03T15:18:06Z</dcterms:created>
  <dcterms:modified xsi:type="dcterms:W3CDTF">2019-03-21T01:03:50Z</dcterms:modified>
</cp:coreProperties>
</file>