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702" r:id="rId3"/>
    <p:sldMasterId id="2147483744" r:id="rId4"/>
    <p:sldMasterId id="2147483748" r:id="rId5"/>
  </p:sldMasterIdLst>
  <p:sldIdLst>
    <p:sldId id="256" r:id="rId6"/>
    <p:sldId id="273" r:id="rId7"/>
    <p:sldId id="356" r:id="rId8"/>
    <p:sldId id="357" r:id="rId9"/>
    <p:sldId id="358" r:id="rId10"/>
    <p:sldId id="359" r:id="rId11"/>
    <p:sldId id="272" r:id="rId12"/>
    <p:sldId id="360" r:id="rId13"/>
    <p:sldId id="361" r:id="rId14"/>
    <p:sldId id="362" r:id="rId15"/>
    <p:sldId id="363" r:id="rId16"/>
    <p:sldId id="364" r:id="rId17"/>
    <p:sldId id="365" r:id="rId18"/>
    <p:sldId id="367" r:id="rId19"/>
    <p:sldId id="368" r:id="rId20"/>
    <p:sldId id="369" r:id="rId21"/>
    <p:sldId id="274" r:id="rId22"/>
    <p:sldId id="370" r:id="rId23"/>
    <p:sldId id="371" r:id="rId24"/>
    <p:sldId id="372" r:id="rId25"/>
    <p:sldId id="373" r:id="rId26"/>
    <p:sldId id="275" r:id="rId27"/>
    <p:sldId id="374" r:id="rId28"/>
    <p:sldId id="276" r:id="rId29"/>
    <p:sldId id="375" r:id="rId30"/>
    <p:sldId id="376" r:id="rId31"/>
    <p:sldId id="377" r:id="rId32"/>
    <p:sldId id="378" r:id="rId33"/>
    <p:sldId id="379" r:id="rId34"/>
    <p:sldId id="380" r:id="rId35"/>
    <p:sldId id="277" r:id="rId36"/>
    <p:sldId id="381" r:id="rId37"/>
    <p:sldId id="382" r:id="rId38"/>
    <p:sldId id="278" r:id="rId39"/>
    <p:sldId id="279" r:id="rId40"/>
    <p:sldId id="383" r:id="rId41"/>
    <p:sldId id="384" r:id="rId42"/>
    <p:sldId id="280" r:id="rId43"/>
    <p:sldId id="281" r:id="rId44"/>
    <p:sldId id="385" r:id="rId45"/>
    <p:sldId id="386" r:id="rId46"/>
    <p:sldId id="282" r:id="rId47"/>
    <p:sldId id="283" r:id="rId48"/>
    <p:sldId id="387" r:id="rId49"/>
    <p:sldId id="388" r:id="rId50"/>
    <p:sldId id="389" r:id="rId51"/>
    <p:sldId id="390" r:id="rId52"/>
    <p:sldId id="391" r:id="rId53"/>
    <p:sldId id="392" r:id="rId54"/>
    <p:sldId id="286" r:id="rId55"/>
    <p:sldId id="287" r:id="rId56"/>
    <p:sldId id="288" r:id="rId57"/>
    <p:sldId id="393" r:id="rId58"/>
    <p:sldId id="394" r:id="rId59"/>
    <p:sldId id="395" r:id="rId60"/>
    <p:sldId id="396" r:id="rId61"/>
    <p:sldId id="397" r:id="rId62"/>
    <p:sldId id="398" r:id="rId63"/>
    <p:sldId id="289" r:id="rId64"/>
    <p:sldId id="290" r:id="rId65"/>
    <p:sldId id="399" r:id="rId66"/>
    <p:sldId id="400" r:id="rId67"/>
    <p:sldId id="401" r:id="rId68"/>
    <p:sldId id="291" r:id="rId69"/>
    <p:sldId id="292" r:id="rId70"/>
    <p:sldId id="293" r:id="rId71"/>
    <p:sldId id="294" r:id="rId72"/>
    <p:sldId id="402" r:id="rId73"/>
    <p:sldId id="403" r:id="rId74"/>
    <p:sldId id="404" r:id="rId75"/>
    <p:sldId id="295" r:id="rId76"/>
    <p:sldId id="296" r:id="rId77"/>
    <p:sldId id="405" r:id="rId78"/>
    <p:sldId id="297" r:id="rId79"/>
    <p:sldId id="298" r:id="rId80"/>
    <p:sldId id="299" r:id="rId81"/>
    <p:sldId id="300" r:id="rId82"/>
    <p:sldId id="301" r:id="rId83"/>
    <p:sldId id="302" r:id="rId84"/>
    <p:sldId id="303" r:id="rId85"/>
    <p:sldId id="406" r:id="rId86"/>
    <p:sldId id="305" r:id="rId87"/>
    <p:sldId id="306" r:id="rId88"/>
    <p:sldId id="307" r:id="rId89"/>
    <p:sldId id="308" r:id="rId90"/>
    <p:sldId id="309" r:id="rId91"/>
    <p:sldId id="310" r:id="rId92"/>
    <p:sldId id="311" r:id="rId93"/>
    <p:sldId id="312" r:id="rId94"/>
    <p:sldId id="313" r:id="rId95"/>
    <p:sldId id="407" r:id="rId96"/>
    <p:sldId id="316" r:id="rId97"/>
    <p:sldId id="408" r:id="rId98"/>
    <p:sldId id="314" r:id="rId99"/>
    <p:sldId id="409" r:id="rId100"/>
    <p:sldId id="318" r:id="rId101"/>
    <p:sldId id="410" r:id="rId102"/>
    <p:sldId id="411" r:id="rId103"/>
    <p:sldId id="319" r:id="rId104"/>
    <p:sldId id="412" r:id="rId105"/>
    <p:sldId id="413" r:id="rId106"/>
    <p:sldId id="320" r:id="rId107"/>
    <p:sldId id="414" r:id="rId108"/>
    <p:sldId id="415" r:id="rId109"/>
    <p:sldId id="321" r:id="rId110"/>
    <p:sldId id="322" r:id="rId1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6"/>
    <p:restoredTop sz="92643"/>
  </p:normalViewPr>
  <p:slideViewPr>
    <p:cSldViewPr>
      <p:cViewPr varScale="1">
        <p:scale>
          <a:sx n="55" d="100"/>
          <a:sy n="55" d="100"/>
        </p:scale>
        <p:origin x="128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presProps" Target="presProp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viewProps" Target="viewProps.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tableStyles" Target="tableStyle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17006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0D82DB3-2A19-E041-8049-4524AA0E3B21}"/>
              </a:ext>
            </a:extLst>
          </p:cNvPr>
          <p:cNvSpPr>
            <a:spLocks noGrp="1"/>
          </p:cNvSpPr>
          <p:nvPr>
            <p:ph type="dt" sz="half" idx="10"/>
          </p:nvPr>
        </p:nvSpPr>
        <p:spPr/>
        <p:txBody>
          <a:bodyPr/>
          <a:lstStyle>
            <a:lvl1pPr>
              <a:defRPr/>
            </a:lvl1pPr>
          </a:lstStyle>
          <a:p>
            <a:pPr>
              <a:defRPr/>
            </a:pPr>
            <a:fld id="{331B6FA4-F662-2B40-B2D4-72237B922113}" type="datetimeFigureOut">
              <a:rPr lang="en-US"/>
              <a:pPr>
                <a:defRPr/>
              </a:pPr>
              <a:t>3/27/19</a:t>
            </a:fld>
            <a:endParaRPr lang="en-US" dirty="0"/>
          </a:p>
        </p:txBody>
      </p:sp>
      <p:sp>
        <p:nvSpPr>
          <p:cNvPr id="3" name="Footer Placeholder 4">
            <a:extLst>
              <a:ext uri="{FF2B5EF4-FFF2-40B4-BE49-F238E27FC236}">
                <a16:creationId xmlns:a16="http://schemas.microsoft.com/office/drawing/2014/main" id="{6F28B659-0A6D-174E-9B05-8510E074D7B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49BD9DF-2568-254C-BB6C-6E772A0F8923}"/>
              </a:ext>
            </a:extLst>
          </p:cNvPr>
          <p:cNvSpPr>
            <a:spLocks noGrp="1"/>
          </p:cNvSpPr>
          <p:nvPr>
            <p:ph type="sldNum" sz="quarter" idx="12"/>
          </p:nvPr>
        </p:nvSpPr>
        <p:spPr/>
        <p:txBody>
          <a:bodyPr/>
          <a:lstStyle>
            <a:lvl1pPr>
              <a:defRPr/>
            </a:lvl1pPr>
          </a:lstStyle>
          <a:p>
            <a:fld id="{9D2F1FEC-59A6-DB43-B715-2DF9A8EF7356}" type="slidenum">
              <a:rPr lang="en-US" altLang="en-US"/>
              <a:pPr/>
              <a:t>‹#›</a:t>
            </a:fld>
            <a:endParaRPr lang="en-US" altLang="en-US"/>
          </a:p>
        </p:txBody>
      </p:sp>
    </p:spTree>
    <p:extLst>
      <p:ext uri="{BB962C8B-B14F-4D97-AF65-F5344CB8AC3E}">
        <p14:creationId xmlns:p14="http://schemas.microsoft.com/office/powerpoint/2010/main" val="333399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950D7C0-6A50-4B46-BD71-A334DA164098}"/>
              </a:ext>
            </a:extLst>
          </p:cNvPr>
          <p:cNvSpPr>
            <a:spLocks noGrp="1"/>
          </p:cNvSpPr>
          <p:nvPr>
            <p:ph type="dt" sz="half" idx="10"/>
          </p:nvPr>
        </p:nvSpPr>
        <p:spPr/>
        <p:txBody>
          <a:bodyPr/>
          <a:lstStyle>
            <a:lvl1pPr>
              <a:defRPr/>
            </a:lvl1pPr>
          </a:lstStyle>
          <a:p>
            <a:pPr>
              <a:defRPr/>
            </a:pPr>
            <a:fld id="{B3AFB18D-9C27-5746-BECE-7DDBE20AA914}" type="datetimeFigureOut">
              <a:rPr lang="en-US"/>
              <a:pPr>
                <a:defRPr/>
              </a:pPr>
              <a:t>3/27/19</a:t>
            </a:fld>
            <a:endParaRPr lang="en-US" dirty="0"/>
          </a:p>
        </p:txBody>
      </p:sp>
      <p:sp>
        <p:nvSpPr>
          <p:cNvPr id="6" name="Footer Placeholder 4">
            <a:extLst>
              <a:ext uri="{FF2B5EF4-FFF2-40B4-BE49-F238E27FC236}">
                <a16:creationId xmlns:a16="http://schemas.microsoft.com/office/drawing/2014/main" id="{70661DD1-516E-C947-91A0-D8F6A859A5B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4CC62CB-BE84-E748-B03B-37D4D33381CA}"/>
              </a:ext>
            </a:extLst>
          </p:cNvPr>
          <p:cNvSpPr>
            <a:spLocks noGrp="1"/>
          </p:cNvSpPr>
          <p:nvPr>
            <p:ph type="sldNum" sz="quarter" idx="12"/>
          </p:nvPr>
        </p:nvSpPr>
        <p:spPr/>
        <p:txBody>
          <a:bodyPr/>
          <a:lstStyle>
            <a:lvl1pPr>
              <a:defRPr/>
            </a:lvl1pPr>
          </a:lstStyle>
          <a:p>
            <a:fld id="{ED49B858-7A04-5A4B-A544-483F57F16BBF}" type="slidenum">
              <a:rPr lang="en-US" altLang="en-US"/>
              <a:pPr/>
              <a:t>‹#›</a:t>
            </a:fld>
            <a:endParaRPr lang="en-US" altLang="en-US"/>
          </a:p>
        </p:txBody>
      </p:sp>
    </p:spTree>
    <p:extLst>
      <p:ext uri="{BB962C8B-B14F-4D97-AF65-F5344CB8AC3E}">
        <p14:creationId xmlns:p14="http://schemas.microsoft.com/office/powerpoint/2010/main" val="2630129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C960200-6B7F-BD46-AC14-0692E51029FD}"/>
              </a:ext>
            </a:extLst>
          </p:cNvPr>
          <p:cNvSpPr>
            <a:spLocks noGrp="1"/>
          </p:cNvSpPr>
          <p:nvPr>
            <p:ph type="dt" sz="half" idx="10"/>
          </p:nvPr>
        </p:nvSpPr>
        <p:spPr/>
        <p:txBody>
          <a:bodyPr/>
          <a:lstStyle>
            <a:lvl1pPr>
              <a:defRPr/>
            </a:lvl1pPr>
          </a:lstStyle>
          <a:p>
            <a:pPr>
              <a:defRPr/>
            </a:pPr>
            <a:fld id="{C779A6A8-0720-B54C-BA10-60FC36C6124C}" type="datetimeFigureOut">
              <a:rPr lang="en-US"/>
              <a:pPr>
                <a:defRPr/>
              </a:pPr>
              <a:t>3/27/19</a:t>
            </a:fld>
            <a:endParaRPr lang="en-US" dirty="0"/>
          </a:p>
        </p:txBody>
      </p:sp>
      <p:sp>
        <p:nvSpPr>
          <p:cNvPr id="6" name="Footer Placeholder 4">
            <a:extLst>
              <a:ext uri="{FF2B5EF4-FFF2-40B4-BE49-F238E27FC236}">
                <a16:creationId xmlns:a16="http://schemas.microsoft.com/office/drawing/2014/main" id="{7F27CD9E-7B42-E744-8E11-B7F09A293ED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07FD98D-70CA-464D-A31E-5E649F548895}"/>
              </a:ext>
            </a:extLst>
          </p:cNvPr>
          <p:cNvSpPr>
            <a:spLocks noGrp="1"/>
          </p:cNvSpPr>
          <p:nvPr>
            <p:ph type="sldNum" sz="quarter" idx="12"/>
          </p:nvPr>
        </p:nvSpPr>
        <p:spPr/>
        <p:txBody>
          <a:bodyPr/>
          <a:lstStyle>
            <a:lvl1pPr>
              <a:defRPr/>
            </a:lvl1pPr>
          </a:lstStyle>
          <a:p>
            <a:fld id="{13EBA976-F741-E74D-855E-4BAB62113E84}" type="slidenum">
              <a:rPr lang="en-US" altLang="en-US"/>
              <a:pPr/>
              <a:t>‹#›</a:t>
            </a:fld>
            <a:endParaRPr lang="en-US" altLang="en-US"/>
          </a:p>
        </p:txBody>
      </p:sp>
    </p:spTree>
    <p:extLst>
      <p:ext uri="{BB962C8B-B14F-4D97-AF65-F5344CB8AC3E}">
        <p14:creationId xmlns:p14="http://schemas.microsoft.com/office/powerpoint/2010/main" val="2107400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AA8C8-C52E-854F-9B94-5F6B0781DD4D}"/>
              </a:ext>
            </a:extLst>
          </p:cNvPr>
          <p:cNvSpPr>
            <a:spLocks noGrp="1"/>
          </p:cNvSpPr>
          <p:nvPr>
            <p:ph type="dt" sz="half" idx="10"/>
          </p:nvPr>
        </p:nvSpPr>
        <p:spPr/>
        <p:txBody>
          <a:bodyPr/>
          <a:lstStyle>
            <a:lvl1pPr>
              <a:defRPr/>
            </a:lvl1pPr>
          </a:lstStyle>
          <a:p>
            <a:pPr>
              <a:defRPr/>
            </a:pPr>
            <a:fld id="{D4C13427-44EB-7B43-A73C-6E14A9250E28}" type="datetimeFigureOut">
              <a:rPr lang="en-US"/>
              <a:pPr>
                <a:defRPr/>
              </a:pPr>
              <a:t>3/27/19</a:t>
            </a:fld>
            <a:endParaRPr lang="en-US" dirty="0"/>
          </a:p>
        </p:txBody>
      </p:sp>
      <p:sp>
        <p:nvSpPr>
          <p:cNvPr id="5" name="Footer Placeholder 4">
            <a:extLst>
              <a:ext uri="{FF2B5EF4-FFF2-40B4-BE49-F238E27FC236}">
                <a16:creationId xmlns:a16="http://schemas.microsoft.com/office/drawing/2014/main" id="{F316EE19-5C8C-004D-AF90-9FF8451D9FB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5902025-C9DA-2A4C-A1FD-65F736D3BF60}"/>
              </a:ext>
            </a:extLst>
          </p:cNvPr>
          <p:cNvSpPr>
            <a:spLocks noGrp="1"/>
          </p:cNvSpPr>
          <p:nvPr>
            <p:ph type="sldNum" sz="quarter" idx="12"/>
          </p:nvPr>
        </p:nvSpPr>
        <p:spPr/>
        <p:txBody>
          <a:bodyPr/>
          <a:lstStyle>
            <a:lvl1pPr>
              <a:defRPr/>
            </a:lvl1pPr>
          </a:lstStyle>
          <a:p>
            <a:fld id="{821A3F2B-DD2C-124B-B70B-8E8D06BD1CA0}" type="slidenum">
              <a:rPr lang="en-US" altLang="en-US"/>
              <a:pPr/>
              <a:t>‹#›</a:t>
            </a:fld>
            <a:endParaRPr lang="en-US" altLang="en-US"/>
          </a:p>
        </p:txBody>
      </p:sp>
    </p:spTree>
    <p:extLst>
      <p:ext uri="{BB962C8B-B14F-4D97-AF65-F5344CB8AC3E}">
        <p14:creationId xmlns:p14="http://schemas.microsoft.com/office/powerpoint/2010/main" val="4076525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2FB4B-E6D6-0F4B-8EB4-7B5B8273BA33}"/>
              </a:ext>
            </a:extLst>
          </p:cNvPr>
          <p:cNvSpPr>
            <a:spLocks noGrp="1"/>
          </p:cNvSpPr>
          <p:nvPr>
            <p:ph type="dt" sz="half" idx="10"/>
          </p:nvPr>
        </p:nvSpPr>
        <p:spPr/>
        <p:txBody>
          <a:bodyPr/>
          <a:lstStyle>
            <a:lvl1pPr>
              <a:defRPr/>
            </a:lvl1pPr>
          </a:lstStyle>
          <a:p>
            <a:pPr>
              <a:defRPr/>
            </a:pPr>
            <a:fld id="{5C5953B3-D7B3-214B-B897-C69A069FC643}" type="datetimeFigureOut">
              <a:rPr lang="en-US"/>
              <a:pPr>
                <a:defRPr/>
              </a:pPr>
              <a:t>3/27/19</a:t>
            </a:fld>
            <a:endParaRPr lang="en-US" dirty="0"/>
          </a:p>
        </p:txBody>
      </p:sp>
      <p:sp>
        <p:nvSpPr>
          <p:cNvPr id="5" name="Footer Placeholder 4">
            <a:extLst>
              <a:ext uri="{FF2B5EF4-FFF2-40B4-BE49-F238E27FC236}">
                <a16:creationId xmlns:a16="http://schemas.microsoft.com/office/drawing/2014/main" id="{72AD0062-A062-5149-BC5B-5705626B205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9FCA4F2-C393-B745-8C46-5EB2A1B391E8}"/>
              </a:ext>
            </a:extLst>
          </p:cNvPr>
          <p:cNvSpPr>
            <a:spLocks noGrp="1"/>
          </p:cNvSpPr>
          <p:nvPr>
            <p:ph type="sldNum" sz="quarter" idx="12"/>
          </p:nvPr>
        </p:nvSpPr>
        <p:spPr/>
        <p:txBody>
          <a:bodyPr/>
          <a:lstStyle>
            <a:lvl1pPr>
              <a:defRPr/>
            </a:lvl1pPr>
          </a:lstStyle>
          <a:p>
            <a:fld id="{BE87A341-A6C8-C949-A16E-87ADB8158DC7}" type="slidenum">
              <a:rPr lang="en-US" altLang="en-US"/>
              <a:pPr/>
              <a:t>‹#›</a:t>
            </a:fld>
            <a:endParaRPr lang="en-US" altLang="en-US"/>
          </a:p>
        </p:txBody>
      </p:sp>
    </p:spTree>
    <p:extLst>
      <p:ext uri="{BB962C8B-B14F-4D97-AF65-F5344CB8AC3E}">
        <p14:creationId xmlns:p14="http://schemas.microsoft.com/office/powerpoint/2010/main" val="2180866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74406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133F699-9521-2A43-9AAC-BF84BF30F928}"/>
              </a:ext>
            </a:extLst>
          </p:cNvPr>
          <p:cNvSpPr>
            <a:spLocks noGrp="1" noChangeArrowheads="1"/>
          </p:cNvSpPr>
          <p:nvPr>
            <p:ph type="dt" sz="half" idx="10"/>
          </p:nvPr>
        </p:nvSpPr>
        <p:spPr>
          <a:ln/>
        </p:spPr>
        <p:txBody>
          <a:bodyPr/>
          <a:lstStyle>
            <a:lvl1pPr>
              <a:defRPr/>
            </a:lvl1pPr>
          </a:lstStyle>
          <a:p>
            <a:pPr>
              <a:defRPr/>
            </a:pPr>
            <a:fld id="{89EA9C50-D260-1F44-B3E5-B8861309D855}" type="datetimeFigureOut">
              <a:rPr lang="en-US"/>
              <a:pPr>
                <a:defRPr/>
              </a:pPr>
              <a:t>3/27/19</a:t>
            </a:fld>
            <a:endParaRPr lang="en-US"/>
          </a:p>
        </p:txBody>
      </p:sp>
      <p:sp>
        <p:nvSpPr>
          <p:cNvPr id="5" name="Rectangle 5">
            <a:extLst>
              <a:ext uri="{FF2B5EF4-FFF2-40B4-BE49-F238E27FC236}">
                <a16:creationId xmlns:a16="http://schemas.microsoft.com/office/drawing/2014/main" id="{D6CF9FFA-7E8F-234D-A99F-66F8F35A552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9691BD7-5907-824A-8141-AAFB6CD1F0D7}"/>
              </a:ext>
            </a:extLst>
          </p:cNvPr>
          <p:cNvSpPr>
            <a:spLocks noGrp="1" noChangeArrowheads="1"/>
          </p:cNvSpPr>
          <p:nvPr>
            <p:ph type="sldNum" sz="quarter" idx="12"/>
          </p:nvPr>
        </p:nvSpPr>
        <p:spPr>
          <a:ln/>
        </p:spPr>
        <p:txBody>
          <a:bodyPr/>
          <a:lstStyle>
            <a:lvl1pPr>
              <a:defRPr/>
            </a:lvl1pPr>
          </a:lstStyle>
          <a:p>
            <a:fld id="{3941C368-2391-D74D-8DB1-7F2AC6FF5042}" type="slidenum">
              <a:rPr lang="en-US" altLang="en-US"/>
              <a:pPr/>
              <a:t>‹#›</a:t>
            </a:fld>
            <a:endParaRPr lang="en-US" altLang="en-US"/>
          </a:p>
        </p:txBody>
      </p:sp>
    </p:spTree>
    <p:extLst>
      <p:ext uri="{BB962C8B-B14F-4D97-AF65-F5344CB8AC3E}">
        <p14:creationId xmlns:p14="http://schemas.microsoft.com/office/powerpoint/2010/main" val="22552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133F699-9521-2A43-9AAC-BF84BF30F928}"/>
              </a:ext>
            </a:extLst>
          </p:cNvPr>
          <p:cNvSpPr>
            <a:spLocks noGrp="1" noChangeArrowheads="1"/>
          </p:cNvSpPr>
          <p:nvPr>
            <p:ph type="dt" sz="half" idx="10"/>
          </p:nvPr>
        </p:nvSpPr>
        <p:spPr>
          <a:ln/>
        </p:spPr>
        <p:txBody>
          <a:bodyPr/>
          <a:lstStyle>
            <a:lvl1pPr>
              <a:defRPr/>
            </a:lvl1pPr>
          </a:lstStyle>
          <a:p>
            <a:pPr>
              <a:defRPr/>
            </a:pPr>
            <a:fld id="{89EA9C50-D260-1F44-B3E5-B8861309D855}" type="datetimeFigureOut">
              <a:rPr lang="en-US"/>
              <a:pPr>
                <a:defRPr/>
              </a:pPr>
              <a:t>3/27/19</a:t>
            </a:fld>
            <a:endParaRPr lang="en-US"/>
          </a:p>
        </p:txBody>
      </p:sp>
      <p:sp>
        <p:nvSpPr>
          <p:cNvPr id="5" name="Rectangle 5">
            <a:extLst>
              <a:ext uri="{FF2B5EF4-FFF2-40B4-BE49-F238E27FC236}">
                <a16:creationId xmlns:a16="http://schemas.microsoft.com/office/drawing/2014/main" id="{D6CF9FFA-7E8F-234D-A99F-66F8F35A552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9691BD7-5907-824A-8141-AAFB6CD1F0D7}"/>
              </a:ext>
            </a:extLst>
          </p:cNvPr>
          <p:cNvSpPr>
            <a:spLocks noGrp="1" noChangeArrowheads="1"/>
          </p:cNvSpPr>
          <p:nvPr>
            <p:ph type="sldNum" sz="quarter" idx="12"/>
          </p:nvPr>
        </p:nvSpPr>
        <p:spPr>
          <a:ln/>
        </p:spPr>
        <p:txBody>
          <a:bodyPr/>
          <a:lstStyle>
            <a:lvl1pPr>
              <a:defRPr/>
            </a:lvl1pPr>
          </a:lstStyle>
          <a:p>
            <a:fld id="{3941C368-2391-D74D-8DB1-7F2AC6FF5042}" type="slidenum">
              <a:rPr lang="en-US" altLang="en-US"/>
              <a:pPr/>
              <a:t>‹#›</a:t>
            </a:fld>
            <a:endParaRPr lang="en-US" altLang="en-US"/>
          </a:p>
        </p:txBody>
      </p:sp>
    </p:spTree>
    <p:extLst>
      <p:ext uri="{BB962C8B-B14F-4D97-AF65-F5344CB8AC3E}">
        <p14:creationId xmlns:p14="http://schemas.microsoft.com/office/powerpoint/2010/main" val="638001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403AB-F634-384E-837D-62BC8A343A87}"/>
              </a:ext>
            </a:extLst>
          </p:cNvPr>
          <p:cNvSpPr>
            <a:spLocks noGrp="1"/>
          </p:cNvSpPr>
          <p:nvPr>
            <p:ph type="dt" sz="half" idx="10"/>
          </p:nvPr>
        </p:nvSpPr>
        <p:spPr/>
        <p:txBody>
          <a:bodyPr/>
          <a:lstStyle>
            <a:lvl1pPr>
              <a:defRPr/>
            </a:lvl1pPr>
          </a:lstStyle>
          <a:p>
            <a:pPr>
              <a:defRPr/>
            </a:pPr>
            <a:fld id="{22E23A79-9A4E-594A-88B7-926B15DE8FD4}" type="datetimeFigureOut">
              <a:rPr lang="en-US"/>
              <a:pPr>
                <a:defRPr/>
              </a:pPr>
              <a:t>3/27/19</a:t>
            </a:fld>
            <a:endParaRPr lang="en-US"/>
          </a:p>
        </p:txBody>
      </p:sp>
      <p:sp>
        <p:nvSpPr>
          <p:cNvPr id="5" name="Footer Placeholder 4">
            <a:extLst>
              <a:ext uri="{FF2B5EF4-FFF2-40B4-BE49-F238E27FC236}">
                <a16:creationId xmlns:a16="http://schemas.microsoft.com/office/drawing/2014/main" id="{031A7FBA-EACC-1F43-A72E-5AE346C50FF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FA27091-8C04-B644-8C0E-4F7ACF7E4963}"/>
              </a:ext>
            </a:extLst>
          </p:cNvPr>
          <p:cNvSpPr>
            <a:spLocks noGrp="1"/>
          </p:cNvSpPr>
          <p:nvPr>
            <p:ph type="sldNum" sz="quarter" idx="12"/>
          </p:nvPr>
        </p:nvSpPr>
        <p:spPr/>
        <p:txBody>
          <a:bodyPr/>
          <a:lstStyle>
            <a:lvl1pPr>
              <a:defRPr/>
            </a:lvl1pPr>
          </a:lstStyle>
          <a:p>
            <a:fld id="{40319CF1-474C-9F4B-B15C-7BB7DE5180AF}" type="slidenum">
              <a:rPr lang="en-US" altLang="en-US"/>
              <a:pPr/>
              <a:t>‹#›</a:t>
            </a:fld>
            <a:endParaRPr lang="en-US" altLang="en-US"/>
          </a:p>
        </p:txBody>
      </p:sp>
    </p:spTree>
    <p:extLst>
      <p:ext uri="{BB962C8B-B14F-4D97-AF65-F5344CB8AC3E}">
        <p14:creationId xmlns:p14="http://schemas.microsoft.com/office/powerpoint/2010/main" val="413474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AC2423-C540-924B-92DA-F465FF992EE3}"/>
              </a:ext>
            </a:extLst>
          </p:cNvPr>
          <p:cNvSpPr>
            <a:spLocks noGrp="1" noChangeArrowheads="1"/>
          </p:cNvSpPr>
          <p:nvPr>
            <p:ph type="dt" sz="half" idx="10"/>
          </p:nvPr>
        </p:nvSpPr>
        <p:spPr>
          <a:xfrm>
            <a:off x="685800" y="6248400"/>
            <a:ext cx="1905000" cy="457200"/>
          </a:xfrm>
          <a:prstGeom prst="rect">
            <a:avLst/>
          </a:prstGeom>
        </p:spPr>
        <p:txBody>
          <a:bodyPr/>
          <a:lstStyle>
            <a:lvl1pPr>
              <a:defRPr>
                <a:latin typeface="Arial" charset="0"/>
                <a:cs typeface="Arial" charset="0"/>
              </a:defRPr>
            </a:lvl1pPr>
          </a:lstStyle>
          <a:p>
            <a:pPr>
              <a:defRPr/>
            </a:pPr>
            <a:fld id="{EC0990BE-7C37-324A-9D36-A3EECAAD0CDE}" type="datetimeFigureOut">
              <a:rPr lang="en-US"/>
              <a:pPr>
                <a:defRPr/>
              </a:pPr>
              <a:t>3/27/19</a:t>
            </a:fld>
            <a:endParaRPr lang="en-US" dirty="0"/>
          </a:p>
        </p:txBody>
      </p:sp>
      <p:sp>
        <p:nvSpPr>
          <p:cNvPr id="4" name="Footer Placeholder 3">
            <a:extLst>
              <a:ext uri="{FF2B5EF4-FFF2-40B4-BE49-F238E27FC236}">
                <a16:creationId xmlns:a16="http://schemas.microsoft.com/office/drawing/2014/main" id="{89B72953-56A9-B646-A5ED-5B56180AB046}"/>
              </a:ext>
            </a:extLst>
          </p:cNvPr>
          <p:cNvSpPr>
            <a:spLocks noGrp="1" noChangeArrowheads="1"/>
          </p:cNvSpPr>
          <p:nvPr>
            <p:ph type="ftr" sz="quarter" idx="11"/>
          </p:nvPr>
        </p:nvSpPr>
        <p:spPr>
          <a:xfrm>
            <a:off x="3124200" y="6248400"/>
            <a:ext cx="2895600" cy="457200"/>
          </a:xfrm>
          <a:prstGeom prst="rect">
            <a:avLst/>
          </a:prstGeom>
        </p:spPr>
        <p:txBody>
          <a:bodyPr/>
          <a:lstStyle>
            <a:lvl1pPr>
              <a:defRPr dirty="0">
                <a:latin typeface="Arial" charset="0"/>
                <a:cs typeface="Arial" charset="0"/>
              </a:defRPr>
            </a:lvl1pPr>
          </a:lstStyle>
          <a:p>
            <a:pPr>
              <a:defRPr/>
            </a:pPr>
            <a:endParaRPr lang="en-US"/>
          </a:p>
        </p:txBody>
      </p:sp>
      <p:sp>
        <p:nvSpPr>
          <p:cNvPr id="5" name="Rectangle 6">
            <a:extLst>
              <a:ext uri="{FF2B5EF4-FFF2-40B4-BE49-F238E27FC236}">
                <a16:creationId xmlns:a16="http://schemas.microsoft.com/office/drawing/2014/main" id="{300E60DD-FEE1-2241-8DBC-6DAFEE419492}"/>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BCD7C1D8-98FA-0F48-A9F9-C52420B1D0F8}" type="slidenum">
              <a:rPr lang="en-US" altLang="en-US"/>
              <a:pPr/>
              <a:t>‹#›</a:t>
            </a:fld>
            <a:endParaRPr lang="en-US" altLang="en-US"/>
          </a:p>
        </p:txBody>
      </p:sp>
    </p:spTree>
    <p:extLst>
      <p:ext uri="{BB962C8B-B14F-4D97-AF65-F5344CB8AC3E}">
        <p14:creationId xmlns:p14="http://schemas.microsoft.com/office/powerpoint/2010/main" val="1064940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AF27B5A-AAB4-8044-A074-3EEBE9EEF6A4}"/>
              </a:ext>
            </a:extLst>
          </p:cNvPr>
          <p:cNvSpPr>
            <a:spLocks noGrp="1" noChangeArrowheads="1"/>
          </p:cNvSpPr>
          <p:nvPr>
            <p:ph type="dt" sz="half" idx="10"/>
          </p:nvPr>
        </p:nvSpPr>
        <p:spPr>
          <a:xfrm>
            <a:off x="685800" y="6248400"/>
            <a:ext cx="1905000" cy="457200"/>
          </a:xfrm>
          <a:prstGeom prst="rect">
            <a:avLst/>
          </a:prstGeom>
        </p:spPr>
        <p:txBody>
          <a:bodyPr/>
          <a:lstStyle>
            <a:lvl1pPr eaLnBrk="1" fontAlgn="auto" hangingPunct="1">
              <a:spcBef>
                <a:spcPts val="0"/>
              </a:spcBef>
              <a:spcAft>
                <a:spcPts val="0"/>
              </a:spcAft>
              <a:defRPr>
                <a:latin typeface="+mn-lt"/>
                <a:cs typeface="Arial" charset="0"/>
              </a:defRPr>
            </a:lvl1pPr>
          </a:lstStyle>
          <a:p>
            <a:pPr>
              <a:defRPr/>
            </a:pPr>
            <a:fld id="{21A0CA1F-9638-BB40-B228-5D60487777BD}" type="datetimeFigureOut">
              <a:rPr lang="en-US"/>
              <a:pPr>
                <a:defRPr/>
              </a:pPr>
              <a:t>3/27/19</a:t>
            </a:fld>
            <a:endParaRPr lang="en-US" dirty="0"/>
          </a:p>
        </p:txBody>
      </p:sp>
      <p:sp>
        <p:nvSpPr>
          <p:cNvPr id="5" name="Footer Placeholder 4">
            <a:extLst>
              <a:ext uri="{FF2B5EF4-FFF2-40B4-BE49-F238E27FC236}">
                <a16:creationId xmlns:a16="http://schemas.microsoft.com/office/drawing/2014/main" id="{0BFC2E75-81C9-1F49-AE1E-28E833B877E1}"/>
              </a:ext>
            </a:extLst>
          </p:cNvPr>
          <p:cNvSpPr>
            <a:spLocks noGrp="1" noChangeArrowheads="1"/>
          </p:cNvSpPr>
          <p:nvPr>
            <p:ph type="ftr" sz="quarter" idx="11"/>
          </p:nvPr>
        </p:nvSpPr>
        <p:spPr>
          <a:xfrm>
            <a:off x="3124200" y="6248400"/>
            <a:ext cx="2895600" cy="457200"/>
          </a:xfrm>
          <a:prstGeom prst="rect">
            <a:avLst/>
          </a:prstGeom>
        </p:spPr>
        <p:txBody>
          <a:bodyPr/>
          <a:lstStyle>
            <a:lvl1pPr eaLnBrk="1" fontAlgn="auto" hangingPunct="1">
              <a:spcBef>
                <a:spcPts val="0"/>
              </a:spcBef>
              <a:spcAft>
                <a:spcPts val="0"/>
              </a:spcAft>
              <a:defRPr dirty="0">
                <a:latin typeface="+mn-lt"/>
                <a:cs typeface="Arial" charset="0"/>
              </a:defRPr>
            </a:lvl1pPr>
          </a:lstStyle>
          <a:p>
            <a:pPr>
              <a:defRPr/>
            </a:pPr>
            <a:endParaRPr lang="en-US"/>
          </a:p>
        </p:txBody>
      </p:sp>
      <p:sp>
        <p:nvSpPr>
          <p:cNvPr id="6" name="Rectangle 6">
            <a:extLst>
              <a:ext uri="{FF2B5EF4-FFF2-40B4-BE49-F238E27FC236}">
                <a16:creationId xmlns:a16="http://schemas.microsoft.com/office/drawing/2014/main" id="{EE03A5AA-47A3-1142-B5BB-FF4D87F6CEDC}"/>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atin typeface="Times New Roman" panose="02020603050405020304" pitchFamily="18" charset="0"/>
              </a:defRPr>
            </a:lvl1pPr>
          </a:lstStyle>
          <a:p>
            <a:fld id="{EED42F39-41DA-2A4F-B6F9-128D002E74F9}" type="slidenum">
              <a:rPr lang="en-US" altLang="en-US"/>
              <a:pPr/>
              <a:t>‹#›</a:t>
            </a:fld>
            <a:endParaRPr lang="en-US" altLang="en-US"/>
          </a:p>
        </p:txBody>
      </p:sp>
    </p:spTree>
    <p:extLst>
      <p:ext uri="{BB962C8B-B14F-4D97-AF65-F5344CB8AC3E}">
        <p14:creationId xmlns:p14="http://schemas.microsoft.com/office/powerpoint/2010/main" val="169564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14DBAEF5-EB99-2A40-B7F8-2224C5C32C39}"/>
              </a:ext>
            </a:extLst>
          </p:cNvPr>
          <p:cNvSpPr>
            <a:spLocks noGrp="1"/>
          </p:cNvSpPr>
          <p:nvPr>
            <p:ph type="dt" sz="half" idx="10"/>
          </p:nvPr>
        </p:nvSpPr>
        <p:spPr/>
        <p:txBody>
          <a:bodyPr/>
          <a:lstStyle>
            <a:lvl1pPr>
              <a:defRPr/>
            </a:lvl1pPr>
          </a:lstStyle>
          <a:p>
            <a:pPr>
              <a:defRPr/>
            </a:pPr>
            <a:fld id="{844AD64A-CB48-B248-9A3B-9F19FE854183}" type="datetimeFigureOut">
              <a:rPr lang="en-US"/>
              <a:pPr>
                <a:defRPr/>
              </a:pPr>
              <a:t>3/27/19</a:t>
            </a:fld>
            <a:endParaRPr lang="en-US" dirty="0"/>
          </a:p>
        </p:txBody>
      </p:sp>
      <p:sp>
        <p:nvSpPr>
          <p:cNvPr id="5" name="Footer Placeholder 4">
            <a:extLst>
              <a:ext uri="{FF2B5EF4-FFF2-40B4-BE49-F238E27FC236}">
                <a16:creationId xmlns:a16="http://schemas.microsoft.com/office/drawing/2014/main" id="{6FC1EC3B-4557-7B48-A80C-314EF3B2807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2B3ABB1-5547-4C4E-B266-A9FFDDBCBA1F}"/>
              </a:ext>
            </a:extLst>
          </p:cNvPr>
          <p:cNvSpPr>
            <a:spLocks noGrp="1"/>
          </p:cNvSpPr>
          <p:nvPr>
            <p:ph type="sldNum" sz="quarter" idx="12"/>
          </p:nvPr>
        </p:nvSpPr>
        <p:spPr/>
        <p:txBody>
          <a:bodyPr/>
          <a:lstStyle>
            <a:lvl1pPr>
              <a:defRPr/>
            </a:lvl1pPr>
          </a:lstStyle>
          <a:p>
            <a:fld id="{E30D4827-CC78-2848-87B9-A2919643FE53}" type="slidenum">
              <a:rPr lang="en-US" altLang="en-US"/>
              <a:pPr/>
              <a:t>‹#›</a:t>
            </a:fld>
            <a:endParaRPr lang="en-US" altLang="en-US"/>
          </a:p>
        </p:txBody>
      </p:sp>
    </p:spTree>
    <p:extLst>
      <p:ext uri="{BB962C8B-B14F-4D97-AF65-F5344CB8AC3E}">
        <p14:creationId xmlns:p14="http://schemas.microsoft.com/office/powerpoint/2010/main" val="385495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E92F3BAE-292F-4149-8832-69272A76E80D}"/>
              </a:ext>
            </a:extLst>
          </p:cNvPr>
          <p:cNvSpPr>
            <a:spLocks noGrp="1"/>
          </p:cNvSpPr>
          <p:nvPr>
            <p:ph type="ftr" sz="quarter" idx="10"/>
          </p:nvPr>
        </p:nvSpPr>
        <p:spPr>
          <a:xfrm>
            <a:off x="0" y="6629400"/>
            <a:ext cx="9144000" cy="228600"/>
          </a:xfrm>
        </p:spPr>
        <p:txBody>
          <a:bodyPr/>
          <a:lstStyle>
            <a:lvl1pPr>
              <a:defRPr sz="1200" i="1" dirty="0">
                <a:solidFill>
                  <a:schemeClr val="tx1"/>
                </a:solidFill>
              </a:defRPr>
            </a:lvl1pPr>
          </a:lstStyle>
          <a:p>
            <a:pPr>
              <a:defRPr/>
            </a:pPr>
            <a:r>
              <a:rPr lang="en-US"/>
              <a:t>Computer Networks, Fifth Edition by Andrew Tanenbaum and David Wetherall, © Pearson Education-Prentice Hall, 2011</a:t>
            </a:r>
          </a:p>
          <a:p>
            <a:pPr>
              <a:defRPr/>
            </a:pPr>
            <a:endParaRPr lang="en-US"/>
          </a:p>
        </p:txBody>
      </p:sp>
    </p:spTree>
    <p:extLst>
      <p:ext uri="{BB962C8B-B14F-4D97-AF65-F5344CB8AC3E}">
        <p14:creationId xmlns:p14="http://schemas.microsoft.com/office/powerpoint/2010/main" val="104967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1D90C2-4C00-EC49-872C-DA0FB0CACDDD}"/>
              </a:ext>
            </a:extLst>
          </p:cNvPr>
          <p:cNvSpPr>
            <a:spLocks noGrp="1"/>
          </p:cNvSpPr>
          <p:nvPr>
            <p:ph type="dt" sz="half" idx="10"/>
          </p:nvPr>
        </p:nvSpPr>
        <p:spPr/>
        <p:txBody>
          <a:bodyPr/>
          <a:lstStyle>
            <a:lvl1pPr>
              <a:defRPr/>
            </a:lvl1pPr>
          </a:lstStyle>
          <a:p>
            <a:pPr>
              <a:defRPr/>
            </a:pPr>
            <a:fld id="{40259F17-5E1E-4644-B62B-D9BEEA07CAB6}" type="datetimeFigureOut">
              <a:rPr lang="en-US"/>
              <a:pPr>
                <a:defRPr/>
              </a:pPr>
              <a:t>3/27/19</a:t>
            </a:fld>
            <a:endParaRPr lang="en-US" dirty="0"/>
          </a:p>
        </p:txBody>
      </p:sp>
      <p:sp>
        <p:nvSpPr>
          <p:cNvPr id="5" name="Footer Placeholder 4">
            <a:extLst>
              <a:ext uri="{FF2B5EF4-FFF2-40B4-BE49-F238E27FC236}">
                <a16:creationId xmlns:a16="http://schemas.microsoft.com/office/drawing/2014/main" id="{DACF137E-A3FC-414D-83A0-F581E432C39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D0C9B23-F415-664A-9705-1B5B55A6FF34}"/>
              </a:ext>
            </a:extLst>
          </p:cNvPr>
          <p:cNvSpPr>
            <a:spLocks noGrp="1"/>
          </p:cNvSpPr>
          <p:nvPr>
            <p:ph type="sldNum" sz="quarter" idx="12"/>
          </p:nvPr>
        </p:nvSpPr>
        <p:spPr/>
        <p:txBody>
          <a:bodyPr/>
          <a:lstStyle>
            <a:lvl1pPr>
              <a:defRPr/>
            </a:lvl1pPr>
          </a:lstStyle>
          <a:p>
            <a:fld id="{1A6F9593-DBB8-FB44-87D8-66480600C090}" type="slidenum">
              <a:rPr lang="en-US" altLang="en-US"/>
              <a:pPr/>
              <a:t>‹#›</a:t>
            </a:fld>
            <a:endParaRPr lang="en-US" altLang="en-US"/>
          </a:p>
        </p:txBody>
      </p:sp>
    </p:spTree>
    <p:extLst>
      <p:ext uri="{BB962C8B-B14F-4D97-AF65-F5344CB8AC3E}">
        <p14:creationId xmlns:p14="http://schemas.microsoft.com/office/powerpoint/2010/main" val="354884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C0A2013-BA71-C54F-922F-56A21B8344C2}"/>
              </a:ext>
            </a:extLst>
          </p:cNvPr>
          <p:cNvSpPr>
            <a:spLocks noGrp="1"/>
          </p:cNvSpPr>
          <p:nvPr>
            <p:ph type="dt" sz="half" idx="10"/>
          </p:nvPr>
        </p:nvSpPr>
        <p:spPr/>
        <p:txBody>
          <a:bodyPr/>
          <a:lstStyle>
            <a:lvl1pPr>
              <a:defRPr/>
            </a:lvl1pPr>
          </a:lstStyle>
          <a:p>
            <a:pPr>
              <a:defRPr/>
            </a:pPr>
            <a:fld id="{5C9D6993-19B5-5C43-B865-1F0416C71D1D}" type="datetimeFigureOut">
              <a:rPr lang="en-US"/>
              <a:pPr>
                <a:defRPr/>
              </a:pPr>
              <a:t>3/27/19</a:t>
            </a:fld>
            <a:endParaRPr lang="en-US" dirty="0"/>
          </a:p>
        </p:txBody>
      </p:sp>
      <p:sp>
        <p:nvSpPr>
          <p:cNvPr id="6" name="Footer Placeholder 4">
            <a:extLst>
              <a:ext uri="{FF2B5EF4-FFF2-40B4-BE49-F238E27FC236}">
                <a16:creationId xmlns:a16="http://schemas.microsoft.com/office/drawing/2014/main" id="{243841ED-AD78-954D-A3C7-378B0E4D48E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FDD87C0-A79C-D74A-897C-6E2F060739F0}"/>
              </a:ext>
            </a:extLst>
          </p:cNvPr>
          <p:cNvSpPr>
            <a:spLocks noGrp="1"/>
          </p:cNvSpPr>
          <p:nvPr>
            <p:ph type="sldNum" sz="quarter" idx="12"/>
          </p:nvPr>
        </p:nvSpPr>
        <p:spPr/>
        <p:txBody>
          <a:bodyPr/>
          <a:lstStyle>
            <a:lvl1pPr>
              <a:defRPr/>
            </a:lvl1pPr>
          </a:lstStyle>
          <a:p>
            <a:fld id="{6BB507F5-9EE2-414C-AA4F-9F48C0B8D1FA}" type="slidenum">
              <a:rPr lang="en-US" altLang="en-US"/>
              <a:pPr/>
              <a:t>‹#›</a:t>
            </a:fld>
            <a:endParaRPr lang="en-US" altLang="en-US"/>
          </a:p>
        </p:txBody>
      </p:sp>
    </p:spTree>
    <p:extLst>
      <p:ext uri="{BB962C8B-B14F-4D97-AF65-F5344CB8AC3E}">
        <p14:creationId xmlns:p14="http://schemas.microsoft.com/office/powerpoint/2010/main" val="44496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37A31CE-F34E-C842-A7CF-F6FB22DA7810}"/>
              </a:ext>
            </a:extLst>
          </p:cNvPr>
          <p:cNvSpPr>
            <a:spLocks noGrp="1"/>
          </p:cNvSpPr>
          <p:nvPr>
            <p:ph type="dt" sz="half" idx="10"/>
          </p:nvPr>
        </p:nvSpPr>
        <p:spPr/>
        <p:txBody>
          <a:bodyPr/>
          <a:lstStyle>
            <a:lvl1pPr>
              <a:defRPr/>
            </a:lvl1pPr>
          </a:lstStyle>
          <a:p>
            <a:pPr>
              <a:defRPr/>
            </a:pPr>
            <a:fld id="{BEF4B523-FD4E-B248-909E-0FEEF1B1271F}" type="datetimeFigureOut">
              <a:rPr lang="en-US"/>
              <a:pPr>
                <a:defRPr/>
              </a:pPr>
              <a:t>3/27/19</a:t>
            </a:fld>
            <a:endParaRPr lang="en-US" dirty="0"/>
          </a:p>
        </p:txBody>
      </p:sp>
      <p:sp>
        <p:nvSpPr>
          <p:cNvPr id="8" name="Footer Placeholder 4">
            <a:extLst>
              <a:ext uri="{FF2B5EF4-FFF2-40B4-BE49-F238E27FC236}">
                <a16:creationId xmlns:a16="http://schemas.microsoft.com/office/drawing/2014/main" id="{6A9B4CA9-DA56-274D-AE38-F251C6A06F1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A51FD26-BCFC-DB48-A864-EF16C1F68166}"/>
              </a:ext>
            </a:extLst>
          </p:cNvPr>
          <p:cNvSpPr>
            <a:spLocks noGrp="1"/>
          </p:cNvSpPr>
          <p:nvPr>
            <p:ph type="sldNum" sz="quarter" idx="12"/>
          </p:nvPr>
        </p:nvSpPr>
        <p:spPr/>
        <p:txBody>
          <a:bodyPr/>
          <a:lstStyle>
            <a:lvl1pPr>
              <a:defRPr/>
            </a:lvl1pPr>
          </a:lstStyle>
          <a:p>
            <a:fld id="{B00C8CA3-10D4-6E4D-8DDA-223B9C912F97}" type="slidenum">
              <a:rPr lang="en-US" altLang="en-US"/>
              <a:pPr/>
              <a:t>‹#›</a:t>
            </a:fld>
            <a:endParaRPr lang="en-US" altLang="en-US"/>
          </a:p>
        </p:txBody>
      </p:sp>
    </p:spTree>
    <p:extLst>
      <p:ext uri="{BB962C8B-B14F-4D97-AF65-F5344CB8AC3E}">
        <p14:creationId xmlns:p14="http://schemas.microsoft.com/office/powerpoint/2010/main" val="4129403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B49B99D-8A3B-4340-AD88-59E991EE9523}"/>
              </a:ext>
            </a:extLst>
          </p:cNvPr>
          <p:cNvSpPr>
            <a:spLocks noGrp="1"/>
          </p:cNvSpPr>
          <p:nvPr>
            <p:ph type="dt" sz="half" idx="10"/>
          </p:nvPr>
        </p:nvSpPr>
        <p:spPr/>
        <p:txBody>
          <a:bodyPr/>
          <a:lstStyle>
            <a:lvl1pPr>
              <a:defRPr/>
            </a:lvl1pPr>
          </a:lstStyle>
          <a:p>
            <a:pPr>
              <a:defRPr/>
            </a:pPr>
            <a:fld id="{A3F40DB8-44DE-D049-86E5-263C4AE910D2}" type="datetimeFigureOut">
              <a:rPr lang="en-US"/>
              <a:pPr>
                <a:defRPr/>
              </a:pPr>
              <a:t>3/27/19</a:t>
            </a:fld>
            <a:endParaRPr lang="en-US" dirty="0"/>
          </a:p>
        </p:txBody>
      </p:sp>
      <p:sp>
        <p:nvSpPr>
          <p:cNvPr id="4" name="Footer Placeholder 4">
            <a:extLst>
              <a:ext uri="{FF2B5EF4-FFF2-40B4-BE49-F238E27FC236}">
                <a16:creationId xmlns:a16="http://schemas.microsoft.com/office/drawing/2014/main" id="{03BA71D1-CA73-A14B-B68F-63ECEC15C1C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7EE8B3C3-D171-A34D-B0A0-320DB56CA3C0}"/>
              </a:ext>
            </a:extLst>
          </p:cNvPr>
          <p:cNvSpPr>
            <a:spLocks noGrp="1"/>
          </p:cNvSpPr>
          <p:nvPr>
            <p:ph type="sldNum" sz="quarter" idx="12"/>
          </p:nvPr>
        </p:nvSpPr>
        <p:spPr/>
        <p:txBody>
          <a:bodyPr/>
          <a:lstStyle>
            <a:lvl1pPr>
              <a:defRPr/>
            </a:lvl1pPr>
          </a:lstStyle>
          <a:p>
            <a:fld id="{12CBADE8-1437-8A4B-990F-74BA4941C634}" type="slidenum">
              <a:rPr lang="en-US" altLang="en-US"/>
              <a:pPr/>
              <a:t>‹#›</a:t>
            </a:fld>
            <a:endParaRPr lang="en-US" altLang="en-US"/>
          </a:p>
        </p:txBody>
      </p:sp>
    </p:spTree>
    <p:extLst>
      <p:ext uri="{BB962C8B-B14F-4D97-AF65-F5344CB8AC3E}">
        <p14:creationId xmlns:p14="http://schemas.microsoft.com/office/powerpoint/2010/main" val="4259752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B786DE5-289F-BE4C-B8E5-162FA38BB69E}"/>
              </a:ext>
            </a:extLst>
          </p:cNvPr>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A09FD17-E877-0349-85BB-9620438005AD}"/>
              </a:ext>
            </a:extLst>
          </p:cNvPr>
          <p:cNvSpPr>
            <a:spLocks noGrp="1" noChangeArrowheads="1"/>
          </p:cNvSpPr>
          <p:nvPr>
            <p:ph type="body" idx="1"/>
          </p:nvPr>
        </p:nvSpPr>
        <p:spPr bwMode="auto">
          <a:xfrm>
            <a:off x="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Footer Placeholder 4">
            <a:extLst>
              <a:ext uri="{FF2B5EF4-FFF2-40B4-BE49-F238E27FC236}">
                <a16:creationId xmlns:a16="http://schemas.microsoft.com/office/drawing/2014/main" id="{4F3758D5-4657-9A4A-ACB1-845C7A106F56}"/>
              </a:ext>
            </a:extLst>
          </p:cNvPr>
          <p:cNvSpPr txBox="1">
            <a:spLocks/>
          </p:cNvSpPr>
          <p:nvPr userDrawn="1"/>
        </p:nvSpPr>
        <p:spPr>
          <a:xfrm>
            <a:off x="0" y="6629400"/>
            <a:ext cx="9144000" cy="228600"/>
          </a:xfrm>
          <a:prstGeom prst="rect">
            <a:avLst/>
          </a:prstGeom>
        </p:spPr>
        <p:txBody>
          <a:bodyPr/>
          <a:lstStyle>
            <a:lvl1pPr>
              <a:defRPr sz="1200">
                <a:solidFill>
                  <a:schemeClr val="tx1"/>
                </a:solidFill>
              </a:defRPr>
            </a:lvl1pPr>
          </a:lstStyle>
          <a:p>
            <a:pPr algn="ctr">
              <a:defRPr/>
            </a:pPr>
            <a:r>
              <a:rPr lang="en-US" i="1" dirty="0">
                <a:latin typeface="Arial" charset="0"/>
                <a:cs typeface="Arial" charset="0"/>
              </a:rPr>
              <a:t>Computer Networks</a:t>
            </a:r>
            <a:r>
              <a:rPr lang="en-US" dirty="0">
                <a:latin typeface="Arial" charset="0"/>
                <a:cs typeface="Arial" charset="0"/>
              </a:rPr>
              <a:t>, Fifth Edition by Andrew Tanenbaum and David Wetherall, © Pearson Education-Prentice Hall, 2011</a:t>
            </a:r>
          </a:p>
          <a:p>
            <a:pPr>
              <a:defRPr/>
            </a:pPr>
            <a:endParaRPr lang="en-US" dirty="0">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28" r:id="rId1"/>
    <p:sldLayoutId id="2147483741" r:id="rId2"/>
    <p:sldLayoutId id="2147483747" r:id="rId3"/>
  </p:sldLayoutIdLst>
  <p:txStyles>
    <p:title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Arial" pitchFamily="34" charset="0"/>
          <a:ea typeface="+mn-ea"/>
          <a:cs typeface="Arial" pitchFamily="34" charset="0"/>
        </a:defRPr>
      </a:lvl1pPr>
      <a:lvl2pPr marL="990600" indent="-533400" algn="l" rtl="0" eaLnBrk="0" fontAlgn="base" hangingPunct="0">
        <a:spcBef>
          <a:spcPct val="20000"/>
        </a:spcBef>
        <a:spcAft>
          <a:spcPct val="0"/>
        </a:spcAft>
        <a:buClr>
          <a:schemeClr val="accent2"/>
        </a:buClr>
        <a:buChar char="–"/>
        <a:defRPr sz="2000">
          <a:solidFill>
            <a:schemeClr val="tx1"/>
          </a:solidFill>
          <a:latin typeface="Arial" pitchFamily="34" charset="0"/>
          <a:cs typeface="Arial" pitchFamily="34"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cs typeface="Arial"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E4AB0BD6-012A-B442-AD78-9D4613E9C8D7}"/>
              </a:ext>
            </a:extLst>
          </p:cNvPr>
          <p:cNvSpPr>
            <a:spLocks noGrp="1"/>
          </p:cNvSpPr>
          <p:nvPr>
            <p:ph type="title"/>
          </p:nvPr>
        </p:nvSpPr>
        <p:spPr bwMode="auto">
          <a:xfrm>
            <a:off x="381000" y="3048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C10BB1F6-DA65-474C-AD99-E48CF39D4DDB}"/>
              </a:ext>
            </a:extLst>
          </p:cNvPr>
          <p:cNvSpPr>
            <a:spLocks noGrp="1"/>
          </p:cNvSpPr>
          <p:nvPr>
            <p:ph type="body" idx="1"/>
          </p:nvPr>
        </p:nvSpPr>
        <p:spPr bwMode="auto">
          <a:xfrm>
            <a:off x="1143000" y="1828800"/>
            <a:ext cx="75438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p:txBody>
      </p:sp>
      <p:sp>
        <p:nvSpPr>
          <p:cNvPr id="4" name="Date Placeholder 3">
            <a:extLst>
              <a:ext uri="{FF2B5EF4-FFF2-40B4-BE49-F238E27FC236}">
                <a16:creationId xmlns:a16="http://schemas.microsoft.com/office/drawing/2014/main" id="{65D77DBA-7047-2948-A528-41F04214EFF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C9B85203-FA41-4F47-A5F8-356A0D96551F}" type="datetimeFigureOut">
              <a:rPr lang="en-US"/>
              <a:pPr>
                <a:defRPr/>
              </a:pPr>
              <a:t>3/27/19</a:t>
            </a:fld>
            <a:endParaRPr lang="en-US" dirty="0"/>
          </a:p>
        </p:txBody>
      </p:sp>
      <p:sp>
        <p:nvSpPr>
          <p:cNvPr id="5" name="Footer Placeholder 4">
            <a:extLst>
              <a:ext uri="{FF2B5EF4-FFF2-40B4-BE49-F238E27FC236}">
                <a16:creationId xmlns:a16="http://schemas.microsoft.com/office/drawing/2014/main" id="{684611E2-9079-A545-8196-C0F6A309B1A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dirty="0">
                <a:solidFill>
                  <a:schemeClr val="tx1">
                    <a:tint val="75000"/>
                  </a:schemeClr>
                </a:solidFill>
                <a:latin typeface="Arial" charset="0"/>
                <a:cs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2EF155D4-6D5C-5549-AE1D-4C6C268F69E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7AFA7A6-E681-DE4D-9111-E4686845457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9" r:id="rId1"/>
    <p:sldLayoutId id="2147483742"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ctr" rtl="0" eaLnBrk="0" fontAlgn="base" hangingPunct="0">
        <a:spcBef>
          <a:spcPct val="0"/>
        </a:spcBef>
        <a:spcAft>
          <a:spcPct val="0"/>
        </a:spcAft>
        <a:defRPr lang="en-US" sz="3600" kern="1200" dirty="0">
          <a:solidFill>
            <a:srgbClr val="FF0000"/>
          </a:solidFill>
          <a:latin typeface="Times New Roman" pitchFamily="18" charset="0"/>
          <a:ea typeface="+mj-ea"/>
          <a:cs typeface="Times New Roman" pitchFamily="18" charset="0"/>
        </a:defRPr>
      </a:lvl1pPr>
      <a:lvl2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2pPr>
      <a:lvl3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3pPr>
      <a:lvl4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4pPr>
      <a:lvl5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5pPr>
      <a:lvl6pPr marL="457200" algn="ctr" rtl="0" fontAlgn="base">
        <a:spcBef>
          <a:spcPct val="0"/>
        </a:spcBef>
        <a:spcAft>
          <a:spcPct val="0"/>
        </a:spcAft>
        <a:defRPr sz="3600">
          <a:solidFill>
            <a:srgbClr val="FF0000"/>
          </a:solidFill>
          <a:latin typeface="Times New Roman" pitchFamily="18" charset="0"/>
          <a:cs typeface="Times New Roman" pitchFamily="18" charset="0"/>
        </a:defRPr>
      </a:lvl6pPr>
      <a:lvl7pPr marL="914400" algn="ctr" rtl="0" fontAlgn="base">
        <a:spcBef>
          <a:spcPct val="0"/>
        </a:spcBef>
        <a:spcAft>
          <a:spcPct val="0"/>
        </a:spcAft>
        <a:defRPr sz="3600">
          <a:solidFill>
            <a:srgbClr val="FF0000"/>
          </a:solidFill>
          <a:latin typeface="Times New Roman" pitchFamily="18" charset="0"/>
          <a:cs typeface="Times New Roman" pitchFamily="18" charset="0"/>
        </a:defRPr>
      </a:lvl7pPr>
      <a:lvl8pPr marL="1371600" algn="ctr" rtl="0" fontAlgn="base">
        <a:spcBef>
          <a:spcPct val="0"/>
        </a:spcBef>
        <a:spcAft>
          <a:spcPct val="0"/>
        </a:spcAft>
        <a:defRPr sz="3600">
          <a:solidFill>
            <a:srgbClr val="FF0000"/>
          </a:solidFill>
          <a:latin typeface="Times New Roman" pitchFamily="18" charset="0"/>
          <a:cs typeface="Times New Roman" pitchFamily="18" charset="0"/>
        </a:defRPr>
      </a:lvl8pPr>
      <a:lvl9pPr marL="1828800" algn="ctr" rtl="0" fontAlgn="base">
        <a:spcBef>
          <a:spcPct val="0"/>
        </a:spcBef>
        <a:spcAft>
          <a:spcPct val="0"/>
        </a:spcAft>
        <a:defRPr sz="3600">
          <a:solidFill>
            <a:srgbClr val="FF0000"/>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Clr>
          <a:srgbClr val="0000CC"/>
        </a:buClr>
        <a:buFont typeface="Arial" panose="020B0604020202020204" pitchFamily="34" charset="0"/>
        <a:buChar char="•"/>
        <a:defRPr sz="32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Times New Roman"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Times New Roman"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Times New Roman"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D366467-2564-CB41-B797-7467A6C2D176}"/>
              </a:ext>
            </a:extLst>
          </p:cNvPr>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Rectangle 3">
            <a:extLst>
              <a:ext uri="{FF2B5EF4-FFF2-40B4-BE49-F238E27FC236}">
                <a16:creationId xmlns:a16="http://schemas.microsoft.com/office/drawing/2014/main" id="{9759535D-FC45-874F-8473-E0602C3A816E}"/>
              </a:ext>
            </a:extLst>
          </p:cNvPr>
          <p:cNvSpPr>
            <a:spLocks noGrp="1" noChangeArrowheads="1"/>
          </p:cNvSpPr>
          <p:nvPr>
            <p:ph type="body" idx="1"/>
          </p:nvPr>
        </p:nvSpPr>
        <p:spPr bwMode="auto">
          <a:xfrm>
            <a:off x="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Footer Placeholder 4">
            <a:extLst>
              <a:ext uri="{FF2B5EF4-FFF2-40B4-BE49-F238E27FC236}">
                <a16:creationId xmlns:a16="http://schemas.microsoft.com/office/drawing/2014/main" id="{1834F8A5-9FAB-094F-8776-32CAD77CF72B}"/>
              </a:ext>
            </a:extLst>
          </p:cNvPr>
          <p:cNvSpPr txBox="1">
            <a:spLocks/>
          </p:cNvSpPr>
          <p:nvPr/>
        </p:nvSpPr>
        <p:spPr>
          <a:xfrm>
            <a:off x="0" y="6629400"/>
            <a:ext cx="9144000" cy="228600"/>
          </a:xfrm>
          <a:prstGeom prst="rect">
            <a:avLst/>
          </a:prstGeom>
        </p:spPr>
        <p:txBody>
          <a:bodyPr/>
          <a:lstStyle>
            <a:lvl1pPr>
              <a:defRPr sz="1200">
                <a:solidFill>
                  <a:schemeClr val="tx1"/>
                </a:solidFill>
              </a:defRPr>
            </a:lvl1pPr>
          </a:lstStyle>
          <a:p>
            <a:pPr algn="ctr" fontAlgn="auto">
              <a:spcBef>
                <a:spcPts val="0"/>
              </a:spcBef>
              <a:spcAft>
                <a:spcPts val="0"/>
              </a:spcAft>
              <a:defRPr/>
            </a:pPr>
            <a:r>
              <a:rPr lang="en-US" i="1" dirty="0"/>
              <a:t>Computer Networks</a:t>
            </a:r>
            <a:r>
              <a:rPr lang="en-US" dirty="0"/>
              <a:t>, Fifth Edition by Andrew Tanenbaum and David Wetherall, © Pearson Education-Prentice Hall, 2011</a:t>
            </a:r>
          </a:p>
          <a:p>
            <a:pPr fontAlgn="auto">
              <a:spcBef>
                <a:spcPts val="0"/>
              </a:spcBef>
              <a:spcAft>
                <a:spcPts val="0"/>
              </a:spcAft>
              <a:defRPr/>
            </a:pPr>
            <a:endParaRPr lang="en-US" dirty="0">
              <a:latin typeface="+mn-lt"/>
              <a:cs typeface="Arial" charset="0"/>
            </a:endParaRPr>
          </a:p>
        </p:txBody>
      </p:sp>
    </p:spTree>
  </p:cSld>
  <p:clrMap bg1="lt1" tx1="dk1" bg2="lt2" tx2="dk2" accent1="accent1" accent2="accent2" accent3="accent3" accent4="accent4" accent5="accent5" accent6="accent6" hlink="hlink" folHlink="folHlink"/>
  <p:sldLayoutIdLst>
    <p:sldLayoutId id="2147483739" r:id="rId1"/>
  </p:sldLayoutIdLst>
  <p:txStyles>
    <p:title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Arial" pitchFamily="34" charset="0"/>
          <a:ea typeface="+mn-ea"/>
          <a:cs typeface="Arial" pitchFamily="34" charset="0"/>
        </a:defRPr>
      </a:lvl1pPr>
      <a:lvl2pPr marL="990600" indent="-533400" algn="l" rtl="0" eaLnBrk="0" fontAlgn="base" hangingPunct="0">
        <a:spcBef>
          <a:spcPct val="20000"/>
        </a:spcBef>
        <a:spcAft>
          <a:spcPct val="0"/>
        </a:spcAft>
        <a:buClr>
          <a:schemeClr val="accent2"/>
        </a:buClr>
        <a:buChar char="–"/>
        <a:defRPr sz="2000">
          <a:solidFill>
            <a:schemeClr val="tx1"/>
          </a:solidFill>
          <a:latin typeface="Arial" pitchFamily="34" charset="0"/>
          <a:cs typeface="Arial" pitchFamily="34"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cs typeface="Arial"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C1003F8-C7F8-1245-AB8B-A186384181BA}"/>
              </a:ext>
            </a:extLst>
          </p:cNvPr>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6510A01-E234-5F40-BC96-2B8D07057258}"/>
              </a:ext>
            </a:extLst>
          </p:cNvPr>
          <p:cNvSpPr>
            <a:spLocks noGrp="1" noChangeArrowheads="1"/>
          </p:cNvSpPr>
          <p:nvPr>
            <p:ph type="body" idx="1"/>
          </p:nvPr>
        </p:nvSpPr>
        <p:spPr bwMode="auto">
          <a:xfrm>
            <a:off x="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a:extLst>
              <a:ext uri="{FF2B5EF4-FFF2-40B4-BE49-F238E27FC236}">
                <a16:creationId xmlns:a16="http://schemas.microsoft.com/office/drawing/2014/main" id="{6B22B5CE-A47B-5042-9671-663FFB6497A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fontAlgn="auto" hangingPunct="1">
              <a:spcBef>
                <a:spcPts val="0"/>
              </a:spcBef>
              <a:spcAft>
                <a:spcPts val="0"/>
              </a:spcAft>
              <a:defRPr sz="1400">
                <a:latin typeface="+mn-lt"/>
                <a:cs typeface="+mn-cs"/>
              </a:defRPr>
            </a:lvl1pPr>
          </a:lstStyle>
          <a:p>
            <a:pPr>
              <a:defRPr/>
            </a:pPr>
            <a:fld id="{28DC0EA4-EB5A-D046-A433-9990FACC6FFA}" type="datetimeFigureOut">
              <a:rPr lang="en-US"/>
              <a:pPr>
                <a:defRPr/>
              </a:pPr>
              <a:t>3/27/19</a:t>
            </a:fld>
            <a:endParaRPr lang="en-US"/>
          </a:p>
        </p:txBody>
      </p:sp>
      <p:sp>
        <p:nvSpPr>
          <p:cNvPr id="4101" name="Rectangle 5">
            <a:extLst>
              <a:ext uri="{FF2B5EF4-FFF2-40B4-BE49-F238E27FC236}">
                <a16:creationId xmlns:a16="http://schemas.microsoft.com/office/drawing/2014/main" id="{7BB2FE6C-C86E-0245-A863-8B4397F7EFF3}"/>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a:latin typeface="+mn-lt"/>
                <a:cs typeface="+mn-cs"/>
              </a:defRPr>
            </a:lvl1pPr>
          </a:lstStyle>
          <a:p>
            <a:pPr>
              <a:defRPr/>
            </a:pPr>
            <a:endParaRPr lang="en-US"/>
          </a:p>
        </p:txBody>
      </p:sp>
      <p:sp>
        <p:nvSpPr>
          <p:cNvPr id="4102" name="Rectangle 6">
            <a:extLst>
              <a:ext uri="{FF2B5EF4-FFF2-40B4-BE49-F238E27FC236}">
                <a16:creationId xmlns:a16="http://schemas.microsoft.com/office/drawing/2014/main" id="{CC132F8E-EA26-0045-9F51-FA53E22B9B9D}"/>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fld id="{ACC631C6-9BBC-EE45-B065-F0D7DA9CDA83}" type="slidenum">
              <a:rPr lang="en-US" altLang="en-US"/>
              <a:pPr/>
              <a:t>‹#›</a:t>
            </a:fld>
            <a:endParaRPr lang="en-US" altLang="en-US"/>
          </a:p>
        </p:txBody>
      </p:sp>
    </p:spTree>
    <p:extLst>
      <p:ext uri="{BB962C8B-B14F-4D97-AF65-F5344CB8AC3E}">
        <p14:creationId xmlns:p14="http://schemas.microsoft.com/office/powerpoint/2010/main" val="1122504744"/>
      </p:ext>
    </p:extLst>
  </p:cSld>
  <p:clrMap bg1="lt1" tx1="dk1" bg2="lt2" tx2="dk2" accent1="accent1" accent2="accent2" accent3="accent3" accent4="accent4" accent5="accent5" accent6="accent6" hlink="hlink" folHlink="folHlink"/>
  <p:sldLayoutIdLst>
    <p:sldLayoutId id="2147483745" r:id="rId1"/>
  </p:sldLayoutIdLst>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itchFamily="18" charset="0"/>
        </a:defRPr>
      </a:lvl2pPr>
      <a:lvl3pPr algn="ctr" rtl="0" eaLnBrk="0" fontAlgn="base" hangingPunct="0">
        <a:spcBef>
          <a:spcPct val="0"/>
        </a:spcBef>
        <a:spcAft>
          <a:spcPct val="0"/>
        </a:spcAft>
        <a:defRPr sz="4400">
          <a:solidFill>
            <a:srgbClr val="FF0000"/>
          </a:solidFill>
          <a:latin typeface="Times New Roman" pitchFamily="18" charset="0"/>
        </a:defRPr>
      </a:lvl3pPr>
      <a:lvl4pPr algn="ctr" rtl="0" eaLnBrk="0" fontAlgn="base" hangingPunct="0">
        <a:spcBef>
          <a:spcPct val="0"/>
        </a:spcBef>
        <a:spcAft>
          <a:spcPct val="0"/>
        </a:spcAft>
        <a:defRPr sz="4400">
          <a:solidFill>
            <a:srgbClr val="FF0000"/>
          </a:solidFill>
          <a:latin typeface="Times New Roman" pitchFamily="18" charset="0"/>
        </a:defRPr>
      </a:lvl4pPr>
      <a:lvl5pPr algn="ctr" rtl="0" eaLnBrk="0" fontAlgn="base" hangingPunct="0">
        <a:spcBef>
          <a:spcPct val="0"/>
        </a:spcBef>
        <a:spcAft>
          <a:spcPct val="0"/>
        </a:spcAft>
        <a:defRPr sz="4400">
          <a:solidFill>
            <a:srgbClr val="FF0000"/>
          </a:solidFill>
          <a:latin typeface="Times New Roman" pitchFamily="18"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a:solidFill>
            <a:schemeClr val="tx1"/>
          </a:solidFill>
          <a:latin typeface="+mn-lt"/>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C1003F8-C7F8-1245-AB8B-A186384181BA}"/>
              </a:ext>
            </a:extLst>
          </p:cNvPr>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6510A01-E234-5F40-BC96-2B8D07057258}"/>
              </a:ext>
            </a:extLst>
          </p:cNvPr>
          <p:cNvSpPr>
            <a:spLocks noGrp="1" noChangeArrowheads="1"/>
          </p:cNvSpPr>
          <p:nvPr>
            <p:ph type="body" idx="1"/>
          </p:nvPr>
        </p:nvSpPr>
        <p:spPr bwMode="auto">
          <a:xfrm>
            <a:off x="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a:extLst>
              <a:ext uri="{FF2B5EF4-FFF2-40B4-BE49-F238E27FC236}">
                <a16:creationId xmlns:a16="http://schemas.microsoft.com/office/drawing/2014/main" id="{6B22B5CE-A47B-5042-9671-663FFB6497A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fontAlgn="auto" hangingPunct="1">
              <a:spcBef>
                <a:spcPts val="0"/>
              </a:spcBef>
              <a:spcAft>
                <a:spcPts val="0"/>
              </a:spcAft>
              <a:defRPr sz="1400">
                <a:latin typeface="+mn-lt"/>
                <a:cs typeface="+mn-cs"/>
              </a:defRPr>
            </a:lvl1pPr>
          </a:lstStyle>
          <a:p>
            <a:pPr>
              <a:defRPr/>
            </a:pPr>
            <a:fld id="{28DC0EA4-EB5A-D046-A433-9990FACC6FFA}" type="datetimeFigureOut">
              <a:rPr lang="en-US"/>
              <a:pPr>
                <a:defRPr/>
              </a:pPr>
              <a:t>3/27/19</a:t>
            </a:fld>
            <a:endParaRPr lang="en-US"/>
          </a:p>
        </p:txBody>
      </p:sp>
      <p:sp>
        <p:nvSpPr>
          <p:cNvPr id="4101" name="Rectangle 5">
            <a:extLst>
              <a:ext uri="{FF2B5EF4-FFF2-40B4-BE49-F238E27FC236}">
                <a16:creationId xmlns:a16="http://schemas.microsoft.com/office/drawing/2014/main" id="{7BB2FE6C-C86E-0245-A863-8B4397F7EFF3}"/>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a:latin typeface="+mn-lt"/>
                <a:cs typeface="+mn-cs"/>
              </a:defRPr>
            </a:lvl1pPr>
          </a:lstStyle>
          <a:p>
            <a:pPr>
              <a:defRPr/>
            </a:pPr>
            <a:endParaRPr lang="en-US"/>
          </a:p>
        </p:txBody>
      </p:sp>
      <p:sp>
        <p:nvSpPr>
          <p:cNvPr id="4102" name="Rectangle 6">
            <a:extLst>
              <a:ext uri="{FF2B5EF4-FFF2-40B4-BE49-F238E27FC236}">
                <a16:creationId xmlns:a16="http://schemas.microsoft.com/office/drawing/2014/main" id="{CC132F8E-EA26-0045-9F51-FA53E22B9B9D}"/>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fld id="{ACC631C6-9BBC-EE45-B065-F0D7DA9CDA83}" type="slidenum">
              <a:rPr lang="en-US" altLang="en-US"/>
              <a:pPr/>
              <a:t>‹#›</a:t>
            </a:fld>
            <a:endParaRPr lang="en-US" altLang="en-US"/>
          </a:p>
        </p:txBody>
      </p:sp>
    </p:spTree>
    <p:extLst>
      <p:ext uri="{BB962C8B-B14F-4D97-AF65-F5344CB8AC3E}">
        <p14:creationId xmlns:p14="http://schemas.microsoft.com/office/powerpoint/2010/main" val="1398569960"/>
      </p:ext>
    </p:extLst>
  </p:cSld>
  <p:clrMap bg1="lt1" tx1="dk1" bg2="lt2" tx2="dk2" accent1="accent1" accent2="accent2" accent3="accent3" accent4="accent4" accent5="accent5" accent6="accent6" hlink="hlink" folHlink="folHlink"/>
  <p:sldLayoutIdLst>
    <p:sldLayoutId id="2147483749" r:id="rId1"/>
    <p:sldLayoutId id="2147483750" r:id="rId2"/>
  </p:sldLayoutIdLst>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itchFamily="18" charset="0"/>
        </a:defRPr>
      </a:lvl2pPr>
      <a:lvl3pPr algn="ctr" rtl="0" eaLnBrk="0" fontAlgn="base" hangingPunct="0">
        <a:spcBef>
          <a:spcPct val="0"/>
        </a:spcBef>
        <a:spcAft>
          <a:spcPct val="0"/>
        </a:spcAft>
        <a:defRPr sz="4400">
          <a:solidFill>
            <a:srgbClr val="FF0000"/>
          </a:solidFill>
          <a:latin typeface="Times New Roman" pitchFamily="18" charset="0"/>
        </a:defRPr>
      </a:lvl3pPr>
      <a:lvl4pPr algn="ctr" rtl="0" eaLnBrk="0" fontAlgn="base" hangingPunct="0">
        <a:spcBef>
          <a:spcPct val="0"/>
        </a:spcBef>
        <a:spcAft>
          <a:spcPct val="0"/>
        </a:spcAft>
        <a:defRPr sz="4400">
          <a:solidFill>
            <a:srgbClr val="FF0000"/>
          </a:solidFill>
          <a:latin typeface="Times New Roman" pitchFamily="18" charset="0"/>
        </a:defRPr>
      </a:lvl4pPr>
      <a:lvl5pPr algn="ctr" rtl="0" eaLnBrk="0" fontAlgn="base" hangingPunct="0">
        <a:spcBef>
          <a:spcPct val="0"/>
        </a:spcBef>
        <a:spcAft>
          <a:spcPct val="0"/>
        </a:spcAft>
        <a:defRPr sz="4400">
          <a:solidFill>
            <a:srgbClr val="FF0000"/>
          </a:solidFill>
          <a:latin typeface="Times New Roman" pitchFamily="18"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a:solidFill>
            <a:schemeClr val="tx1"/>
          </a:solidFill>
          <a:latin typeface="+mn-lt"/>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867832C1-9977-9B4B-A773-D9AAE30FB545}"/>
              </a:ext>
            </a:extLst>
          </p:cNvPr>
          <p:cNvSpPr>
            <a:spLocks noGrp="1"/>
          </p:cNvSpPr>
          <p:nvPr>
            <p:ph type="ctrTitle"/>
          </p:nvPr>
        </p:nvSpPr>
        <p:spPr/>
        <p:txBody>
          <a:bodyPr/>
          <a:lstStyle/>
          <a:p>
            <a:pPr eaLnBrk="1" hangingPunct="1"/>
            <a:r>
              <a:rPr lang="en-US" altLang="en-US"/>
              <a:t>The Data Link Layer</a:t>
            </a:r>
          </a:p>
        </p:txBody>
      </p:sp>
      <p:sp>
        <p:nvSpPr>
          <p:cNvPr id="8195" name="Subtitle 2">
            <a:extLst>
              <a:ext uri="{FF2B5EF4-FFF2-40B4-BE49-F238E27FC236}">
                <a16:creationId xmlns:a16="http://schemas.microsoft.com/office/drawing/2014/main" id="{A0A37BD4-A747-5849-A147-1405AB5F2FE8}"/>
              </a:ext>
            </a:extLst>
          </p:cNvPr>
          <p:cNvSpPr>
            <a:spLocks noGrp="1"/>
          </p:cNvSpPr>
          <p:nvPr>
            <p:ph type="subTitle" idx="1"/>
          </p:nvPr>
        </p:nvSpPr>
        <p:spPr/>
        <p:txBody>
          <a:bodyPr/>
          <a:lstStyle/>
          <a:p>
            <a:pPr eaLnBrk="1" hangingPunct="1"/>
            <a:r>
              <a:rPr lang="en-US" altLang="en-US" dirty="0"/>
              <a:t>Chapter 3</a:t>
            </a:r>
          </a:p>
        </p:txBody>
      </p:sp>
      <p:sp>
        <p:nvSpPr>
          <p:cNvPr id="3" name="Rounded Rectangle 2">
            <a:extLst>
              <a:ext uri="{FF2B5EF4-FFF2-40B4-BE49-F238E27FC236}">
                <a16:creationId xmlns:a16="http://schemas.microsoft.com/office/drawing/2014/main" id="{10E19345-72AF-4F4C-8998-58DEF257C0D9}"/>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Error</a:t>
            </a:r>
            <a:r>
              <a:rPr lang="en-US" altLang="zh-CN" dirty="0">
                <a:latin typeface="Arial" panose="020B0604020202020204" pitchFamily="34" charset="0"/>
                <a:cs typeface="Arial" panose="020B0604020202020204" pitchFamily="34" charset="0"/>
              </a:rPr>
              <a:t>-Detection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Codes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Checksum</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zh-CN" sz="2400" dirty="0">
                <a:solidFill>
                  <a:srgbClr val="000000"/>
                </a:solidFill>
                <a:ea typeface="宋体" panose="02010600030101010101" pitchFamily="2" charset="-122"/>
              </a:rPr>
              <a:t>Checksum: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group</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check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associated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with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message,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regardless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how</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calculated.</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a:defRPr/>
            </a:pP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checksum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usually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placed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message,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complement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sum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function.</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indent="-342900">
              <a:buFont typeface="Arial" panose="020B0604020202020204" pitchFamily="34" charset="0"/>
              <a:buChar char="•"/>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Errors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may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detected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summing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bits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checksum.</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indent="-342900">
              <a:buFont typeface="Arial" panose="020B0604020202020204" pitchFamily="34" charset="0"/>
              <a:buChar char="•"/>
              <a:defRPr/>
            </a:pPr>
            <a:r>
              <a:rPr lang="en-US" altLang="zh-CN" sz="2400" dirty="0">
                <a:solidFill>
                  <a:srgbClr val="000000"/>
                </a:solidFill>
                <a:ea typeface="宋体" panose="02010600030101010101" pitchFamily="2" charset="-122"/>
              </a:rPr>
              <a:t>If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result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0,</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been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detected.</a:t>
            </a:r>
            <a:r>
              <a:rPr lang="zh-CN" altLang="en-US" sz="2400" dirty="0">
                <a:solidFill>
                  <a:srgbClr val="000000"/>
                </a:solidFill>
                <a:ea typeface="宋体" panose="02010600030101010101" pitchFamily="2" charset="-122"/>
              </a:rPr>
              <a:t>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2375906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Packet over SONET</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914400"/>
            <a:ext cx="77724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DEAD</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state: there is no connection at the physical layer.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i="1" dirty="0">
                <a:solidFill>
                  <a:srgbClr val="000000"/>
                </a:solidFill>
                <a:ea typeface="宋体" panose="02010600030101010101" pitchFamily="2" charset="-122"/>
              </a:rPr>
              <a:t>ESTABLISH</a:t>
            </a:r>
            <a:r>
              <a:rPr lang="en-US" altLang="zh-CN" sz="2400" dirty="0">
                <a:solidFill>
                  <a:srgbClr val="000000"/>
                </a:solidFill>
                <a:ea typeface="宋体" panose="02010600030101010101" pitchFamily="2" charset="-122"/>
              </a:rPr>
              <a:t> state: a physical layer connection is established. </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AUTHENTICATE</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state: the two parties can check each other’s identities.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i="1" dirty="0">
                <a:solidFill>
                  <a:srgbClr val="000000"/>
                </a:solidFill>
                <a:ea typeface="宋体" panose="02010600030101010101" pitchFamily="2" charset="-122"/>
              </a:rPr>
              <a:t>NETWORK</a:t>
            </a:r>
            <a:r>
              <a:rPr lang="en-US" altLang="zh-CN" sz="2400" dirty="0">
                <a:solidFill>
                  <a:srgbClr val="000000"/>
                </a:solidFill>
                <a:ea typeface="宋体" panose="02010600030101010101" pitchFamily="2" charset="-122"/>
              </a:rPr>
              <a:t> state: a series of packets are sent to configure the network layer. </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OPEN</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state: data transport can start.</a:t>
            </a:r>
            <a:r>
              <a:rPr lang="en-US" altLang="zh-CN" sz="2400" dirty="0">
                <a:solidFill>
                  <a:srgbClr val="000000"/>
                </a:solidFill>
                <a:ea typeface="宋体" panose="02010600030101010101" pitchFamily="2" charset="-122"/>
              </a:rPr>
              <a:t> IP packets are carried in PPP frames across the SONET links. </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TERMINATE</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state: data transport is finished, drop the physical layer connection and go back to DEAD state.</a:t>
            </a:r>
          </a:p>
        </p:txBody>
      </p:sp>
    </p:spTree>
    <p:extLst>
      <p:ext uri="{BB962C8B-B14F-4D97-AF65-F5344CB8AC3E}">
        <p14:creationId xmlns:p14="http://schemas.microsoft.com/office/powerpoint/2010/main" val="20793544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ADSL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161157"/>
            <a:ext cx="7772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ADSL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connects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home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subscribers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Internet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over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telephone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local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loop.</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DSL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modem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added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home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side.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PC</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IP</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DSL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modem.</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DSL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model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sends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400" dirty="0">
                <a:solidFill>
                  <a:srgbClr val="000000"/>
                </a:solidFill>
                <a:ea typeface="宋体" panose="02010600030101010101" pitchFamily="2" charset="-122"/>
              </a:rPr>
              <a:t>IP</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over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local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loop</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device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called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DSLAM</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DSLAM</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extracts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IP</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packets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enter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ISP</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network.</a:t>
            </a:r>
            <a:endParaRPr lang="en-CA"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PPP</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SONET.</a:t>
            </a:r>
            <a:endParaRPr lang="en-CA" altLang="zh-CN" sz="2400" dirty="0">
              <a:solidFill>
                <a:srgbClr val="000000"/>
              </a:solidFill>
              <a:ea typeface="宋体" panose="02010600030101010101" pitchFamily="2" charset="-122"/>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ATM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AAL5</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new</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protocols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we’ve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seen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before.</a:t>
            </a:r>
            <a:r>
              <a:rPr lang="zh-CN" altLang="en-US" sz="2400" dirty="0">
                <a:solidFill>
                  <a:srgbClr val="000000"/>
                </a:solidFill>
                <a:ea typeface="宋体" panose="02010600030101010101" pitchFamily="2" charset="-122"/>
              </a:rPr>
              <a:t> </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9783468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3EDD1951-2646-B64F-8DD0-D15BB4B22E8B}"/>
              </a:ext>
            </a:extLst>
          </p:cNvPr>
          <p:cNvSpPr>
            <a:spLocks noGrp="1"/>
          </p:cNvSpPr>
          <p:nvPr>
            <p:ph type="title"/>
          </p:nvPr>
        </p:nvSpPr>
        <p:spPr/>
        <p:txBody>
          <a:bodyPr/>
          <a:lstStyle/>
          <a:p>
            <a:pPr eaLnBrk="1" hangingPunct="1"/>
            <a:r>
              <a:rPr lang="en-US" altLang="en-US" dirty="0"/>
              <a:t>ADSL (Asymmetric Digital </a:t>
            </a:r>
            <a:br>
              <a:rPr lang="en-US" altLang="en-US" dirty="0"/>
            </a:br>
            <a:r>
              <a:rPr lang="en-US" altLang="en-US" dirty="0"/>
              <a:t>Subscriber Loop)</a:t>
            </a:r>
          </a:p>
        </p:txBody>
      </p:sp>
      <p:sp>
        <p:nvSpPr>
          <p:cNvPr id="67587" name="Content Placeholder 2">
            <a:extLst>
              <a:ext uri="{FF2B5EF4-FFF2-40B4-BE49-F238E27FC236}">
                <a16:creationId xmlns:a16="http://schemas.microsoft.com/office/drawing/2014/main" id="{359A4E2F-B1ED-3C48-9B03-121C5E5DC9B4}"/>
              </a:ext>
            </a:extLst>
          </p:cNvPr>
          <p:cNvSpPr>
            <a:spLocks noGrp="1"/>
          </p:cNvSpPr>
          <p:nvPr>
            <p:ph idx="1"/>
          </p:nvPr>
        </p:nvSpPr>
        <p:spPr/>
        <p:txBody>
          <a:bodyPr/>
          <a:lstStyle/>
          <a:p>
            <a:pPr algn="ctr" eaLnBrk="1" hangingPunct="1">
              <a:buFontTx/>
              <a:buNone/>
            </a:pPr>
            <a:r>
              <a:rPr lang="en-US" altLang="en-US"/>
              <a:t>ADSL protocol stacks.</a:t>
            </a:r>
          </a:p>
        </p:txBody>
      </p:sp>
      <p:pic>
        <p:nvPicPr>
          <p:cNvPr id="67588" name="Picture 2">
            <a:extLst>
              <a:ext uri="{FF2B5EF4-FFF2-40B4-BE49-F238E27FC236}">
                <a16:creationId xmlns:a16="http://schemas.microsoft.com/office/drawing/2014/main" id="{55D8C45F-A27E-AC4C-BF79-E3CD7A14C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418513"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95A354D8-4403-6B40-9355-EFFAFF01D468}"/>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97105179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ADSL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161157"/>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ATM</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(Asynchronous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Transfer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Mode)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link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based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transmission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fixed-length</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cell</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CA"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ATM</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connection-oriented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technology.</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Each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cell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carries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virtual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circuit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identifier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header.</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Each</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cell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53</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bytes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long,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consisting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48-byte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payload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5-byte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header.</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CA" altLang="zh-CN" sz="2400" dirty="0">
              <a:solidFill>
                <a:srgbClr val="000000"/>
              </a:solidFill>
              <a:ea typeface="宋体" panose="02010600030101010101" pitchFamily="2" charset="-122"/>
            </a:endParaRPr>
          </a:p>
          <a:p>
            <a:pPr marR="0" lvl="0" algn="l" defTabSz="914400" rtl="0" eaLnBrk="1" fontAlgn="base" latinLnBrk="0" hangingPunct="1">
              <a:lnSpc>
                <a:spcPct val="100000"/>
              </a:lnSpc>
              <a:spcBef>
                <a:spcPct val="0"/>
              </a:spcBef>
              <a:spcAft>
                <a:spcPct val="0"/>
              </a:spcAft>
              <a:buClrTx/>
              <a:buSzTx/>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over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ATM</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network,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needs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mapped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sequence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cells,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which</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done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ATM</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adaptation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endParaRPr lang="en-US" altLang="zh-CN" sz="2400" dirty="0">
              <a:solidFill>
                <a:srgbClr val="000000"/>
              </a:solidFill>
              <a:ea typeface="宋体" panose="02010600030101010101" pitchFamily="2" charset="-122"/>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AAL5</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(ATM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Adaptation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5)</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main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used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p:txBody>
      </p:sp>
    </p:spTree>
    <p:extLst>
      <p:ext uri="{BB962C8B-B14F-4D97-AF65-F5344CB8AC3E}">
        <p14:creationId xmlns:p14="http://schemas.microsoft.com/office/powerpoint/2010/main" val="15000745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ADSL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161157"/>
            <a:ext cx="7772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AAL5</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Only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PPP</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protocol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PPP</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payload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fields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placed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AAL5</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payload.</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CRC</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used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PPP.</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Padding: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rounds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up</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overall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length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multiple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48</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bytes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evenly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divided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cells.</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p:txBody>
      </p:sp>
    </p:spTree>
    <p:extLst>
      <p:ext uri="{BB962C8B-B14F-4D97-AF65-F5344CB8AC3E}">
        <p14:creationId xmlns:p14="http://schemas.microsoft.com/office/powerpoint/2010/main" val="4360981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8AF8F0F4-5E3A-BB42-B4D8-617743B82E4D}"/>
              </a:ext>
            </a:extLst>
          </p:cNvPr>
          <p:cNvSpPr>
            <a:spLocks noGrp="1"/>
          </p:cNvSpPr>
          <p:nvPr>
            <p:ph type="title"/>
          </p:nvPr>
        </p:nvSpPr>
        <p:spPr/>
        <p:txBody>
          <a:bodyPr/>
          <a:lstStyle/>
          <a:p>
            <a:pPr eaLnBrk="1" hangingPunct="1"/>
            <a:r>
              <a:rPr lang="en-US" altLang="en-US" dirty="0"/>
              <a:t>ADSL (Asymmetric Digital </a:t>
            </a:r>
            <a:br>
              <a:rPr lang="en-US" altLang="en-US" dirty="0"/>
            </a:br>
            <a:r>
              <a:rPr lang="en-US" altLang="en-US" dirty="0"/>
              <a:t>Subscriber Loop)</a:t>
            </a:r>
          </a:p>
        </p:txBody>
      </p:sp>
      <p:sp>
        <p:nvSpPr>
          <p:cNvPr id="68611" name="Content Placeholder 2">
            <a:extLst>
              <a:ext uri="{FF2B5EF4-FFF2-40B4-BE49-F238E27FC236}">
                <a16:creationId xmlns:a16="http://schemas.microsoft.com/office/drawing/2014/main" id="{87ED9907-F991-F348-971D-F4D5EB43A26C}"/>
              </a:ext>
            </a:extLst>
          </p:cNvPr>
          <p:cNvSpPr>
            <a:spLocks noGrp="1"/>
          </p:cNvSpPr>
          <p:nvPr>
            <p:ph idx="1"/>
          </p:nvPr>
        </p:nvSpPr>
        <p:spPr/>
        <p:txBody>
          <a:bodyPr/>
          <a:lstStyle/>
          <a:p>
            <a:pPr algn="ctr" eaLnBrk="1" hangingPunct="1">
              <a:buFontTx/>
              <a:buNone/>
            </a:pPr>
            <a:r>
              <a:rPr lang="en-US" altLang="en-US"/>
              <a:t>AAL5 frame carrying PPP data</a:t>
            </a:r>
          </a:p>
        </p:txBody>
      </p:sp>
      <p:pic>
        <p:nvPicPr>
          <p:cNvPr id="68612" name="Picture 2">
            <a:extLst>
              <a:ext uri="{FF2B5EF4-FFF2-40B4-BE49-F238E27FC236}">
                <a16:creationId xmlns:a16="http://schemas.microsoft.com/office/drawing/2014/main" id="{4F067330-6080-534C-9870-C18A5178FA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2514600"/>
            <a:ext cx="86614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99C24175-B39C-1348-A576-9B48609430F1}"/>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4954547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0AC260DA-5CB4-2046-BFC0-184EEEEF06A9}"/>
              </a:ext>
            </a:extLst>
          </p:cNvPr>
          <p:cNvSpPr>
            <a:spLocks noGrp="1"/>
          </p:cNvSpPr>
          <p:nvPr>
            <p:ph type="ctrTitle"/>
          </p:nvPr>
        </p:nvSpPr>
        <p:spPr/>
        <p:txBody>
          <a:bodyPr/>
          <a:lstStyle/>
          <a:p>
            <a:pPr eaLnBrk="1" hangingPunct="1"/>
            <a:r>
              <a:rPr lang="en-US" altLang="en-US"/>
              <a:t>End</a:t>
            </a:r>
          </a:p>
        </p:txBody>
      </p:sp>
      <p:sp>
        <p:nvSpPr>
          <p:cNvPr id="69635" name="Subtitle 2">
            <a:extLst>
              <a:ext uri="{FF2B5EF4-FFF2-40B4-BE49-F238E27FC236}">
                <a16:creationId xmlns:a16="http://schemas.microsoft.com/office/drawing/2014/main" id="{CA4150A6-318C-4843-866C-774C15CFD753}"/>
              </a:ext>
            </a:extLst>
          </p:cNvPr>
          <p:cNvSpPr>
            <a:spLocks noGrp="1"/>
          </p:cNvSpPr>
          <p:nvPr>
            <p:ph type="subTitle" idx="1"/>
          </p:nvPr>
        </p:nvSpPr>
        <p:spPr/>
        <p:txBody>
          <a:bodyPr/>
          <a:lstStyle/>
          <a:p>
            <a:pPr eaLnBrk="1" hangingPunct="1"/>
            <a:r>
              <a:rPr lang="en-US" altLang="en-US"/>
              <a:t>Chapter 3</a:t>
            </a:r>
          </a:p>
        </p:txBody>
      </p:sp>
      <p:sp>
        <p:nvSpPr>
          <p:cNvPr id="4" name="Rounded Rectangle 3">
            <a:extLst>
              <a:ext uri="{FF2B5EF4-FFF2-40B4-BE49-F238E27FC236}">
                <a16:creationId xmlns:a16="http://schemas.microsoft.com/office/drawing/2014/main" id="{CC7431A0-E545-CC4D-94FD-11D6276EBF1B}"/>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Error</a:t>
            </a:r>
            <a:r>
              <a:rPr lang="en-US" altLang="zh-CN" dirty="0">
                <a:latin typeface="Arial" panose="020B0604020202020204" pitchFamily="34" charset="0"/>
                <a:cs typeface="Arial" panose="020B0604020202020204" pitchFamily="34" charset="0"/>
              </a:rPr>
              <a:t>-Detection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Codes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Checksum</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zh-CN" sz="2400" dirty="0">
                <a:solidFill>
                  <a:srgbClr val="000000"/>
                </a:solidFill>
                <a:ea typeface="宋体" panose="02010600030101010101" pitchFamily="2" charset="-122"/>
              </a:rPr>
              <a:t>16-bit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Internet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checksum</a:t>
            </a:r>
          </a:p>
          <a:p>
            <a:pPr marL="342900" indent="-342900">
              <a:buFont typeface="Arial" panose="020B0604020202020204" pitchFamily="34" charset="0"/>
              <a:buChar char="•"/>
              <a:defRPr/>
            </a:pPr>
            <a:r>
              <a:rPr lang="en-US" altLang="zh-CN" sz="2400" dirty="0">
                <a:solidFill>
                  <a:srgbClr val="000000"/>
                </a:solidFill>
                <a:ea typeface="宋体" panose="02010600030101010101" pitchFamily="2" charset="-122"/>
              </a:rPr>
              <a:t>Used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Internet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part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IP</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protocol.</a:t>
            </a:r>
            <a:r>
              <a:rPr lang="zh-CN" altLang="en-US" sz="2400" dirty="0">
                <a:solidFill>
                  <a:srgbClr val="000000"/>
                </a:solidFill>
                <a:ea typeface="宋体" panose="02010600030101010101" pitchFamily="2" charset="-122"/>
              </a:rPr>
              <a:t> </a:t>
            </a:r>
            <a:endParaRPr lang="en-US" altLang="zh-CN" sz="2400" dirty="0">
              <a:solidFill>
                <a:srgbClr val="000000"/>
              </a:solidFill>
              <a:ea typeface="宋体" panose="02010600030101010101" pitchFamily="2" charset="-122"/>
            </a:endParaRPr>
          </a:p>
          <a:p>
            <a:pPr marL="342900" indent="-342900">
              <a:buFont typeface="Arial" panose="020B0604020202020204" pitchFamily="34" charset="0"/>
              <a:buChar char="•"/>
              <a:defRPr/>
            </a:pP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sum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message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divided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16-bit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words.</a:t>
            </a:r>
            <a:r>
              <a:rPr lang="zh-CN" altLang="en-US" sz="2400" dirty="0">
                <a:solidFill>
                  <a:srgbClr val="000000"/>
                </a:solidFill>
                <a:ea typeface="宋体" panose="02010600030101010101" pitchFamily="2" charset="-122"/>
              </a:rPr>
              <a:t> </a:t>
            </a:r>
            <a:endParaRPr lang="en-US" altLang="zh-CN" sz="2400" dirty="0">
              <a:solidFill>
                <a:srgbClr val="000000"/>
              </a:solidFill>
              <a:ea typeface="宋体" panose="02010600030101010101" pitchFamily="2" charset="-122"/>
            </a:endParaRPr>
          </a:p>
          <a:p>
            <a:pPr marL="342900" indent="-342900">
              <a:buFont typeface="Arial" panose="020B0604020202020204" pitchFamily="34" charset="0"/>
              <a:buChar char="•"/>
              <a:defRPr/>
            </a:pPr>
            <a:r>
              <a:rPr lang="en-US" altLang="zh-CN" sz="2400" dirty="0">
                <a:solidFill>
                  <a:srgbClr val="000000"/>
                </a:solidFill>
                <a:ea typeface="宋体" panose="02010600030101010101" pitchFamily="2" charset="-122"/>
              </a:rPr>
              <a:t>More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protective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parity</a:t>
            </a:r>
          </a:p>
          <a:p>
            <a:pPr marL="1085850" lvl="1" indent="-342900">
              <a:buFont typeface="Arial" panose="020B0604020202020204" pitchFamily="34" charset="0"/>
              <a:buChar char="•"/>
              <a:defRPr/>
            </a:pPr>
            <a:r>
              <a:rPr lang="en-US" altLang="zh-CN" sz="2400" dirty="0">
                <a:solidFill>
                  <a:srgbClr val="000000"/>
                </a:solidFill>
                <a:ea typeface="宋体" panose="02010600030101010101" pitchFamily="2" charset="-122"/>
              </a:rPr>
              <a:t>If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lowest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order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two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different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words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flipped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from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0</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parity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check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pass,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but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two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added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16-bit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checksum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produce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different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result,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detected.</a:t>
            </a:r>
            <a:r>
              <a:rPr lang="zh-CN" altLang="en-US" sz="2400" dirty="0">
                <a:solidFill>
                  <a:srgbClr val="000000"/>
                </a:solidFill>
                <a:ea typeface="宋体" panose="02010600030101010101" pitchFamily="2" charset="-122"/>
              </a:rPr>
              <a:t>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4192571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Error</a:t>
            </a:r>
            <a:r>
              <a:rPr lang="en-US" altLang="zh-CN" dirty="0">
                <a:latin typeface="Arial" panose="020B0604020202020204" pitchFamily="34" charset="0"/>
                <a:cs typeface="Arial" panose="020B0604020202020204" pitchFamily="34" charset="0"/>
              </a:rPr>
              <a:t>-Detection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Codes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Checksum</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zh-CN" sz="2400" dirty="0">
                <a:solidFill>
                  <a:srgbClr val="000000"/>
                </a:solidFill>
                <a:ea typeface="宋体" panose="02010600030101010101" pitchFamily="2" charset="-122"/>
              </a:rPr>
              <a:t>16-bit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Internet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checksum</a:t>
            </a:r>
          </a:p>
          <a:p>
            <a:pPr marL="342900" indent="-342900">
              <a:buFont typeface="Arial" panose="020B0604020202020204" pitchFamily="34" charset="0"/>
              <a:buChar char="•"/>
              <a:defRPr/>
            </a:pPr>
            <a:r>
              <a:rPr lang="en-US" altLang="zh-CN" sz="2400" dirty="0">
                <a:solidFill>
                  <a:srgbClr val="000000"/>
                </a:solidFill>
                <a:ea typeface="宋体" panose="02010600030101010101" pitchFamily="2" charset="-122"/>
              </a:rPr>
              <a:t>The checksum field is the 16-bit one’s complement of the one’s complement sum of 16-bit words in header. </a:t>
            </a:r>
          </a:p>
          <a:p>
            <a:pPr marL="342900" indent="-342900">
              <a:buFont typeface="Arial" panose="020B0604020202020204" pitchFamily="34" charset="0"/>
              <a:buChar char="•"/>
              <a:defRPr/>
            </a:pPr>
            <a:r>
              <a:rPr lang="en-US" altLang="zh-CN" sz="2400" dirty="0">
                <a:solidFill>
                  <a:srgbClr val="000000"/>
                </a:solidFill>
                <a:ea typeface="宋体" panose="02010600030101010101" pitchFamily="2" charset="-122"/>
              </a:rPr>
              <a:t>One’s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complement: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negative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number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bitwise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complement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positive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counterpart.</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1085850" lvl="1" indent="-342900">
              <a:buFont typeface="Arial" panose="020B0604020202020204" pitchFamily="34" charset="0"/>
              <a:buChar char="•"/>
              <a:defRPr/>
            </a:pPr>
            <a:r>
              <a:rPr lang="en-US" altLang="zh-CN" sz="2400" dirty="0">
                <a:solidFill>
                  <a:srgbClr val="000000"/>
                </a:solidFill>
                <a:ea typeface="宋体" panose="02010600030101010101" pitchFamily="2" charset="-122"/>
              </a:rPr>
              <a:t>E.g.,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complement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1000</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0001.</a:t>
            </a:r>
          </a:p>
          <a:p>
            <a:pPr marL="342900" indent="-342900">
              <a:buFont typeface="Arial" panose="020B0604020202020204" pitchFamily="34" charset="0"/>
              <a:buChar char="•"/>
              <a:defRPr/>
            </a:pP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example,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header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CA" altLang="zh-CN" sz="2400" dirty="0">
                <a:solidFill>
                  <a:srgbClr val="000000"/>
                </a:solidFill>
                <a:ea typeface="宋体" panose="02010600030101010101" pitchFamily="2" charset="-122"/>
              </a:rPr>
              <a:t>4500 0073 0000 4000 4011 c0a8 0001</a:t>
            </a:r>
            <a:r>
              <a:rPr lang="zh-CN" altLang="en-US" sz="2400" dirty="0">
                <a:solidFill>
                  <a:srgbClr val="000000"/>
                </a:solidFill>
                <a:ea typeface="宋体" panose="02010600030101010101" pitchFamily="2" charset="-122"/>
              </a:rPr>
              <a:t> </a:t>
            </a:r>
            <a:r>
              <a:rPr lang="en-CA" altLang="zh-CN" sz="2400" dirty="0">
                <a:solidFill>
                  <a:srgbClr val="000000"/>
                </a:solidFill>
                <a:ea typeface="宋体" panose="02010600030101010101" pitchFamily="2" charset="-122"/>
              </a:rPr>
              <a:t>c0a8 00c7</a:t>
            </a:r>
          </a:p>
          <a:p>
            <a:pPr marL="1085850" lvl="1" indent="-342900">
              <a:buFont typeface="Arial" panose="020B0604020202020204" pitchFamily="34" charset="0"/>
              <a:buChar char="•"/>
              <a:defRPr/>
            </a:pPr>
            <a:r>
              <a:rPr lang="en-US" altLang="zh-CN" sz="2400" dirty="0"/>
              <a:t>C</a:t>
            </a:r>
            <a:r>
              <a:rPr lang="en-CA" sz="2400" dirty="0" err="1"/>
              <a:t>alculate</a:t>
            </a:r>
            <a:r>
              <a:rPr lang="en-CA" sz="2400" dirty="0"/>
              <a:t> the sum of each 16</a:t>
            </a:r>
            <a:r>
              <a:rPr lang="en-US" altLang="zh-CN" sz="2400" dirty="0"/>
              <a:t>-</a:t>
            </a:r>
            <a:r>
              <a:rPr lang="en-CA" sz="2400" dirty="0"/>
              <a:t>bit value </a:t>
            </a:r>
            <a:r>
              <a:rPr lang="en-US" altLang="zh-CN" sz="2400" dirty="0"/>
              <a:t>word</a:t>
            </a:r>
            <a:endParaRPr lang="en-CA" altLang="zh-CN" sz="2400" dirty="0"/>
          </a:p>
          <a:p>
            <a:pPr marL="1085850" lvl="1" indent="-342900">
              <a:buFont typeface="Arial" panose="020B0604020202020204" pitchFamily="34" charset="0"/>
              <a:buChar char="•"/>
              <a:defRPr/>
            </a:pPr>
            <a:r>
              <a:rPr lang="en-CA" sz="2400" dirty="0"/>
              <a:t>4500 + 0073 + 0000 + 4000 + 4011 + c0a8 + 0001 + c0a8 + 00c7 = 2479C</a:t>
            </a:r>
          </a:p>
          <a:p>
            <a:pPr marL="1085850" lvl="1" indent="-342900">
              <a:buFont typeface="Arial" panose="020B0604020202020204" pitchFamily="34" charset="0"/>
              <a:buChar char="•"/>
              <a:defRPr/>
            </a:pPr>
            <a:r>
              <a:rPr lang="en-CA" sz="2400" dirty="0"/>
              <a:t>The first digit is the carry count and is added to the sum:</a:t>
            </a:r>
            <a:r>
              <a:rPr lang="zh-CN" altLang="en-US" sz="2400" dirty="0"/>
              <a:t> </a:t>
            </a:r>
            <a:r>
              <a:rPr lang="en-CA" sz="2400" dirty="0"/>
              <a:t>2 + 479C = 479E</a:t>
            </a:r>
          </a:p>
          <a:p>
            <a:pPr marL="1085850" lvl="1" indent="-342900">
              <a:buFont typeface="Arial" panose="020B0604020202020204" pitchFamily="34" charset="0"/>
              <a:buChar char="•"/>
              <a:defRPr/>
            </a:pPr>
            <a:r>
              <a:rPr lang="en-US" altLang="zh-CN" sz="2400" dirty="0"/>
              <a:t>T</a:t>
            </a:r>
            <a:r>
              <a:rPr lang="en-CA" sz="2400" dirty="0" err="1"/>
              <a:t>ake</a:t>
            </a:r>
            <a:r>
              <a:rPr lang="en-CA" sz="2400" dirty="0"/>
              <a:t> the one's complement of this result: B861</a:t>
            </a:r>
            <a:endParaRPr lang="en-CA" altLang="zh-CN" sz="2400" dirty="0">
              <a:solidFill>
                <a:srgbClr val="000000"/>
              </a:solidFill>
              <a:ea typeface="宋体" panose="02010600030101010101" pitchFamily="2" charset="-122"/>
            </a:endParaRPr>
          </a:p>
          <a:p>
            <a:pPr marL="342900" indent="-342900">
              <a:buFont typeface="Arial" panose="020B0604020202020204" pitchFamily="34" charset="0"/>
              <a:buChar char="•"/>
              <a:defRPr/>
            </a:pPr>
            <a:endParaRPr lang="en-US" altLang="zh-CN" sz="2400" dirty="0">
              <a:solidFill>
                <a:srgbClr val="000000"/>
              </a:solidFill>
              <a:ea typeface="宋体" panose="02010600030101010101" pitchFamily="2" charset="-122"/>
            </a:endParaRPr>
          </a:p>
          <a:p>
            <a:pPr>
              <a:defRPr/>
            </a:pPr>
            <a:endParaRPr lang="en-US" altLang="zh-CN" sz="2400" dirty="0">
              <a:solidFill>
                <a:srgbClr val="000000"/>
              </a:solidFill>
              <a:ea typeface="宋体" panose="02010600030101010101" pitchFamily="2" charset="-122"/>
            </a:endParaRPr>
          </a:p>
        </p:txBody>
      </p:sp>
    </p:spTree>
    <p:extLst>
      <p:ext uri="{BB962C8B-B14F-4D97-AF65-F5344CB8AC3E}">
        <p14:creationId xmlns:p14="http://schemas.microsoft.com/office/powerpoint/2010/main" val="4202092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Error</a:t>
            </a:r>
            <a:r>
              <a:rPr lang="en-US" altLang="zh-CN" dirty="0">
                <a:latin typeface="Arial" panose="020B0604020202020204" pitchFamily="34" charset="0"/>
                <a:cs typeface="Arial" panose="020B0604020202020204" pitchFamily="34" charset="0"/>
              </a:rPr>
              <a:t>-Detection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Codes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Checksum</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zh-CN" sz="2400" dirty="0">
                <a:solidFill>
                  <a:srgbClr val="000000"/>
                </a:solidFill>
                <a:ea typeface="宋体" panose="02010600030101010101" pitchFamily="2" charset="-122"/>
              </a:rPr>
              <a:t>Fletcher’s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checksum</a:t>
            </a:r>
          </a:p>
          <a:p>
            <a:pPr marL="342900" indent="-342900">
              <a:buFont typeface="Arial" panose="020B0604020202020204" pitchFamily="34" charset="0"/>
              <a:buChar char="•"/>
              <a:defRPr/>
            </a:pPr>
            <a:r>
              <a:rPr lang="en-US" altLang="zh-CN" sz="2400" dirty="0">
                <a:solidFill>
                  <a:srgbClr val="000000"/>
                </a:solidFill>
                <a:ea typeface="宋体" panose="02010600030101010101" pitchFamily="2" charset="-122"/>
              </a:rPr>
              <a:t>Includes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positional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component,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adding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product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position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running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sum.</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indent="-342900">
              <a:buFont typeface="Arial" panose="020B0604020202020204" pitchFamily="34" charset="0"/>
              <a:buChar char="•"/>
              <a:defRPr/>
            </a:pPr>
            <a:r>
              <a:rPr lang="en-US" altLang="zh-CN" sz="2400" dirty="0">
                <a:solidFill>
                  <a:srgbClr val="000000"/>
                </a:solidFill>
                <a:ea typeface="宋体" panose="02010600030101010101" pitchFamily="2" charset="-122"/>
              </a:rPr>
              <a:t>This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provides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stronger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detection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changes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position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indent="-342900">
              <a:buFont typeface="Arial" panose="020B0604020202020204" pitchFamily="34" charset="0"/>
              <a:buChar char="•"/>
              <a:defRPr/>
            </a:pPr>
            <a:endParaRPr lang="en-US" altLang="zh-CN" sz="2400" dirty="0">
              <a:solidFill>
                <a:srgbClr val="000000"/>
              </a:solidFill>
              <a:ea typeface="宋体" panose="02010600030101010101" pitchFamily="2" charset="-122"/>
            </a:endParaRPr>
          </a:p>
          <a:p>
            <a:pPr>
              <a:defRPr/>
            </a:pPr>
            <a:endParaRPr lang="en-US" altLang="zh-CN" sz="2400" dirty="0">
              <a:solidFill>
                <a:srgbClr val="000000"/>
              </a:solidFill>
              <a:ea typeface="宋体" panose="02010600030101010101" pitchFamily="2" charset="-122"/>
            </a:endParaRPr>
          </a:p>
        </p:txBody>
      </p:sp>
    </p:spTree>
    <p:extLst>
      <p:ext uri="{BB962C8B-B14F-4D97-AF65-F5344CB8AC3E}">
        <p14:creationId xmlns:p14="http://schemas.microsoft.com/office/powerpoint/2010/main" val="3765328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Error</a:t>
            </a:r>
            <a:r>
              <a:rPr lang="en-US" altLang="zh-CN" dirty="0">
                <a:latin typeface="Arial" panose="020B0604020202020204" pitchFamily="34" charset="0"/>
                <a:cs typeface="Arial" panose="020B0604020202020204" pitchFamily="34" charset="0"/>
              </a:rPr>
              <a:t>-Detection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Codes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CRCs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53717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zh-CN" sz="2400" dirty="0">
                    <a:solidFill>
                      <a:srgbClr val="000000"/>
                    </a:solidFill>
                    <a:ea typeface="宋体" panose="02010600030101010101" pitchFamily="2" charset="-122"/>
                  </a:rPr>
                  <a:t>CRC</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(Cyclic</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Redundancy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Check),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also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known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polynomial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codes.</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a:defRPr/>
                </a:pPr>
                <a:endParaRPr lang="en-CA" altLang="zh-CN" sz="2400" dirty="0">
                  <a:solidFill>
                    <a:srgbClr val="000000"/>
                  </a:solidFill>
                  <a:ea typeface="宋体" panose="02010600030101010101" pitchFamily="2" charset="-122"/>
                </a:endParaRPr>
              </a:p>
              <a:p>
                <a:pPr>
                  <a:defRPr/>
                </a:pPr>
                <a:r>
                  <a:rPr lang="en-US" altLang="zh-CN" sz="2400" dirty="0">
                    <a:solidFill>
                      <a:srgbClr val="000000"/>
                    </a:solidFill>
                    <a:ea typeface="宋体" panose="02010600030101010101" pitchFamily="2" charset="-122"/>
                  </a:rPr>
                  <a:t>Treat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strings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representations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polynomials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with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coefficients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0</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only.</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indent="-342900">
                  <a:buFont typeface="Arial" panose="020B0604020202020204" pitchFamily="34" charset="0"/>
                  <a:buChar char="•"/>
                  <a:defRPr/>
                </a:pP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k-bit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regarded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coefficient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polynomial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with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terms,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ranging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from</a:t>
                </a:r>
                <a:r>
                  <a:rPr lang="zh-CN" altLang="en-US" sz="2400" dirty="0">
                    <a:solidFill>
                      <a:srgbClr val="000000"/>
                    </a:solidFill>
                    <a:ea typeface="宋体" panose="02010600030101010101" pitchFamily="2" charset="-122"/>
                  </a:rPr>
                  <a:t> </a:t>
                </a:r>
                <a14:m>
                  <m:oMath xmlns:m="http://schemas.openxmlformats.org/officeDocument/2006/math">
                    <m:sSup>
                      <m:sSupPr>
                        <m:ctrlPr>
                          <a:rPr lang="en-US" altLang="zh-CN" sz="2400" i="1" smtClean="0">
                            <a:solidFill>
                              <a:srgbClr val="000000"/>
                            </a:solidFill>
                            <a:latin typeface="Cambria Math" panose="02040503050406030204" pitchFamily="18" charset="0"/>
                            <a:ea typeface="宋体" panose="02010600030101010101" pitchFamily="2" charset="-122"/>
                          </a:rPr>
                        </m:ctrlPr>
                      </m:sSupPr>
                      <m:e>
                        <m:r>
                          <a:rPr lang="en-US" altLang="zh-CN" sz="2400" b="0" i="1" smtClean="0">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0</m:t>
                        </m:r>
                      </m:sup>
                    </m:sSup>
                  </m:oMath>
                </a14:m>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14:m>
                  <m:oMath xmlns:m="http://schemas.openxmlformats.org/officeDocument/2006/math">
                    <m:sSup>
                      <m:sSupPr>
                        <m:ctrlPr>
                          <a:rPr lang="en-US" altLang="zh-CN" sz="2400" i="1" smtClean="0">
                            <a:solidFill>
                              <a:srgbClr val="000000"/>
                            </a:solidFill>
                            <a:latin typeface="Cambria Math" panose="02040503050406030204" pitchFamily="18" charset="0"/>
                            <a:ea typeface="宋体" panose="02010600030101010101" pitchFamily="2" charset="-122"/>
                          </a:rPr>
                        </m:ctrlPr>
                      </m:sSupPr>
                      <m:e>
                        <m:r>
                          <a:rPr lang="en-US" altLang="zh-CN" sz="2400" b="0" i="1" smtClean="0">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𝑘</m:t>
                        </m:r>
                        <m:r>
                          <a:rPr lang="en-US" altLang="zh-CN" sz="2400" b="0" i="1" smtClean="0">
                            <a:solidFill>
                              <a:srgbClr val="000000"/>
                            </a:solidFill>
                            <a:latin typeface="Cambria Math" panose="02040503050406030204" pitchFamily="18" charset="0"/>
                            <a:ea typeface="宋体" panose="02010600030101010101" pitchFamily="2" charset="-122"/>
                          </a:rPr>
                          <m:t>−1</m:t>
                        </m:r>
                      </m:sup>
                    </m:sSup>
                  </m:oMath>
                </a14:m>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Such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polynomial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said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degree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k-1.</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indent="-342900">
                  <a:buFont typeface="Arial" panose="020B0604020202020204" pitchFamily="34" charset="0"/>
                  <a:buChar char="•"/>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leftmost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coefficient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14:m>
                  <m:oMath xmlns:m="http://schemas.openxmlformats.org/officeDocument/2006/math">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i="1">
                            <a:solidFill>
                              <a:srgbClr val="000000"/>
                            </a:solidFill>
                            <a:latin typeface="Cambria Math" panose="02040503050406030204" pitchFamily="18" charset="0"/>
                            <a:ea typeface="宋体" panose="02010600030101010101" pitchFamily="2" charset="-122"/>
                          </a:rPr>
                          <m:t>𝑘</m:t>
                        </m:r>
                        <m:r>
                          <a:rPr lang="en-US" altLang="zh-CN" sz="2400" i="1">
                            <a:solidFill>
                              <a:srgbClr val="000000"/>
                            </a:solidFill>
                            <a:latin typeface="Cambria Math" panose="02040503050406030204" pitchFamily="18" charset="0"/>
                            <a:ea typeface="宋体" panose="02010600030101010101" pitchFamily="2" charset="-122"/>
                          </a:rPr>
                          <m:t>−1</m:t>
                        </m:r>
                      </m:sup>
                    </m:sSup>
                  </m:oMath>
                </a14:m>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next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coefficient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14:m>
                  <m:oMath xmlns:m="http://schemas.openxmlformats.org/officeDocument/2006/math">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i="1">
                            <a:solidFill>
                              <a:srgbClr val="000000"/>
                            </a:solidFill>
                            <a:latin typeface="Cambria Math" panose="02040503050406030204" pitchFamily="18" charset="0"/>
                            <a:ea typeface="宋体" panose="02010600030101010101" pitchFamily="2" charset="-122"/>
                          </a:rPr>
                          <m:t>𝑘</m:t>
                        </m:r>
                        <m:r>
                          <a:rPr lang="en-US" altLang="zh-CN" sz="2400" i="1">
                            <a:solidFill>
                              <a:srgbClr val="000000"/>
                            </a:solidFill>
                            <a:latin typeface="Cambria Math" panose="02040503050406030204" pitchFamily="18" charset="0"/>
                            <a:ea typeface="宋体" panose="02010600030101010101" pitchFamily="2" charset="-122"/>
                          </a:rPr>
                          <m:t>−2</m:t>
                        </m:r>
                      </m:sup>
                    </m:sSup>
                  </m:oMath>
                </a14:m>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indent="-342900">
                  <a:buFont typeface="Arial" panose="020B0604020202020204" pitchFamily="34" charset="0"/>
                  <a:buChar char="•"/>
                  <a:defRPr/>
                </a:pP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example,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110001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6</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corresponding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polynomial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a:defRPr/>
                </a:pPr>
                <a14:m>
                  <m:oMathPara xmlns:m="http://schemas.openxmlformats.org/officeDocument/2006/math">
                    <m:oMathParaPr>
                      <m:jc m:val="centerGroup"/>
                    </m:oMathParaPr>
                    <m:oMath xmlns:m="http://schemas.openxmlformats.org/officeDocument/2006/math">
                      <m:sSup>
                        <m:sSupPr>
                          <m:ctrlPr>
                            <a:rPr lang="en-US" altLang="zh-CN" sz="2400" i="1" smtClean="0">
                              <a:solidFill>
                                <a:srgbClr val="000000"/>
                              </a:solidFill>
                              <a:latin typeface="Cambria Math" panose="02040503050406030204" pitchFamily="18" charset="0"/>
                              <a:ea typeface="宋体" panose="02010600030101010101" pitchFamily="2" charset="-122"/>
                            </a:rPr>
                          </m:ctrlPr>
                        </m:sSupPr>
                        <m:e>
                          <m:r>
                            <a:rPr lang="en-US" altLang="zh-CN" sz="2400" b="0" i="1" smtClean="0">
                              <a:solidFill>
                                <a:srgbClr val="000000"/>
                              </a:solidFill>
                              <a:latin typeface="Cambria Math" panose="02040503050406030204" pitchFamily="18" charset="0"/>
                              <a:ea typeface="宋体" panose="02010600030101010101" pitchFamily="2" charset="-122"/>
                            </a:rPr>
                            <m:t>1</m:t>
                          </m:r>
                          <m:r>
                            <a:rPr lang="en-US" altLang="zh-CN" sz="2400" b="0" i="1" smtClean="0">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5</m:t>
                          </m:r>
                        </m:sup>
                      </m:sSup>
                      <m:r>
                        <a:rPr lang="en-US" altLang="zh-CN" sz="2400" b="0" i="1" smtClean="0">
                          <a:solidFill>
                            <a:srgbClr val="000000"/>
                          </a:solidFill>
                          <a:latin typeface="Cambria Math" panose="02040503050406030204" pitchFamily="18" charset="0"/>
                          <a:ea typeface="宋体" panose="02010600030101010101" pitchFamily="2" charset="-122"/>
                        </a:rPr>
                        <m:t>+</m:t>
                      </m:r>
                      <m:sSup>
                        <m:sSupPr>
                          <m:ctrlPr>
                            <a:rPr lang="en-US" altLang="zh-CN" sz="2400" b="0" i="1" smtClean="0">
                              <a:solidFill>
                                <a:srgbClr val="000000"/>
                              </a:solidFill>
                              <a:latin typeface="Cambria Math" panose="02040503050406030204" pitchFamily="18" charset="0"/>
                              <a:ea typeface="宋体" panose="02010600030101010101" pitchFamily="2" charset="-122"/>
                            </a:rPr>
                          </m:ctrlPr>
                        </m:sSupPr>
                        <m:e>
                          <m:r>
                            <a:rPr lang="en-US" altLang="zh-CN" sz="2400" b="0" i="1" smtClean="0">
                              <a:solidFill>
                                <a:srgbClr val="000000"/>
                              </a:solidFill>
                              <a:latin typeface="Cambria Math" panose="02040503050406030204" pitchFamily="18" charset="0"/>
                              <a:ea typeface="宋体" panose="02010600030101010101" pitchFamily="2" charset="-122"/>
                            </a:rPr>
                            <m:t>1</m:t>
                          </m:r>
                          <m:r>
                            <a:rPr lang="en-US" altLang="zh-CN" sz="2400" b="0" i="1" smtClean="0">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4</m:t>
                          </m:r>
                        </m:sup>
                      </m:sSup>
                      <m:r>
                        <a:rPr lang="en-US" altLang="zh-CN" sz="2400" b="0" i="1" smtClean="0">
                          <a:solidFill>
                            <a:srgbClr val="000000"/>
                          </a:solidFill>
                          <a:latin typeface="Cambria Math" panose="02040503050406030204" pitchFamily="18" charset="0"/>
                          <a:ea typeface="宋体" panose="02010600030101010101" pitchFamily="2" charset="-122"/>
                        </a:rPr>
                        <m:t>+</m:t>
                      </m:r>
                      <m:sSup>
                        <m:sSupPr>
                          <m:ctrlPr>
                            <a:rPr lang="en-US" altLang="zh-CN" sz="2400" b="0" i="1" smtClean="0">
                              <a:solidFill>
                                <a:srgbClr val="000000"/>
                              </a:solidFill>
                              <a:latin typeface="Cambria Math" panose="02040503050406030204" pitchFamily="18" charset="0"/>
                              <a:ea typeface="宋体" panose="02010600030101010101" pitchFamily="2" charset="-122"/>
                            </a:rPr>
                          </m:ctrlPr>
                        </m:sSupPr>
                        <m:e>
                          <m:r>
                            <a:rPr lang="en-US" altLang="zh-CN" sz="2400" b="0" i="1" smtClean="0">
                              <a:solidFill>
                                <a:srgbClr val="000000"/>
                              </a:solidFill>
                              <a:latin typeface="Cambria Math" panose="02040503050406030204" pitchFamily="18" charset="0"/>
                              <a:ea typeface="宋体" panose="02010600030101010101" pitchFamily="2" charset="-122"/>
                            </a:rPr>
                            <m:t>0</m:t>
                          </m:r>
                          <m:r>
                            <a:rPr lang="en-US" altLang="zh-CN" sz="2400" b="0" i="1" smtClean="0">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3</m:t>
                          </m:r>
                        </m:sup>
                      </m:sSup>
                      <m:r>
                        <a:rPr lang="en-US" altLang="zh-CN" sz="2400" b="0" i="1" smtClean="0">
                          <a:solidFill>
                            <a:srgbClr val="000000"/>
                          </a:solidFill>
                          <a:latin typeface="Cambria Math" panose="02040503050406030204" pitchFamily="18" charset="0"/>
                          <a:ea typeface="宋体" panose="02010600030101010101" pitchFamily="2" charset="-122"/>
                        </a:rPr>
                        <m:t>+</m:t>
                      </m:r>
                      <m:sSup>
                        <m:sSupPr>
                          <m:ctrlPr>
                            <a:rPr lang="en-US" altLang="zh-CN" sz="2400" b="0" i="1" smtClean="0">
                              <a:solidFill>
                                <a:srgbClr val="000000"/>
                              </a:solidFill>
                              <a:latin typeface="Cambria Math" panose="02040503050406030204" pitchFamily="18" charset="0"/>
                              <a:ea typeface="宋体" panose="02010600030101010101" pitchFamily="2" charset="-122"/>
                            </a:rPr>
                          </m:ctrlPr>
                        </m:sSupPr>
                        <m:e>
                          <m:r>
                            <a:rPr lang="en-US" altLang="zh-CN" sz="2400" b="0" i="1" smtClean="0">
                              <a:solidFill>
                                <a:srgbClr val="000000"/>
                              </a:solidFill>
                              <a:latin typeface="Cambria Math" panose="02040503050406030204" pitchFamily="18" charset="0"/>
                              <a:ea typeface="宋体" panose="02010600030101010101" pitchFamily="2" charset="-122"/>
                            </a:rPr>
                            <m:t>0</m:t>
                          </m:r>
                          <m:r>
                            <a:rPr lang="en-US" altLang="zh-CN" sz="2400" b="0" i="1" smtClean="0">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2</m:t>
                          </m:r>
                        </m:sup>
                      </m:sSup>
                      <m:r>
                        <a:rPr lang="en-US" altLang="zh-CN" sz="2400" b="0" i="1" smtClean="0">
                          <a:solidFill>
                            <a:srgbClr val="000000"/>
                          </a:solidFill>
                          <a:latin typeface="Cambria Math" panose="02040503050406030204" pitchFamily="18" charset="0"/>
                          <a:ea typeface="宋体" panose="02010600030101010101" pitchFamily="2" charset="-122"/>
                        </a:rPr>
                        <m:t>+</m:t>
                      </m:r>
                      <m:sSup>
                        <m:sSupPr>
                          <m:ctrlPr>
                            <a:rPr lang="en-US" altLang="zh-CN" sz="2400" b="0" i="1" smtClean="0">
                              <a:solidFill>
                                <a:srgbClr val="000000"/>
                              </a:solidFill>
                              <a:latin typeface="Cambria Math" panose="02040503050406030204" pitchFamily="18" charset="0"/>
                              <a:ea typeface="宋体" panose="02010600030101010101" pitchFamily="2" charset="-122"/>
                            </a:rPr>
                          </m:ctrlPr>
                        </m:sSupPr>
                        <m:e>
                          <m:r>
                            <a:rPr lang="en-US" altLang="zh-CN" sz="2400" b="0" i="1" smtClean="0">
                              <a:solidFill>
                                <a:srgbClr val="000000"/>
                              </a:solidFill>
                              <a:latin typeface="Cambria Math" panose="02040503050406030204" pitchFamily="18" charset="0"/>
                              <a:ea typeface="宋体" panose="02010600030101010101" pitchFamily="2" charset="-122"/>
                            </a:rPr>
                            <m:t>0</m:t>
                          </m:r>
                          <m:r>
                            <a:rPr lang="en-US" altLang="zh-CN" sz="2400" b="0" i="1" smtClean="0">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1</m:t>
                          </m:r>
                        </m:sup>
                      </m:sSup>
                      <m:r>
                        <a:rPr lang="en-US" altLang="zh-CN" sz="2400" b="0" i="1" smtClean="0">
                          <a:solidFill>
                            <a:srgbClr val="000000"/>
                          </a:solidFill>
                          <a:latin typeface="Cambria Math" panose="02040503050406030204" pitchFamily="18" charset="0"/>
                          <a:ea typeface="宋体" panose="02010600030101010101" pitchFamily="2" charset="-122"/>
                        </a:rPr>
                        <m:t>+</m:t>
                      </m:r>
                      <m:sSup>
                        <m:sSupPr>
                          <m:ctrlPr>
                            <a:rPr lang="en-US" altLang="zh-CN" sz="2400" b="0" i="1" smtClean="0">
                              <a:solidFill>
                                <a:srgbClr val="000000"/>
                              </a:solidFill>
                              <a:latin typeface="Cambria Math" panose="02040503050406030204" pitchFamily="18" charset="0"/>
                              <a:ea typeface="宋体" panose="02010600030101010101" pitchFamily="2" charset="-122"/>
                            </a:rPr>
                          </m:ctrlPr>
                        </m:sSupPr>
                        <m:e>
                          <m:r>
                            <a:rPr lang="en-US" altLang="zh-CN" sz="2400" b="0" i="1" smtClean="0">
                              <a:solidFill>
                                <a:srgbClr val="000000"/>
                              </a:solidFill>
                              <a:latin typeface="Cambria Math" panose="02040503050406030204" pitchFamily="18" charset="0"/>
                              <a:ea typeface="宋体" panose="02010600030101010101" pitchFamily="2" charset="-122"/>
                            </a:rPr>
                            <m:t>1</m:t>
                          </m:r>
                          <m:r>
                            <a:rPr lang="en-US" altLang="zh-CN" sz="2400" b="0" i="1" smtClean="0">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0</m:t>
                          </m:r>
                        </m:sup>
                      </m:sSup>
                    </m:oMath>
                  </m:oMathPara>
                </a14:m>
                <a:endParaRPr lang="en-US" altLang="zh-CN" sz="2400" dirty="0">
                  <a:solidFill>
                    <a:srgbClr val="000000"/>
                  </a:solidFill>
                  <a:ea typeface="宋体" panose="02010600030101010101" pitchFamily="2" charset="-122"/>
                </a:endParaRPr>
              </a:p>
              <a:p>
                <a:pPr>
                  <a:defRPr/>
                </a:pPr>
                <a:endParaRPr lang="en-US" altLang="zh-CN" sz="2400" dirty="0">
                  <a:solidFill>
                    <a:srgbClr val="000000"/>
                  </a:solidFill>
                  <a:ea typeface="宋体" panose="02010600030101010101" pitchFamily="2" charset="-122"/>
                </a:endParaRP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1492250"/>
                <a:ext cx="7772400" cy="5371792"/>
              </a:xfrm>
              <a:prstGeom prst="rect">
                <a:avLst/>
              </a:prstGeom>
              <a:blipFill>
                <a:blip r:embed="rId2"/>
                <a:stretch>
                  <a:fillRect l="-1142" t="-946" r="-97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94539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Error</a:t>
            </a:r>
            <a:r>
              <a:rPr lang="en-US" altLang="zh-CN" dirty="0">
                <a:latin typeface="Arial" panose="020B0604020202020204" pitchFamily="34" charset="0"/>
                <a:cs typeface="Arial" panose="020B0604020202020204" pitchFamily="34" charset="0"/>
              </a:rPr>
              <a:t>-Detection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Codes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CRCs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zh-CN" sz="2400" dirty="0">
                <a:solidFill>
                  <a:srgbClr val="000000"/>
                </a:solidFill>
                <a:ea typeface="宋体" panose="02010600030101010101" pitchFamily="2" charset="-122"/>
              </a:rPr>
              <a:t>Both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addition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subtraction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polynomial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arithmetic</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identical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XOR:</a:t>
            </a:r>
          </a:p>
          <a:p>
            <a:pPr>
              <a:defRPr/>
            </a:pPr>
            <a:endParaRPr lang="en-US" altLang="zh-CN" sz="2400" dirty="0">
              <a:solidFill>
                <a:srgbClr val="000000"/>
              </a:solidFill>
              <a:ea typeface="宋体" panose="02010600030101010101" pitchFamily="2" charset="-122"/>
            </a:endParaRPr>
          </a:p>
          <a:p>
            <a:pPr>
              <a:defRPr/>
            </a:pP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10011011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00110011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11110000</a:t>
            </a:r>
          </a:p>
          <a:p>
            <a:pPr>
              <a:defRPr/>
            </a:pP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11001010</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11001101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10100110</a:t>
            </a:r>
          </a:p>
          <a:p>
            <a:pPr>
              <a:defRPr/>
            </a:pP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endParaRPr lang="en-US" altLang="zh-CN" sz="2400" dirty="0">
              <a:solidFill>
                <a:srgbClr val="000000"/>
              </a:solidFill>
              <a:ea typeface="宋体" panose="02010600030101010101" pitchFamily="2" charset="-122"/>
            </a:endParaRPr>
          </a:p>
          <a:p>
            <a:pPr>
              <a:defRPr/>
            </a:pP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01010001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11111110</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01010110</a:t>
            </a:r>
          </a:p>
          <a:p>
            <a:pPr>
              <a:defRPr/>
            </a:pPr>
            <a:endParaRPr lang="en-US" altLang="zh-CN" sz="2400" dirty="0">
              <a:solidFill>
                <a:srgbClr val="000000"/>
              </a:solidFill>
              <a:ea typeface="宋体" panose="02010600030101010101" pitchFamily="2" charset="-122"/>
            </a:endParaRPr>
          </a:p>
          <a:p>
            <a:pPr>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polynomial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M(x).</a:t>
            </a:r>
          </a:p>
          <a:p>
            <a:pPr>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receiver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must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agree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upon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generator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polynomial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G(x).</a:t>
            </a:r>
          </a:p>
          <a:p>
            <a:pPr>
              <a:defRPr/>
            </a:pPr>
            <a:r>
              <a:rPr lang="en-US" altLang="zh-CN" sz="2400" dirty="0">
                <a:solidFill>
                  <a:srgbClr val="000000"/>
                </a:solidFill>
                <a:ea typeface="宋体" panose="02010600030101010101" pitchFamily="2" charset="-122"/>
              </a:rPr>
              <a:t>M(x)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must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longer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G(x).</a:t>
            </a:r>
          </a:p>
          <a:p>
            <a:pPr>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highest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lowest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coefficient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must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a:t>
            </a:r>
          </a:p>
          <a:p>
            <a:pPr>
              <a:defRPr/>
            </a:pPr>
            <a:endParaRPr lang="en-US" altLang="zh-CN" sz="2400" dirty="0">
              <a:solidFill>
                <a:srgbClr val="000000"/>
              </a:solidFill>
              <a:ea typeface="宋体" panose="02010600030101010101" pitchFamily="2" charset="-122"/>
            </a:endParaRPr>
          </a:p>
          <a:p>
            <a:pPr>
              <a:defRPr/>
            </a:pPr>
            <a:endParaRPr lang="en-US" altLang="zh-CN" sz="2400" dirty="0">
              <a:solidFill>
                <a:srgbClr val="000000"/>
              </a:solidFill>
              <a:ea typeface="宋体" panose="02010600030101010101" pitchFamily="2" charset="-122"/>
            </a:endParaRPr>
          </a:p>
        </p:txBody>
      </p:sp>
    </p:spTree>
    <p:extLst>
      <p:ext uri="{BB962C8B-B14F-4D97-AF65-F5344CB8AC3E}">
        <p14:creationId xmlns:p14="http://schemas.microsoft.com/office/powerpoint/2010/main" val="3532964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Error</a:t>
            </a:r>
            <a:r>
              <a:rPr lang="en-US" altLang="zh-CN" dirty="0">
                <a:latin typeface="Arial" panose="020B0604020202020204" pitchFamily="34" charset="0"/>
                <a:cs typeface="Arial" panose="020B0604020202020204" pitchFamily="34" charset="0"/>
              </a:rPr>
              <a:t>-Detection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Codes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CRCs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49828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idea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CRC</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add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CRC</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err="1">
                    <a:solidFill>
                      <a:srgbClr val="000000"/>
                    </a:solidFill>
                    <a:ea typeface="宋体" panose="02010600030101010101" pitchFamily="2" charset="-122"/>
                  </a:rPr>
                  <a:t>checksummed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divisible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G(x).</a:t>
                </a:r>
              </a:p>
              <a:p>
                <a:pPr marL="457200" indent="-457200">
                  <a:buAutoNum type="arabicPeriod"/>
                  <a:defRPr/>
                </a:pPr>
                <a:r>
                  <a:rPr lang="en-US" altLang="zh-CN" sz="2400" dirty="0">
                    <a:solidFill>
                      <a:srgbClr val="000000"/>
                    </a:solidFill>
                    <a:ea typeface="宋体" panose="02010600030101010101" pitchFamily="2" charset="-122"/>
                  </a:rPr>
                  <a:t>Let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degree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append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zero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low-order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resulting</a:t>
                </a:r>
                <a:r>
                  <a:rPr lang="zh-CN" altLang="en-US" sz="2400" dirty="0">
                    <a:solidFill>
                      <a:srgbClr val="000000"/>
                    </a:solidFill>
                    <a:ea typeface="宋体" panose="02010600030101010101" pitchFamily="2" charset="-122"/>
                  </a:rPr>
                  <a:t> </a:t>
                </a:r>
                <a14:m>
                  <m:oMath xmlns:m="http://schemas.openxmlformats.org/officeDocument/2006/math">
                    <m:sSup>
                      <m:sSupPr>
                        <m:ctrlPr>
                          <a:rPr lang="en-US" altLang="zh-CN" sz="2400" i="1" smtClean="0">
                            <a:solidFill>
                              <a:srgbClr val="000000"/>
                            </a:solidFill>
                            <a:latin typeface="Cambria Math" panose="02040503050406030204" pitchFamily="18" charset="0"/>
                            <a:ea typeface="宋体" panose="02010600030101010101" pitchFamily="2" charset="-122"/>
                          </a:rPr>
                        </m:ctrlPr>
                      </m:sSupPr>
                      <m:e>
                        <m:r>
                          <a:rPr lang="en-US" altLang="zh-CN" sz="2400" b="0" i="1" smtClean="0">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𝑟</m:t>
                        </m:r>
                      </m:sup>
                    </m:sSup>
                    <m:r>
                      <a:rPr lang="en-US" altLang="zh-CN" sz="2400" b="0" i="1" smtClean="0">
                        <a:solidFill>
                          <a:srgbClr val="000000"/>
                        </a:solidFill>
                        <a:latin typeface="Cambria Math" panose="02040503050406030204" pitchFamily="18" charset="0"/>
                        <a:ea typeface="宋体" panose="02010600030101010101" pitchFamily="2" charset="-122"/>
                      </a:rPr>
                      <m:t>𝑀</m:t>
                    </m:r>
                    <m:r>
                      <a:rPr lang="en-US" altLang="zh-CN" sz="2400" b="0" i="1" smtClean="0">
                        <a:solidFill>
                          <a:srgbClr val="000000"/>
                        </a:solidFill>
                        <a:latin typeface="Cambria Math" panose="02040503050406030204" pitchFamily="18" charset="0"/>
                        <a:ea typeface="宋体" panose="02010600030101010101" pitchFamily="2" charset="-122"/>
                      </a:rPr>
                      <m:t>(</m:t>
                    </m:r>
                    <m:r>
                      <a:rPr lang="en-US" altLang="zh-CN" sz="2400" b="0" i="1" smtClean="0">
                        <a:solidFill>
                          <a:srgbClr val="000000"/>
                        </a:solidFill>
                        <a:latin typeface="Cambria Math" panose="02040503050406030204" pitchFamily="18" charset="0"/>
                        <a:ea typeface="宋体" panose="02010600030101010101" pitchFamily="2" charset="-122"/>
                      </a:rPr>
                      <m:t>𝑥</m:t>
                    </m:r>
                    <m:r>
                      <a:rPr lang="en-US" altLang="zh-CN" sz="2400" b="0" i="1" smtClean="0">
                        <a:solidFill>
                          <a:srgbClr val="000000"/>
                        </a:solidFill>
                        <a:latin typeface="Cambria Math" panose="02040503050406030204" pitchFamily="18" charset="0"/>
                        <a:ea typeface="宋体" panose="02010600030101010101" pitchFamily="2" charset="-122"/>
                      </a:rPr>
                      <m:t>)</m:t>
                    </m:r>
                  </m:oMath>
                </a14:m>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contains</a:t>
                </a:r>
                <a:r>
                  <a:rPr lang="zh-CN" altLang="en-US" sz="2400" dirty="0">
                    <a:solidFill>
                      <a:srgbClr val="000000"/>
                    </a:solidFill>
                    <a:ea typeface="宋体" panose="02010600030101010101" pitchFamily="2" charset="-122"/>
                  </a:rPr>
                  <a:t> </a:t>
                </a:r>
                <a:r>
                  <a:rPr lang="en-US" altLang="zh-CN" sz="2400" dirty="0" err="1">
                    <a:solidFill>
                      <a:srgbClr val="000000"/>
                    </a:solidFill>
                    <a:ea typeface="宋体" panose="02010600030101010101" pitchFamily="2" charset="-122"/>
                  </a:rPr>
                  <a:t>m+r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endParaRPr lang="en-US" altLang="zh-CN" sz="2400" dirty="0">
                  <a:solidFill>
                    <a:srgbClr val="000000"/>
                  </a:solidFill>
                  <a:ea typeface="宋体" panose="02010600030101010101" pitchFamily="2" charset="-122"/>
                </a:endParaRPr>
              </a:p>
              <a:p>
                <a:pPr marL="457200" indent="-457200">
                  <a:buAutoNum type="arabicPeriod"/>
                  <a:defRPr/>
                </a:pPr>
                <a:r>
                  <a:rPr lang="en-US" altLang="zh-CN" sz="2400" dirty="0">
                    <a:solidFill>
                      <a:srgbClr val="000000"/>
                    </a:solidFill>
                    <a:ea typeface="宋体" panose="02010600030101010101" pitchFamily="2" charset="-122"/>
                  </a:rPr>
                  <a:t>Divide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string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into</a:t>
                </a:r>
                <a:r>
                  <a:rPr lang="zh-CN" altLang="en-US" sz="2400" dirty="0">
                    <a:solidFill>
                      <a:srgbClr val="000000"/>
                    </a:solidFill>
                    <a:ea typeface="宋体" panose="02010600030101010101" pitchFamily="2" charset="-122"/>
                  </a:rPr>
                  <a:t> </a:t>
                </a:r>
                <a14:m>
                  <m:oMath xmlns:m="http://schemas.openxmlformats.org/officeDocument/2006/math">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i="1">
                            <a:solidFill>
                              <a:srgbClr val="000000"/>
                            </a:solidFill>
                            <a:latin typeface="Cambria Math" panose="02040503050406030204" pitchFamily="18" charset="0"/>
                            <a:ea typeface="宋体" panose="02010600030101010101" pitchFamily="2" charset="-122"/>
                          </a:rPr>
                          <m:t>𝑟</m:t>
                        </m:r>
                      </m:sup>
                    </m:sSup>
                    <m:r>
                      <a:rPr lang="en-US" altLang="zh-CN" sz="2400" i="1">
                        <a:solidFill>
                          <a:srgbClr val="000000"/>
                        </a:solidFill>
                        <a:latin typeface="Cambria Math" panose="02040503050406030204" pitchFamily="18" charset="0"/>
                        <a:ea typeface="宋体" panose="02010600030101010101" pitchFamily="2" charset="-122"/>
                      </a:rPr>
                      <m:t>𝑀</m:t>
                    </m:r>
                    <m:r>
                      <a:rPr lang="en-US" altLang="zh-CN" sz="2400" i="1">
                        <a:solidFill>
                          <a:srgbClr val="000000"/>
                        </a:solidFill>
                        <a:latin typeface="Cambria Math" panose="02040503050406030204" pitchFamily="18" charset="0"/>
                        <a:ea typeface="宋体" panose="02010600030101010101" pitchFamily="2" charset="-122"/>
                      </a:rPr>
                      <m:t>(</m:t>
                    </m:r>
                    <m:r>
                      <a:rPr lang="en-US" altLang="zh-CN" sz="2400" i="1">
                        <a:solidFill>
                          <a:srgbClr val="000000"/>
                        </a:solidFill>
                        <a:latin typeface="Cambria Math" panose="02040503050406030204" pitchFamily="18" charset="0"/>
                        <a:ea typeface="宋体" panose="02010600030101010101" pitchFamily="2" charset="-122"/>
                      </a:rPr>
                      <m:t>𝑥</m:t>
                    </m:r>
                    <m:r>
                      <a:rPr lang="en-US" altLang="zh-CN" sz="2400" i="1">
                        <a:solidFill>
                          <a:srgbClr val="000000"/>
                        </a:solidFill>
                        <a:latin typeface="Cambria Math" panose="02040503050406030204" pitchFamily="18" charset="0"/>
                        <a:ea typeface="宋体" panose="02010600030101010101" pitchFamily="2" charset="-122"/>
                      </a:rPr>
                      <m:t>)</m:t>
                    </m:r>
                  </m:oMath>
                </a14:m>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using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modulo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2</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division</a:t>
                </a:r>
              </a:p>
              <a:p>
                <a:pPr marL="457200" indent="-457200">
                  <a:buAutoNum type="arabicPeriod"/>
                  <a:defRPr/>
                </a:pPr>
                <a:r>
                  <a:rPr lang="en-US" altLang="zh-CN" sz="2400" dirty="0">
                    <a:solidFill>
                      <a:srgbClr val="000000"/>
                    </a:solidFill>
                    <a:ea typeface="宋体" panose="02010600030101010101" pitchFamily="2" charset="-122"/>
                  </a:rPr>
                  <a:t>Subtract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remainder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(which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always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fewer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from</a:t>
                </a:r>
                <a:r>
                  <a:rPr lang="zh-CN" altLang="en-US" sz="2400" dirty="0">
                    <a:solidFill>
                      <a:srgbClr val="000000"/>
                    </a:solidFill>
                    <a:ea typeface="宋体" panose="02010600030101010101" pitchFamily="2" charset="-122"/>
                  </a:rPr>
                  <a:t> </a:t>
                </a:r>
                <a14:m>
                  <m:oMath xmlns:m="http://schemas.openxmlformats.org/officeDocument/2006/math">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i="1">
                            <a:solidFill>
                              <a:srgbClr val="000000"/>
                            </a:solidFill>
                            <a:latin typeface="Cambria Math" panose="02040503050406030204" pitchFamily="18" charset="0"/>
                            <a:ea typeface="宋体" panose="02010600030101010101" pitchFamily="2" charset="-122"/>
                          </a:rPr>
                          <m:t>𝑟</m:t>
                        </m:r>
                      </m:sup>
                    </m:sSup>
                    <m:r>
                      <a:rPr lang="en-US" altLang="zh-CN" sz="2400" i="1">
                        <a:solidFill>
                          <a:srgbClr val="000000"/>
                        </a:solidFill>
                        <a:latin typeface="Cambria Math" panose="02040503050406030204" pitchFamily="18" charset="0"/>
                        <a:ea typeface="宋体" panose="02010600030101010101" pitchFamily="2" charset="-122"/>
                      </a:rPr>
                      <m:t>𝑀</m:t>
                    </m:r>
                    <m:d>
                      <m:dPr>
                        <m:ctrlPr>
                          <a:rPr lang="en-US" altLang="zh-CN" sz="2400" i="1">
                            <a:solidFill>
                              <a:srgbClr val="000000"/>
                            </a:solidFill>
                            <a:latin typeface="Cambria Math" panose="02040503050406030204" pitchFamily="18" charset="0"/>
                            <a:ea typeface="宋体" panose="02010600030101010101" pitchFamily="2" charset="-122"/>
                          </a:rPr>
                        </m:ctrlPr>
                      </m:dPr>
                      <m:e>
                        <m:r>
                          <a:rPr lang="en-US" altLang="zh-CN" sz="2400" i="1">
                            <a:solidFill>
                              <a:srgbClr val="000000"/>
                            </a:solidFill>
                            <a:latin typeface="Cambria Math" panose="02040503050406030204" pitchFamily="18" charset="0"/>
                            <a:ea typeface="宋体" panose="02010600030101010101" pitchFamily="2" charset="-122"/>
                          </a:rPr>
                          <m:t>𝑥</m:t>
                        </m:r>
                      </m:e>
                    </m:d>
                  </m:oMath>
                </a14:m>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result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err="1">
                    <a:solidFill>
                      <a:srgbClr val="000000"/>
                    </a:solidFill>
                    <a:ea typeface="宋体" panose="02010600030101010101" pitchFamily="2" charset="-122"/>
                  </a:rPr>
                  <a:t>checksummed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transmitted.</a:t>
                </a:r>
                <a:r>
                  <a:rPr lang="zh-CN" altLang="en-US" sz="2400" dirty="0">
                    <a:solidFill>
                      <a:srgbClr val="000000"/>
                    </a:solidFill>
                    <a:ea typeface="宋体" panose="02010600030101010101" pitchFamily="2" charset="-122"/>
                  </a:rPr>
                  <a:t> </a:t>
                </a:r>
                <a:endParaRPr lang="en-US" altLang="zh-CN" sz="2400" dirty="0">
                  <a:solidFill>
                    <a:srgbClr val="000000"/>
                  </a:solidFill>
                  <a:ea typeface="宋体" panose="02010600030101010101" pitchFamily="2" charset="-122"/>
                </a:endParaRPr>
              </a:p>
              <a:p>
                <a:pPr>
                  <a:defRPr/>
                </a:pPr>
                <a:endParaRPr lang="en-US" altLang="zh-CN" sz="2400" dirty="0">
                  <a:solidFill>
                    <a:srgbClr val="000000"/>
                  </a:solidFill>
                  <a:ea typeface="宋体" panose="02010600030101010101" pitchFamily="2" charset="-122"/>
                </a:endParaRPr>
              </a:p>
              <a:p>
                <a:pPr>
                  <a:defRPr/>
                </a:pP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example,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1101011111,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generator</a:t>
                </a:r>
                <a:r>
                  <a:rPr lang="zh-CN" altLang="en-US" sz="2400" dirty="0">
                    <a:solidFill>
                      <a:srgbClr val="000000"/>
                    </a:solidFill>
                    <a:ea typeface="宋体" panose="02010600030101010101" pitchFamily="2" charset="-122"/>
                  </a:rPr>
                  <a:t> </a:t>
                </a:r>
                <a14:m>
                  <m:oMath xmlns:m="http://schemas.openxmlformats.org/officeDocument/2006/math">
                    <m:r>
                      <a:rPr lang="en-US" altLang="zh-CN" sz="2400" b="0" i="1" smtClean="0">
                        <a:solidFill>
                          <a:srgbClr val="000000"/>
                        </a:solidFill>
                        <a:latin typeface="Cambria Math" panose="02040503050406030204" pitchFamily="18" charset="0"/>
                        <a:ea typeface="宋体" panose="02010600030101010101" pitchFamily="2" charset="-122"/>
                      </a:rPr>
                      <m:t>𝐺</m:t>
                    </m:r>
                    <m:d>
                      <m:dPr>
                        <m:ctrlPr>
                          <a:rPr lang="en-US" altLang="zh-CN" sz="2400" b="0" i="1" smtClean="0">
                            <a:solidFill>
                              <a:srgbClr val="000000"/>
                            </a:solidFill>
                            <a:latin typeface="Cambria Math" panose="02040503050406030204" pitchFamily="18" charset="0"/>
                            <a:ea typeface="宋体" panose="02010600030101010101" pitchFamily="2" charset="-122"/>
                          </a:rPr>
                        </m:ctrlPr>
                      </m:dPr>
                      <m:e>
                        <m:r>
                          <a:rPr lang="en-US" altLang="zh-CN" sz="2400" b="0" i="1" smtClean="0">
                            <a:solidFill>
                              <a:srgbClr val="000000"/>
                            </a:solidFill>
                            <a:latin typeface="Cambria Math" panose="02040503050406030204" pitchFamily="18" charset="0"/>
                            <a:ea typeface="宋体" panose="02010600030101010101" pitchFamily="2" charset="-122"/>
                          </a:rPr>
                          <m:t>𝑥</m:t>
                        </m:r>
                      </m:e>
                    </m:d>
                    <m:r>
                      <a:rPr lang="en-US" altLang="zh-CN" sz="2400" b="0" i="1" smtClean="0">
                        <a:solidFill>
                          <a:srgbClr val="000000"/>
                        </a:solidFill>
                        <a:latin typeface="Cambria Math" panose="02040503050406030204" pitchFamily="18" charset="0"/>
                        <a:ea typeface="宋体" panose="02010600030101010101" pitchFamily="2" charset="-122"/>
                      </a:rPr>
                      <m:t>=</m:t>
                    </m:r>
                    <m:sSup>
                      <m:sSupPr>
                        <m:ctrlPr>
                          <a:rPr lang="en-US" altLang="zh-CN" sz="2400" b="0" i="1" smtClean="0">
                            <a:solidFill>
                              <a:srgbClr val="000000"/>
                            </a:solidFill>
                            <a:latin typeface="Cambria Math" panose="02040503050406030204" pitchFamily="18" charset="0"/>
                            <a:ea typeface="宋体" panose="02010600030101010101" pitchFamily="2" charset="-122"/>
                          </a:rPr>
                        </m:ctrlPr>
                      </m:sSupPr>
                      <m:e>
                        <m:r>
                          <a:rPr lang="en-US" altLang="zh-CN" sz="2400" b="0" i="1" smtClean="0">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4</m:t>
                        </m:r>
                      </m:sup>
                    </m:sSup>
                    <m:r>
                      <a:rPr lang="en-US" altLang="zh-CN" sz="2400" b="0" i="1" smtClean="0">
                        <a:solidFill>
                          <a:srgbClr val="000000"/>
                        </a:solidFill>
                        <a:latin typeface="Cambria Math" panose="02040503050406030204" pitchFamily="18" charset="0"/>
                        <a:ea typeface="宋体" panose="02010600030101010101" pitchFamily="2" charset="-122"/>
                      </a:rPr>
                      <m:t>+</m:t>
                    </m:r>
                    <m:r>
                      <a:rPr lang="en-US" altLang="zh-CN" sz="2400" b="0" i="1" smtClean="0">
                        <a:solidFill>
                          <a:srgbClr val="000000"/>
                        </a:solidFill>
                        <a:latin typeface="Cambria Math" panose="02040503050406030204" pitchFamily="18" charset="0"/>
                        <a:ea typeface="宋体" panose="02010600030101010101" pitchFamily="2" charset="-122"/>
                      </a:rPr>
                      <m:t>𝑥</m:t>
                    </m:r>
                    <m:r>
                      <a:rPr lang="en-US" altLang="zh-CN" sz="2400" b="0" i="1" smtClean="0">
                        <a:solidFill>
                          <a:srgbClr val="000000"/>
                        </a:solidFill>
                        <a:latin typeface="Cambria Math" panose="02040503050406030204" pitchFamily="18" charset="0"/>
                        <a:ea typeface="宋体" panose="02010600030101010101" pitchFamily="2" charset="-122"/>
                      </a:rPr>
                      <m:t>+1</m:t>
                    </m:r>
                  </m:oMath>
                </a14:m>
                <a:endParaRPr lang="en-US" altLang="zh-CN" sz="2400" dirty="0">
                  <a:solidFill>
                    <a:srgbClr val="000000"/>
                  </a:solidFill>
                  <a:ea typeface="宋体" panose="02010600030101010101" pitchFamily="2" charset="-122"/>
                </a:endParaRP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1492250"/>
                <a:ext cx="7772400" cy="4982839"/>
              </a:xfrm>
              <a:prstGeom prst="rect">
                <a:avLst/>
              </a:prstGeom>
              <a:blipFill>
                <a:blip r:embed="rId2"/>
                <a:stretch>
                  <a:fillRect l="-1142" t="-1018" r="-65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15477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75B70D0-BFA3-FC4E-93CE-F607495751BE}"/>
              </a:ext>
            </a:extLst>
          </p:cNvPr>
          <p:cNvSpPr>
            <a:spLocks noGrp="1"/>
          </p:cNvSpPr>
          <p:nvPr>
            <p:ph type="title"/>
          </p:nvPr>
        </p:nvSpPr>
        <p:spPr>
          <a:xfrm>
            <a:off x="0" y="0"/>
            <a:ext cx="9144000" cy="1066800"/>
          </a:xfrm>
        </p:spPr>
        <p:txBody>
          <a:bodyPr/>
          <a:lstStyle/>
          <a:p>
            <a:pPr eaLnBrk="1" hangingPunct="1"/>
            <a:r>
              <a:rPr lang="en-US" altLang="en-US"/>
              <a:t>Error-Detecting Codes (3)</a:t>
            </a:r>
          </a:p>
        </p:txBody>
      </p:sp>
      <p:sp>
        <p:nvSpPr>
          <p:cNvPr id="22531" name="Content Placeholder 2">
            <a:extLst>
              <a:ext uri="{FF2B5EF4-FFF2-40B4-BE49-F238E27FC236}">
                <a16:creationId xmlns:a16="http://schemas.microsoft.com/office/drawing/2014/main" id="{BDE71F1E-B266-6744-ADE8-7E0A02493BB5}"/>
              </a:ext>
            </a:extLst>
          </p:cNvPr>
          <p:cNvSpPr>
            <a:spLocks noGrp="1"/>
          </p:cNvSpPr>
          <p:nvPr>
            <p:ph idx="1"/>
          </p:nvPr>
        </p:nvSpPr>
        <p:spPr>
          <a:xfrm>
            <a:off x="0" y="5943600"/>
            <a:ext cx="9144000" cy="609600"/>
          </a:xfrm>
        </p:spPr>
        <p:txBody>
          <a:bodyPr/>
          <a:lstStyle/>
          <a:p>
            <a:pPr algn="ctr" eaLnBrk="1" hangingPunct="1">
              <a:buFontTx/>
              <a:buNone/>
            </a:pPr>
            <a:r>
              <a:rPr lang="en-US" altLang="en-US"/>
              <a:t>Example calculation of the CRC</a:t>
            </a:r>
          </a:p>
        </p:txBody>
      </p:sp>
      <p:pic>
        <p:nvPicPr>
          <p:cNvPr id="22532" name="Picture 2">
            <a:extLst>
              <a:ext uri="{FF2B5EF4-FFF2-40B4-BE49-F238E27FC236}">
                <a16:creationId xmlns:a16="http://schemas.microsoft.com/office/drawing/2014/main" id="{D1BE78BF-7F0D-AD4E-B2AB-37090186F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066800"/>
            <a:ext cx="6200775"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6FA1F54E-D797-E145-A6D6-28D070EDA1A3}"/>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259832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Error</a:t>
            </a:r>
            <a:r>
              <a:rPr lang="en-US" altLang="zh-CN" dirty="0">
                <a:latin typeface="Arial" panose="020B0604020202020204" pitchFamily="34" charset="0"/>
                <a:cs typeface="Arial" panose="020B0604020202020204" pitchFamily="34" charset="0"/>
              </a:rPr>
              <a:t>-Detection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Codes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CRCs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T(x)</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always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divisible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G(x),</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since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400" dirty="0">
                <a:solidFill>
                  <a:srgbClr val="000000"/>
                </a:solidFill>
                <a:ea typeface="宋体" panose="02010600030101010101" pitchFamily="2" charset="-122"/>
              </a:rPr>
              <a:t>subtract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remainder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from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dividend.</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base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10,</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divide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8</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3,</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remainder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2.</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400" dirty="0">
                <a:solidFill>
                  <a:srgbClr val="000000"/>
                </a:solidFill>
                <a:ea typeface="宋体" panose="02010600030101010101" pitchFamily="2" charset="-122"/>
              </a:rPr>
              <a:t>If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subtract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2</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from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8,</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leftover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divisible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3.</a:t>
            </a:r>
          </a:p>
          <a:p>
            <a:pPr marR="0" lvl="0" algn="l" defTabSz="914400" rtl="0" eaLnBrk="1" fontAlgn="base" latinLnBrk="0" hangingPunct="1">
              <a:lnSpc>
                <a:spcPct val="100000"/>
              </a:lnSpc>
              <a:spcBef>
                <a:spcPct val="0"/>
              </a:spcBef>
              <a:spcAft>
                <a:spcPct val="0"/>
              </a:spcAft>
              <a:buClrTx/>
              <a:buSzTx/>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Error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analysis.</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Let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400" dirty="0">
                <a:solidFill>
                  <a:srgbClr val="000000"/>
                </a:solidFill>
                <a:ea typeface="宋体" panose="02010600030101010101" pitchFamily="2" charset="-122"/>
              </a:rPr>
              <a:t>E(x)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denote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Each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denotes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been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inverted.</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If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single-bit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occurs,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Upon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receiving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T(x)+E(x),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receiver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computes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[T(x)+E(x)]/G(x).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know</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T(x)/G(x)=0.</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computation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just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E(x)/G(x).</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make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E(x)/G(x)=0</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detected,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others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detected.</a:t>
            </a:r>
            <a:r>
              <a:rPr lang="zh-CN" altLang="en-US" sz="2400" dirty="0">
                <a:solidFill>
                  <a:srgbClr val="000000"/>
                </a:solidFill>
                <a:ea typeface="宋体" panose="02010600030101010101" pitchFamily="2" charset="-122"/>
              </a:rPr>
              <a:t>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012004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Error</a:t>
            </a:r>
            <a:r>
              <a:rPr lang="en-US" altLang="zh-CN" dirty="0">
                <a:latin typeface="Arial" panose="020B0604020202020204" pitchFamily="34" charset="0"/>
                <a:cs typeface="Arial" panose="020B0604020202020204" pitchFamily="34" charset="0"/>
              </a:rPr>
              <a:t>-Detection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Codes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CRCs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45731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Error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analysis.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sign-bit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a:t>
                </a:r>
                <a:r>
                  <a:rPr lang="zh-CN" altLang="en-US" sz="2400" dirty="0">
                    <a:solidFill>
                      <a:srgbClr val="000000"/>
                    </a:solidFill>
                    <a:ea typeface="宋体" panose="02010600030101010101" pitchFamily="2" charset="-122"/>
                  </a:rPr>
                  <a:t> </a:t>
                </a:r>
                <a14:m>
                  <m:oMath xmlns:m="http://schemas.openxmlformats.org/officeDocument/2006/math">
                    <m:r>
                      <a:rPr lang="en-US" altLang="zh-CN" sz="2400" b="0" i="1" smtClean="0">
                        <a:solidFill>
                          <a:srgbClr val="000000"/>
                        </a:solidFill>
                        <a:latin typeface="Cambria Math" panose="02040503050406030204" pitchFamily="18" charset="0"/>
                        <a:ea typeface="宋体" panose="02010600030101010101" pitchFamily="2" charset="-122"/>
                      </a:rPr>
                      <m:t>𝐸</m:t>
                    </m:r>
                    <m:d>
                      <m:dPr>
                        <m:ctrlPr>
                          <a:rPr lang="en-US" altLang="zh-CN" sz="2400" b="0" i="1" smtClean="0">
                            <a:solidFill>
                              <a:srgbClr val="000000"/>
                            </a:solidFill>
                            <a:latin typeface="Cambria Math" panose="02040503050406030204" pitchFamily="18" charset="0"/>
                            <a:ea typeface="宋体" panose="02010600030101010101" pitchFamily="2" charset="-122"/>
                          </a:rPr>
                        </m:ctrlPr>
                      </m:dPr>
                      <m:e>
                        <m:r>
                          <a:rPr lang="en-US" altLang="zh-CN" sz="2400" b="0" i="1" smtClean="0">
                            <a:solidFill>
                              <a:srgbClr val="000000"/>
                            </a:solidFill>
                            <a:latin typeface="Cambria Math" panose="02040503050406030204" pitchFamily="18" charset="0"/>
                            <a:ea typeface="宋体" panose="02010600030101010101" pitchFamily="2" charset="-122"/>
                          </a:rPr>
                          <m:t>𝑥</m:t>
                        </m:r>
                      </m:e>
                    </m:d>
                    <m:r>
                      <a:rPr lang="en-US" altLang="zh-CN" sz="2400" b="0" i="1" smtClean="0">
                        <a:solidFill>
                          <a:srgbClr val="000000"/>
                        </a:solidFill>
                        <a:latin typeface="Cambria Math" panose="02040503050406030204" pitchFamily="18" charset="0"/>
                        <a:ea typeface="宋体" panose="02010600030101010101" pitchFamily="2" charset="-122"/>
                      </a:rPr>
                      <m:t>=</m:t>
                    </m:r>
                    <m:sSup>
                      <m:sSupPr>
                        <m:ctrlPr>
                          <a:rPr lang="en-US" altLang="zh-CN" sz="2400" b="0" i="1" smtClean="0">
                            <a:solidFill>
                              <a:srgbClr val="000000"/>
                            </a:solidFill>
                            <a:latin typeface="Cambria Math" panose="02040503050406030204" pitchFamily="18" charset="0"/>
                            <a:ea typeface="宋体" panose="02010600030101010101" pitchFamily="2" charset="-122"/>
                          </a:rPr>
                        </m:ctrlPr>
                      </m:sSupPr>
                      <m:e>
                        <m:r>
                          <a:rPr lang="en-US" altLang="zh-CN" sz="2400" b="0" i="1" smtClean="0">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𝑖</m:t>
                        </m:r>
                      </m:sup>
                    </m:sSup>
                  </m:oMath>
                </a14:m>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G(x)</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contains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two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more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terms,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E(x)</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will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not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divisible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G(x).</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all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single-bit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errors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will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detected.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lvl="0" indent="-342900">
                  <a:buFont typeface="Arial" panose="020B0604020202020204" pitchFamily="34" charset="0"/>
                  <a:buChar char="•"/>
                  <a:defRPr/>
                </a:pPr>
                <a:r>
                  <a:rPr lang="en-US" altLang="zh-CN" sz="2400" dirty="0">
                    <a:solidFill>
                      <a:srgbClr val="000000"/>
                    </a:solidFill>
                    <a:ea typeface="宋体" panose="02010600030101010101" pitchFamily="2" charset="-122"/>
                  </a:rPr>
                  <a:t>Two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isolated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single-bit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errors,</a:t>
                </a:r>
                <a:r>
                  <a:rPr lang="zh-CN" altLang="en-US" sz="2400" dirty="0">
                    <a:solidFill>
                      <a:srgbClr val="000000"/>
                    </a:solidFill>
                    <a:ea typeface="宋体" panose="02010600030101010101" pitchFamily="2" charset="-122"/>
                  </a:rPr>
                  <a:t> </a:t>
                </a:r>
                <a14:m>
                  <m:oMath xmlns:m="http://schemas.openxmlformats.org/officeDocument/2006/math">
                    <m:r>
                      <a:rPr lang="en-US" altLang="zh-CN" sz="2400" i="1">
                        <a:solidFill>
                          <a:srgbClr val="000000"/>
                        </a:solidFill>
                        <a:latin typeface="Cambria Math" panose="02040503050406030204" pitchFamily="18" charset="0"/>
                        <a:ea typeface="宋体" panose="02010600030101010101" pitchFamily="2" charset="-122"/>
                      </a:rPr>
                      <m:t>𝐸</m:t>
                    </m:r>
                    <m:d>
                      <m:dPr>
                        <m:ctrlPr>
                          <a:rPr lang="en-US" altLang="zh-CN" sz="2400" i="1">
                            <a:solidFill>
                              <a:srgbClr val="000000"/>
                            </a:solidFill>
                            <a:latin typeface="Cambria Math" panose="02040503050406030204" pitchFamily="18" charset="0"/>
                            <a:ea typeface="宋体" panose="02010600030101010101" pitchFamily="2" charset="-122"/>
                          </a:rPr>
                        </m:ctrlPr>
                      </m:dPr>
                      <m:e>
                        <m:r>
                          <a:rPr lang="en-US" altLang="zh-CN" sz="2400" i="1">
                            <a:solidFill>
                              <a:srgbClr val="000000"/>
                            </a:solidFill>
                            <a:latin typeface="Cambria Math" panose="02040503050406030204" pitchFamily="18" charset="0"/>
                            <a:ea typeface="宋体" panose="02010600030101010101" pitchFamily="2" charset="-122"/>
                          </a:rPr>
                          <m:t>𝑥</m:t>
                        </m:r>
                      </m:e>
                    </m:d>
                    <m:r>
                      <a:rPr lang="en-US" altLang="zh-CN" sz="2400" i="1">
                        <a:solidFill>
                          <a:srgbClr val="000000"/>
                        </a:solidFill>
                        <a:latin typeface="Cambria Math" panose="02040503050406030204" pitchFamily="18" charset="0"/>
                        <a:ea typeface="宋体" panose="02010600030101010101" pitchFamily="2" charset="-122"/>
                      </a:rPr>
                      <m:t>=</m:t>
                    </m:r>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i="1">
                            <a:solidFill>
                              <a:srgbClr val="000000"/>
                            </a:solidFill>
                            <a:latin typeface="Cambria Math" panose="02040503050406030204" pitchFamily="18" charset="0"/>
                            <a:ea typeface="宋体" panose="02010600030101010101" pitchFamily="2" charset="-122"/>
                          </a:rPr>
                          <m:t>𝑖</m:t>
                        </m:r>
                      </m:sup>
                    </m:sSup>
                    <m:r>
                      <a:rPr lang="en-US" altLang="zh-CN" sz="2400" b="0" i="0" smtClean="0">
                        <a:solidFill>
                          <a:srgbClr val="000000"/>
                        </a:solidFill>
                        <a:latin typeface="Cambria Math" panose="02040503050406030204" pitchFamily="18" charset="0"/>
                        <a:ea typeface="宋体" panose="02010600030101010101" pitchFamily="2" charset="-122"/>
                      </a:rPr>
                      <m:t>+</m:t>
                    </m:r>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𝑗</m:t>
                        </m:r>
                      </m:sup>
                    </m:sSup>
                    <m:r>
                      <a:rPr lang="en-US" altLang="zh-CN" sz="2400" b="0" i="1" smtClean="0">
                        <a:solidFill>
                          <a:srgbClr val="000000"/>
                        </a:solidFill>
                        <a:latin typeface="Cambria Math" panose="02040503050406030204" pitchFamily="18" charset="0"/>
                        <a:ea typeface="宋体" panose="02010600030101010101" pitchFamily="2" charset="-122"/>
                      </a:rPr>
                      <m:t>=</m:t>
                    </m:r>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𝑗</m:t>
                        </m:r>
                      </m:sup>
                    </m:sSup>
                    <m:r>
                      <a:rPr lang="en-US" altLang="zh-CN" sz="2400" b="0" i="1" smtClean="0">
                        <a:solidFill>
                          <a:srgbClr val="000000"/>
                        </a:solidFill>
                        <a:latin typeface="Cambria Math" panose="02040503050406030204" pitchFamily="18" charset="0"/>
                        <a:ea typeface="宋体" panose="02010600030101010101" pitchFamily="2" charset="-122"/>
                      </a:rPr>
                      <m:t>(1+</m:t>
                    </m:r>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i="1">
                            <a:solidFill>
                              <a:srgbClr val="000000"/>
                            </a:solidFill>
                            <a:latin typeface="Cambria Math" panose="02040503050406030204" pitchFamily="18" charset="0"/>
                            <a:ea typeface="宋体" panose="02010600030101010101" pitchFamily="2" charset="-122"/>
                          </a:rPr>
                          <m:t>𝑖</m:t>
                        </m:r>
                        <m:r>
                          <a:rPr lang="en-US" altLang="zh-CN" sz="2400" b="0" i="1" smtClean="0">
                            <a:solidFill>
                              <a:srgbClr val="000000"/>
                            </a:solidFill>
                            <a:latin typeface="Cambria Math" panose="02040503050406030204" pitchFamily="18" charset="0"/>
                            <a:ea typeface="宋体" panose="02010600030101010101" pitchFamily="2" charset="-122"/>
                          </a:rPr>
                          <m:t>−</m:t>
                        </m:r>
                        <m:r>
                          <a:rPr lang="en-US" altLang="zh-CN" sz="2400" b="0" i="1" smtClean="0">
                            <a:solidFill>
                              <a:srgbClr val="000000"/>
                            </a:solidFill>
                            <a:latin typeface="Cambria Math" panose="02040503050406030204" pitchFamily="18" charset="0"/>
                            <a:ea typeface="宋体" panose="02010600030101010101" pitchFamily="2" charset="-122"/>
                          </a:rPr>
                          <m:t>𝑗</m:t>
                        </m:r>
                      </m:sup>
                    </m:sSup>
                    <m:r>
                      <a:rPr lang="en-US" altLang="zh-CN" sz="2400" b="0" i="1" smtClean="0">
                        <a:solidFill>
                          <a:srgbClr val="000000"/>
                        </a:solidFill>
                        <a:latin typeface="Cambria Math" panose="02040503050406030204" pitchFamily="18" charset="0"/>
                        <a:ea typeface="宋体" panose="02010600030101010101" pitchFamily="2" charset="-122"/>
                      </a:rPr>
                      <m:t>),</m:t>
                    </m:r>
                    <m:r>
                      <a:rPr lang="zh-CN" altLang="en-US" sz="2400" b="0" i="1" smtClean="0">
                        <a:solidFill>
                          <a:srgbClr val="000000"/>
                        </a:solidFill>
                        <a:latin typeface="Cambria Math" panose="02040503050406030204" pitchFamily="18" charset="0"/>
                        <a:ea typeface="宋体" panose="02010600030101010101" pitchFamily="2" charset="-122"/>
                      </a:rPr>
                      <m:t> </m:t>
                    </m:r>
                    <m:r>
                      <a:rPr lang="en-US" altLang="zh-CN" sz="2400" b="0" i="1" smtClean="0">
                        <a:solidFill>
                          <a:srgbClr val="000000"/>
                        </a:solidFill>
                        <a:latin typeface="Cambria Math" panose="02040503050406030204" pitchFamily="18" charset="0"/>
                        <a:ea typeface="宋体" panose="02010600030101010101" pitchFamily="2" charset="-122"/>
                      </a:rPr>
                      <m:t>𝑖</m:t>
                    </m:r>
                    <m:r>
                      <a:rPr lang="en-US" altLang="zh-CN" sz="2400" b="0" i="1" smtClean="0">
                        <a:solidFill>
                          <a:srgbClr val="000000"/>
                        </a:solidFill>
                        <a:latin typeface="Cambria Math" panose="02040503050406030204" pitchFamily="18" charset="0"/>
                        <a:ea typeface="宋体" panose="02010600030101010101" pitchFamily="2" charset="-122"/>
                      </a:rPr>
                      <m:t>&gt;</m:t>
                    </m:r>
                    <m:r>
                      <a:rPr lang="en-US" altLang="zh-CN" sz="2400" b="0" i="1" smtClean="0">
                        <a:solidFill>
                          <a:srgbClr val="000000"/>
                        </a:solidFill>
                        <a:latin typeface="Cambria Math" panose="02040503050406030204" pitchFamily="18" charset="0"/>
                        <a:ea typeface="宋体" panose="02010600030101010101" pitchFamily="2" charset="-122"/>
                      </a:rPr>
                      <m:t>𝑗</m:t>
                    </m:r>
                  </m:oMath>
                </a14:m>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400" dirty="0">
                    <a:solidFill>
                      <a:srgbClr val="000000"/>
                    </a:solidFill>
                    <a:ea typeface="宋体" panose="02010600030101010101" pitchFamily="2" charset="-122"/>
                  </a:rPr>
                  <a:t>G(x)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divisible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sufficient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condition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double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detected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does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divide</a:t>
                </a:r>
                <a:r>
                  <a:rPr lang="zh-CN" altLang="en-US" sz="2400" dirty="0">
                    <a:solidFill>
                      <a:srgbClr val="000000"/>
                    </a:solidFill>
                    <a:ea typeface="宋体" panose="02010600030101010101" pitchFamily="2" charset="-122"/>
                  </a:rPr>
                  <a:t> </a:t>
                </a:r>
                <a14:m>
                  <m:oMath xmlns:m="http://schemas.openxmlformats.org/officeDocument/2006/math">
                    <m:sSup>
                      <m:sSupPr>
                        <m:ctrlPr>
                          <a:rPr lang="en-US" altLang="zh-CN" sz="2400" i="1" smtClean="0">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𝑘</m:t>
                        </m:r>
                      </m:sup>
                    </m:sSup>
                    <m:r>
                      <a:rPr lang="en-US" altLang="zh-CN" sz="2400" b="0" i="1" smtClean="0">
                        <a:solidFill>
                          <a:srgbClr val="000000"/>
                        </a:solidFill>
                        <a:latin typeface="Cambria Math" panose="02040503050406030204" pitchFamily="18" charset="0"/>
                        <a:ea typeface="宋体" panose="02010600030101010101" pitchFamily="2" charset="-122"/>
                      </a:rPr>
                      <m:t>+1</m:t>
                    </m:r>
                  </m:oMath>
                </a14:m>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up</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maximum</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value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-j</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up</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maximum</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r>
                  <a:rPr kumimoji="0" lang="zh-CN" altLang="en-US" sz="2400" b="0" i="0" u="none" strike="noStrike" kern="1200" cap="none" spc="0" normalizeH="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length</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14:m>
                  <m:oMath xmlns:m="http://schemas.openxmlformats.org/officeDocument/2006/math">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15</m:t>
                        </m:r>
                      </m:sup>
                    </m:sSup>
                    <m:r>
                      <a:rPr lang="en-US" altLang="zh-CN" sz="2400" b="0" i="1" smtClean="0">
                        <a:solidFill>
                          <a:srgbClr val="000000"/>
                        </a:solidFill>
                        <a:latin typeface="Cambria Math" panose="02040503050406030204" pitchFamily="18" charset="0"/>
                        <a:ea typeface="宋体" panose="02010600030101010101" pitchFamily="2" charset="-122"/>
                      </a:rPr>
                      <m:t>+</m:t>
                    </m:r>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i="1">
                            <a:solidFill>
                              <a:srgbClr val="000000"/>
                            </a:solidFill>
                            <a:latin typeface="Cambria Math" panose="02040503050406030204" pitchFamily="18" charset="0"/>
                            <a:ea typeface="宋体" panose="02010600030101010101" pitchFamily="2" charset="-122"/>
                          </a:rPr>
                          <m:t>1</m:t>
                        </m:r>
                        <m:r>
                          <a:rPr lang="en-US" altLang="zh-CN" sz="2400" b="0" i="1" smtClean="0">
                            <a:solidFill>
                              <a:srgbClr val="000000"/>
                            </a:solidFill>
                            <a:latin typeface="Cambria Math" panose="02040503050406030204" pitchFamily="18" charset="0"/>
                            <a:ea typeface="宋体" panose="02010600030101010101" pitchFamily="2" charset="-122"/>
                          </a:rPr>
                          <m:t>4</m:t>
                        </m:r>
                      </m:sup>
                    </m:sSup>
                    <m:r>
                      <a:rPr lang="en-US" altLang="zh-CN" sz="2400" i="1">
                        <a:solidFill>
                          <a:srgbClr val="000000"/>
                        </a:solidFill>
                        <a:latin typeface="Cambria Math" panose="02040503050406030204" pitchFamily="18" charset="0"/>
                        <a:ea typeface="宋体" panose="02010600030101010101" pitchFamily="2" charset="-122"/>
                      </a:rPr>
                      <m:t>+1</m:t>
                    </m:r>
                  </m:oMath>
                </a14:m>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divide</a:t>
                </a:r>
                <a:r>
                  <a:rPr lang="zh-CN" altLang="en-US" sz="2400" dirty="0">
                    <a:solidFill>
                      <a:srgbClr val="000000"/>
                    </a:solidFill>
                    <a:ea typeface="宋体" panose="02010600030101010101" pitchFamily="2" charset="-122"/>
                  </a:rPr>
                  <a:t> </a:t>
                </a:r>
                <a14:m>
                  <m:oMath xmlns:m="http://schemas.openxmlformats.org/officeDocument/2006/math">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i="1">
                            <a:solidFill>
                              <a:srgbClr val="000000"/>
                            </a:solidFill>
                            <a:latin typeface="Cambria Math" panose="02040503050406030204" pitchFamily="18" charset="0"/>
                            <a:ea typeface="宋体" panose="02010600030101010101" pitchFamily="2" charset="-122"/>
                          </a:rPr>
                          <m:t>𝑘</m:t>
                        </m:r>
                      </m:sup>
                    </m:sSup>
                    <m:r>
                      <a:rPr lang="en-US" altLang="zh-CN" sz="2400" i="1">
                        <a:solidFill>
                          <a:srgbClr val="000000"/>
                        </a:solidFill>
                        <a:latin typeface="Cambria Math" panose="02040503050406030204" pitchFamily="18" charset="0"/>
                        <a:ea typeface="宋体" panose="02010600030101010101" pitchFamily="2" charset="-122"/>
                      </a:rPr>
                      <m:t>+1</m:t>
                    </m:r>
                  </m:oMath>
                </a14:m>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below</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32,768.</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1492250"/>
                <a:ext cx="7772400" cy="4573175"/>
              </a:xfrm>
              <a:prstGeom prst="rect">
                <a:avLst/>
              </a:prstGeom>
              <a:blipFill>
                <a:blip r:embed="rId2"/>
                <a:stretch>
                  <a:fillRect l="-1142" t="-1108" r="-97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849651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174FEBC-3C02-8C4C-A52C-21C7EE1284D0}"/>
              </a:ext>
            </a:extLst>
          </p:cNvPr>
          <p:cNvSpPr>
            <a:spLocks noGrp="1" noChangeArrowheads="1"/>
          </p:cNvSpPr>
          <p:nvPr>
            <p:ph type="title"/>
          </p:nvPr>
        </p:nvSpPr>
        <p:spPr>
          <a:xfrm>
            <a:off x="0" y="314325"/>
            <a:ext cx="9144000" cy="1143000"/>
          </a:xfrm>
        </p:spPr>
        <p:txBody>
          <a:bodyPr/>
          <a:lstStyle/>
          <a:p>
            <a:pPr eaLnBrk="1" hangingPunct="1"/>
            <a:r>
              <a:rPr lang="en-US" altLang="en-US" dirty="0"/>
              <a:t>Error-Detecting Codes</a:t>
            </a:r>
          </a:p>
        </p:txBody>
      </p:sp>
      <p:sp>
        <p:nvSpPr>
          <p:cNvPr id="20483" name="Rectangle 3">
            <a:extLst>
              <a:ext uri="{FF2B5EF4-FFF2-40B4-BE49-F238E27FC236}">
                <a16:creationId xmlns:a16="http://schemas.microsoft.com/office/drawing/2014/main" id="{2E218F69-4B7E-0B4C-8CB6-31293671D8BD}"/>
              </a:ext>
            </a:extLst>
          </p:cNvPr>
          <p:cNvSpPr>
            <a:spLocks noGrp="1" noChangeArrowheads="1"/>
          </p:cNvSpPr>
          <p:nvPr>
            <p:ph idx="1"/>
          </p:nvPr>
        </p:nvSpPr>
        <p:spPr>
          <a:xfrm>
            <a:off x="533400" y="2033588"/>
            <a:ext cx="8610600" cy="4519612"/>
          </a:xfrm>
        </p:spPr>
        <p:txBody>
          <a:bodyPr/>
          <a:lstStyle/>
          <a:p>
            <a:pPr eaLnBrk="1" hangingPunct="1">
              <a:buFontTx/>
              <a:buNone/>
            </a:pPr>
            <a:r>
              <a:rPr lang="en-US" altLang="en-US" sz="3200"/>
              <a:t>Linear, systematic block codes</a:t>
            </a:r>
          </a:p>
          <a:p>
            <a:pPr eaLnBrk="1" hangingPunct="1">
              <a:buFont typeface="Times New Roman" panose="02020603050405020304" pitchFamily="18" charset="0"/>
              <a:buAutoNum type="arabicPeriod"/>
            </a:pPr>
            <a:r>
              <a:rPr lang="en-US" altLang="en-US" sz="3200"/>
              <a:t>Parity.</a:t>
            </a:r>
          </a:p>
          <a:p>
            <a:pPr eaLnBrk="1" hangingPunct="1">
              <a:buFont typeface="Times New Roman" panose="02020603050405020304" pitchFamily="18" charset="0"/>
              <a:buAutoNum type="arabicPeriod"/>
            </a:pPr>
            <a:r>
              <a:rPr lang="en-US" altLang="en-US" sz="3200"/>
              <a:t>Checksums.</a:t>
            </a:r>
          </a:p>
          <a:p>
            <a:pPr eaLnBrk="1" hangingPunct="1">
              <a:buFont typeface="Times New Roman" panose="02020603050405020304" pitchFamily="18" charset="0"/>
              <a:buAutoNum type="arabicPeriod"/>
            </a:pPr>
            <a:r>
              <a:rPr lang="en-US" altLang="en-US" sz="3200"/>
              <a:t>Cyclic Redundancy Checks (CRCs).</a:t>
            </a:r>
          </a:p>
        </p:txBody>
      </p:sp>
      <p:sp>
        <p:nvSpPr>
          <p:cNvPr id="4" name="Rounded Rectangle 3">
            <a:extLst>
              <a:ext uri="{FF2B5EF4-FFF2-40B4-BE49-F238E27FC236}">
                <a16:creationId xmlns:a16="http://schemas.microsoft.com/office/drawing/2014/main" id="{16C58A5E-3E98-8747-B0F9-F7710B7CDB8E}"/>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205076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Error</a:t>
            </a:r>
            <a:r>
              <a:rPr lang="en-US" altLang="zh-CN" dirty="0">
                <a:latin typeface="Arial" panose="020B0604020202020204" pitchFamily="34" charset="0"/>
                <a:cs typeface="Arial" panose="020B0604020202020204" pitchFamily="34" charset="0"/>
              </a:rPr>
              <a:t>-Detection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Codes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CRCs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495725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Error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analysis.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lvl="0" indent="-342900">
                  <a:buFont typeface="Arial" panose="020B0604020202020204" pitchFamily="34" charset="0"/>
                  <a:buChar char="•"/>
                  <a:defRPr/>
                </a:pPr>
                <a:r>
                  <a:rPr lang="en-US" altLang="zh-CN" sz="2400" dirty="0">
                    <a:solidFill>
                      <a:srgbClr val="000000"/>
                    </a:solidFill>
                    <a:ea typeface="宋体" panose="02010600030101010101" pitchFamily="2" charset="-122"/>
                  </a:rPr>
                  <a:t>If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odd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number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contains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odd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number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terms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(e.g.,</a:t>
                </a:r>
                <a:r>
                  <a:rPr lang="zh-CN" altLang="en-US" sz="2400" dirty="0">
                    <a:solidFill>
                      <a:srgbClr val="000000"/>
                    </a:solidFill>
                    <a:ea typeface="宋体" panose="02010600030101010101" pitchFamily="2" charset="-122"/>
                  </a:rPr>
                  <a:t> </a:t>
                </a:r>
                <a14:m>
                  <m:oMath xmlns:m="http://schemas.openxmlformats.org/officeDocument/2006/math">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i="1">
                            <a:solidFill>
                              <a:srgbClr val="000000"/>
                            </a:solidFill>
                            <a:latin typeface="Cambria Math" panose="02040503050406030204" pitchFamily="18" charset="0"/>
                            <a:ea typeface="宋体" panose="02010600030101010101" pitchFamily="2" charset="-122"/>
                          </a:rPr>
                          <m:t>5</m:t>
                        </m:r>
                      </m:sup>
                    </m:sSup>
                    <m:r>
                      <a:rPr lang="en-US" altLang="zh-CN" sz="2400" i="1">
                        <a:solidFill>
                          <a:srgbClr val="000000"/>
                        </a:solidFill>
                        <a:latin typeface="Cambria Math" panose="02040503050406030204" pitchFamily="18" charset="0"/>
                        <a:ea typeface="宋体" panose="02010600030101010101" pitchFamily="2" charset="-122"/>
                      </a:rPr>
                      <m:t>+</m:t>
                    </m:r>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2</m:t>
                        </m:r>
                      </m:sup>
                    </m:sSup>
                    <m:r>
                      <a:rPr lang="en-US" altLang="zh-CN" sz="2400" i="1">
                        <a:solidFill>
                          <a:srgbClr val="000000"/>
                        </a:solidFill>
                        <a:latin typeface="Cambria Math" panose="02040503050406030204" pitchFamily="18" charset="0"/>
                        <a:ea typeface="宋体" panose="02010600030101010101" pitchFamily="2" charset="-122"/>
                      </a:rPr>
                      <m:t>+1</m:t>
                    </m:r>
                  </m:oMath>
                </a14:m>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but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not</a:t>
                </a:r>
                <a:r>
                  <a:rPr lang="zh-CN" altLang="en-US" sz="2400" dirty="0">
                    <a:solidFill>
                      <a:srgbClr val="000000"/>
                    </a:solidFill>
                    <a:ea typeface="宋体" panose="02010600030101010101" pitchFamily="2" charset="-122"/>
                  </a:rPr>
                  <a:t> </a:t>
                </a:r>
                <a14:m>
                  <m:oMath xmlns:m="http://schemas.openxmlformats.org/officeDocument/2006/math">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2</m:t>
                        </m:r>
                      </m:sup>
                    </m:sSup>
                    <m:r>
                      <a:rPr lang="en-US" altLang="zh-CN" sz="2400" i="1">
                        <a:solidFill>
                          <a:srgbClr val="000000"/>
                        </a:solidFill>
                        <a:latin typeface="Cambria Math" panose="02040503050406030204" pitchFamily="18" charset="0"/>
                        <a:ea typeface="宋体" panose="02010600030101010101" pitchFamily="2" charset="-122"/>
                      </a:rPr>
                      <m:t>+1</m:t>
                    </m:r>
                  </m:oMath>
                </a14:m>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Interestingly,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polynomial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with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odd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number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terms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x+1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factor.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making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x+1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factor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catch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such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errors.</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lvl="0" indent="-342900">
                  <a:buFont typeface="Arial" panose="020B0604020202020204" pitchFamily="34" charset="0"/>
                  <a:buChar char="•"/>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polynomial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code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with</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check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bits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will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detect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all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burst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errors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length</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14:m>
                  <m:oMath xmlns:m="http://schemas.openxmlformats.org/officeDocument/2006/math">
                    <m: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rPr>
                      <m:t>𝑟</m:t>
                    </m:r>
                  </m:oMath>
                </a14:m>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1085850" lvl="1" indent="-342900">
                  <a:buFont typeface="Arial" panose="020B0604020202020204" pitchFamily="34" charset="0"/>
                  <a:buChar char="•"/>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burst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error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length</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can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denoted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14:m>
                  <m:oMath xmlns:m="http://schemas.openxmlformats.org/officeDocument/2006/math">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𝑖</m:t>
                        </m:r>
                      </m:sup>
                    </m:sSup>
                    <m:d>
                      <m:dPr>
                        <m:ctrlPr>
                          <a:rPr lang="en-US" altLang="zh-CN" sz="2400" i="1">
                            <a:solidFill>
                              <a:srgbClr val="000000"/>
                            </a:solidFill>
                            <a:latin typeface="Cambria Math" panose="02040503050406030204" pitchFamily="18" charset="0"/>
                            <a:ea typeface="宋体" panose="02010600030101010101" pitchFamily="2" charset="-122"/>
                          </a:rPr>
                        </m:ctrlPr>
                      </m:dPr>
                      <m:e>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𝑘</m:t>
                            </m:r>
                            <m:r>
                              <a:rPr lang="en-US" altLang="zh-CN" sz="2400" b="0" i="1" smtClean="0">
                                <a:solidFill>
                                  <a:srgbClr val="000000"/>
                                </a:solidFill>
                                <a:latin typeface="Cambria Math" panose="02040503050406030204" pitchFamily="18" charset="0"/>
                                <a:ea typeface="宋体" panose="02010600030101010101" pitchFamily="2" charset="-122"/>
                              </a:rPr>
                              <m:t>−1</m:t>
                            </m:r>
                          </m:sup>
                        </m:sSup>
                        <m:r>
                          <a:rPr lang="en-US" altLang="zh-CN" sz="2400" i="1">
                            <a:solidFill>
                              <a:srgbClr val="000000"/>
                            </a:solidFill>
                            <a:latin typeface="Cambria Math" panose="02040503050406030204" pitchFamily="18" charset="0"/>
                            <a:ea typeface="宋体" panose="02010600030101010101" pitchFamily="2" charset="-122"/>
                          </a:rPr>
                          <m:t>+</m:t>
                        </m:r>
                        <m:r>
                          <a:rPr lang="en-US" altLang="zh-CN" sz="2400" b="0" i="1" smtClean="0">
                            <a:solidFill>
                              <a:srgbClr val="000000"/>
                            </a:solidFill>
                            <a:latin typeface="Cambria Math" panose="02040503050406030204" pitchFamily="18" charset="0"/>
                            <a:ea typeface="宋体" panose="02010600030101010101" pitchFamily="2" charset="-122"/>
                          </a:rPr>
                          <m:t>…+1</m:t>
                        </m:r>
                      </m:e>
                    </m:d>
                    <m:r>
                      <a:rPr lang="en-US" altLang="zh-CN" sz="2400" b="0" i="1" smtClean="0">
                        <a:solidFill>
                          <a:srgbClr val="000000"/>
                        </a:solidFill>
                        <a:latin typeface="Cambria Math" panose="02040503050406030204" pitchFamily="18" charset="0"/>
                        <a:ea typeface="宋体" panose="02010600030101010101" pitchFamily="2" charset="-122"/>
                      </a:rPr>
                      <m:t>.</m:t>
                    </m:r>
                  </m:oMath>
                </a14:m>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G(x)</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contains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lang="en-US" altLang="zh-CN" sz="2400" dirty="0">
                    <a:solidFill>
                      <a:srgbClr val="000000"/>
                    </a:solidFill>
                    <a:ea typeface="宋体" panose="02010600030101010101" pitchFamily="2" charset="-122"/>
                  </a:rPr>
                  <a:t>n</a:t>
                </a:r>
                <a:r>
                  <a:rPr lang="zh-CN" altLang="en-US" sz="2400" dirty="0">
                    <a:solidFill>
                      <a:srgbClr val="000000"/>
                    </a:solidFill>
                    <a:ea typeface="宋体" panose="02010600030101010101" pitchFamily="2" charset="-122"/>
                  </a:rPr>
                  <a:t> </a:t>
                </a:r>
                <a14:m>
                  <m:oMath xmlns:m="http://schemas.openxmlformats.org/officeDocument/2006/math">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0</m:t>
                        </m:r>
                      </m:sup>
                    </m:sSup>
                  </m:oMath>
                </a14:m>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wil</a:t>
                </a:r>
                <a:r>
                  <a:rPr lang="en-US" altLang="zh-CN" sz="2400" dirty="0">
                    <a:solidFill>
                      <a:srgbClr val="000000"/>
                    </a:solidFill>
                    <a:ea typeface="宋体" panose="02010600030101010101" pitchFamily="2" charset="-122"/>
                  </a:rPr>
                  <a:t>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have</a:t>
                </a:r>
                <a:r>
                  <a:rPr lang="zh-CN" altLang="en-US" sz="2400" dirty="0">
                    <a:solidFill>
                      <a:srgbClr val="000000"/>
                    </a:solidFill>
                    <a:ea typeface="宋体" panose="02010600030101010101" pitchFamily="2" charset="-122"/>
                  </a:rPr>
                  <a:t> </a:t>
                </a:r>
                <a14:m>
                  <m:oMath xmlns:m="http://schemas.openxmlformats.org/officeDocument/2006/math">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i="1">
                            <a:solidFill>
                              <a:srgbClr val="000000"/>
                            </a:solidFill>
                            <a:latin typeface="Cambria Math" panose="02040503050406030204" pitchFamily="18" charset="0"/>
                            <a:ea typeface="宋体" panose="02010600030101010101" pitchFamily="2" charset="-122"/>
                          </a:rPr>
                          <m:t>𝑖</m:t>
                        </m:r>
                      </m:sup>
                    </m:sSup>
                  </m:oMath>
                </a14:m>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factor.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k</a:t>
                </a:r>
                <a:r>
                  <a:rPr lang="en-US" altLang="zh-CN" sz="2400" dirty="0">
                    <a:solidFill>
                      <a:srgbClr val="000000"/>
                    </a:solidFill>
                    <a:ea typeface="宋体" panose="02010600030101010101" pitchFamily="2" charset="-122"/>
                  </a:rPr>
                  <a:t>&lt;=r,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cannot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divisible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G(x).</a:t>
                </a:r>
                <a:r>
                  <a:rPr lang="zh-CN" altLang="en-US" sz="2400" dirty="0">
                    <a:solidFill>
                      <a:srgbClr val="000000"/>
                    </a:solidFill>
                    <a:ea typeface="宋体" panose="02010600030101010101" pitchFamily="2" charset="-122"/>
                  </a:rPr>
                  <a:t>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1492250"/>
                <a:ext cx="7772400" cy="4957255"/>
              </a:xfrm>
              <a:prstGeom prst="rect">
                <a:avLst/>
              </a:prstGeom>
              <a:blipFill>
                <a:blip r:embed="rId2"/>
                <a:stretch>
                  <a:fillRect l="-1142" t="-102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4254978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Error</a:t>
            </a:r>
            <a:r>
              <a:rPr lang="en-US" altLang="zh-CN" dirty="0">
                <a:latin typeface="Arial" panose="020B0604020202020204" pitchFamily="34" charset="0"/>
                <a:cs typeface="Arial" panose="020B0604020202020204" pitchFamily="34" charset="0"/>
              </a:rPr>
              <a:t>-Detection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Codes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CRCs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600581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Error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analysis.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lvl="0" indent="-342900">
                  <a:buFont typeface="Arial" panose="020B0604020202020204" pitchFamily="34" charset="0"/>
                  <a:buChar char="•"/>
                  <a:defRPr/>
                </a:pPr>
                <a:r>
                  <a:rPr lang="en-US" altLang="zh-CN" sz="2400" dirty="0">
                    <a:solidFill>
                      <a:srgbClr val="000000"/>
                    </a:solidFill>
                    <a:ea typeface="宋体" panose="02010600030101010101" pitchFamily="2" charset="-122"/>
                  </a:rPr>
                  <a:t>If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burst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length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divisible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only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Since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burst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defined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such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first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must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whether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E(x)=G(x)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depends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intermediate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combinations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equally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likely,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probability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E(x)=G(x)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14:m>
                  <m:oMath xmlns:m="http://schemas.openxmlformats.org/officeDocument/2006/math">
                    <m:r>
                      <a:rPr lang="en-US" altLang="zh-CN" sz="2400" b="0" i="1" smtClean="0">
                        <a:solidFill>
                          <a:srgbClr val="000000"/>
                        </a:solidFill>
                        <a:latin typeface="Cambria Math" panose="02040503050406030204" pitchFamily="18" charset="0"/>
                        <a:ea typeface="宋体" panose="02010600030101010101" pitchFamily="2" charset="-122"/>
                      </a:rPr>
                      <m:t>1/</m:t>
                    </m:r>
                    <m:sSup>
                      <m:sSupPr>
                        <m:ctrlPr>
                          <a:rPr lang="en-US" altLang="zh-CN" sz="2400" b="0" i="1" smtClean="0">
                            <a:solidFill>
                              <a:srgbClr val="000000"/>
                            </a:solidFill>
                            <a:latin typeface="Cambria Math" panose="02040503050406030204" pitchFamily="18" charset="0"/>
                            <a:ea typeface="宋体" panose="02010600030101010101" pitchFamily="2" charset="-122"/>
                          </a:rPr>
                        </m:ctrlPr>
                      </m:sSupPr>
                      <m:e>
                        <m:r>
                          <a:rPr lang="en-US" altLang="zh-CN" sz="2400" b="0" i="1" smtClean="0">
                            <a:solidFill>
                              <a:srgbClr val="000000"/>
                            </a:solidFill>
                            <a:latin typeface="Cambria Math" panose="02040503050406030204" pitchFamily="18" charset="0"/>
                            <a:ea typeface="宋体" panose="02010600030101010101" pitchFamily="2" charset="-122"/>
                          </a:rPr>
                          <m:t>2</m:t>
                        </m:r>
                      </m:e>
                      <m:sup>
                        <m:r>
                          <a:rPr lang="en-US" altLang="zh-CN" sz="2400" b="0" i="1" smtClean="0">
                            <a:solidFill>
                              <a:srgbClr val="000000"/>
                            </a:solidFill>
                            <a:latin typeface="Cambria Math" panose="02040503050406030204" pitchFamily="18" charset="0"/>
                            <a:ea typeface="宋体" panose="02010600030101010101" pitchFamily="2" charset="-122"/>
                          </a:rPr>
                          <m:t>𝑟</m:t>
                        </m:r>
                        <m:r>
                          <a:rPr lang="en-US" altLang="zh-CN" sz="2400" b="0" i="1" smtClean="0">
                            <a:solidFill>
                              <a:srgbClr val="000000"/>
                            </a:solidFill>
                            <a:latin typeface="Cambria Math" panose="02040503050406030204" pitchFamily="18" charset="0"/>
                            <a:ea typeface="宋体" panose="02010600030101010101" pitchFamily="2" charset="-122"/>
                          </a:rPr>
                          <m:t>−1</m:t>
                        </m:r>
                      </m:sup>
                    </m:sSup>
                  </m:oMath>
                </a14:m>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p>
              <a:p>
                <a:pPr marL="342900" lvl="0" indent="-342900">
                  <a:buFont typeface="Arial" panose="020B0604020202020204" pitchFamily="34" charset="0"/>
                  <a:buChar char="•"/>
                  <a:defRPr/>
                </a:pPr>
                <a:endParaRPr lang="en-US" altLang="zh-CN" sz="2400" dirty="0">
                  <a:solidFill>
                    <a:srgbClr val="000000"/>
                  </a:solidFill>
                  <a:ea typeface="宋体" panose="02010600030101010101" pitchFamily="2" charset="-122"/>
                </a:endParaRPr>
              </a:p>
              <a:p>
                <a:pPr lvl="0">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generator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used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IEEE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802</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p>
              <a:p>
                <a:pPr lvl="0">
                  <a:defRPr/>
                </a:pPr>
                <a14:m>
                  <m:oMathPara xmlns:m="http://schemas.openxmlformats.org/officeDocument/2006/math">
                    <m:oMathParaPr>
                      <m:jc m:val="centerGroup"/>
                    </m:oMathParaPr>
                    <m:oMath xmlns:m="http://schemas.openxmlformats.org/officeDocument/2006/math">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32</m:t>
                          </m:r>
                        </m:sup>
                      </m:sSup>
                      <m:r>
                        <a:rPr lang="en-US" altLang="zh-CN" sz="2400" i="1">
                          <a:solidFill>
                            <a:srgbClr val="000000"/>
                          </a:solidFill>
                          <a:latin typeface="Cambria Math" panose="02040503050406030204" pitchFamily="18" charset="0"/>
                          <a:ea typeface="宋体" panose="02010600030101010101" pitchFamily="2" charset="-122"/>
                        </a:rPr>
                        <m:t>+</m:t>
                      </m:r>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i="1">
                              <a:solidFill>
                                <a:srgbClr val="000000"/>
                              </a:solidFill>
                              <a:latin typeface="Cambria Math" panose="02040503050406030204" pitchFamily="18" charset="0"/>
                              <a:ea typeface="宋体" panose="02010600030101010101" pitchFamily="2" charset="-122"/>
                            </a:rPr>
                            <m:t>2</m:t>
                          </m:r>
                          <m:r>
                            <a:rPr lang="en-US" altLang="zh-CN" sz="2400" b="0" i="1" smtClean="0">
                              <a:solidFill>
                                <a:srgbClr val="000000"/>
                              </a:solidFill>
                              <a:latin typeface="Cambria Math" panose="02040503050406030204" pitchFamily="18" charset="0"/>
                              <a:ea typeface="宋体" panose="02010600030101010101" pitchFamily="2" charset="-122"/>
                            </a:rPr>
                            <m:t>6</m:t>
                          </m:r>
                        </m:sup>
                      </m:sSup>
                      <m:r>
                        <a:rPr lang="en-US" altLang="zh-CN" sz="2400" i="1">
                          <a:solidFill>
                            <a:srgbClr val="000000"/>
                          </a:solidFill>
                          <a:latin typeface="Cambria Math" panose="02040503050406030204" pitchFamily="18" charset="0"/>
                          <a:ea typeface="宋体" panose="02010600030101010101" pitchFamily="2" charset="-122"/>
                        </a:rPr>
                        <m:t>+</m:t>
                      </m:r>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i="1">
                              <a:solidFill>
                                <a:srgbClr val="000000"/>
                              </a:solidFill>
                              <a:latin typeface="Cambria Math" panose="02040503050406030204" pitchFamily="18" charset="0"/>
                              <a:ea typeface="宋体" panose="02010600030101010101" pitchFamily="2" charset="-122"/>
                            </a:rPr>
                            <m:t>2</m:t>
                          </m:r>
                          <m:r>
                            <a:rPr lang="en-US" altLang="zh-CN" sz="2400" b="0" i="1" smtClean="0">
                              <a:solidFill>
                                <a:srgbClr val="000000"/>
                              </a:solidFill>
                              <a:latin typeface="Cambria Math" panose="02040503050406030204" pitchFamily="18" charset="0"/>
                              <a:ea typeface="宋体" panose="02010600030101010101" pitchFamily="2" charset="-122"/>
                            </a:rPr>
                            <m:t>3</m:t>
                          </m:r>
                        </m:sup>
                      </m:sSup>
                      <m:r>
                        <a:rPr lang="en-US" altLang="zh-CN" sz="2400" i="1">
                          <a:solidFill>
                            <a:srgbClr val="000000"/>
                          </a:solidFill>
                          <a:latin typeface="Cambria Math" panose="02040503050406030204" pitchFamily="18" charset="0"/>
                          <a:ea typeface="宋体" panose="02010600030101010101" pitchFamily="2" charset="-122"/>
                        </a:rPr>
                        <m:t>+</m:t>
                      </m:r>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16</m:t>
                          </m:r>
                        </m:sup>
                      </m:sSup>
                      <m:r>
                        <a:rPr lang="en-US" altLang="zh-CN" sz="2400" i="1">
                          <a:solidFill>
                            <a:srgbClr val="000000"/>
                          </a:solidFill>
                          <a:latin typeface="Cambria Math" panose="02040503050406030204" pitchFamily="18" charset="0"/>
                          <a:ea typeface="宋体" panose="02010600030101010101" pitchFamily="2" charset="-122"/>
                        </a:rPr>
                        <m:t>+</m:t>
                      </m:r>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i="1">
                              <a:solidFill>
                                <a:srgbClr val="000000"/>
                              </a:solidFill>
                              <a:latin typeface="Cambria Math" panose="02040503050406030204" pitchFamily="18" charset="0"/>
                              <a:ea typeface="宋体" panose="02010600030101010101" pitchFamily="2" charset="-122"/>
                            </a:rPr>
                            <m:t>1</m:t>
                          </m:r>
                          <m:r>
                            <a:rPr lang="en-US" altLang="zh-CN" sz="2400" b="0" i="1" smtClean="0">
                              <a:solidFill>
                                <a:srgbClr val="000000"/>
                              </a:solidFill>
                              <a:latin typeface="Cambria Math" panose="02040503050406030204" pitchFamily="18" charset="0"/>
                              <a:ea typeface="宋体" panose="02010600030101010101" pitchFamily="2" charset="-122"/>
                            </a:rPr>
                            <m:t>2</m:t>
                          </m:r>
                        </m:sup>
                      </m:sSup>
                      <m:r>
                        <a:rPr lang="en-US" altLang="zh-CN" sz="2400" i="1">
                          <a:solidFill>
                            <a:srgbClr val="000000"/>
                          </a:solidFill>
                          <a:latin typeface="Cambria Math" panose="02040503050406030204" pitchFamily="18" charset="0"/>
                          <a:ea typeface="宋体" panose="02010600030101010101" pitchFamily="2" charset="-122"/>
                        </a:rPr>
                        <m:t>+</m:t>
                      </m:r>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i="1">
                              <a:solidFill>
                                <a:srgbClr val="000000"/>
                              </a:solidFill>
                              <a:latin typeface="Cambria Math" panose="02040503050406030204" pitchFamily="18" charset="0"/>
                              <a:ea typeface="宋体" panose="02010600030101010101" pitchFamily="2" charset="-122"/>
                            </a:rPr>
                            <m:t>1</m:t>
                          </m:r>
                          <m:r>
                            <a:rPr lang="en-US" altLang="zh-CN" sz="2400" b="0" i="1" smtClean="0">
                              <a:solidFill>
                                <a:srgbClr val="000000"/>
                              </a:solidFill>
                              <a:latin typeface="Cambria Math" panose="02040503050406030204" pitchFamily="18" charset="0"/>
                              <a:ea typeface="宋体" panose="02010600030101010101" pitchFamily="2" charset="-122"/>
                            </a:rPr>
                            <m:t>1</m:t>
                          </m:r>
                        </m:sup>
                      </m:sSup>
                      <m:r>
                        <a:rPr lang="en-US" altLang="zh-CN" sz="2400" i="1">
                          <a:solidFill>
                            <a:srgbClr val="000000"/>
                          </a:solidFill>
                          <a:latin typeface="Cambria Math" panose="02040503050406030204" pitchFamily="18" charset="0"/>
                          <a:ea typeface="宋体" panose="02010600030101010101" pitchFamily="2" charset="-122"/>
                        </a:rPr>
                        <m:t>+</m:t>
                      </m:r>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i="1">
                              <a:solidFill>
                                <a:srgbClr val="000000"/>
                              </a:solidFill>
                              <a:latin typeface="Cambria Math" panose="02040503050406030204" pitchFamily="18" charset="0"/>
                              <a:ea typeface="宋体" panose="02010600030101010101" pitchFamily="2" charset="-122"/>
                            </a:rPr>
                            <m:t>1</m:t>
                          </m:r>
                          <m:r>
                            <a:rPr lang="en-US" altLang="zh-CN" sz="2400" b="0" i="1" smtClean="0">
                              <a:solidFill>
                                <a:srgbClr val="000000"/>
                              </a:solidFill>
                              <a:latin typeface="Cambria Math" panose="02040503050406030204" pitchFamily="18" charset="0"/>
                              <a:ea typeface="宋体" panose="02010600030101010101" pitchFamily="2" charset="-122"/>
                            </a:rPr>
                            <m:t>0</m:t>
                          </m:r>
                        </m:sup>
                      </m:sSup>
                      <m:r>
                        <a:rPr lang="en-US" altLang="zh-CN" sz="2400" i="1">
                          <a:solidFill>
                            <a:srgbClr val="000000"/>
                          </a:solidFill>
                          <a:latin typeface="Cambria Math" panose="02040503050406030204" pitchFamily="18" charset="0"/>
                          <a:ea typeface="宋体" panose="02010600030101010101" pitchFamily="2" charset="-122"/>
                        </a:rPr>
                        <m:t>+</m:t>
                      </m:r>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8</m:t>
                          </m:r>
                        </m:sup>
                      </m:sSup>
                      <m:r>
                        <a:rPr lang="en-US" altLang="zh-CN" sz="2400" i="1">
                          <a:solidFill>
                            <a:srgbClr val="000000"/>
                          </a:solidFill>
                          <a:latin typeface="Cambria Math" panose="02040503050406030204" pitchFamily="18" charset="0"/>
                          <a:ea typeface="宋体" panose="02010600030101010101" pitchFamily="2" charset="-122"/>
                        </a:rPr>
                        <m:t>+</m:t>
                      </m:r>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7</m:t>
                          </m:r>
                        </m:sup>
                      </m:sSup>
                      <m:r>
                        <a:rPr lang="en-US" altLang="zh-CN" sz="2400" i="1">
                          <a:solidFill>
                            <a:srgbClr val="000000"/>
                          </a:solidFill>
                          <a:latin typeface="Cambria Math" panose="02040503050406030204" pitchFamily="18" charset="0"/>
                          <a:ea typeface="宋体" panose="02010600030101010101" pitchFamily="2" charset="-122"/>
                        </a:rPr>
                        <m:t>+</m:t>
                      </m:r>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5</m:t>
                          </m:r>
                        </m:sup>
                      </m:sSup>
                      <m:r>
                        <a:rPr lang="en-US" altLang="zh-CN" sz="2400" i="1">
                          <a:solidFill>
                            <a:srgbClr val="000000"/>
                          </a:solidFill>
                          <a:latin typeface="Cambria Math" panose="02040503050406030204" pitchFamily="18" charset="0"/>
                          <a:ea typeface="宋体" panose="02010600030101010101" pitchFamily="2" charset="-122"/>
                        </a:rPr>
                        <m:t>+</m:t>
                      </m:r>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b="0" i="1" smtClean="0">
                              <a:solidFill>
                                <a:srgbClr val="000000"/>
                              </a:solidFill>
                              <a:latin typeface="Cambria Math" panose="02040503050406030204" pitchFamily="18" charset="0"/>
                              <a:ea typeface="宋体" panose="02010600030101010101" pitchFamily="2" charset="-122"/>
                            </a:rPr>
                            <m:t>4</m:t>
                          </m:r>
                        </m:sup>
                      </m:sSup>
                      <m:r>
                        <a:rPr lang="en-US" altLang="zh-CN" sz="2400" i="1">
                          <a:solidFill>
                            <a:srgbClr val="000000"/>
                          </a:solidFill>
                          <a:latin typeface="Cambria Math" panose="02040503050406030204" pitchFamily="18" charset="0"/>
                          <a:ea typeface="宋体" panose="02010600030101010101" pitchFamily="2" charset="-122"/>
                        </a:rPr>
                        <m:t>+</m:t>
                      </m:r>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𝑥</m:t>
                          </m:r>
                        </m:e>
                        <m:sup>
                          <m:r>
                            <a:rPr lang="en-US" altLang="zh-CN" sz="2400" i="1">
                              <a:solidFill>
                                <a:srgbClr val="000000"/>
                              </a:solidFill>
                              <a:latin typeface="Cambria Math" panose="02040503050406030204" pitchFamily="18" charset="0"/>
                              <a:ea typeface="宋体" panose="02010600030101010101" pitchFamily="2" charset="-122"/>
                            </a:rPr>
                            <m:t>2</m:t>
                          </m:r>
                        </m:sup>
                      </m:sSup>
                      <m:r>
                        <a:rPr lang="en-US" altLang="zh-CN" sz="2400" i="1">
                          <a:solidFill>
                            <a:srgbClr val="000000"/>
                          </a:solidFill>
                          <a:latin typeface="Cambria Math" panose="02040503050406030204" pitchFamily="18" charset="0"/>
                          <a:ea typeface="宋体" panose="02010600030101010101" pitchFamily="2" charset="-122"/>
                        </a:rPr>
                        <m:t>+</m:t>
                      </m:r>
                      <m:r>
                        <a:rPr lang="en-US" altLang="zh-CN" sz="2400" b="0" i="1" smtClean="0">
                          <a:solidFill>
                            <a:srgbClr val="000000"/>
                          </a:solidFill>
                          <a:latin typeface="Cambria Math" panose="02040503050406030204" pitchFamily="18" charset="0"/>
                          <a:ea typeface="宋体" panose="02010600030101010101" pitchFamily="2" charset="-122"/>
                        </a:rPr>
                        <m:t>𝑥</m:t>
                      </m:r>
                      <m:r>
                        <a:rPr lang="en-US" altLang="zh-CN" sz="2400" b="0" i="1" smtClean="0">
                          <a:solidFill>
                            <a:srgbClr val="000000"/>
                          </a:solidFill>
                          <a:latin typeface="Cambria Math" panose="02040503050406030204" pitchFamily="18" charset="0"/>
                          <a:ea typeface="宋体" panose="02010600030101010101" pitchFamily="2" charset="-122"/>
                        </a:rPr>
                        <m:t>+1</m:t>
                      </m:r>
                    </m:oMath>
                  </m:oMathPara>
                </a14:m>
                <a:endParaRPr lang="en-US" altLang="zh-CN" sz="2400" dirty="0">
                  <a:solidFill>
                    <a:srgbClr val="000000"/>
                  </a:solidFill>
                  <a:ea typeface="宋体" panose="02010600030101010101" pitchFamily="2" charset="-122"/>
                </a:endParaRPr>
              </a:p>
              <a:p>
                <a:pPr lvl="0">
                  <a:defRPr/>
                </a:pPr>
                <a:r>
                  <a:rPr lang="en-US" altLang="zh-CN" sz="2400" dirty="0">
                    <a:solidFill>
                      <a:srgbClr val="000000"/>
                    </a:solidFill>
                    <a:ea typeface="宋体" panose="02010600030101010101" pitchFamily="2" charset="-122"/>
                  </a:rPr>
                  <a:t>Although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computation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CRC</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seems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complicated,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easy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compute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verify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CRCs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hardware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with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simple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shift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register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circuits.</a:t>
                </a:r>
                <a:r>
                  <a:rPr lang="zh-CN" altLang="en-US" sz="2400" dirty="0">
                    <a:solidFill>
                      <a:srgbClr val="000000"/>
                    </a:solidFill>
                    <a:ea typeface="宋体" panose="02010600030101010101" pitchFamily="2" charset="-122"/>
                  </a:rPr>
                  <a:t> </a:t>
                </a:r>
                <a:endParaRPr lang="en-US" altLang="zh-CN" sz="2400" dirty="0">
                  <a:solidFill>
                    <a:srgbClr val="000000"/>
                  </a:solidFill>
                  <a:ea typeface="宋体" panose="02010600030101010101" pitchFamily="2" charset="-122"/>
                </a:endParaRPr>
              </a:p>
              <a:p>
                <a:pPr lvl="0">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1492250"/>
                <a:ext cx="7772400" cy="6005811"/>
              </a:xfrm>
              <a:prstGeom prst="rect">
                <a:avLst/>
              </a:prstGeom>
              <a:blipFill>
                <a:blip r:embed="rId2"/>
                <a:stretch>
                  <a:fillRect l="-1142" t="-846" r="-8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930262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CB4D59B-E5F5-EB4E-9F31-2CCDA1F889AB}"/>
              </a:ext>
            </a:extLst>
          </p:cNvPr>
          <p:cNvSpPr>
            <a:spLocks noGrp="1" noChangeArrowheads="1"/>
          </p:cNvSpPr>
          <p:nvPr>
            <p:ph type="title"/>
          </p:nvPr>
        </p:nvSpPr>
        <p:spPr>
          <a:xfrm>
            <a:off x="0" y="314325"/>
            <a:ext cx="9144000" cy="1143000"/>
          </a:xfrm>
        </p:spPr>
        <p:txBody>
          <a:bodyPr/>
          <a:lstStyle/>
          <a:p>
            <a:pPr eaLnBrk="1" hangingPunct="1"/>
            <a:r>
              <a:rPr lang="en-US" altLang="en-US" dirty="0"/>
              <a:t>Elementary Data Link Protocols</a:t>
            </a:r>
          </a:p>
        </p:txBody>
      </p:sp>
      <p:sp>
        <p:nvSpPr>
          <p:cNvPr id="23555" name="Rectangle 3">
            <a:extLst>
              <a:ext uri="{FF2B5EF4-FFF2-40B4-BE49-F238E27FC236}">
                <a16:creationId xmlns:a16="http://schemas.microsoft.com/office/drawing/2014/main" id="{FEF796E3-9619-A94C-82FB-8884C1703CA4}"/>
              </a:ext>
            </a:extLst>
          </p:cNvPr>
          <p:cNvSpPr>
            <a:spLocks noGrp="1" noChangeArrowheads="1"/>
          </p:cNvSpPr>
          <p:nvPr>
            <p:ph idx="1"/>
          </p:nvPr>
        </p:nvSpPr>
        <p:spPr>
          <a:xfrm>
            <a:off x="1116013" y="2033588"/>
            <a:ext cx="8027987" cy="4519612"/>
          </a:xfrm>
        </p:spPr>
        <p:txBody>
          <a:bodyPr/>
          <a:lstStyle/>
          <a:p>
            <a:pPr eaLnBrk="1" hangingPunct="1">
              <a:buFontTx/>
              <a:buChar char="•"/>
            </a:pPr>
            <a:r>
              <a:rPr lang="en-US" altLang="en-US" sz="3200"/>
              <a:t>Utopian Simplex Protocol</a:t>
            </a:r>
          </a:p>
          <a:p>
            <a:pPr eaLnBrk="1" hangingPunct="1">
              <a:buFontTx/>
              <a:buChar char="•"/>
            </a:pPr>
            <a:r>
              <a:rPr lang="en-US" altLang="en-US" sz="3200"/>
              <a:t>Simplex Stop-and-Wait Protocol </a:t>
            </a:r>
          </a:p>
          <a:p>
            <a:pPr lvl="1" eaLnBrk="1" hangingPunct="1">
              <a:buFontTx/>
              <a:buChar char="•"/>
            </a:pPr>
            <a:r>
              <a:rPr lang="en-US" altLang="en-US" sz="2800"/>
              <a:t>Error-Free Channel</a:t>
            </a:r>
          </a:p>
          <a:p>
            <a:pPr eaLnBrk="1" hangingPunct="1">
              <a:buFontTx/>
              <a:buChar char="•"/>
            </a:pPr>
            <a:r>
              <a:rPr lang="en-US" altLang="en-US" sz="3200"/>
              <a:t>Simplex Stop-and-Wait Protocol </a:t>
            </a:r>
          </a:p>
          <a:p>
            <a:pPr lvl="1" eaLnBrk="1" hangingPunct="1">
              <a:buFontTx/>
              <a:buChar char="•"/>
            </a:pPr>
            <a:r>
              <a:rPr lang="en-US" altLang="en-US" sz="2800"/>
              <a:t>Noisy Channel</a:t>
            </a:r>
          </a:p>
        </p:txBody>
      </p:sp>
      <p:sp>
        <p:nvSpPr>
          <p:cNvPr id="4" name="Rounded Rectangle 3">
            <a:extLst>
              <a:ext uri="{FF2B5EF4-FFF2-40B4-BE49-F238E27FC236}">
                <a16:creationId xmlns:a16="http://schemas.microsoft.com/office/drawing/2014/main" id="{E06AD262-D12D-1D47-880D-0BCCE542AD02}"/>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57228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Elementary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Link</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physical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process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some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link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process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run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dedicate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hardware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called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NIC</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Interface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Card).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link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process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process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run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main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CPU</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part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operating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system,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with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software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link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process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often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taking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form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device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driver.</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We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treat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three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separate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processes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make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discussion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cleaner.</a:t>
            </a:r>
            <a:r>
              <a:rPr lang="zh-CN" altLang="en-US" sz="2400" dirty="0">
                <a:solidFill>
                  <a:srgbClr val="000000"/>
                </a:solidFill>
                <a:ea typeface="宋体" panose="02010600030101010101" pitchFamily="2" charset="-122"/>
              </a:rPr>
              <a:t>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239317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50215E7-D9F9-D74E-B3F0-7B6838665AEC}"/>
              </a:ext>
            </a:extLst>
          </p:cNvPr>
          <p:cNvSpPr>
            <a:spLocks noGrp="1"/>
          </p:cNvSpPr>
          <p:nvPr>
            <p:ph type="title"/>
          </p:nvPr>
        </p:nvSpPr>
        <p:spPr/>
        <p:txBody>
          <a:bodyPr/>
          <a:lstStyle/>
          <a:p>
            <a:pPr eaLnBrk="1" hangingPunct="1"/>
            <a:r>
              <a:rPr lang="en-US" altLang="en-US" dirty="0"/>
              <a:t>Elementary Data Link Protocols</a:t>
            </a:r>
          </a:p>
        </p:txBody>
      </p:sp>
      <p:sp>
        <p:nvSpPr>
          <p:cNvPr id="24579" name="Content Placeholder 2">
            <a:extLst>
              <a:ext uri="{FF2B5EF4-FFF2-40B4-BE49-F238E27FC236}">
                <a16:creationId xmlns:a16="http://schemas.microsoft.com/office/drawing/2014/main" id="{EF8138BF-E7BD-8347-B504-EECDD0BF51C9}"/>
              </a:ext>
            </a:extLst>
          </p:cNvPr>
          <p:cNvSpPr>
            <a:spLocks noGrp="1"/>
          </p:cNvSpPr>
          <p:nvPr>
            <p:ph idx="1"/>
          </p:nvPr>
        </p:nvSpPr>
        <p:spPr/>
        <p:txBody>
          <a:bodyPr/>
          <a:lstStyle/>
          <a:p>
            <a:pPr algn="ctr" eaLnBrk="1" hangingPunct="1">
              <a:buFontTx/>
              <a:buNone/>
            </a:pPr>
            <a:r>
              <a:rPr lang="en-US" altLang="en-US"/>
              <a:t>Implementation of the physical, data link, and network layers.</a:t>
            </a:r>
          </a:p>
        </p:txBody>
      </p:sp>
      <p:pic>
        <p:nvPicPr>
          <p:cNvPr id="24580" name="Picture 2">
            <a:extLst>
              <a:ext uri="{FF2B5EF4-FFF2-40B4-BE49-F238E27FC236}">
                <a16:creationId xmlns:a16="http://schemas.microsoft.com/office/drawing/2014/main" id="{365591E1-4874-CE41-807B-D9BB74ECA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1619250"/>
            <a:ext cx="64674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F374AA07-8EF0-B142-B6C4-4914175DD8A3}"/>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471940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Elementary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Link</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We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consider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scenario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where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machine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wants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long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stream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machine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using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reliable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connection-oriented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service.</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assume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has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infinite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supply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never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has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wait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produced.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when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link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asks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network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always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able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comply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immediately.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We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assume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machines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crash</a:t>
            </a:r>
            <a:endParaRPr lang="en-CA" altLang="zh-CN" sz="2400" dirty="0">
              <a:solidFill>
                <a:srgbClr val="000000"/>
              </a:solidFill>
              <a:ea typeface="宋体" panose="02010600030101010101" pitchFamily="2" charset="-122"/>
            </a:endParaRPr>
          </a:p>
          <a:p>
            <a:pPr marR="0" lvl="0" algn="l" defTabSz="914400" rtl="0" eaLnBrk="1" fontAlgn="base" latinLnBrk="0" hangingPunct="1">
              <a:lnSpc>
                <a:spcPct val="100000"/>
              </a:lnSpc>
              <a:spcBef>
                <a:spcPct val="0"/>
              </a:spcBef>
              <a:spcAft>
                <a:spcPct val="0"/>
              </a:spcAft>
              <a:buClrTx/>
              <a:buSzTx/>
              <a:tabLst/>
              <a:defRPr/>
            </a:pP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consists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embedded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packets,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some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control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information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header),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checksum</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trailer</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transmitted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link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other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machine.</a:t>
            </a:r>
            <a:r>
              <a:rPr lang="zh-CN" altLang="en-US" sz="2400" dirty="0">
                <a:solidFill>
                  <a:srgbClr val="000000"/>
                </a:solidFill>
                <a:ea typeface="宋体" panose="02010600030101010101" pitchFamily="2" charset="-122"/>
              </a:rPr>
              <a:t>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271210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Elementary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Link</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990600"/>
            <a:ext cx="777240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We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assume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exist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suitable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library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procedures</a:t>
            </a:r>
            <a:r>
              <a:rPr lang="zh-CN" altLang="en-US" sz="2400" dirty="0">
                <a:solidFill>
                  <a:srgbClr val="000000"/>
                </a:solidFill>
                <a:ea typeface="宋体" panose="02010600030101010101" pitchFamily="2" charset="-122"/>
              </a:rPr>
              <a:t> </a:t>
            </a:r>
            <a:r>
              <a:rPr lang="en-US" altLang="zh-CN" sz="2400" i="1" dirty="0" err="1">
                <a:solidFill>
                  <a:srgbClr val="000000"/>
                </a:solidFill>
                <a:ea typeface="宋体" panose="02010600030101010101" pitchFamily="2" charset="-122"/>
              </a:rPr>
              <a:t>to_physical_layer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i="1" dirty="0" err="1">
                <a:solidFill>
                  <a:srgbClr val="000000"/>
                </a:solidFill>
                <a:ea typeface="宋体" panose="02010600030101010101" pitchFamily="2" charset="-122"/>
              </a:rPr>
              <a:t>from_physical_layer</a:t>
            </a:r>
            <a:r>
              <a:rPr lang="zh-CN" altLang="en-US" sz="2400" i="1"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receive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endParaRPr lang="en-US"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CA" altLang="zh-CN" sz="2400" dirty="0">
              <a:solidFill>
                <a:srgbClr val="000000"/>
              </a:solidFill>
              <a:ea typeface="宋体" panose="02010600030101010101" pitchFamily="2" charset="-122"/>
            </a:endParaRPr>
          </a:p>
          <a:p>
            <a:pPr marR="0" lvl="0" algn="l" defTabSz="914400" rtl="0" eaLnBrk="1" fontAlgn="base" latinLnBrk="0" hangingPunct="1">
              <a:lnSpc>
                <a:spcPct val="100000"/>
              </a:lnSpc>
              <a:spcBef>
                <a:spcPct val="0"/>
              </a:spcBef>
              <a:spcAft>
                <a:spcPct val="0"/>
              </a:spcAft>
              <a:buClrTx/>
              <a:buSzTx/>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Initially,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receiver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has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nothing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but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waiting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something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happen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procedure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call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wait_for_event</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(&amp;event).</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Upon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return,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variable</a:t>
            </a:r>
            <a:r>
              <a:rPr lang="zh-CN" altLang="en-US" sz="2400" dirty="0">
                <a:solidFill>
                  <a:srgbClr val="000000"/>
                </a:solidFill>
                <a:ea typeface="宋体" panose="02010600030101010101" pitchFamily="2" charset="-122"/>
              </a:rPr>
              <a:t> </a:t>
            </a:r>
            <a:r>
              <a:rPr lang="en-US" altLang="zh-CN" sz="2400" i="1" dirty="0">
                <a:solidFill>
                  <a:srgbClr val="000000"/>
                </a:solidFill>
                <a:ea typeface="宋体" panose="02010600030101010101" pitchFamily="2" charset="-122"/>
              </a:rPr>
              <a:t>event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tells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happened.</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altLang="zh-CN" sz="2400" dirty="0">
              <a:solidFill>
                <a:srgbClr val="000000"/>
              </a:solidFill>
              <a:ea typeface="宋体" panose="02010600030101010101" pitchFamily="2" charset="-122"/>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When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arrives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receiver:</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If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checksum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incorrect,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link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informed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t>
            </a:r>
            <a:r>
              <a:rPr lang="en-US" altLang="zh-CN" sz="2400" i="1" dirty="0">
                <a:solidFill>
                  <a:srgbClr val="000000"/>
                </a:solidFill>
                <a:ea typeface="宋体" panose="02010600030101010101" pitchFamily="2" charset="-122"/>
              </a:rPr>
              <a:t>event</a:t>
            </a:r>
            <a:r>
              <a:rPr lang="zh-CN" altLang="en-US" sz="2400" i="1" dirty="0">
                <a:solidFill>
                  <a:srgbClr val="000000"/>
                </a:solidFill>
                <a:ea typeface="宋体" panose="02010600030101010101" pitchFamily="2" charset="-122"/>
              </a:rPr>
              <a:t> </a:t>
            </a:r>
            <a:r>
              <a:rPr lang="en-US" altLang="zh-CN" sz="2400" i="1" dirty="0">
                <a:solidFill>
                  <a:srgbClr val="000000"/>
                </a:solidFill>
                <a:ea typeface="宋体" panose="02010600030101010101" pitchFamily="2" charset="-122"/>
              </a:rPr>
              <a:t>=</a:t>
            </a:r>
            <a:r>
              <a:rPr lang="en-US" altLang="zh-CN" sz="2400" i="1" dirty="0" err="1">
                <a:solidFill>
                  <a:srgbClr val="000000"/>
                </a:solidFill>
                <a:ea typeface="宋体" panose="02010600030101010101" pitchFamily="2" charset="-122"/>
              </a:rPr>
              <a:t>cksum_err</a:t>
            </a:r>
            <a:r>
              <a:rPr lang="en-US" altLang="zh-CN" sz="2400" dirty="0">
                <a:solidFill>
                  <a:srgbClr val="000000"/>
                </a:solidFill>
                <a:ea typeface="宋体" panose="02010600030101010101" pitchFamily="2" charset="-122"/>
              </a:rPr>
              <a:t>).</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If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checksum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correct,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link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informed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t>
            </a:r>
            <a:r>
              <a:rPr lang="en-US" altLang="zh-CN" sz="2400" i="1" dirty="0">
                <a:solidFill>
                  <a:srgbClr val="000000"/>
                </a:solidFill>
                <a:ea typeface="宋体" panose="02010600030101010101" pitchFamily="2" charset="-122"/>
              </a:rPr>
              <a:t>event=</a:t>
            </a:r>
            <a:r>
              <a:rPr lang="en-US" altLang="zh-CN" sz="2400" i="1" dirty="0" err="1">
                <a:solidFill>
                  <a:srgbClr val="000000"/>
                </a:solidFill>
                <a:ea typeface="宋体" panose="02010600030101010101" pitchFamily="2" charset="-122"/>
              </a:rPr>
              <a:t>frame_arrival</a:t>
            </a:r>
            <a:r>
              <a:rPr lang="en-US" altLang="zh-CN" sz="2400" dirty="0">
                <a:solidFill>
                  <a:srgbClr val="000000"/>
                </a:solidFill>
                <a:ea typeface="宋体" panose="02010600030101010101" pitchFamily="2" charset="-122"/>
              </a:rPr>
              <a:t>)</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receiving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link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checks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header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correct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passes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p>
          <a:p>
            <a:pPr marR="0" lvl="0" algn="l" defTabSz="914400" rtl="0" eaLnBrk="1" fontAlgn="base" latinLnBrk="0" hangingPunct="1">
              <a:lnSpc>
                <a:spcPct val="100000"/>
              </a:lnSpc>
              <a:spcBef>
                <a:spcPct val="0"/>
              </a:spcBef>
              <a:spcAft>
                <a:spcPct val="0"/>
              </a:spcAft>
              <a:buClrTx/>
              <a:buSzTx/>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999343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Elementary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Link</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Under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circumstances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header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given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CA"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keep</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link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protocols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completely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separate.</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CA"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link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protocol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changed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without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requiring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changes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software.</a:t>
            </a:r>
            <a:endParaRPr lang="en-CA"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E.g.,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new</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NIC</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installed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computer.</a:t>
            </a:r>
            <a:r>
              <a:rPr lang="zh-CN" altLang="en-US" sz="2400" dirty="0">
                <a:solidFill>
                  <a:srgbClr val="000000"/>
                </a:solidFill>
                <a:ea typeface="宋体" panose="02010600030101010101" pitchFamily="2" charset="-122"/>
              </a:rPr>
              <a:t>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846541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Elementary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Link</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Common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declarations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used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protocols.</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Five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structures: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boolean</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seq_nr</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packet,</a:t>
            </a:r>
            <a:r>
              <a:rPr kumimoji="0" lang="zh-CN" altLang="en-US"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frame_kind</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endParaRPr kumimoji="0" lang="en-CA"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1085850" lvl="1" indent="-342900">
              <a:buFont typeface="Arial" panose="020B0604020202020204" pitchFamily="34" charset="0"/>
              <a:buChar char="•"/>
              <a:defRPr/>
            </a:pPr>
            <a:r>
              <a:rPr lang="en-US" altLang="zh-CN" sz="2400" i="1" dirty="0">
                <a:solidFill>
                  <a:srgbClr val="000000"/>
                </a:solidFill>
                <a:ea typeface="宋体" panose="02010600030101010101" pitchFamily="2" charset="-122"/>
              </a:rPr>
              <a:t>b</a:t>
            </a: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oolean</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true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false</a:t>
            </a:r>
          </a:p>
          <a:p>
            <a:pPr marL="1085850" lvl="1" indent="-342900">
              <a:buFont typeface="Arial" panose="020B0604020202020204" pitchFamily="34" charset="0"/>
              <a:buChar char="•"/>
              <a:defRPr/>
            </a:pPr>
            <a:r>
              <a:rPr lang="en-US" altLang="zh-CN" sz="2400" i="1" dirty="0" err="1">
                <a:solidFill>
                  <a:srgbClr val="000000"/>
                </a:solidFill>
                <a:ea typeface="宋体" panose="02010600030101010101" pitchFamily="2" charset="-122"/>
              </a:rPr>
              <a:t>seq_nr</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small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integer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number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sequence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numbers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run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from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0</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i="1" dirty="0">
                <a:solidFill>
                  <a:srgbClr val="000000"/>
                </a:solidFill>
                <a:ea typeface="宋体" panose="02010600030101010101" pitchFamily="2" charset="-122"/>
              </a:rPr>
              <a:t>MAX_SEQ</a:t>
            </a:r>
            <a:r>
              <a:rPr lang="en-US" altLang="zh-CN" sz="2400" dirty="0">
                <a:solidFill>
                  <a:srgbClr val="000000"/>
                </a:solidFill>
                <a:ea typeface="宋体" panose="02010600030101010101" pitchFamily="2" charset="-122"/>
              </a:rPr>
              <a:t>.</a:t>
            </a:r>
          </a:p>
          <a:p>
            <a:pPr marL="1085850" lvl="1" indent="-342900">
              <a:buFont typeface="Arial" panose="020B0604020202020204" pitchFamily="34" charset="0"/>
              <a:buChar char="•"/>
              <a:defRPr/>
            </a:pPr>
            <a:r>
              <a:rPr lang="en-US" altLang="zh-CN" sz="2400" i="1" dirty="0">
                <a:solidFill>
                  <a:srgbClr val="000000"/>
                </a:solidFill>
                <a:ea typeface="宋体" panose="02010600030101010101" pitchFamily="2" charset="-122"/>
              </a:rPr>
              <a:t>p</a:t>
            </a: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acket</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unit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information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exchanged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between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network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link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same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machine,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between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network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peers.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1485900" lvl="2" indent="-342900">
              <a:buFont typeface="Arial" panose="020B0604020202020204" pitchFamily="34" charset="0"/>
              <a:buChar char="•"/>
              <a:defRPr/>
            </a:pPr>
            <a:r>
              <a:rPr lang="en-US" altLang="zh-CN" sz="2400" dirty="0">
                <a:solidFill>
                  <a:srgbClr val="000000"/>
                </a:solidFill>
                <a:ea typeface="宋体" panose="02010600030101010101" pitchFamily="2" charset="-122"/>
              </a:rPr>
              <a:t>Always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contains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MAX_PKT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bytes</a:t>
            </a:r>
            <a:endParaRPr lang="en-CA" altLang="zh-CN" sz="2400" dirty="0">
              <a:solidFill>
                <a:srgbClr val="000000"/>
              </a:solidFill>
              <a:ea typeface="宋体" panose="02010600030101010101" pitchFamily="2" charset="-122"/>
            </a:endParaRPr>
          </a:p>
          <a:p>
            <a:pPr marL="1085850" lvl="1" indent="-342900">
              <a:buFont typeface="Arial" panose="020B0604020202020204" pitchFamily="34" charset="0"/>
              <a:buChar char="•"/>
              <a:defRPr/>
            </a:pP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composed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four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fields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273853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Elementary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Link</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Common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declarations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used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protocols.</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Five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structures: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boolean</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seq_nr</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packet,</a:t>
            </a:r>
            <a:r>
              <a:rPr kumimoji="0" lang="zh-CN" altLang="en-US"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frame_kind</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endParaRPr kumimoji="0" lang="en-CA"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1085850" lvl="1" indent="-342900">
              <a:buFont typeface="Arial" panose="020B0604020202020204" pitchFamily="34" charset="0"/>
              <a:buChar char="•"/>
              <a:defRPr/>
            </a:pP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composed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four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fields: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kind,</a:t>
            </a:r>
            <a:r>
              <a:rPr kumimoji="0" lang="zh-CN" altLang="en-US"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seq</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ack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info</a:t>
            </a:r>
          </a:p>
          <a:p>
            <a:pPr marL="1485900" lvl="2" indent="-342900">
              <a:buFont typeface="Arial" panose="020B0604020202020204" pitchFamily="34" charset="0"/>
              <a:buChar char="•"/>
              <a:defRPr/>
            </a:pPr>
            <a:r>
              <a:rPr lang="en-US" altLang="zh-CN" sz="2400" i="1" dirty="0">
                <a:solidFill>
                  <a:srgbClr val="000000"/>
                </a:solidFill>
                <a:ea typeface="宋体" panose="02010600030101010101" pitchFamily="2" charset="-122"/>
              </a:rPr>
              <a:t>kind</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whether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some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may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only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contain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control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information</a:t>
            </a:r>
          </a:p>
          <a:p>
            <a:pPr marL="1485900" lvl="2" indent="-342900">
              <a:buFont typeface="Arial" panose="020B0604020202020204" pitchFamily="34" charset="0"/>
              <a:buChar char="•"/>
              <a:defRPr/>
            </a:pP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seq</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/ack</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sequence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numbers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acknowledgements.</a:t>
            </a:r>
          </a:p>
          <a:p>
            <a:pPr marL="1485900" lvl="2" indent="-342900">
              <a:buFont typeface="Arial" panose="020B0604020202020204" pitchFamily="34" charset="0"/>
              <a:buChar char="•"/>
              <a:defRPr/>
            </a:pPr>
            <a:r>
              <a:rPr lang="en-US" altLang="zh-CN" sz="2400" i="1" dirty="0">
                <a:solidFill>
                  <a:srgbClr val="000000"/>
                </a:solidFill>
                <a:ea typeface="宋体" panose="02010600030101010101" pitchFamily="2" charset="-122"/>
              </a:rPr>
              <a:t>info</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single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i="1" dirty="0">
                <a:solidFill>
                  <a:srgbClr val="000000"/>
                </a:solidFill>
                <a:ea typeface="宋体" panose="02010600030101010101" pitchFamily="2" charset="-122"/>
              </a:rPr>
              <a:t>info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field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control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used.</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1485900" lvl="2" indent="-342900">
              <a:buFont typeface="Arial" panose="020B0604020202020204" pitchFamily="34" charset="0"/>
              <a:buChar char="•"/>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94579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Error</a:t>
            </a:r>
            <a:r>
              <a:rPr lang="en-US" altLang="zh-CN" dirty="0">
                <a:latin typeface="Arial" panose="020B0604020202020204" pitchFamily="34" charset="0"/>
                <a:cs typeface="Arial" panose="020B0604020202020204" pitchFamily="34" charset="0"/>
              </a:rPr>
              <a:t>-Detection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Codes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Parity</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single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parity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appended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parity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chosen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number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codeword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even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odd).</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Compute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(even)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parity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400" dirty="0">
                <a:solidFill>
                  <a:srgbClr val="000000"/>
                </a:solidFill>
                <a:ea typeface="宋体" panose="02010600030101010101" pitchFamily="2" charset="-122"/>
              </a:rPr>
              <a:t>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modulo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2</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sum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XOR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example,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1011010</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400" dirty="0">
                <a:solidFill>
                  <a:srgbClr val="000000"/>
                </a:solidFill>
                <a:ea typeface="宋体" panose="02010600030101010101" pitchFamily="2" charset="-122"/>
              </a:rPr>
              <a:t>with</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even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parity,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added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make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1011000.</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400" dirty="0">
                <a:solidFill>
                  <a:srgbClr val="000000"/>
                </a:solidFill>
                <a:ea typeface="宋体" panose="02010600030101010101" pitchFamily="2" charset="-122"/>
              </a:rPr>
              <a:t>With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odd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parity,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becomes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10110101.</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R="0" lvl="0" algn="l" defTabSz="914400" rtl="0" eaLnBrk="1" fontAlgn="base" latinLnBrk="0" hangingPunct="1">
              <a:lnSpc>
                <a:spcPct val="100000"/>
              </a:lnSpc>
              <a:spcBef>
                <a:spcPct val="0"/>
              </a:spcBef>
              <a:spcAft>
                <a:spcPct val="0"/>
              </a:spcAft>
              <a:buClrTx/>
              <a:buSzTx/>
              <a:tabLst/>
              <a:defRPr/>
            </a:pP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code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with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single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parity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Hamming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distance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2,</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since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single-bit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produces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codeword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with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wrong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parity.</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can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detect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single-bit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erro</a:t>
            </a:r>
            <a:r>
              <a:rPr lang="en-US" altLang="zh-CN" sz="2400" dirty="0" err="1">
                <a:solidFill>
                  <a:srgbClr val="000000"/>
                </a:solidFill>
                <a:ea typeface="宋体" panose="02010600030101010101" pitchFamily="2" charset="-122"/>
              </a:rPr>
              <a:t>rs</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676438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Elementary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Link</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vs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network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builds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packet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taking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message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from</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transport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adding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network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header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it.</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passed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link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inclusion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i="1" dirty="0">
                <a:solidFill>
                  <a:srgbClr val="000000"/>
                </a:solidFill>
                <a:ea typeface="宋体" panose="02010600030101010101" pitchFamily="2" charset="-122"/>
              </a:rPr>
              <a:t>info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field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Upon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arriving,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link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extracts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packet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from</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passes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packet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network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seem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exchange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directly.</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1485900" lvl="2" indent="-342900">
              <a:buFont typeface="Arial" panose="020B0604020202020204" pitchFamily="34" charset="0"/>
              <a:buChar char="•"/>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321015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17B207A-6392-BC46-85E4-36C44CCEEAAE}"/>
              </a:ext>
            </a:extLst>
          </p:cNvPr>
          <p:cNvSpPr>
            <a:spLocks noGrp="1"/>
          </p:cNvSpPr>
          <p:nvPr>
            <p:ph type="title"/>
          </p:nvPr>
        </p:nvSpPr>
        <p:spPr/>
        <p:txBody>
          <a:bodyPr/>
          <a:lstStyle/>
          <a:p>
            <a:pPr eaLnBrk="1" hangingPunct="1"/>
            <a:r>
              <a:rPr lang="en-US" altLang="en-US" dirty="0"/>
              <a:t>Elementary Data Link Protocols</a:t>
            </a:r>
          </a:p>
        </p:txBody>
      </p:sp>
      <p:sp>
        <p:nvSpPr>
          <p:cNvPr id="25603" name="Content Placeholder 2">
            <a:extLst>
              <a:ext uri="{FF2B5EF4-FFF2-40B4-BE49-F238E27FC236}">
                <a16:creationId xmlns:a16="http://schemas.microsoft.com/office/drawing/2014/main" id="{0D713C09-95EA-8549-BAD6-4995EBFB3EE9}"/>
              </a:ext>
            </a:extLst>
          </p:cNvPr>
          <p:cNvSpPr>
            <a:spLocks noGrp="1"/>
          </p:cNvSpPr>
          <p:nvPr>
            <p:ph idx="1"/>
          </p:nvPr>
        </p:nvSpPr>
        <p:spPr/>
        <p:txBody>
          <a:bodyPr/>
          <a:lstStyle/>
          <a:p>
            <a:pPr marL="0" indent="0" algn="ctr" eaLnBrk="1" hangingPunct="1">
              <a:buFontTx/>
              <a:buNone/>
            </a:pPr>
            <a:r>
              <a:rPr lang="en-US" altLang="en-US"/>
              <a:t>Some definitions needed in the protocols to follow. These definitions are located in the file </a:t>
            </a:r>
            <a:r>
              <a:rPr lang="en-US" altLang="en-US" i="1"/>
              <a:t>protocol.h.</a:t>
            </a:r>
            <a:endParaRPr lang="en-US" altLang="en-US"/>
          </a:p>
        </p:txBody>
      </p:sp>
      <p:pic>
        <p:nvPicPr>
          <p:cNvPr id="25604" name="Picture 2">
            <a:extLst>
              <a:ext uri="{FF2B5EF4-FFF2-40B4-BE49-F238E27FC236}">
                <a16:creationId xmlns:a16="http://schemas.microsoft.com/office/drawing/2014/main" id="{21799A3B-3BB8-2347-9441-D32E913D9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1728788"/>
            <a:ext cx="8848725"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4">
            <a:extLst>
              <a:ext uri="{FF2B5EF4-FFF2-40B4-BE49-F238E27FC236}">
                <a16:creationId xmlns:a16="http://schemas.microsoft.com/office/drawing/2014/main" id="{A5A3C0F7-1DBF-1146-90CF-4476C2D76CAE}"/>
              </a:ext>
            </a:extLst>
          </p:cNvPr>
          <p:cNvSpPr txBox="1">
            <a:spLocks noChangeArrowheads="1"/>
          </p:cNvSpPr>
          <p:nvPr/>
        </p:nvSpPr>
        <p:spPr bwMode="auto">
          <a:xfrm>
            <a:off x="1066800" y="48006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sp>
        <p:nvSpPr>
          <p:cNvPr id="6" name="Rounded Rectangle 5">
            <a:extLst>
              <a:ext uri="{FF2B5EF4-FFF2-40B4-BE49-F238E27FC236}">
                <a16:creationId xmlns:a16="http://schemas.microsoft.com/office/drawing/2014/main" id="{EB037EE9-4FD8-F24B-801B-FCAA68785903}"/>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408270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Elementary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Link</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0">
              <a:defRPr/>
            </a:pPr>
            <a:r>
              <a:rPr lang="en-US" altLang="zh-CN" sz="2400" dirty="0">
                <a:solidFill>
                  <a:srgbClr val="000000"/>
                </a:solidFill>
                <a:ea typeface="宋体" panose="02010600030101010101" pitchFamily="2" charset="-122"/>
              </a:rPr>
              <a:t>Common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procedures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used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protocols.</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i="1" dirty="0" err="1">
                <a:solidFill>
                  <a:srgbClr val="000000"/>
                </a:solidFill>
                <a:ea typeface="宋体" panose="02010600030101010101" pitchFamily="2" charset="-122"/>
              </a:rPr>
              <a:t>wait_for_event</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wait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something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happen</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i="1" dirty="0">
                <a:solidFill>
                  <a:srgbClr val="000000"/>
                </a:solidFill>
                <a:ea typeface="宋体" panose="02010600030101010101" pitchFamily="2" charset="-122"/>
              </a:rPr>
              <a:t>t</a:t>
            </a: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o_network_layer</a:t>
            </a:r>
            <a:r>
              <a:rPr kumimoji="0" lang="zh-CN" altLang="en-US"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from_network_layer</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used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link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pass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accept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packets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from</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network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i="1" dirty="0" err="1">
                <a:solidFill>
                  <a:srgbClr val="000000"/>
                </a:solidFill>
                <a:ea typeface="宋体" panose="02010600030101010101" pitchFamily="2" charset="-122"/>
              </a:rPr>
              <a:t>from_physical_layer</a:t>
            </a:r>
            <a:r>
              <a:rPr lang="zh-CN" altLang="en-US" sz="2400" i="1"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i="1" dirty="0" err="1">
                <a:solidFill>
                  <a:srgbClr val="000000"/>
                </a:solidFill>
                <a:ea typeface="宋体" panose="02010600030101010101" pitchFamily="2" charset="-122"/>
              </a:rPr>
              <a:t>to_physical_layer</a:t>
            </a:r>
            <a:r>
              <a:rPr lang="zh-CN" altLang="en-US" sz="2400" i="1"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pass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between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link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physical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endParaRPr lang="en-CA" altLang="zh-CN" sz="2400" dirty="0">
              <a:solidFill>
                <a:srgbClr val="000000"/>
              </a:solidFill>
              <a:ea typeface="宋体" panose="02010600030101010101" pitchFamily="2" charset="-122"/>
            </a:endParaRPr>
          </a:p>
          <a:p>
            <a:pPr marR="0" lvl="0" algn="l" defTabSz="914400" rtl="0" eaLnBrk="1" fontAlgn="base" latinLnBrk="0" hangingPunct="1">
              <a:lnSpc>
                <a:spcPct val="100000"/>
              </a:lnSpc>
              <a:spcBef>
                <a:spcPct val="0"/>
              </a:spcBef>
              <a:spcAft>
                <a:spcPct val="0"/>
              </a:spcAft>
              <a:buClrTx/>
              <a:buSzTx/>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Timeout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events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t>
            </a:r>
            <a:r>
              <a:rPr lang="en-US" altLang="zh-CN" sz="2400" i="1" dirty="0">
                <a:solidFill>
                  <a:srgbClr val="000000"/>
                </a:solidFill>
                <a:ea typeface="宋体" panose="02010600030101010101" pitchFamily="2" charset="-122"/>
              </a:rPr>
              <a:t>event=timeout</a:t>
            </a:r>
            <a:r>
              <a:rPr lang="en-US" altLang="zh-CN" sz="2400" dirty="0">
                <a:solidFill>
                  <a:srgbClr val="000000"/>
                </a:solidFill>
                <a:ea typeface="宋体" panose="02010600030101010101" pitchFamily="2" charset="-122"/>
              </a:rPr>
              <a:t>)</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may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lost.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link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starts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timer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whenever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reply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received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within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certain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time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interval,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clock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times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out.</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start_timer</a:t>
            </a:r>
            <a:r>
              <a:rPr kumimoji="0" lang="zh-CN" altLang="en-US"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stop_timer</a:t>
            </a:r>
            <a:r>
              <a:rPr kumimoji="0" lang="zh-CN" altLang="en-US"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turn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timer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1485900" marR="0" lvl="2"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983879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Elementary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Link</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start_ack_timer</a:t>
            </a:r>
            <a:r>
              <a:rPr kumimoji="0" lang="zh-CN" altLang="en-US"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stop_ack_timer</a:t>
            </a:r>
            <a:r>
              <a:rPr kumimoji="0" lang="zh-CN" altLang="en-US"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control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auxiliary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timer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generate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acknowledgement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under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certain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conditions.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i="1" dirty="0" err="1">
                <a:solidFill>
                  <a:srgbClr val="000000"/>
                </a:solidFill>
                <a:ea typeface="宋体" panose="02010600030101010101" pitchFamily="2" charset="-122"/>
              </a:rPr>
              <a:t>enable_network_layer</a:t>
            </a:r>
            <a:r>
              <a:rPr lang="zh-CN" altLang="en-US" sz="2400" i="1"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i="1" dirty="0" err="1">
                <a:solidFill>
                  <a:srgbClr val="000000"/>
                </a:solidFill>
                <a:ea typeface="宋体" panose="02010600030101010101" pitchFamily="2" charset="-122"/>
              </a:rPr>
              <a:t>disable_network_layer</a:t>
            </a:r>
            <a:r>
              <a:rPr lang="zh-CN" altLang="en-US" sz="2400" i="1"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used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when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don’t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assume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always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a:t>
            </a:r>
          </a:p>
          <a:p>
            <a:pPr marL="1085850" lvl="1" indent="-342900">
              <a:buFont typeface="Arial" panose="020B0604020202020204" pitchFamily="34" charset="0"/>
              <a:buChar char="•"/>
              <a:defRPr/>
            </a:pPr>
            <a:r>
              <a:rPr lang="en-US" altLang="zh-CN" sz="2400" i="1" dirty="0" err="1">
                <a:solidFill>
                  <a:srgbClr val="000000"/>
                </a:solidFill>
                <a:ea typeface="宋体" panose="02010600030101010101" pitchFamily="2" charset="-122"/>
              </a:rPr>
              <a:t>enable_network_layer</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permitted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interrupt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when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indication</a:t>
            </a:r>
            <a:r>
              <a:rPr lang="zh-CN" altLang="en-US" sz="2400" dirty="0">
                <a:solidFill>
                  <a:srgbClr val="000000"/>
                </a:solidFill>
                <a:ea typeface="宋体" panose="02010600030101010101" pitchFamily="2" charset="-122"/>
              </a:rPr>
              <a:t> </a:t>
            </a:r>
            <a:r>
              <a:rPr lang="en-US" altLang="zh-CN" sz="2400" i="1" dirty="0">
                <a:solidFill>
                  <a:srgbClr val="000000"/>
                </a:solidFill>
                <a:ea typeface="宋体" panose="02010600030101010101" pitchFamily="2" charset="-122"/>
              </a:rPr>
              <a:t>event=</a:t>
            </a:r>
            <a:r>
              <a:rPr lang="en-US" altLang="zh-CN" sz="2400" i="1" dirty="0" err="1">
                <a:solidFill>
                  <a:srgbClr val="000000"/>
                </a:solidFill>
                <a:ea typeface="宋体" panose="02010600030101010101" pitchFamily="2" charset="-122"/>
              </a:rPr>
              <a:t>network_layer_ready</a:t>
            </a:r>
            <a:endParaRPr lang="en-US" altLang="zh-CN" sz="2400" i="1" dirty="0">
              <a:solidFill>
                <a:srgbClr val="000000"/>
              </a:solidFill>
              <a:ea typeface="宋体" panose="02010600030101010101" pitchFamily="2" charset="-122"/>
            </a:endParaRPr>
          </a:p>
          <a:p>
            <a:pPr marL="1085850" lvl="1" indent="-342900">
              <a:buFont typeface="Arial" panose="020B0604020202020204" pitchFamily="34" charset="0"/>
              <a:buChar char="•"/>
              <a:defRPr/>
            </a:pPr>
            <a:r>
              <a:rPr lang="en-US" altLang="zh-CN" sz="2400" i="1" dirty="0" err="1">
                <a:solidFill>
                  <a:srgbClr val="000000"/>
                </a:solidFill>
                <a:ea typeface="宋体" panose="02010600030101010101" pitchFamily="2" charset="-122"/>
              </a:rPr>
              <a:t>disable_network_la</a:t>
            </a:r>
            <a:r>
              <a:rPr lang="en-US" altLang="zh-CN" sz="2400" dirty="0" err="1">
                <a:solidFill>
                  <a:srgbClr val="000000"/>
                </a:solidFill>
                <a:ea typeface="宋体" panose="02010600030101010101" pitchFamily="2" charset="-122"/>
              </a:rPr>
              <a:t>yer</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may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cause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such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events.</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1485900" marR="0" lvl="2"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762898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418A773-06CD-7A49-8690-5613BC017628}"/>
              </a:ext>
            </a:extLst>
          </p:cNvPr>
          <p:cNvSpPr>
            <a:spLocks noGrp="1"/>
          </p:cNvSpPr>
          <p:nvPr>
            <p:ph type="title"/>
          </p:nvPr>
        </p:nvSpPr>
        <p:spPr/>
        <p:txBody>
          <a:bodyPr/>
          <a:lstStyle/>
          <a:p>
            <a:pPr eaLnBrk="1" hangingPunct="1"/>
            <a:r>
              <a:rPr lang="en-US" altLang="en-US" dirty="0"/>
              <a:t>Elementary Data Link Protocols</a:t>
            </a:r>
          </a:p>
        </p:txBody>
      </p:sp>
      <p:sp>
        <p:nvSpPr>
          <p:cNvPr id="26627" name="Content Placeholder 2">
            <a:extLst>
              <a:ext uri="{FF2B5EF4-FFF2-40B4-BE49-F238E27FC236}">
                <a16:creationId xmlns:a16="http://schemas.microsoft.com/office/drawing/2014/main" id="{580FA9A0-98A5-584E-B454-48D20BACBA8A}"/>
              </a:ext>
            </a:extLst>
          </p:cNvPr>
          <p:cNvSpPr>
            <a:spLocks noGrp="1"/>
          </p:cNvSpPr>
          <p:nvPr>
            <p:ph idx="1"/>
          </p:nvPr>
        </p:nvSpPr>
        <p:spPr/>
        <p:txBody>
          <a:bodyPr/>
          <a:lstStyle/>
          <a:p>
            <a:pPr marL="0" indent="0" algn="ctr" eaLnBrk="1" hangingPunct="1">
              <a:buFontTx/>
              <a:buNone/>
            </a:pPr>
            <a:r>
              <a:rPr lang="en-US" altLang="en-US"/>
              <a:t>Some definitions needed in the protocols to follow. These definitions are located in the file </a:t>
            </a:r>
            <a:r>
              <a:rPr lang="en-US" altLang="en-US" i="1"/>
              <a:t>protocol.h.</a:t>
            </a:r>
            <a:endParaRPr lang="en-US" altLang="en-US"/>
          </a:p>
        </p:txBody>
      </p:sp>
      <p:pic>
        <p:nvPicPr>
          <p:cNvPr id="26628" name="Picture 2">
            <a:extLst>
              <a:ext uri="{FF2B5EF4-FFF2-40B4-BE49-F238E27FC236}">
                <a16:creationId xmlns:a16="http://schemas.microsoft.com/office/drawing/2014/main" id="{D53723CE-4592-744A-A571-704D25087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219200"/>
            <a:ext cx="7518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5">
            <a:extLst>
              <a:ext uri="{FF2B5EF4-FFF2-40B4-BE49-F238E27FC236}">
                <a16:creationId xmlns:a16="http://schemas.microsoft.com/office/drawing/2014/main" id="{00A361F5-0028-0D45-BBA7-B060D0B73250}"/>
              </a:ext>
            </a:extLst>
          </p:cNvPr>
          <p:cNvSpPr txBox="1">
            <a:spLocks noChangeArrowheads="1"/>
          </p:cNvSpPr>
          <p:nvPr/>
        </p:nvSpPr>
        <p:spPr bwMode="auto">
          <a:xfrm>
            <a:off x="3505200" y="51816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sp>
        <p:nvSpPr>
          <p:cNvPr id="6" name="Rounded Rectangle 5">
            <a:extLst>
              <a:ext uri="{FF2B5EF4-FFF2-40B4-BE49-F238E27FC236}">
                <a16:creationId xmlns:a16="http://schemas.microsoft.com/office/drawing/2014/main" id="{8BF9991A-D79E-1447-A23D-51B5C35AA180}"/>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045453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39082FB1-B947-7444-AD7E-5D5D0C088054}"/>
              </a:ext>
            </a:extLst>
          </p:cNvPr>
          <p:cNvSpPr>
            <a:spLocks noGrp="1"/>
          </p:cNvSpPr>
          <p:nvPr>
            <p:ph type="title"/>
          </p:nvPr>
        </p:nvSpPr>
        <p:spPr/>
        <p:txBody>
          <a:bodyPr/>
          <a:lstStyle/>
          <a:p>
            <a:pPr eaLnBrk="1" hangingPunct="1"/>
            <a:r>
              <a:rPr lang="en-US" altLang="en-US" dirty="0"/>
              <a:t>Elementary Data Link Protocols</a:t>
            </a:r>
          </a:p>
        </p:txBody>
      </p:sp>
      <p:sp>
        <p:nvSpPr>
          <p:cNvPr id="27651" name="Content Placeholder 2">
            <a:extLst>
              <a:ext uri="{FF2B5EF4-FFF2-40B4-BE49-F238E27FC236}">
                <a16:creationId xmlns:a16="http://schemas.microsoft.com/office/drawing/2014/main" id="{AE5C626F-580D-C14C-894D-61C2BD670E0F}"/>
              </a:ext>
            </a:extLst>
          </p:cNvPr>
          <p:cNvSpPr>
            <a:spLocks noGrp="1"/>
          </p:cNvSpPr>
          <p:nvPr>
            <p:ph idx="1"/>
          </p:nvPr>
        </p:nvSpPr>
        <p:spPr/>
        <p:txBody>
          <a:bodyPr/>
          <a:lstStyle/>
          <a:p>
            <a:pPr marL="0" indent="0" algn="ctr" eaLnBrk="1" hangingPunct="1">
              <a:buFontTx/>
              <a:buNone/>
            </a:pPr>
            <a:r>
              <a:rPr lang="en-US" altLang="en-US"/>
              <a:t>Some definitions needed in the protocols to follow. These definitions are located in the file </a:t>
            </a:r>
            <a:r>
              <a:rPr lang="en-US" altLang="en-US" i="1"/>
              <a:t>protocol.h.</a:t>
            </a:r>
            <a:endParaRPr lang="en-US" altLang="en-US"/>
          </a:p>
        </p:txBody>
      </p:sp>
      <p:pic>
        <p:nvPicPr>
          <p:cNvPr id="27652" name="Picture 2">
            <a:extLst>
              <a:ext uri="{FF2B5EF4-FFF2-40B4-BE49-F238E27FC236}">
                <a16:creationId xmlns:a16="http://schemas.microsoft.com/office/drawing/2014/main" id="{7CF2E38A-8C36-814D-86F8-D00747267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0" y="1676400"/>
            <a:ext cx="760571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5FF6DCC1-BB64-5C45-A0DA-97E6FCCEC23B}"/>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650617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Utopian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Simplex</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Utopian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scenario</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are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transmitted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one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direction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only</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Both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transmitting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receiving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always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ready</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Processing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time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ignored</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Infinite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buffer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space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available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communication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channel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between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link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never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damages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loses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frames.</a:t>
            </a:r>
          </a:p>
          <a:p>
            <a:pPr marR="0" lvl="0" algn="l" defTabSz="914400" rtl="0" eaLnBrk="1" fontAlgn="base" latinLnBrk="0" hangingPunct="1">
              <a:lnSpc>
                <a:spcPct val="100000"/>
              </a:lnSpc>
              <a:spcBef>
                <a:spcPct val="0"/>
              </a:spcBef>
              <a:spcAft>
                <a:spcPct val="0"/>
              </a:spcAft>
              <a:buClrTx/>
              <a:buSzTx/>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protocol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consists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two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distinct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procedures,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receiver.</a:t>
            </a:r>
            <a:r>
              <a:rPr lang="zh-CN" altLang="en-US" sz="2400" dirty="0">
                <a:solidFill>
                  <a:srgbClr val="000000"/>
                </a:solidFill>
                <a:ea typeface="宋体" panose="02010600030101010101" pitchFamily="2" charset="-122"/>
              </a:rPr>
              <a:t> </a:t>
            </a:r>
            <a:endParaRPr lang="en-US"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sequence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numbers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acknowledgements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are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used,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MAX_SEQ</a:t>
            </a:r>
            <a:r>
              <a:rPr kumimoji="0" lang="zh-CN" altLang="en-US"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not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needed.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only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event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type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400" i="1" dirty="0">
                <a:solidFill>
                  <a:srgbClr val="000000"/>
                </a:solidFill>
                <a:ea typeface="宋体" panose="02010600030101010101" pitchFamily="2" charset="-122"/>
              </a:rPr>
              <a:t>f</a:t>
            </a: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rame_arrival</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1485900" marR="0" lvl="2"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290342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Utopian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Simplex</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Protocols</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990600"/>
            <a:ext cx="7772400" cy="710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sender</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infinite</a:t>
            </a:r>
            <a:r>
              <a:rPr lang="zh-CN" altLang="en-US" sz="2400" dirty="0">
                <a:solidFill>
                  <a:srgbClr val="000000"/>
                </a:solidFill>
                <a:ea typeface="宋体" panose="02010600030101010101" pitchFamily="2" charset="-122"/>
              </a:rPr>
              <a:t> </a:t>
            </a:r>
            <a:r>
              <a:rPr lang="en-US" altLang="zh-CN" sz="2400" dirty="0">
                <a:solidFill>
                  <a:srgbClr val="000000"/>
                </a:solidFill>
                <a:latin typeface="+mj-lt"/>
                <a:ea typeface="宋体" panose="02010600030101010101" pitchFamily="2" charset="-122"/>
              </a:rPr>
              <a:t>while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loop</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pumping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line.</a:t>
            </a:r>
          </a:p>
          <a:p>
            <a:pPr marL="1085850" lvl="1" indent="-342900">
              <a:buFont typeface="Arial" panose="020B0604020202020204" pitchFamily="34" charset="0"/>
              <a:buChar char="•"/>
              <a:defRPr/>
            </a:pPr>
            <a:r>
              <a:rPr lang="en-US" altLang="zh-CN" sz="2400" dirty="0">
                <a:solidFill>
                  <a:srgbClr val="000000"/>
                </a:solidFill>
                <a:ea typeface="宋体" panose="02010600030101010101" pitchFamily="2" charset="-122"/>
              </a:rPr>
              <a:t>Go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fetch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from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p>
          <a:p>
            <a:pPr marL="1085850" lvl="1" indent="-342900">
              <a:buFont typeface="Arial" panose="020B0604020202020204" pitchFamily="34" charset="0"/>
              <a:buChar char="•"/>
              <a:defRPr/>
            </a:pPr>
            <a:r>
              <a:rPr lang="en-US" altLang="zh-CN" sz="2400" dirty="0">
                <a:solidFill>
                  <a:srgbClr val="000000"/>
                </a:solidFill>
                <a:ea typeface="宋体" panose="02010600030101010101" pitchFamily="2" charset="-122"/>
              </a:rPr>
              <a:t>Construct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using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variable</a:t>
            </a:r>
            <a:r>
              <a:rPr lang="zh-CN" altLang="en-US" sz="2400" dirty="0">
                <a:solidFill>
                  <a:srgbClr val="000000"/>
                </a:solidFill>
                <a:ea typeface="宋体" panose="02010600030101010101" pitchFamily="2" charset="-122"/>
              </a:rPr>
              <a:t> </a:t>
            </a:r>
            <a:r>
              <a:rPr lang="en-US" altLang="zh-CN" sz="2400" i="1" dirty="0">
                <a:solidFill>
                  <a:srgbClr val="000000"/>
                </a:solidFill>
                <a:ea typeface="宋体" panose="02010600030101010101" pitchFamily="2" charset="-122"/>
              </a:rPr>
              <a:t>s</a:t>
            </a:r>
          </a:p>
          <a:p>
            <a:pPr marL="1085850" lvl="1" indent="-342900">
              <a:buFont typeface="Arial" panose="020B0604020202020204" pitchFamily="34" charset="0"/>
              <a:buChar char="•"/>
              <a:defRPr/>
            </a:pPr>
            <a:r>
              <a:rPr lang="en-US" altLang="zh-CN" sz="2400" dirty="0">
                <a:solidFill>
                  <a:srgbClr val="000000"/>
                </a:solidFill>
                <a:ea typeface="宋体" panose="02010600030101010101" pitchFamily="2" charset="-122"/>
              </a:rPr>
              <a:t>Send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p>
          <a:p>
            <a:pPr marL="1085850" lvl="1" indent="-342900">
              <a:buFont typeface="Arial" panose="020B0604020202020204" pitchFamily="34" charset="0"/>
              <a:buChar char="•"/>
              <a:defRPr/>
            </a:pPr>
            <a:r>
              <a:rPr lang="en-US" altLang="zh-CN" sz="2400" dirty="0">
                <a:solidFill>
                  <a:srgbClr val="000000"/>
                </a:solidFill>
                <a:ea typeface="宋体" panose="02010600030101010101" pitchFamily="2" charset="-122"/>
              </a:rPr>
              <a:t>Only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i="1" dirty="0">
                <a:solidFill>
                  <a:srgbClr val="000000"/>
                </a:solidFill>
                <a:ea typeface="宋体" panose="02010600030101010101" pitchFamily="2" charset="-122"/>
              </a:rPr>
              <a:t> </a:t>
            </a:r>
            <a:r>
              <a:rPr lang="en-US" altLang="zh-CN" sz="2400" i="1" dirty="0">
                <a:solidFill>
                  <a:srgbClr val="000000"/>
                </a:solidFill>
                <a:ea typeface="宋体" panose="02010600030101010101" pitchFamily="2" charset="-122"/>
              </a:rPr>
              <a:t>info</a:t>
            </a:r>
            <a:r>
              <a:rPr lang="zh-CN" altLang="en-US" sz="2400" i="1"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field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used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since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consider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flow</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control</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receiver</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Wait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something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happen</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arrives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i="1" dirty="0" err="1">
                <a:solidFill>
                  <a:srgbClr val="000000"/>
                </a:solidFill>
                <a:ea typeface="宋体" panose="02010600030101010101" pitchFamily="2" charset="-122"/>
              </a:rPr>
              <a:t>wait_for_event</a:t>
            </a:r>
            <a:r>
              <a:rPr lang="zh-CN" altLang="en-US" sz="2400" i="1"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returns</a:t>
            </a:r>
            <a:r>
              <a:rPr lang="zh-CN" altLang="en-US" sz="2400" dirty="0">
                <a:solidFill>
                  <a:srgbClr val="000000"/>
                </a:solidFill>
                <a:ea typeface="宋体" panose="02010600030101010101" pitchFamily="2" charset="-122"/>
              </a:rPr>
              <a:t> </a:t>
            </a:r>
            <a:r>
              <a:rPr lang="en-US" altLang="zh-CN" sz="2400" i="1" dirty="0">
                <a:solidFill>
                  <a:srgbClr val="000000"/>
                </a:solidFill>
                <a:ea typeface="宋体" panose="02010600030101010101" pitchFamily="2" charset="-122"/>
              </a:rPr>
              <a:t>event</a:t>
            </a:r>
            <a:r>
              <a:rPr lang="zh-CN" altLang="en-US" sz="2400" i="1" dirty="0">
                <a:solidFill>
                  <a:srgbClr val="000000"/>
                </a:solidFill>
                <a:ea typeface="宋体" panose="02010600030101010101" pitchFamily="2" charset="-122"/>
              </a:rPr>
              <a:t> </a:t>
            </a:r>
            <a:r>
              <a:rPr lang="en-US" altLang="zh-CN" sz="2400" i="1" dirty="0">
                <a:solidFill>
                  <a:srgbClr val="000000"/>
                </a:solidFill>
                <a:ea typeface="宋体" panose="02010600030101010101" pitchFamily="2" charset="-122"/>
              </a:rPr>
              <a:t>=</a:t>
            </a:r>
            <a:r>
              <a:rPr lang="zh-CN" altLang="en-US" sz="2400" i="1" dirty="0">
                <a:solidFill>
                  <a:srgbClr val="000000"/>
                </a:solidFill>
                <a:ea typeface="宋体" panose="02010600030101010101" pitchFamily="2" charset="-122"/>
              </a:rPr>
              <a:t> </a:t>
            </a:r>
            <a:r>
              <a:rPr lang="en-US" altLang="zh-CN" sz="2400" i="1" dirty="0" err="1">
                <a:solidFill>
                  <a:srgbClr val="000000"/>
                </a:solidFill>
                <a:ea typeface="宋体" panose="02010600030101010101" pitchFamily="2" charset="-122"/>
              </a:rPr>
              <a:t>frame_arrival</a:t>
            </a:r>
            <a:endParaRPr lang="en-US" altLang="zh-CN" sz="2400" i="1"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call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from_physical_layer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removes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from</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hardware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buffer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puts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variable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portion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passed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1485900" marR="0" lvl="2"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961846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CE298EF-4933-534F-B02A-6E4773F414FC}"/>
              </a:ext>
            </a:extLst>
          </p:cNvPr>
          <p:cNvSpPr>
            <a:spLocks noGrp="1"/>
          </p:cNvSpPr>
          <p:nvPr>
            <p:ph type="title"/>
          </p:nvPr>
        </p:nvSpPr>
        <p:spPr/>
        <p:txBody>
          <a:bodyPr/>
          <a:lstStyle/>
          <a:p>
            <a:pPr eaLnBrk="1" hangingPunct="1"/>
            <a:r>
              <a:rPr lang="en-US" altLang="en-US" dirty="0"/>
              <a:t>Utopian Simplex Protocol</a:t>
            </a:r>
          </a:p>
        </p:txBody>
      </p:sp>
      <p:sp>
        <p:nvSpPr>
          <p:cNvPr id="28675" name="Content Placeholder 2">
            <a:extLst>
              <a:ext uri="{FF2B5EF4-FFF2-40B4-BE49-F238E27FC236}">
                <a16:creationId xmlns:a16="http://schemas.microsoft.com/office/drawing/2014/main" id="{31407EC0-61BC-664A-965F-2D0806F93013}"/>
              </a:ext>
            </a:extLst>
          </p:cNvPr>
          <p:cNvSpPr>
            <a:spLocks noGrp="1"/>
          </p:cNvSpPr>
          <p:nvPr>
            <p:ph idx="1"/>
          </p:nvPr>
        </p:nvSpPr>
        <p:spPr>
          <a:xfrm>
            <a:off x="0" y="6019800"/>
            <a:ext cx="9144000" cy="533400"/>
          </a:xfrm>
        </p:spPr>
        <p:txBody>
          <a:bodyPr/>
          <a:lstStyle/>
          <a:p>
            <a:pPr algn="ctr" eaLnBrk="1" hangingPunct="1">
              <a:buFontTx/>
              <a:buNone/>
            </a:pPr>
            <a:r>
              <a:rPr lang="en-US" altLang="en-US"/>
              <a:t>A utopian simplex protocol.</a:t>
            </a:r>
          </a:p>
        </p:txBody>
      </p:sp>
      <p:pic>
        <p:nvPicPr>
          <p:cNvPr id="28676" name="Picture 2">
            <a:extLst>
              <a:ext uri="{FF2B5EF4-FFF2-40B4-BE49-F238E27FC236}">
                <a16:creationId xmlns:a16="http://schemas.microsoft.com/office/drawing/2014/main" id="{778D903B-5905-FB43-859C-56EC92B97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66800"/>
            <a:ext cx="6762750"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Box 4">
            <a:extLst>
              <a:ext uri="{FF2B5EF4-FFF2-40B4-BE49-F238E27FC236}">
                <a16:creationId xmlns:a16="http://schemas.microsoft.com/office/drawing/2014/main" id="{F9E40CB0-F994-A44B-8899-F914DC6E4AA3}"/>
              </a:ext>
            </a:extLst>
          </p:cNvPr>
          <p:cNvSpPr txBox="1">
            <a:spLocks noChangeArrowheads="1"/>
          </p:cNvSpPr>
          <p:nvPr/>
        </p:nvSpPr>
        <p:spPr bwMode="auto">
          <a:xfrm>
            <a:off x="1219200" y="56388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sp>
        <p:nvSpPr>
          <p:cNvPr id="6" name="Rounded Rectangle 5">
            <a:extLst>
              <a:ext uri="{FF2B5EF4-FFF2-40B4-BE49-F238E27FC236}">
                <a16:creationId xmlns:a16="http://schemas.microsoft.com/office/drawing/2014/main" id="{37804199-309F-ED4D-8D71-9A4765441350}"/>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2567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3B795161-C19A-2348-9ADC-B0B39C0B7F49}"/>
              </a:ext>
            </a:extLst>
          </p:cNvPr>
          <p:cNvSpPr>
            <a:spLocks noGrp="1"/>
          </p:cNvSpPr>
          <p:nvPr>
            <p:ph type="title"/>
          </p:nvPr>
        </p:nvSpPr>
        <p:spPr/>
        <p:txBody>
          <a:bodyPr/>
          <a:lstStyle/>
          <a:p>
            <a:pPr eaLnBrk="1" hangingPunct="1"/>
            <a:r>
              <a:rPr lang="en-US" altLang="en-US" dirty="0"/>
              <a:t>Utopian Simplex Protocol</a:t>
            </a:r>
          </a:p>
        </p:txBody>
      </p:sp>
      <p:sp>
        <p:nvSpPr>
          <p:cNvPr id="29699" name="Content Placeholder 2">
            <a:extLst>
              <a:ext uri="{FF2B5EF4-FFF2-40B4-BE49-F238E27FC236}">
                <a16:creationId xmlns:a16="http://schemas.microsoft.com/office/drawing/2014/main" id="{4F18DC02-6135-2F40-8121-674034CC14F1}"/>
              </a:ext>
            </a:extLst>
          </p:cNvPr>
          <p:cNvSpPr>
            <a:spLocks noGrp="1"/>
          </p:cNvSpPr>
          <p:nvPr>
            <p:ph idx="1"/>
          </p:nvPr>
        </p:nvSpPr>
        <p:spPr/>
        <p:txBody>
          <a:bodyPr/>
          <a:lstStyle/>
          <a:p>
            <a:pPr algn="ctr" eaLnBrk="1" hangingPunct="1">
              <a:buFontTx/>
              <a:buNone/>
            </a:pPr>
            <a:r>
              <a:rPr lang="en-US" altLang="en-US"/>
              <a:t>A utopian simplex protocol.</a:t>
            </a:r>
          </a:p>
        </p:txBody>
      </p:sp>
      <p:pic>
        <p:nvPicPr>
          <p:cNvPr id="29700" name="Picture 2">
            <a:extLst>
              <a:ext uri="{FF2B5EF4-FFF2-40B4-BE49-F238E27FC236}">
                <a16:creationId xmlns:a16="http://schemas.microsoft.com/office/drawing/2014/main" id="{FD33DF24-CD4E-F147-AFCB-3915ECF8C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828800"/>
            <a:ext cx="794385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08934F3C-144C-0045-839A-285704B07382}"/>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885647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Error</a:t>
            </a:r>
            <a:r>
              <a:rPr lang="en-US" altLang="zh-CN" dirty="0">
                <a:latin typeface="Arial" panose="020B0604020202020204" pitchFamily="34" charset="0"/>
                <a:cs typeface="Arial" panose="020B0604020202020204" pitchFamily="34" charset="0"/>
              </a:rPr>
              <a:t>-Detection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Codes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Parity</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63709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Consider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block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size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1,000</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rate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14:m>
                  <m:oMath xmlns:m="http://schemas.openxmlformats.org/officeDocument/2006/math">
                    <m:sSup>
                      <m:sSupPr>
                        <m:ctrlPr>
                          <a:rPr lang="en-US" altLang="zh-CN" sz="2400" i="1" smtClean="0">
                            <a:solidFill>
                              <a:srgbClr val="000000"/>
                            </a:solidFill>
                            <a:latin typeface="Cambria Math" panose="02040503050406030204" pitchFamily="18" charset="0"/>
                            <a:ea typeface="宋体" panose="02010600030101010101" pitchFamily="2" charset="-122"/>
                          </a:rPr>
                        </m:ctrlPr>
                      </m:sSupPr>
                      <m:e>
                        <m:r>
                          <a:rPr lang="en-US" altLang="zh-CN" sz="2400" b="0" i="1" smtClean="0">
                            <a:solidFill>
                              <a:srgbClr val="000000"/>
                            </a:solidFill>
                            <a:latin typeface="Cambria Math" panose="02040503050406030204" pitchFamily="18" charset="0"/>
                            <a:ea typeface="宋体" panose="02010600030101010101" pitchFamily="2" charset="-122"/>
                          </a:rPr>
                          <m:t>10</m:t>
                        </m:r>
                      </m:e>
                      <m:sup>
                        <m:r>
                          <a:rPr lang="en-US" altLang="zh-CN" sz="2400" b="0" i="1" smtClean="0">
                            <a:solidFill>
                              <a:srgbClr val="000000"/>
                            </a:solidFill>
                            <a:latin typeface="Cambria Math" panose="02040503050406030204" pitchFamily="18" charset="0"/>
                            <a:ea typeface="宋体" panose="02010600030101010101" pitchFamily="2" charset="-122"/>
                          </a:rPr>
                          <m:t>−6</m:t>
                        </m:r>
                      </m:sup>
                    </m:sSup>
                  </m:oMath>
                </a14:m>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bit.</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400" dirty="0">
                    <a:solidFill>
                      <a:srgbClr val="000000"/>
                    </a:solidFill>
                    <a:ea typeface="宋体" panose="02010600030101010101" pitchFamily="2" charset="-122"/>
                  </a:rPr>
                  <a:t>correct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single-bit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error</a:t>
                </a:r>
                <a:r>
                  <a:rPr lang="en-US" altLang="zh-CN" sz="2400" dirty="0">
                    <a:solidFill>
                      <a:srgbClr val="000000"/>
                    </a:solidFill>
                    <a:ea typeface="宋体" panose="02010600030101010101" pitchFamily="2" charset="-122"/>
                  </a:rPr>
                  <a: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according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endParaRPr lang="en-US" altLang="zh-CN" sz="2400" dirty="0">
                  <a:solidFill>
                    <a:srgbClr val="000000"/>
                  </a:solidFill>
                  <a:ea typeface="宋体" panose="02010600030101010101" pitchFamily="2" charset="-122"/>
                </a:endParaRPr>
              </a:p>
              <a:p>
                <a:pPr>
                  <a:defRPr/>
                </a:pPr>
                <a14:m>
                  <m:oMathPara xmlns:m="http://schemas.openxmlformats.org/officeDocument/2006/math">
                    <m:oMathParaPr>
                      <m:jc m:val="centerGroup"/>
                    </m:oMathParaPr>
                    <m:oMath xmlns:m="http://schemas.openxmlformats.org/officeDocument/2006/math">
                      <m:r>
                        <a:rPr lang="en-US" altLang="zh-CN" sz="2400" i="1">
                          <a:solidFill>
                            <a:srgbClr val="000000"/>
                          </a:solidFill>
                          <a:latin typeface="Cambria Math" panose="02040503050406030204" pitchFamily="18" charset="0"/>
                          <a:ea typeface="Cambria Math" panose="02040503050406030204" pitchFamily="18" charset="0"/>
                        </a:rPr>
                        <m:t>(</m:t>
                      </m:r>
                      <m:r>
                        <a:rPr lang="en-US" altLang="zh-CN" sz="2400" i="1">
                          <a:solidFill>
                            <a:srgbClr val="000000"/>
                          </a:solidFill>
                          <a:latin typeface="Cambria Math" panose="02040503050406030204" pitchFamily="18" charset="0"/>
                          <a:ea typeface="Cambria Math" panose="02040503050406030204" pitchFamily="18" charset="0"/>
                        </a:rPr>
                        <m:t>𝑚</m:t>
                      </m:r>
                      <m:r>
                        <a:rPr lang="en-US" altLang="zh-CN" sz="2400" i="1">
                          <a:solidFill>
                            <a:srgbClr val="000000"/>
                          </a:solidFill>
                          <a:latin typeface="Cambria Math" panose="02040503050406030204" pitchFamily="18" charset="0"/>
                          <a:ea typeface="Cambria Math" panose="02040503050406030204" pitchFamily="18" charset="0"/>
                        </a:rPr>
                        <m:t>+</m:t>
                      </m:r>
                      <m:r>
                        <a:rPr lang="en-US" altLang="zh-CN" sz="2400" i="1">
                          <a:solidFill>
                            <a:srgbClr val="000000"/>
                          </a:solidFill>
                          <a:latin typeface="Cambria Math" panose="02040503050406030204" pitchFamily="18" charset="0"/>
                          <a:ea typeface="Cambria Math" panose="02040503050406030204" pitchFamily="18" charset="0"/>
                        </a:rPr>
                        <m:t>𝑟</m:t>
                      </m:r>
                      <m:r>
                        <a:rPr lang="en-US" altLang="zh-CN" sz="2400" i="1">
                          <a:solidFill>
                            <a:srgbClr val="000000"/>
                          </a:solidFill>
                          <a:latin typeface="Cambria Math" panose="02040503050406030204" pitchFamily="18" charset="0"/>
                          <a:ea typeface="Cambria Math" panose="02040503050406030204" pitchFamily="18" charset="0"/>
                        </a:rPr>
                        <m:t>+1)≤</m:t>
                      </m:r>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2</m:t>
                          </m:r>
                        </m:e>
                        <m:sup>
                          <m:r>
                            <a:rPr lang="en-US" altLang="zh-CN" sz="2400" i="1">
                              <a:solidFill>
                                <a:srgbClr val="000000"/>
                              </a:solidFill>
                              <a:latin typeface="Cambria Math" panose="02040503050406030204" pitchFamily="18" charset="0"/>
                              <a:ea typeface="宋体" panose="02010600030101010101" pitchFamily="2" charset="-122"/>
                            </a:rPr>
                            <m:t>𝑟</m:t>
                          </m:r>
                        </m:sup>
                      </m:sSup>
                    </m:oMath>
                  </m:oMathPara>
                </a14:m>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a:defRPr/>
                </a:pPr>
                <a:r>
                  <a:rPr lang="en-US" altLang="zh-CN" sz="2400" dirty="0">
                    <a:solidFill>
                      <a:srgbClr val="000000"/>
                    </a:solidFill>
                    <a:ea typeface="宋体" panose="02010600030101010101" pitchFamily="2" charset="-122"/>
                  </a:rPr>
                  <a:t>We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10</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check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block.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transmit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10,000</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check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(Hamming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code)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overhead.</a:t>
                </a:r>
              </a:p>
              <a:p>
                <a:pPr>
                  <a:defRPr/>
                </a:pPr>
                <a:endParaRPr lang="en-US" altLang="zh-CN" sz="2400" dirty="0">
                  <a:solidFill>
                    <a:srgbClr val="000000"/>
                  </a:solidFill>
                  <a:ea typeface="宋体" panose="02010600030101010101" pitchFamily="2" charset="-122"/>
                </a:endParaRPr>
              </a:p>
              <a:p>
                <a:pPr>
                  <a:defRPr/>
                </a:pP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detect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single-bit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only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parity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block.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Once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every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1000</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blocks,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block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found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extra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block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(1001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transmitted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repair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overhead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2001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1492250"/>
                <a:ext cx="7772400" cy="6370975"/>
              </a:xfrm>
              <a:prstGeom prst="rect">
                <a:avLst/>
              </a:prstGeom>
              <a:blipFill>
                <a:blip r:embed="rId2"/>
                <a:stretch>
                  <a:fillRect l="-1142" t="-79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343410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Simplex</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Stop-and-Wait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for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Error-Free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Channel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Tackle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problem</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preventing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sender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from</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flooding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receiver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with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faster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latter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able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process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them.</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Assume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channel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error-free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traffic</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simplex</a:t>
            </a:r>
          </a:p>
          <a:p>
            <a:pPr marR="0" lvl="0" algn="l" defTabSz="914400" rtl="0" eaLnBrk="1" fontAlgn="base" latinLnBrk="0" hangingPunct="1">
              <a:lnSpc>
                <a:spcPct val="100000"/>
              </a:lnSpc>
              <a:spcBef>
                <a:spcPct val="0"/>
              </a:spcBef>
              <a:spcAft>
                <a:spcPct val="0"/>
              </a:spcAft>
              <a:buClrTx/>
              <a:buSzTx/>
              <a:tabLst/>
              <a:defRPr/>
            </a:pPr>
            <a:endParaRPr lang="en-US" altLang="zh-CN" sz="2400" dirty="0">
              <a:solidFill>
                <a:srgbClr val="000000"/>
              </a:solidFill>
              <a:ea typeface="宋体" panose="02010600030101010101" pitchFamily="2" charset="-122"/>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Stop-and-wait,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simple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example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control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flow</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After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having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required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protocol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wait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little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dummy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acknowledgement)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After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having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passed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receiver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dummy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give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permission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transmit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next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531033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Simplex</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Stop-and-Wait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for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Error-Free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Channel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Unlike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protocol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1,</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sender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must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wait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until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acknowledgement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arrives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before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looping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back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fetching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400" dirty="0">
                <a:solidFill>
                  <a:srgbClr val="000000"/>
                </a:solidFill>
                <a:ea typeface="宋体" panose="02010600030101010101" pitchFamily="2" charset="-122"/>
              </a:rPr>
              <a:t>next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from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endParaRPr lang="en-US"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link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inspect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incoming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always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acknowledgement.</a:t>
            </a:r>
            <a:r>
              <a:rPr lang="zh-CN" altLang="en-US" sz="2400" dirty="0">
                <a:solidFill>
                  <a:srgbClr val="000000"/>
                </a:solidFill>
                <a:ea typeface="宋体" panose="02010600030101010101" pitchFamily="2" charset="-122"/>
              </a:rPr>
              <a:t> </a:t>
            </a:r>
            <a:endParaRPr lang="en-US"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only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difference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between</a:t>
            </a:r>
            <a:r>
              <a:rPr lang="zh-CN" altLang="en-US" sz="2400" dirty="0">
                <a:solidFill>
                  <a:srgbClr val="000000"/>
                </a:solidFill>
                <a:ea typeface="宋体" panose="02010600030101010101" pitchFamily="2" charset="-122"/>
              </a:rPr>
              <a:t> </a:t>
            </a:r>
            <a:r>
              <a:rPr lang="en-US" altLang="zh-CN" sz="2400" i="1" dirty="0">
                <a:solidFill>
                  <a:srgbClr val="000000"/>
                </a:solidFill>
                <a:ea typeface="宋体" panose="02010600030101010101" pitchFamily="2" charset="-122"/>
              </a:rPr>
              <a:t>receiver1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i="1" dirty="0">
                <a:solidFill>
                  <a:srgbClr val="000000"/>
                </a:solidFill>
                <a:ea typeface="宋体" panose="02010600030101010101" pitchFamily="2" charset="-122"/>
              </a:rPr>
              <a:t>receiver2</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after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delivering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i="1" dirty="0">
                <a:solidFill>
                  <a:srgbClr val="000000"/>
                </a:solidFill>
                <a:ea typeface="宋体" panose="02010600030101010101" pitchFamily="2" charset="-122"/>
              </a:rPr>
              <a:t>receiver2</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acknowledgement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back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before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entering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wait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loop.</a:t>
            </a:r>
            <a:endParaRPr lang="en-CA"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914593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F888A3C0-36EE-9D4D-95C0-7E42F36D8524}"/>
              </a:ext>
            </a:extLst>
          </p:cNvPr>
          <p:cNvSpPr>
            <a:spLocks noGrp="1"/>
          </p:cNvSpPr>
          <p:nvPr>
            <p:ph type="title"/>
          </p:nvPr>
        </p:nvSpPr>
        <p:spPr/>
        <p:txBody>
          <a:bodyPr/>
          <a:lstStyle/>
          <a:p>
            <a:pPr eaLnBrk="1" hangingPunct="1"/>
            <a:r>
              <a:rPr lang="en-US" altLang="en-US" dirty="0"/>
              <a:t>Simplex Stop-and-Wait Protocol </a:t>
            </a:r>
            <a:br>
              <a:rPr lang="en-US" altLang="en-US" dirty="0"/>
            </a:br>
            <a:r>
              <a:rPr lang="en-US" altLang="en-US" dirty="0"/>
              <a:t>for a</a:t>
            </a:r>
            <a:r>
              <a:rPr lang="en-US" altLang="zh-CN" dirty="0"/>
              <a:t>n</a:t>
            </a:r>
            <a:r>
              <a:rPr lang="zh-CN" altLang="en-US" dirty="0"/>
              <a:t> </a:t>
            </a:r>
            <a:r>
              <a:rPr lang="en-US" altLang="zh-CN" dirty="0"/>
              <a:t>Error-Free</a:t>
            </a:r>
            <a:r>
              <a:rPr lang="en-US" altLang="en-US" dirty="0"/>
              <a:t> Channel</a:t>
            </a:r>
          </a:p>
        </p:txBody>
      </p:sp>
      <p:sp>
        <p:nvSpPr>
          <p:cNvPr id="30723" name="Content Placeholder 2">
            <a:extLst>
              <a:ext uri="{FF2B5EF4-FFF2-40B4-BE49-F238E27FC236}">
                <a16:creationId xmlns:a16="http://schemas.microsoft.com/office/drawing/2014/main" id="{1F2B5EBA-4DBD-4440-9369-A9041DDD2E7D}"/>
              </a:ext>
            </a:extLst>
          </p:cNvPr>
          <p:cNvSpPr>
            <a:spLocks noGrp="1"/>
          </p:cNvSpPr>
          <p:nvPr>
            <p:ph idx="1"/>
          </p:nvPr>
        </p:nvSpPr>
        <p:spPr>
          <a:xfrm>
            <a:off x="0" y="5943600"/>
            <a:ext cx="9144000" cy="609600"/>
          </a:xfrm>
        </p:spPr>
        <p:txBody>
          <a:bodyPr/>
          <a:lstStyle/>
          <a:p>
            <a:pPr algn="ctr" eaLnBrk="1" hangingPunct="1">
              <a:buFontTx/>
              <a:buNone/>
            </a:pPr>
            <a:r>
              <a:rPr lang="en-US" altLang="en-US"/>
              <a:t>A simplex stop-and-wait protocol.</a:t>
            </a:r>
          </a:p>
        </p:txBody>
      </p:sp>
      <p:pic>
        <p:nvPicPr>
          <p:cNvPr id="30724" name="Picture 2">
            <a:extLst>
              <a:ext uri="{FF2B5EF4-FFF2-40B4-BE49-F238E27FC236}">
                <a16:creationId xmlns:a16="http://schemas.microsoft.com/office/drawing/2014/main" id="{1789626A-A116-1C4B-99DF-805F4EEA4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239000" cy="463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TextBox 4">
            <a:extLst>
              <a:ext uri="{FF2B5EF4-FFF2-40B4-BE49-F238E27FC236}">
                <a16:creationId xmlns:a16="http://schemas.microsoft.com/office/drawing/2014/main" id="{B41FE136-7A05-2547-BBEC-E7413959720B}"/>
              </a:ext>
            </a:extLst>
          </p:cNvPr>
          <p:cNvSpPr txBox="1">
            <a:spLocks noChangeArrowheads="1"/>
          </p:cNvSpPr>
          <p:nvPr/>
        </p:nvSpPr>
        <p:spPr bwMode="auto">
          <a:xfrm>
            <a:off x="1371600" y="54102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sp>
        <p:nvSpPr>
          <p:cNvPr id="6" name="Rounded Rectangle 5">
            <a:extLst>
              <a:ext uri="{FF2B5EF4-FFF2-40B4-BE49-F238E27FC236}">
                <a16:creationId xmlns:a16="http://schemas.microsoft.com/office/drawing/2014/main" id="{1485F845-FEDA-6845-824B-9C61D8C014C0}"/>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457044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D9CCC032-6D40-ED41-9A92-29E0FF0A0503}"/>
              </a:ext>
            </a:extLst>
          </p:cNvPr>
          <p:cNvSpPr>
            <a:spLocks noGrp="1"/>
          </p:cNvSpPr>
          <p:nvPr>
            <p:ph type="title"/>
          </p:nvPr>
        </p:nvSpPr>
        <p:spPr/>
        <p:txBody>
          <a:bodyPr/>
          <a:lstStyle/>
          <a:p>
            <a:pPr eaLnBrk="1" hangingPunct="1"/>
            <a:r>
              <a:rPr lang="en-US" altLang="en-US" dirty="0"/>
              <a:t>Simplex Stop-and-Wait Protocol </a:t>
            </a:r>
            <a:br>
              <a:rPr lang="en-US" altLang="en-US" dirty="0"/>
            </a:br>
            <a:r>
              <a:rPr lang="en-US" altLang="en-US" dirty="0"/>
              <a:t>for a</a:t>
            </a:r>
            <a:r>
              <a:rPr lang="en-US" altLang="zh-CN" dirty="0"/>
              <a:t>n</a:t>
            </a:r>
            <a:r>
              <a:rPr lang="zh-CN" altLang="en-US" dirty="0"/>
              <a:t> </a:t>
            </a:r>
            <a:r>
              <a:rPr lang="en-US" altLang="zh-CN" dirty="0"/>
              <a:t>Error-Free</a:t>
            </a:r>
            <a:r>
              <a:rPr lang="en-US" altLang="en-US" dirty="0"/>
              <a:t> Channel</a:t>
            </a:r>
          </a:p>
        </p:txBody>
      </p:sp>
      <p:sp>
        <p:nvSpPr>
          <p:cNvPr id="31747" name="Content Placeholder 2">
            <a:extLst>
              <a:ext uri="{FF2B5EF4-FFF2-40B4-BE49-F238E27FC236}">
                <a16:creationId xmlns:a16="http://schemas.microsoft.com/office/drawing/2014/main" id="{8345CBBA-B260-B046-A70D-EF1BF096FF71}"/>
              </a:ext>
            </a:extLst>
          </p:cNvPr>
          <p:cNvSpPr>
            <a:spLocks noGrp="1"/>
          </p:cNvSpPr>
          <p:nvPr>
            <p:ph idx="1"/>
          </p:nvPr>
        </p:nvSpPr>
        <p:spPr>
          <a:xfrm>
            <a:off x="0" y="5791200"/>
            <a:ext cx="9144000" cy="762000"/>
          </a:xfrm>
        </p:spPr>
        <p:txBody>
          <a:bodyPr/>
          <a:lstStyle/>
          <a:p>
            <a:pPr algn="ctr" eaLnBrk="1" hangingPunct="1">
              <a:buFontTx/>
              <a:buNone/>
            </a:pPr>
            <a:r>
              <a:rPr lang="en-US" altLang="en-US"/>
              <a:t>A simplex stop-and-wait protocol.</a:t>
            </a:r>
          </a:p>
        </p:txBody>
      </p:sp>
      <p:pic>
        <p:nvPicPr>
          <p:cNvPr id="31748" name="Picture 2">
            <a:extLst>
              <a:ext uri="{FF2B5EF4-FFF2-40B4-BE49-F238E27FC236}">
                <a16:creationId xmlns:a16="http://schemas.microsoft.com/office/drawing/2014/main" id="{3FBCA12F-01AF-6C42-A7ED-B62EBB7C1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38" y="1905000"/>
            <a:ext cx="87979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3E65993C-7F9D-714F-87D1-5562E229CF6F}"/>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153809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Simplex</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Stop-and-Wait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for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Noisy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Channel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Consider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normal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situation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may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damaged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lost.</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Assume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receiver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can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detect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damage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computing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checksum.</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If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damaged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but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checksum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correct,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protocol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fail.</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R="0" lvl="0" algn="l" defTabSz="914400" rtl="0" eaLnBrk="1" fontAlgn="base" latinLnBrk="0" hangingPunct="1">
              <a:lnSpc>
                <a:spcPct val="100000"/>
              </a:lnSpc>
              <a:spcBef>
                <a:spcPct val="0"/>
              </a:spcBef>
              <a:spcAft>
                <a:spcPct val="0"/>
              </a:spcAft>
              <a:buClrTx/>
              <a:buSzTx/>
              <a:tabLst/>
              <a:defRPr/>
            </a:pPr>
            <a:endParaRPr lang="en-CA" altLang="zh-CN" sz="2400" dirty="0">
              <a:solidFill>
                <a:srgbClr val="000000"/>
              </a:solidFill>
              <a:ea typeface="宋体" panose="02010600030101010101" pitchFamily="2" charset="-122"/>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Problem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simple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timeout-based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retransmission: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way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knowing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been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lost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duplicated,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link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must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guarantee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duplicate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delivered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752111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Simplex</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Stop-and-Wait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for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Noisy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Channel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Consider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situation:</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network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gives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packet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1</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its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link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packet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correctly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received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passed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network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sends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acknowledgement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acknowledgement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gets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lost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completely.</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link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times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out</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Assuming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lost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damaged,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again.</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duplicate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arrives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intact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link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passed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network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If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file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part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file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duplicated.</a:t>
            </a:r>
            <a:r>
              <a:rPr lang="zh-CN" altLang="en-US" sz="2400" dirty="0">
                <a:solidFill>
                  <a:srgbClr val="000000"/>
                </a:solidFill>
                <a:ea typeface="宋体" panose="02010600030101010101" pitchFamily="2" charset="-122"/>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942565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Simplex</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Stop-and-Wait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for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Noisy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Channel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81025"/>
            <a:ext cx="7772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R="0" lvl="0" algn="l" defTabSz="914400" rtl="0" eaLnBrk="1" fontAlgn="base" latinLnBrk="0" hangingPunct="1">
              <a:lnSpc>
                <a:spcPct val="100000"/>
              </a:lnSpc>
              <a:spcBef>
                <a:spcPct val="0"/>
              </a:spcBef>
              <a:spcAft>
                <a:spcPct val="0"/>
              </a:spcAft>
              <a:buClrTx/>
              <a:buSzTx/>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receiver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distinguish</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new</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from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retransmission,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put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sequence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number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header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each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sends.</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R="0" lvl="0" algn="l" defTabSz="914400" rtl="0" eaLnBrk="1" fontAlgn="base" latinLnBrk="0" hangingPunct="1">
              <a:lnSpc>
                <a:spcPct val="100000"/>
              </a:lnSpc>
              <a:spcBef>
                <a:spcPct val="0"/>
              </a:spcBef>
              <a:spcAft>
                <a:spcPct val="0"/>
              </a:spcAft>
              <a:buClrTx/>
              <a:buSzTx/>
              <a:tabLst/>
              <a:defRPr/>
            </a:pPr>
            <a:endParaRPr lang="en-CA" altLang="zh-CN" sz="2400" dirty="0">
              <a:solidFill>
                <a:srgbClr val="000000"/>
              </a:solidFill>
              <a:ea typeface="宋体" panose="02010600030101010101" pitchFamily="2" charset="-122"/>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What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minimum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number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needed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sequence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number?</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1-bit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sequence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number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(0</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sufficient.</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each</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time,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receiver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expects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particular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sequence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number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first.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When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with</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correct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sequence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number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arrives,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accepted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acknowledged.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expected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number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inverted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becomes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0</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0</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becomes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with</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wrong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sequence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number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rejected,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acknowledgement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repeated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know</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received</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2301951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Simplex</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Stop-and-Wait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for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Noisy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Channel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ARQ</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(Automatic</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Repeat</a:t>
            </a:r>
            <a:r>
              <a:rPr lang="zh-CN" altLang="en-US" sz="2400" dirty="0">
                <a:solidFill>
                  <a:srgbClr val="000000"/>
                </a:solidFill>
                <a:ea typeface="宋体" panose="02010600030101010101" pitchFamily="2" charset="-122"/>
              </a:rPr>
              <a:t> </a:t>
            </a:r>
            <a:r>
              <a:rPr lang="en-US" altLang="zh-CN" sz="2400" dirty="0" err="1">
                <a:solidFill>
                  <a:srgbClr val="000000"/>
                </a:solidFill>
                <a:ea typeface="宋体" panose="02010600030101010101" pitchFamily="2" charset="-122"/>
              </a:rPr>
              <a:t>reQuest</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(Positive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Acknowledgement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with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Retransmission):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protocols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which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waits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positive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acknowledgement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before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next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item.</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R="0" lvl="0" algn="l" defTabSz="914400" rtl="0" eaLnBrk="1" fontAlgn="base" latinLnBrk="0" hangingPunct="1">
              <a:lnSpc>
                <a:spcPct val="100000"/>
              </a:lnSpc>
              <a:spcBef>
                <a:spcPct val="0"/>
              </a:spcBef>
              <a:spcAft>
                <a:spcPct val="0"/>
              </a:spcAft>
              <a:buClrTx/>
              <a:buSzTx/>
              <a:tabLst/>
              <a:defRPr/>
            </a:pP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Different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from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Protocols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2,</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Protocol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3</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variable</a:t>
            </a:r>
            <a:r>
              <a:rPr lang="zh-CN" altLang="en-US" sz="2400" dirty="0">
                <a:solidFill>
                  <a:srgbClr val="000000"/>
                </a:solidFill>
                <a:ea typeface="宋体" panose="02010600030101010101" pitchFamily="2" charset="-122"/>
              </a:rPr>
              <a:t> </a:t>
            </a:r>
            <a:r>
              <a:rPr lang="en-US" altLang="zh-CN" sz="2400" i="1" dirty="0" err="1">
                <a:solidFill>
                  <a:srgbClr val="000000"/>
                </a:solidFill>
                <a:ea typeface="宋体" panose="02010600030101010101" pitchFamily="2" charset="-122"/>
              </a:rPr>
              <a:t>next_frame_to_send</a:t>
            </a:r>
            <a:r>
              <a:rPr lang="zh-CN" altLang="en-US" sz="2400" i="1"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remember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sequence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number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next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variable</a:t>
            </a:r>
            <a:r>
              <a:rPr lang="zh-CN" altLang="en-US" sz="2400" dirty="0">
                <a:solidFill>
                  <a:srgbClr val="000000"/>
                </a:solidFill>
                <a:ea typeface="宋体" panose="02010600030101010101" pitchFamily="2" charset="-122"/>
              </a:rPr>
              <a:t> </a:t>
            </a:r>
            <a:r>
              <a:rPr lang="en-US" altLang="zh-CN" sz="2400" i="1" dirty="0" err="1">
                <a:solidFill>
                  <a:srgbClr val="000000"/>
                </a:solidFill>
                <a:ea typeface="宋体" panose="02010600030101010101" pitchFamily="2" charset="-122"/>
              </a:rPr>
              <a:t>frame_expected</a:t>
            </a:r>
            <a:r>
              <a:rPr lang="zh-CN" altLang="en-US" sz="2400" i="1"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receiver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remember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sequence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number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next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966537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Simplex</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Stop-and-Wait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for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Noisy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Channel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After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transmitting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starts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timer,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waits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events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happen.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3</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possibilities.</a:t>
            </a:r>
          </a:p>
          <a:p>
            <a:pPr marL="457200" marR="0" lvl="0" indent="-457200" algn="l" defTabSz="914400" rtl="0" eaLnBrk="1" fontAlgn="base" latinLnBrk="0" hangingPunct="1">
              <a:lnSpc>
                <a:spcPct val="100000"/>
              </a:lnSpc>
              <a:spcBef>
                <a:spcPct val="0"/>
              </a:spcBef>
              <a:spcAft>
                <a:spcPct val="0"/>
              </a:spcAft>
              <a:buClrTx/>
              <a:buSzTx/>
              <a:buAutoNum type="arabicPeriod"/>
              <a:tabLst/>
              <a:defRPr/>
            </a:pPr>
            <a:r>
              <a:rPr lang="en-US" altLang="zh-CN" sz="2400" dirty="0">
                <a:solidFill>
                  <a:srgbClr val="000000"/>
                </a:solidFill>
                <a:ea typeface="宋体" panose="02010600030101010101" pitchFamily="2" charset="-122"/>
              </a:rPr>
              <a:t>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acknowledgment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arrives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undamaged,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fetches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next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from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advances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sequence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number.</a:t>
            </a:r>
          </a:p>
          <a:p>
            <a:pPr marL="457200" marR="0" lvl="0" indent="-457200" algn="l" defTabSz="914400" rtl="0" eaLnBrk="1" fontAlgn="base" latinLnBrk="0" hangingPunct="1">
              <a:lnSpc>
                <a:spcPct val="100000"/>
              </a:lnSpc>
              <a:spcBef>
                <a:spcPct val="0"/>
              </a:spcBef>
              <a:spcAft>
                <a:spcPct val="0"/>
              </a:spcAft>
              <a:buClrTx/>
              <a:buSzTx/>
              <a:buAutoNum type="arabicPeriod"/>
              <a:tabLst/>
              <a:defRPr/>
            </a:pP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damaged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acknowledgement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arrives</a:t>
            </a:r>
          </a:p>
          <a:p>
            <a:pPr marL="457200" marR="0" lvl="0" indent="-457200" algn="l" defTabSz="914400" rtl="0" eaLnBrk="1" fontAlgn="base" latinLnBrk="0" hangingPunct="1">
              <a:lnSpc>
                <a:spcPct val="100000"/>
              </a:lnSpc>
              <a:spcBef>
                <a:spcPct val="0"/>
              </a:spcBef>
              <a:spcAft>
                <a:spcPct val="0"/>
              </a:spcAft>
              <a:buClrTx/>
              <a:buSzTx/>
              <a:buAutoNum type="arabicPeriod"/>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time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expires.</a:t>
            </a:r>
          </a:p>
          <a:p>
            <a:pPr marL="1200150" lvl="1" indent="-457200">
              <a:buFont typeface="Arial" panose="020B0604020202020204" pitchFamily="34" charset="0"/>
              <a:buChar char="•"/>
              <a:defRPr/>
            </a:pP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both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2&amp;</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3,</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sequence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number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unchanged,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duplicate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sent.</a:t>
            </a:r>
            <a:r>
              <a:rPr lang="zh-CN" altLang="en-US" sz="2400" dirty="0">
                <a:solidFill>
                  <a:srgbClr val="000000"/>
                </a:solidFill>
                <a:ea typeface="宋体" panose="02010600030101010101" pitchFamily="2" charset="-122"/>
              </a:rPr>
              <a:t> </a:t>
            </a:r>
            <a:endParaRPr lang="en-US"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timer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should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long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enough</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reach</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receiver,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processed,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acknowledgement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propagate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back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sender</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41953954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Simplex</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Stop-and-Wait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for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Noisy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Channel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When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receiver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gets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p>
          <a:p>
            <a:pPr marL="457200" marR="0" lvl="0" indent="-457200" algn="l" defTabSz="914400" rtl="0" eaLnBrk="1" fontAlgn="base" latinLnBrk="0" hangingPunct="1">
              <a:lnSpc>
                <a:spcPct val="100000"/>
              </a:lnSpc>
              <a:spcBef>
                <a:spcPct val="0"/>
              </a:spcBef>
              <a:spcAft>
                <a:spcPct val="0"/>
              </a:spcAft>
              <a:buClrTx/>
              <a:buSzTx/>
              <a:buAutoNum type="arabicPeriod"/>
              <a:tabLst/>
              <a:defRPr/>
            </a:pP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valid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sequence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number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checked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duplicate.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accepted,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passed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acknowledgement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generated.</a:t>
            </a:r>
          </a:p>
          <a:p>
            <a:pPr marL="457200" marR="0" lvl="0" indent="-457200" algn="l" defTabSz="914400" rtl="0" eaLnBrk="1" fontAlgn="base" latinLnBrk="0" hangingPunct="1">
              <a:lnSpc>
                <a:spcPct val="100000"/>
              </a:lnSpc>
              <a:spcBef>
                <a:spcPct val="0"/>
              </a:spcBef>
              <a:spcAft>
                <a:spcPct val="0"/>
              </a:spcAft>
              <a:buClrTx/>
              <a:buSzTx/>
              <a:buAutoNum type="arabicPeriod"/>
              <a:tabLst/>
              <a:defRPr/>
            </a:pPr>
            <a:r>
              <a:rPr lang="en-US" altLang="zh-CN" sz="2400" dirty="0">
                <a:solidFill>
                  <a:srgbClr val="000000"/>
                </a:solidFill>
                <a:ea typeface="宋体" panose="02010600030101010101" pitchFamily="2" charset="-122"/>
              </a:rPr>
              <a:t>Duplicates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damaged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rejected.</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941032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Error</a:t>
            </a:r>
            <a:r>
              <a:rPr lang="en-US" altLang="zh-CN" dirty="0">
                <a:latin typeface="Arial" panose="020B0604020202020204" pitchFamily="34" charset="0"/>
                <a:cs typeface="Arial" panose="020B0604020202020204" pitchFamily="34" charset="0"/>
              </a:rPr>
              <a:t>-Detection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Codes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Parity</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single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parity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only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reliably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detect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single-bit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block.</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If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block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badly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garbled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long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burst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hard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detect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a:t>
            </a:r>
            <a:r>
              <a:rPr lang="zh-CN" altLang="en-US" sz="2400" dirty="0">
                <a:solidFill>
                  <a:srgbClr val="000000"/>
                </a:solidFill>
                <a:ea typeface="宋体" panose="02010600030101010101" pitchFamily="2" charset="-122"/>
              </a:rPr>
              <a:t> </a:t>
            </a:r>
            <a:endParaRPr lang="en-US"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We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represent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block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a:t>
            </a:r>
            <a:r>
              <a:rPr lang="zh-CN" altLang="en-US" sz="2400" dirty="0">
                <a:solidFill>
                  <a:srgbClr val="000000"/>
                </a:solidFill>
                <a:ea typeface="宋体" panose="02010600030101010101" pitchFamily="2" charset="-122"/>
              </a:rPr>
              <a:t>*</a:t>
            </a:r>
            <a:r>
              <a:rPr lang="en-US" altLang="zh-CN" sz="2400" dirty="0">
                <a:solidFill>
                  <a:srgbClr val="000000"/>
                </a:solidFill>
                <a:ea typeface="宋体" panose="02010600030101010101" pitchFamily="2" charset="-122"/>
              </a:rPr>
              <a:t>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matrix,</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compute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parity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each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row.</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Up</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reliably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detected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most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row.</a:t>
            </a:r>
            <a:r>
              <a:rPr lang="zh-CN" altLang="en-US" sz="2400" dirty="0">
                <a:solidFill>
                  <a:srgbClr val="000000"/>
                </a:solidFill>
                <a:ea typeface="宋体" panose="02010600030101010101" pitchFamily="2" charset="-122"/>
              </a:rPr>
              <a:t>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2553498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696581B-3CE7-BB46-A46C-5E246567EF3B}"/>
              </a:ext>
            </a:extLst>
          </p:cNvPr>
          <p:cNvSpPr>
            <a:spLocks noGrp="1"/>
          </p:cNvSpPr>
          <p:nvPr>
            <p:ph type="title"/>
          </p:nvPr>
        </p:nvSpPr>
        <p:spPr/>
        <p:txBody>
          <a:bodyPr/>
          <a:lstStyle/>
          <a:p>
            <a:pPr eaLnBrk="1" hangingPunct="1"/>
            <a:r>
              <a:rPr lang="en-CA" altLang="zh-CN" dirty="0"/>
              <a:t>A</a:t>
            </a:r>
            <a:r>
              <a:rPr lang="zh-CN" altLang="en-US" dirty="0"/>
              <a:t> </a:t>
            </a:r>
            <a:r>
              <a:rPr lang="en-US" altLang="zh-CN" dirty="0"/>
              <a:t>Simplex</a:t>
            </a:r>
            <a:r>
              <a:rPr lang="zh-CN" altLang="en-US" dirty="0"/>
              <a:t> </a:t>
            </a:r>
            <a:r>
              <a:rPr lang="en-US" altLang="zh-CN" dirty="0"/>
              <a:t>Stop-and-Wait</a:t>
            </a:r>
            <a:r>
              <a:rPr lang="zh-CN" altLang="en-US" dirty="0"/>
              <a:t> </a:t>
            </a:r>
            <a:r>
              <a:rPr lang="en-US" altLang="zh-CN" dirty="0"/>
              <a:t>Protocol</a:t>
            </a:r>
            <a:r>
              <a:rPr lang="zh-CN" altLang="en-US" dirty="0"/>
              <a:t> </a:t>
            </a:r>
            <a:r>
              <a:rPr lang="en-US" altLang="zh-CN" dirty="0"/>
              <a:t>for</a:t>
            </a:r>
            <a:r>
              <a:rPr lang="zh-CN" altLang="en-US" dirty="0"/>
              <a:t> </a:t>
            </a:r>
            <a:r>
              <a:rPr lang="en-US" altLang="zh-CN" dirty="0"/>
              <a:t>a</a:t>
            </a:r>
            <a:r>
              <a:rPr lang="zh-CN" altLang="en-US" dirty="0"/>
              <a:t> </a:t>
            </a:r>
            <a:r>
              <a:rPr lang="en-US" altLang="zh-CN" dirty="0"/>
              <a:t>Noisy</a:t>
            </a:r>
            <a:r>
              <a:rPr lang="zh-CN" altLang="en-US" dirty="0"/>
              <a:t> </a:t>
            </a:r>
            <a:r>
              <a:rPr lang="en-US" altLang="zh-CN" dirty="0"/>
              <a:t>Channel</a:t>
            </a:r>
            <a:endParaRPr lang="en-US" altLang="en-US" dirty="0"/>
          </a:p>
        </p:txBody>
      </p:sp>
      <p:sp>
        <p:nvSpPr>
          <p:cNvPr id="32771" name="Content Placeholder 2">
            <a:extLst>
              <a:ext uri="{FF2B5EF4-FFF2-40B4-BE49-F238E27FC236}">
                <a16:creationId xmlns:a16="http://schemas.microsoft.com/office/drawing/2014/main" id="{F0B22E26-D155-5649-A13A-D50831E193E2}"/>
              </a:ext>
            </a:extLst>
          </p:cNvPr>
          <p:cNvSpPr>
            <a:spLocks noGrp="1"/>
          </p:cNvSpPr>
          <p:nvPr>
            <p:ph idx="1"/>
          </p:nvPr>
        </p:nvSpPr>
        <p:spPr/>
        <p:txBody>
          <a:bodyPr/>
          <a:lstStyle/>
          <a:p>
            <a:pPr algn="ctr" eaLnBrk="1" hangingPunct="1">
              <a:buFontTx/>
              <a:buNone/>
            </a:pPr>
            <a:r>
              <a:rPr lang="en-US" altLang="en-US"/>
              <a:t>A positive acknowledgement with retransmission protocol.</a:t>
            </a:r>
          </a:p>
        </p:txBody>
      </p:sp>
      <p:pic>
        <p:nvPicPr>
          <p:cNvPr id="32772" name="Picture 2">
            <a:extLst>
              <a:ext uri="{FF2B5EF4-FFF2-40B4-BE49-F238E27FC236}">
                <a16:creationId xmlns:a16="http://schemas.microsoft.com/office/drawing/2014/main" id="{50E15815-5828-0F43-A8C7-8015CD9D1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46137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Box 4">
            <a:extLst>
              <a:ext uri="{FF2B5EF4-FFF2-40B4-BE49-F238E27FC236}">
                <a16:creationId xmlns:a16="http://schemas.microsoft.com/office/drawing/2014/main" id="{E1C2E67C-4E78-5F4A-B352-D264C37CF340}"/>
              </a:ext>
            </a:extLst>
          </p:cNvPr>
          <p:cNvSpPr txBox="1">
            <a:spLocks noChangeArrowheads="1"/>
          </p:cNvSpPr>
          <p:nvPr/>
        </p:nvSpPr>
        <p:spPr bwMode="auto">
          <a:xfrm>
            <a:off x="762000" y="45720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sp>
        <p:nvSpPr>
          <p:cNvPr id="6" name="Rounded Rectangle 5">
            <a:extLst>
              <a:ext uri="{FF2B5EF4-FFF2-40B4-BE49-F238E27FC236}">
                <a16:creationId xmlns:a16="http://schemas.microsoft.com/office/drawing/2014/main" id="{5E152040-DF82-2241-8552-7666CA9DA6D9}"/>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6453135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CCCF05D5-B438-6F47-BB09-F8C103CC3F72}"/>
              </a:ext>
            </a:extLst>
          </p:cNvPr>
          <p:cNvSpPr>
            <a:spLocks noGrp="1"/>
          </p:cNvSpPr>
          <p:nvPr>
            <p:ph type="title"/>
          </p:nvPr>
        </p:nvSpPr>
        <p:spPr/>
        <p:txBody>
          <a:bodyPr/>
          <a:lstStyle/>
          <a:p>
            <a:pPr eaLnBrk="1" hangingPunct="1"/>
            <a:r>
              <a:rPr lang="en-CA" altLang="zh-CN" dirty="0"/>
              <a:t>A</a:t>
            </a:r>
            <a:r>
              <a:rPr lang="zh-CN" altLang="en-US" dirty="0"/>
              <a:t> </a:t>
            </a:r>
            <a:r>
              <a:rPr lang="en-US" altLang="zh-CN" dirty="0"/>
              <a:t>Simplex</a:t>
            </a:r>
            <a:r>
              <a:rPr lang="zh-CN" altLang="en-US" dirty="0"/>
              <a:t> </a:t>
            </a:r>
            <a:r>
              <a:rPr lang="en-US" altLang="zh-CN" dirty="0"/>
              <a:t>Stop-and-Wait</a:t>
            </a:r>
            <a:r>
              <a:rPr lang="zh-CN" altLang="en-US" dirty="0"/>
              <a:t> </a:t>
            </a:r>
            <a:r>
              <a:rPr lang="en-US" altLang="zh-CN" dirty="0"/>
              <a:t>Protocol</a:t>
            </a:r>
            <a:r>
              <a:rPr lang="zh-CN" altLang="en-US" dirty="0"/>
              <a:t> </a:t>
            </a:r>
            <a:r>
              <a:rPr lang="en-US" altLang="zh-CN" dirty="0"/>
              <a:t>for</a:t>
            </a:r>
            <a:r>
              <a:rPr lang="zh-CN" altLang="en-US" dirty="0"/>
              <a:t> </a:t>
            </a:r>
            <a:r>
              <a:rPr lang="en-US" altLang="zh-CN" dirty="0"/>
              <a:t>a</a:t>
            </a:r>
            <a:r>
              <a:rPr lang="zh-CN" altLang="en-US" dirty="0"/>
              <a:t> </a:t>
            </a:r>
            <a:r>
              <a:rPr lang="en-US" altLang="zh-CN" dirty="0"/>
              <a:t>Noisy</a:t>
            </a:r>
            <a:r>
              <a:rPr lang="zh-CN" altLang="en-US" dirty="0"/>
              <a:t> </a:t>
            </a:r>
            <a:r>
              <a:rPr lang="en-US" altLang="zh-CN" dirty="0"/>
              <a:t>Channel</a:t>
            </a:r>
            <a:endParaRPr lang="en-US" altLang="en-US" dirty="0"/>
          </a:p>
        </p:txBody>
      </p:sp>
      <p:sp>
        <p:nvSpPr>
          <p:cNvPr id="33795" name="Content Placeholder 2">
            <a:extLst>
              <a:ext uri="{FF2B5EF4-FFF2-40B4-BE49-F238E27FC236}">
                <a16:creationId xmlns:a16="http://schemas.microsoft.com/office/drawing/2014/main" id="{AC1065BF-6BBE-8640-8DAD-E30035E0A27C}"/>
              </a:ext>
            </a:extLst>
          </p:cNvPr>
          <p:cNvSpPr>
            <a:spLocks noGrp="1"/>
          </p:cNvSpPr>
          <p:nvPr>
            <p:ph idx="1"/>
          </p:nvPr>
        </p:nvSpPr>
        <p:spPr/>
        <p:txBody>
          <a:bodyPr/>
          <a:lstStyle/>
          <a:p>
            <a:pPr algn="ctr" eaLnBrk="1" hangingPunct="1">
              <a:buFontTx/>
              <a:buNone/>
            </a:pPr>
            <a:r>
              <a:rPr lang="en-US" altLang="en-US"/>
              <a:t>A positive acknowledgement with retransmission protocol.</a:t>
            </a:r>
          </a:p>
        </p:txBody>
      </p:sp>
      <p:sp>
        <p:nvSpPr>
          <p:cNvPr id="33796" name="TextBox 4">
            <a:extLst>
              <a:ext uri="{FF2B5EF4-FFF2-40B4-BE49-F238E27FC236}">
                <a16:creationId xmlns:a16="http://schemas.microsoft.com/office/drawing/2014/main" id="{C4A2E00F-E08F-8848-999F-3B5AFE090D6B}"/>
              </a:ext>
            </a:extLst>
          </p:cNvPr>
          <p:cNvSpPr txBox="1">
            <a:spLocks noChangeArrowheads="1"/>
          </p:cNvSpPr>
          <p:nvPr/>
        </p:nvSpPr>
        <p:spPr bwMode="auto">
          <a:xfrm>
            <a:off x="381000" y="52578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pic>
        <p:nvPicPr>
          <p:cNvPr id="33797" name="Picture 2">
            <a:extLst>
              <a:ext uri="{FF2B5EF4-FFF2-40B4-BE49-F238E27FC236}">
                <a16:creationId xmlns:a16="http://schemas.microsoft.com/office/drawing/2014/main" id="{C6395041-69FA-4F49-941B-55ADB14BB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13" y="1212850"/>
            <a:ext cx="8002587"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a:extLst>
              <a:ext uri="{FF2B5EF4-FFF2-40B4-BE49-F238E27FC236}">
                <a16:creationId xmlns:a16="http://schemas.microsoft.com/office/drawing/2014/main" id="{810E38D9-B6E0-EA41-9A4C-0176225116D3}"/>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132167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36B64D83-4AE3-CC44-A5F1-A13583645925}"/>
              </a:ext>
            </a:extLst>
          </p:cNvPr>
          <p:cNvSpPr>
            <a:spLocks noGrp="1"/>
          </p:cNvSpPr>
          <p:nvPr>
            <p:ph type="title"/>
          </p:nvPr>
        </p:nvSpPr>
        <p:spPr/>
        <p:txBody>
          <a:bodyPr/>
          <a:lstStyle/>
          <a:p>
            <a:pPr eaLnBrk="1" hangingPunct="1"/>
            <a:r>
              <a:rPr lang="en-CA" altLang="zh-CN" dirty="0"/>
              <a:t>A</a:t>
            </a:r>
            <a:r>
              <a:rPr lang="zh-CN" altLang="en-US" dirty="0"/>
              <a:t> </a:t>
            </a:r>
            <a:r>
              <a:rPr lang="en-US" altLang="zh-CN" dirty="0"/>
              <a:t>Simplex</a:t>
            </a:r>
            <a:r>
              <a:rPr lang="zh-CN" altLang="en-US" dirty="0"/>
              <a:t> </a:t>
            </a:r>
            <a:r>
              <a:rPr lang="en-US" altLang="zh-CN" dirty="0"/>
              <a:t>Stop-and-Wait</a:t>
            </a:r>
            <a:r>
              <a:rPr lang="zh-CN" altLang="en-US" dirty="0"/>
              <a:t> </a:t>
            </a:r>
            <a:r>
              <a:rPr lang="en-US" altLang="zh-CN" dirty="0"/>
              <a:t>Protocol</a:t>
            </a:r>
            <a:r>
              <a:rPr lang="zh-CN" altLang="en-US" dirty="0"/>
              <a:t> </a:t>
            </a:r>
            <a:r>
              <a:rPr lang="en-US" altLang="zh-CN" dirty="0"/>
              <a:t>for</a:t>
            </a:r>
            <a:r>
              <a:rPr lang="zh-CN" altLang="en-US" dirty="0"/>
              <a:t> </a:t>
            </a:r>
            <a:r>
              <a:rPr lang="en-US" altLang="zh-CN" dirty="0"/>
              <a:t>a</a:t>
            </a:r>
            <a:r>
              <a:rPr lang="zh-CN" altLang="en-US" dirty="0"/>
              <a:t> </a:t>
            </a:r>
            <a:r>
              <a:rPr lang="en-US" altLang="zh-CN" dirty="0"/>
              <a:t>Noisy</a:t>
            </a:r>
            <a:r>
              <a:rPr lang="zh-CN" altLang="en-US" dirty="0"/>
              <a:t> </a:t>
            </a:r>
            <a:r>
              <a:rPr lang="en-US" altLang="zh-CN" dirty="0"/>
              <a:t>Channel</a:t>
            </a:r>
            <a:endParaRPr lang="en-US" altLang="en-US" dirty="0"/>
          </a:p>
        </p:txBody>
      </p:sp>
      <p:sp>
        <p:nvSpPr>
          <p:cNvPr id="34819" name="Content Placeholder 2">
            <a:extLst>
              <a:ext uri="{FF2B5EF4-FFF2-40B4-BE49-F238E27FC236}">
                <a16:creationId xmlns:a16="http://schemas.microsoft.com/office/drawing/2014/main" id="{ACF74A6A-EB6B-3042-8088-E728DC8E74A6}"/>
              </a:ext>
            </a:extLst>
          </p:cNvPr>
          <p:cNvSpPr>
            <a:spLocks noGrp="1"/>
          </p:cNvSpPr>
          <p:nvPr>
            <p:ph idx="1"/>
          </p:nvPr>
        </p:nvSpPr>
        <p:spPr/>
        <p:txBody>
          <a:bodyPr/>
          <a:lstStyle/>
          <a:p>
            <a:pPr algn="ctr" eaLnBrk="1" hangingPunct="1">
              <a:buFontTx/>
              <a:buNone/>
            </a:pPr>
            <a:r>
              <a:rPr lang="en-US" altLang="en-US"/>
              <a:t>A positive acknowledgement with retransmission protocol.</a:t>
            </a:r>
          </a:p>
        </p:txBody>
      </p:sp>
      <p:pic>
        <p:nvPicPr>
          <p:cNvPr id="34820" name="Picture 2">
            <a:extLst>
              <a:ext uri="{FF2B5EF4-FFF2-40B4-BE49-F238E27FC236}">
                <a16:creationId xmlns:a16="http://schemas.microsoft.com/office/drawing/2014/main" id="{62FE785A-20CE-3E4A-943D-EBDA25EC2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95388"/>
            <a:ext cx="8326437" cy="451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a:extLst>
              <a:ext uri="{FF2B5EF4-FFF2-40B4-BE49-F238E27FC236}">
                <a16:creationId xmlns:a16="http://schemas.microsoft.com/office/drawing/2014/main" id="{5C9880F7-F4B9-5845-838E-13DC4EA73B21}"/>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788911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Sliding</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Window</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Protocol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19200"/>
            <a:ext cx="777240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 the previous protocols, data frames were transmitted in one direction only.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Protocols 2&amp;3 are half-duplex. The frames travel in both directions (data frame and acknowledgement frame), but a strict alternation of flow is required: first the sender sends the frame, then the receiver sends a frame, then the sender sends another frame. So the channel is half-duplex.</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 most practical cases, there is a need to transmit data in both directions.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Solution 1: have two separate channels, each running the previous channels.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Solution 2: use one channel, and the </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kind</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field to distinguish data frame and acknowledgement frame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021143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Sliding Window Protocol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Solution 3: piggybacking</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When a data frame arrives, instead of immediately sending a separate control frame, the receiver waits until the network layer passes it the next packet. The acknowledgement is attached to the outgoing data frame (using the </a:t>
            </a:r>
            <a:r>
              <a:rPr lang="en-US" altLang="zh-CN" sz="2400" i="1" dirty="0">
                <a:solidFill>
                  <a:srgbClr val="000000"/>
                </a:solidFill>
                <a:ea typeface="宋体" panose="02010600030101010101" pitchFamily="2" charset="-122"/>
              </a:rPr>
              <a:t>ack</a:t>
            </a:r>
            <a:r>
              <a:rPr lang="en-US" altLang="zh-CN" sz="2400" dirty="0">
                <a:solidFill>
                  <a:srgbClr val="000000"/>
                </a:solidFill>
                <a:ea typeface="宋体" panose="02010600030101010101" pitchFamily="2" charset="-122"/>
              </a:rPr>
              <a:t> field in the header).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Using piggybacking is better than having distinct acknowledgement frame</a:t>
            </a:r>
          </a:p>
          <a:p>
            <a:pPr marL="1085850" lvl="1" indent="-342900">
              <a:buFont typeface="Arial" panose="020B0604020202020204" pitchFamily="34" charset="0"/>
              <a:buChar char="•"/>
              <a:defRPr/>
            </a:pPr>
            <a:r>
              <a:rPr lang="en-US" altLang="zh-CN" sz="2400" dirty="0">
                <a:solidFill>
                  <a:srgbClr val="000000"/>
                </a:solidFill>
                <a:ea typeface="宋体" panose="02010600030101010101" pitchFamily="2" charset="-122"/>
              </a:rPr>
              <a:t>The </a:t>
            </a:r>
            <a:r>
              <a:rPr lang="en-US" altLang="zh-CN" sz="2400" i="1" dirty="0">
                <a:solidFill>
                  <a:srgbClr val="000000"/>
                </a:solidFill>
                <a:ea typeface="宋体" panose="02010600030101010101" pitchFamily="2" charset="-122"/>
              </a:rPr>
              <a:t>ack</a:t>
            </a:r>
            <a:r>
              <a:rPr lang="en-US" altLang="zh-CN" sz="2400" dirty="0">
                <a:solidFill>
                  <a:srgbClr val="000000"/>
                </a:solidFill>
                <a:ea typeface="宋体" panose="02010600030101010101" pitchFamily="2" charset="-122"/>
              </a:rPr>
              <a:t> field in the header costs only a few bits, a separate frame will need a header, the acknowledgement, and a checksum.</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0357015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Sliding Window Protocol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Problem of piggybacking: How long should the data link layer wait for a packet onto which to piggyback the acknowledgement?</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If waiting longer than the sender’s timeout, the frame will be retransmitted.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An ad hoc solution: the data link layer waits a fixed duration. If a new packet arrives, the acknowledgement is </a:t>
            </a:r>
            <a:r>
              <a:rPr lang="en-US" altLang="zh-CN" sz="2400" dirty="0" err="1">
                <a:solidFill>
                  <a:srgbClr val="000000"/>
                </a:solidFill>
                <a:ea typeface="宋体" panose="02010600030101010101" pitchFamily="2" charset="-122"/>
              </a:rPr>
              <a:t>piggypacked</a:t>
            </a:r>
            <a:r>
              <a:rPr lang="en-US" altLang="zh-CN" sz="2400" dirty="0">
                <a:solidFill>
                  <a:srgbClr val="000000"/>
                </a:solidFill>
                <a:ea typeface="宋体" panose="02010600030101010101" pitchFamily="2" charset="-122"/>
              </a:rPr>
              <a:t> onto it. Otherwise, the data link layer sends a separate acknowledgement frame.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2406987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Sliding Window Protocol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63709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We will introduce 3 bidirectional protocols that belong to a class called sliding window protocols.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Differ in efficiency, complexity, and buffer requirements.</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In all sliding window protocols, each outbound frame has a sequence number, ranging from 0 up to </a:t>
                </a:r>
                <a14:m>
                  <m:oMath xmlns:m="http://schemas.openxmlformats.org/officeDocument/2006/math">
                    <m:sSup>
                      <m:sSupPr>
                        <m:ctrlPr>
                          <a:rPr lang="en-US" altLang="zh-CN" sz="2400" i="1" smtClean="0">
                            <a:solidFill>
                              <a:srgbClr val="000000"/>
                            </a:solidFill>
                            <a:latin typeface="Cambria Math" panose="02040503050406030204" pitchFamily="18" charset="0"/>
                            <a:ea typeface="宋体" panose="02010600030101010101" pitchFamily="2" charset="-122"/>
                          </a:rPr>
                        </m:ctrlPr>
                      </m:sSupPr>
                      <m:e>
                        <m:r>
                          <a:rPr lang="en-US" altLang="zh-CN" sz="2400" b="0" i="1" smtClean="0">
                            <a:solidFill>
                              <a:srgbClr val="000000"/>
                            </a:solidFill>
                            <a:latin typeface="Cambria Math" panose="02040503050406030204" pitchFamily="18" charset="0"/>
                            <a:ea typeface="宋体" panose="02010600030101010101" pitchFamily="2" charset="-122"/>
                          </a:rPr>
                          <m:t>2</m:t>
                        </m:r>
                      </m:e>
                      <m:sup>
                        <m:r>
                          <a:rPr lang="en-US" altLang="zh-CN" sz="2400" b="0" i="1" smtClean="0">
                            <a:solidFill>
                              <a:srgbClr val="000000"/>
                            </a:solidFill>
                            <a:latin typeface="Cambria Math" panose="02040503050406030204" pitchFamily="18" charset="0"/>
                            <a:ea typeface="宋体" panose="02010600030101010101" pitchFamily="2" charset="-122"/>
                          </a:rPr>
                          <m:t>𝑛</m:t>
                        </m:r>
                      </m:sup>
                    </m:sSup>
                    <m:r>
                      <a:rPr lang="en-US" altLang="zh-CN" sz="2400" b="0" i="1" smtClean="0">
                        <a:solidFill>
                          <a:srgbClr val="000000"/>
                        </a:solidFill>
                        <a:latin typeface="Cambria Math" panose="02040503050406030204" pitchFamily="18" charset="0"/>
                        <a:ea typeface="宋体" panose="02010600030101010101" pitchFamily="2" charset="-122"/>
                      </a:rPr>
                      <m:t>−1</m:t>
                    </m:r>
                  </m:oMath>
                </a14:m>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p>
              <a:p>
                <a:pPr marR="0" lvl="0" algn="l" defTabSz="914400" rtl="0" eaLnBrk="1" fontAlgn="base" latinLnBrk="0" hangingPunct="1">
                  <a:lnSpc>
                    <a:spcPct val="100000"/>
                  </a:lnSpc>
                  <a:spcBef>
                    <a:spcPct val="0"/>
                  </a:spcBef>
                  <a:spcAft>
                    <a:spcPct val="0"/>
                  </a:spcAft>
                  <a:buClrTx/>
                  <a:buSzTx/>
                  <a:tabLst/>
                  <a:defRPr/>
                </a:pPr>
                <a:endParaRPr lang="en-US" altLang="zh-CN" sz="2400" dirty="0">
                  <a:solidFill>
                    <a:srgbClr val="000000"/>
                  </a:solidFill>
                  <a:ea typeface="宋体" panose="02010600030101010101" pitchFamily="2" charset="-122"/>
                </a:endParaRPr>
              </a:p>
              <a:p>
                <a:pPr marR="0" lvl="0" algn="l" defTabSz="914400" rtl="0" eaLnBrk="1" fontAlgn="base" latinLnBrk="0" hangingPunct="1">
                  <a:lnSpc>
                    <a:spcPct val="100000"/>
                  </a:lnSpc>
                  <a:spcBef>
                    <a:spcPct val="0"/>
                  </a:spcBef>
                  <a:spcAft>
                    <a:spcPct val="0"/>
                  </a:spcAft>
                  <a:buClrTx/>
                  <a:buSzTx/>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 essence of all sliding window protocols is that at any instant of time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The sender maintains a set of sequence numbers of frames it is permitted to send (the sending window).</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the receiver maintains a receiving window of the set of frames it is permitted to accept.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1492250"/>
                <a:ext cx="7772400" cy="6370975"/>
              </a:xfrm>
              <a:prstGeom prst="rect">
                <a:avLst/>
              </a:prstGeom>
              <a:blipFill>
                <a:blip r:embed="rId2"/>
                <a:stretch>
                  <a:fillRect l="-1142" t="-797" r="-130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5763989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Sliding Window Protocol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The sending window and the receiving window may be fixed in size or grow or shrink dynamically. </a:t>
            </a:r>
          </a:p>
          <a:p>
            <a:pPr marR="0" lvl="0" algn="l" defTabSz="914400" rtl="0" eaLnBrk="1" fontAlgn="base" latinLnBrk="0" hangingPunct="1">
              <a:lnSpc>
                <a:spcPct val="100000"/>
              </a:lnSpc>
              <a:spcBef>
                <a:spcPct val="0"/>
              </a:spcBef>
              <a:spcAft>
                <a:spcPct val="0"/>
              </a:spcAft>
              <a:buClrTx/>
              <a:buSzTx/>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Sending window: frames that have been sent or can be sent but are as yet not acknowledged.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When a new packet arrives from the network layer, it is given the next highest sequence number, and the upper edge of the window is advanced by 1.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When an acknowledgement comes in, the lower edge is advanced by one.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If the maximum window size is n, n buffers are needed to hold the unacknowledged frames. If the maximum size is hit, the data link layer must shut off the network layer until another buffer becomes free.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3400267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Sliding Window Protocol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Receiving window: frames that may be accepted.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When a frame whose sequence number is equal to the lower edge of the window is received, it is passed to the network layer, and the window is rotated by one.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Any frame falling outside the window is discarded.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 acknowledgement is generated so that the sender may work out how to proceed.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Unlike the sending window, the receiving window always remains at its initial size, rotating as the next frame is accepted and delivered to the network layer.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3270502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42359B1-B49B-8A45-BBA9-22797E2D6533}"/>
              </a:ext>
            </a:extLst>
          </p:cNvPr>
          <p:cNvSpPr>
            <a:spLocks noGrp="1"/>
          </p:cNvSpPr>
          <p:nvPr>
            <p:ph type="title"/>
          </p:nvPr>
        </p:nvSpPr>
        <p:spPr/>
        <p:txBody>
          <a:bodyPr/>
          <a:lstStyle/>
          <a:p>
            <a:pPr eaLnBrk="1" hangingPunct="1"/>
            <a:r>
              <a:rPr lang="en-US" altLang="en-US" dirty="0"/>
              <a:t>Sliding Window Protocols</a:t>
            </a:r>
          </a:p>
        </p:txBody>
      </p:sp>
      <p:sp>
        <p:nvSpPr>
          <p:cNvPr id="35843" name="Content Placeholder 2">
            <a:extLst>
              <a:ext uri="{FF2B5EF4-FFF2-40B4-BE49-F238E27FC236}">
                <a16:creationId xmlns:a16="http://schemas.microsoft.com/office/drawing/2014/main" id="{5A31F8B0-3F8E-4345-975C-B794378D280D}"/>
              </a:ext>
            </a:extLst>
          </p:cNvPr>
          <p:cNvSpPr>
            <a:spLocks noGrp="1"/>
          </p:cNvSpPr>
          <p:nvPr>
            <p:ph idx="1"/>
          </p:nvPr>
        </p:nvSpPr>
        <p:spPr/>
        <p:txBody>
          <a:bodyPr/>
          <a:lstStyle/>
          <a:p>
            <a:pPr marL="0" indent="0" algn="ctr" eaLnBrk="1" hangingPunct="1">
              <a:buFontTx/>
              <a:buNone/>
            </a:pPr>
            <a:r>
              <a:rPr lang="en-US" altLang="en-US"/>
              <a:t>A sliding window of size 1, with a 3-bit sequence number. </a:t>
            </a:r>
            <a:br>
              <a:rPr lang="en-US" altLang="en-US"/>
            </a:br>
            <a:r>
              <a:rPr lang="en-US" altLang="en-US">
                <a:solidFill>
                  <a:srgbClr val="0033CC"/>
                </a:solidFill>
              </a:rPr>
              <a:t>(a)</a:t>
            </a:r>
            <a:r>
              <a:rPr lang="en-US" altLang="en-US"/>
              <a:t> Initially.  </a:t>
            </a:r>
            <a:r>
              <a:rPr lang="en-US" altLang="en-US">
                <a:solidFill>
                  <a:srgbClr val="0033CC"/>
                </a:solidFill>
              </a:rPr>
              <a:t>(b)</a:t>
            </a:r>
            <a:r>
              <a:rPr lang="en-US" altLang="en-US"/>
              <a:t> After the first frame has been sent.</a:t>
            </a:r>
          </a:p>
        </p:txBody>
      </p:sp>
      <p:pic>
        <p:nvPicPr>
          <p:cNvPr id="35844" name="Picture 2">
            <a:extLst>
              <a:ext uri="{FF2B5EF4-FFF2-40B4-BE49-F238E27FC236}">
                <a16:creationId xmlns:a16="http://schemas.microsoft.com/office/drawing/2014/main" id="{F796B847-AD9B-4847-8FE8-549CE2CF0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89013"/>
            <a:ext cx="4362450" cy="443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521A7986-F13B-A54D-BA44-3954A2AC9CB7}"/>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41882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Error</a:t>
            </a:r>
            <a:r>
              <a:rPr lang="en-US" altLang="zh-CN" dirty="0">
                <a:latin typeface="Arial" panose="020B0604020202020204" pitchFamily="34" charset="0"/>
                <a:cs typeface="Arial" panose="020B0604020202020204" pitchFamily="34" charset="0"/>
              </a:rPr>
              <a:t>-Detection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Codes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Parity</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CA" altLang="zh-CN" sz="2400" dirty="0">
                <a:solidFill>
                  <a:srgbClr val="000000"/>
                </a:solidFill>
                <a:ea typeface="宋体" panose="02010600030101010101" pitchFamily="2" charset="-122"/>
              </a:rPr>
              <a:t>Inter</a:t>
            </a:r>
            <a:r>
              <a:rPr lang="en-US" altLang="zh-CN" sz="2400" dirty="0">
                <a:solidFill>
                  <a:srgbClr val="000000"/>
                </a:solidFill>
                <a:ea typeface="宋体" panose="02010600030101010101" pitchFamily="2" charset="-122"/>
              </a:rPr>
              <a:t>leaving: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compute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parity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over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different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order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order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which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transmitted.</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Provide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400" dirty="0">
                <a:solidFill>
                  <a:srgbClr val="000000"/>
                </a:solidFill>
                <a:ea typeface="宋体" panose="02010600030101010101" pitchFamily="2" charset="-122"/>
              </a:rPr>
              <a:t>better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protection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against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burst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errors.</a:t>
            </a:r>
            <a:r>
              <a:rPr lang="zh-CN" altLang="en-US" sz="2400" dirty="0">
                <a:solidFill>
                  <a:srgbClr val="000000"/>
                </a:solidFill>
                <a:ea typeface="宋体" panose="02010600030101010101" pitchFamily="2" charset="-122"/>
              </a:rPr>
              <a:t> </a:t>
            </a:r>
            <a:endParaRPr lang="en-US"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Compute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parity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each</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columns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Send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rows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usual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manner.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row,</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parity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3000292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6B9D2FD7-C305-AF45-A04E-39374A7C4CE3}"/>
              </a:ext>
            </a:extLst>
          </p:cNvPr>
          <p:cNvSpPr>
            <a:spLocks noGrp="1"/>
          </p:cNvSpPr>
          <p:nvPr>
            <p:ph type="title"/>
          </p:nvPr>
        </p:nvSpPr>
        <p:spPr/>
        <p:txBody>
          <a:bodyPr/>
          <a:lstStyle/>
          <a:p>
            <a:pPr eaLnBrk="1" hangingPunct="1"/>
            <a:r>
              <a:rPr lang="en-US" altLang="en-US" dirty="0"/>
              <a:t>Sliding Window Protocols</a:t>
            </a:r>
          </a:p>
        </p:txBody>
      </p:sp>
      <p:sp>
        <p:nvSpPr>
          <p:cNvPr id="36867" name="Content Placeholder 2">
            <a:extLst>
              <a:ext uri="{FF2B5EF4-FFF2-40B4-BE49-F238E27FC236}">
                <a16:creationId xmlns:a16="http://schemas.microsoft.com/office/drawing/2014/main" id="{9FD846E4-EF23-FC4B-BF98-1212D4B01256}"/>
              </a:ext>
            </a:extLst>
          </p:cNvPr>
          <p:cNvSpPr>
            <a:spLocks noGrp="1"/>
          </p:cNvSpPr>
          <p:nvPr>
            <p:ph idx="1"/>
          </p:nvPr>
        </p:nvSpPr>
        <p:spPr>
          <a:xfrm>
            <a:off x="0" y="5334000"/>
            <a:ext cx="9144000" cy="1143000"/>
          </a:xfrm>
        </p:spPr>
        <p:txBody>
          <a:bodyPr/>
          <a:lstStyle/>
          <a:p>
            <a:pPr marL="0" indent="0" algn="ctr" eaLnBrk="1" hangingPunct="1">
              <a:buFontTx/>
              <a:buNone/>
            </a:pPr>
            <a:r>
              <a:rPr lang="en-US" altLang="en-US"/>
              <a:t>A sliding window of size 1, with a 3-bit sequence number</a:t>
            </a:r>
          </a:p>
          <a:p>
            <a:pPr marL="0" indent="0" algn="ctr" eaLnBrk="1" hangingPunct="1">
              <a:buFontTx/>
              <a:buNone/>
            </a:pPr>
            <a:r>
              <a:rPr lang="en-US" altLang="en-US">
                <a:solidFill>
                  <a:srgbClr val="0033CC"/>
                </a:solidFill>
              </a:rPr>
              <a:t>(c) </a:t>
            </a:r>
            <a:r>
              <a:rPr lang="en-US" altLang="en-US"/>
              <a:t>After the first frame has been received. </a:t>
            </a:r>
            <a:r>
              <a:rPr lang="en-US" altLang="en-US">
                <a:solidFill>
                  <a:srgbClr val="0033CC"/>
                </a:solidFill>
              </a:rPr>
              <a:t>(d) </a:t>
            </a:r>
            <a:r>
              <a:rPr lang="en-US" altLang="en-US"/>
              <a:t>After the first acknowledgement has been received.</a:t>
            </a:r>
          </a:p>
        </p:txBody>
      </p:sp>
      <p:pic>
        <p:nvPicPr>
          <p:cNvPr id="36868" name="Picture 2">
            <a:extLst>
              <a:ext uri="{FF2B5EF4-FFF2-40B4-BE49-F238E27FC236}">
                <a16:creationId xmlns:a16="http://schemas.microsoft.com/office/drawing/2014/main" id="{EE4AF5A8-DAAB-2245-B485-F8C2804B2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19200"/>
            <a:ext cx="34290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3">
            <a:extLst>
              <a:ext uri="{FF2B5EF4-FFF2-40B4-BE49-F238E27FC236}">
                <a16:creationId xmlns:a16="http://schemas.microsoft.com/office/drawing/2014/main" id="{CD453182-287B-8645-AFBA-639598311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371600"/>
            <a:ext cx="723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4">
            <a:extLst>
              <a:ext uri="{FF2B5EF4-FFF2-40B4-BE49-F238E27FC236}">
                <a16:creationId xmlns:a16="http://schemas.microsoft.com/office/drawing/2014/main" id="{6306A3A8-9E04-6C4D-867F-B1DA05485B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429000"/>
            <a:ext cx="8572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a:extLst>
              <a:ext uri="{FF2B5EF4-FFF2-40B4-BE49-F238E27FC236}">
                <a16:creationId xmlns:a16="http://schemas.microsoft.com/office/drawing/2014/main" id="{8C30F441-422B-DF42-89EC-E8412C9FFED9}"/>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403716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A One-Bit Sliding Window Protocol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514021"/>
            <a:ext cx="7772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window</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size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1.</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next_frame_to</a:t>
            </a:r>
            <a:r>
              <a:rPr lang="en-US" altLang="zh-CN" sz="2400" i="1" dirty="0">
                <a:solidFill>
                  <a:srgbClr val="000000"/>
                </a:solidFill>
                <a:ea typeface="宋体" panose="02010600030101010101" pitchFamily="2" charset="-122"/>
              </a:rPr>
              <a:t>_send</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which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trying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1"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frame_expected</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which</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receiver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expecting.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endParaRPr lang="en-CA" altLang="zh-CN" sz="2400" dirty="0">
              <a:solidFill>
                <a:srgbClr val="000000"/>
              </a:solidFill>
              <a:ea typeface="宋体" panose="02010600030101010101" pitchFamily="2" charset="-122"/>
            </a:endParaRPr>
          </a:p>
          <a:p>
            <a:pPr marR="0" lvl="0" algn="l" defTabSz="914400" rtl="0" eaLnBrk="1" fontAlgn="base" latinLnBrk="0" hangingPunct="1">
              <a:lnSpc>
                <a:spcPct val="100000"/>
              </a:lnSpc>
              <a:spcBef>
                <a:spcPct val="0"/>
              </a:spcBef>
              <a:spcAft>
                <a:spcPct val="0"/>
              </a:spcAft>
              <a:buClrTx/>
              <a:buSzTx/>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Normal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cases: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one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two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link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goes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first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transmit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first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When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arrives,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receiving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link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checks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duplicate.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expected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passed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receiver’s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window</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slid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up.</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p:txBody>
      </p:sp>
    </p:spTree>
    <p:extLst>
      <p:ext uri="{BB962C8B-B14F-4D97-AF65-F5344CB8AC3E}">
        <p14:creationId xmlns:p14="http://schemas.microsoft.com/office/powerpoint/2010/main" val="22165361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A One-Bit Sliding Window Protocol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70479"/>
            <a:ext cx="7772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R="0" lvl="0" algn="l" defTabSz="914400" rtl="0" eaLnBrk="1" fontAlgn="base" latinLnBrk="0" hangingPunct="1">
              <a:lnSpc>
                <a:spcPct val="100000"/>
              </a:lnSpc>
              <a:spcBef>
                <a:spcPct val="0"/>
              </a:spcBef>
              <a:spcAft>
                <a:spcPct val="0"/>
              </a:spcAft>
              <a:buClrTx/>
              <a:buSzTx/>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Normal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cases: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one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two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link</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layers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goes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first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transmit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first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acknowledgement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field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contains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last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received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without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error.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number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agrees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with</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sequence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number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frame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sender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trying</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send</a:t>
            </a:r>
            <a:r>
              <a:rPr lang="en-US" altLang="zh-CN" sz="2400" dirty="0">
                <a:solidFill>
                  <a:srgbClr val="000000"/>
                </a:solidFill>
                <a:ea typeface="宋体" panose="02010600030101010101" pitchFamily="2" charset="-122"/>
              </a:rPr>
              <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fetched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next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from</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sender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resend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6989676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A One-Bit Sliding Window Protocol</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70479"/>
            <a:ext cx="7772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R="0" lvl="0" algn="l" defTabSz="914400" rtl="0" eaLnBrk="1" fontAlgn="base" latinLnBrk="0" hangingPunct="1">
              <a:lnSpc>
                <a:spcPct val="100000"/>
              </a:lnSpc>
              <a:spcBef>
                <a:spcPct val="0"/>
              </a:spcBef>
              <a:spcAft>
                <a:spcPct val="0"/>
              </a:spcAft>
              <a:buClrTx/>
              <a:buSzTx/>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One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abnormal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case: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and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initiate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communication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simultaneously.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fig.(a)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normal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case: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each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arrival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brings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new</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packet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network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layer,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duplicates.</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fig.</a:t>
            </a:r>
            <a:r>
              <a:rPr lang="en-US" altLang="zh-CN" sz="2400" dirty="0">
                <a:solidFill>
                  <a:srgbClr val="000000"/>
                </a:solidFill>
                <a:ea typeface="宋体" panose="02010600030101010101" pitchFamily="2" charset="-122"/>
              </a:rPr>
              <a:t>(b)</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abnormal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case: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half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frames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contain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duplicates,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even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though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transmission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040895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EAB026D-673B-C24A-98B5-2325D360C74C}"/>
              </a:ext>
            </a:extLst>
          </p:cNvPr>
          <p:cNvSpPr>
            <a:spLocks noGrp="1"/>
          </p:cNvSpPr>
          <p:nvPr>
            <p:ph type="title"/>
          </p:nvPr>
        </p:nvSpPr>
        <p:spPr>
          <a:xfrm>
            <a:off x="0" y="0"/>
            <a:ext cx="9144000" cy="914400"/>
          </a:xfrm>
        </p:spPr>
        <p:txBody>
          <a:bodyPr/>
          <a:lstStyle/>
          <a:p>
            <a:pPr eaLnBrk="1" hangingPunct="1"/>
            <a:r>
              <a:rPr lang="en-US" altLang="en-US" dirty="0"/>
              <a:t>One-Bit Sliding Window Protocol</a:t>
            </a:r>
          </a:p>
        </p:txBody>
      </p:sp>
      <p:sp>
        <p:nvSpPr>
          <p:cNvPr id="37891" name="Content Placeholder 2">
            <a:extLst>
              <a:ext uri="{FF2B5EF4-FFF2-40B4-BE49-F238E27FC236}">
                <a16:creationId xmlns:a16="http://schemas.microsoft.com/office/drawing/2014/main" id="{CE676D8C-6FFB-5E40-9B61-5A86D79B8594}"/>
              </a:ext>
            </a:extLst>
          </p:cNvPr>
          <p:cNvSpPr>
            <a:spLocks noGrp="1"/>
          </p:cNvSpPr>
          <p:nvPr>
            <p:ph idx="1"/>
          </p:nvPr>
        </p:nvSpPr>
        <p:spPr>
          <a:xfrm>
            <a:off x="0" y="6019800"/>
            <a:ext cx="9144000" cy="533400"/>
          </a:xfrm>
        </p:spPr>
        <p:txBody>
          <a:bodyPr/>
          <a:lstStyle/>
          <a:p>
            <a:pPr algn="ctr" eaLnBrk="1" hangingPunct="1">
              <a:buFontTx/>
              <a:buNone/>
            </a:pPr>
            <a:r>
              <a:rPr lang="en-US" altLang="en-US"/>
              <a:t>A 1-bit sliding window protocol.</a:t>
            </a:r>
          </a:p>
        </p:txBody>
      </p:sp>
      <p:pic>
        <p:nvPicPr>
          <p:cNvPr id="37892" name="Picture 2">
            <a:extLst>
              <a:ext uri="{FF2B5EF4-FFF2-40B4-BE49-F238E27FC236}">
                <a16:creationId xmlns:a16="http://schemas.microsoft.com/office/drawing/2014/main" id="{7C1EB606-950D-5E47-B6B8-F98C0C6FC5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14400"/>
            <a:ext cx="81232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4">
            <a:extLst>
              <a:ext uri="{FF2B5EF4-FFF2-40B4-BE49-F238E27FC236}">
                <a16:creationId xmlns:a16="http://schemas.microsoft.com/office/drawing/2014/main" id="{A095CEEE-7957-DC4B-8985-720DF9F99069}"/>
              </a:ext>
            </a:extLst>
          </p:cNvPr>
          <p:cNvSpPr txBox="1">
            <a:spLocks noChangeArrowheads="1"/>
          </p:cNvSpPr>
          <p:nvPr/>
        </p:nvSpPr>
        <p:spPr bwMode="auto">
          <a:xfrm>
            <a:off x="381000" y="52578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sp>
        <p:nvSpPr>
          <p:cNvPr id="6" name="Rounded Rectangle 5">
            <a:extLst>
              <a:ext uri="{FF2B5EF4-FFF2-40B4-BE49-F238E27FC236}">
                <a16:creationId xmlns:a16="http://schemas.microsoft.com/office/drawing/2014/main" id="{C59EA5EA-B328-8343-A2A0-DDC1B267A34A}"/>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33019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A67D0160-C3AA-3B4F-B90E-FD5E8C58E4E2}"/>
              </a:ext>
            </a:extLst>
          </p:cNvPr>
          <p:cNvSpPr>
            <a:spLocks noGrp="1"/>
          </p:cNvSpPr>
          <p:nvPr>
            <p:ph type="title"/>
          </p:nvPr>
        </p:nvSpPr>
        <p:spPr>
          <a:xfrm>
            <a:off x="0" y="0"/>
            <a:ext cx="9144000" cy="914400"/>
          </a:xfrm>
        </p:spPr>
        <p:txBody>
          <a:bodyPr/>
          <a:lstStyle/>
          <a:p>
            <a:pPr eaLnBrk="1" hangingPunct="1"/>
            <a:r>
              <a:rPr lang="en-US" altLang="en-US" dirty="0"/>
              <a:t>One-Bit Sliding Window Protocol</a:t>
            </a:r>
          </a:p>
        </p:txBody>
      </p:sp>
      <p:sp>
        <p:nvSpPr>
          <p:cNvPr id="38915" name="Content Placeholder 2">
            <a:extLst>
              <a:ext uri="{FF2B5EF4-FFF2-40B4-BE49-F238E27FC236}">
                <a16:creationId xmlns:a16="http://schemas.microsoft.com/office/drawing/2014/main" id="{E8380D81-3E94-2346-AF87-1E9F34177DFD}"/>
              </a:ext>
            </a:extLst>
          </p:cNvPr>
          <p:cNvSpPr>
            <a:spLocks noGrp="1"/>
          </p:cNvSpPr>
          <p:nvPr>
            <p:ph idx="1"/>
          </p:nvPr>
        </p:nvSpPr>
        <p:spPr>
          <a:xfrm>
            <a:off x="0" y="6019800"/>
            <a:ext cx="9144000" cy="533400"/>
          </a:xfrm>
        </p:spPr>
        <p:txBody>
          <a:bodyPr/>
          <a:lstStyle/>
          <a:p>
            <a:pPr algn="ctr" eaLnBrk="1" hangingPunct="1">
              <a:buFontTx/>
              <a:buNone/>
            </a:pPr>
            <a:r>
              <a:rPr lang="en-US" altLang="en-US"/>
              <a:t>A 1-bit sliding window protocol.</a:t>
            </a:r>
          </a:p>
        </p:txBody>
      </p:sp>
      <p:sp>
        <p:nvSpPr>
          <p:cNvPr id="38916" name="TextBox 4">
            <a:extLst>
              <a:ext uri="{FF2B5EF4-FFF2-40B4-BE49-F238E27FC236}">
                <a16:creationId xmlns:a16="http://schemas.microsoft.com/office/drawing/2014/main" id="{EAFA73C3-F6B0-9C44-B77F-6159E9D4A8AC}"/>
              </a:ext>
            </a:extLst>
          </p:cNvPr>
          <p:cNvSpPr txBox="1">
            <a:spLocks noChangeArrowheads="1"/>
          </p:cNvSpPr>
          <p:nvPr/>
        </p:nvSpPr>
        <p:spPr bwMode="auto">
          <a:xfrm>
            <a:off x="609600" y="51054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pic>
        <p:nvPicPr>
          <p:cNvPr id="38917" name="Picture 2">
            <a:extLst>
              <a:ext uri="{FF2B5EF4-FFF2-40B4-BE49-F238E27FC236}">
                <a16:creationId xmlns:a16="http://schemas.microsoft.com/office/drawing/2014/main" id="{29CCE320-5652-5D40-8DBE-699B0E9D7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25" y="1524000"/>
            <a:ext cx="8281988"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a:extLst>
              <a:ext uri="{FF2B5EF4-FFF2-40B4-BE49-F238E27FC236}">
                <a16:creationId xmlns:a16="http://schemas.microsoft.com/office/drawing/2014/main" id="{37E2BD56-8302-C441-95BD-4A08FB40CE86}"/>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32247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5B59A239-3A49-3C4A-8AE9-4420EB7A5241}"/>
              </a:ext>
            </a:extLst>
          </p:cNvPr>
          <p:cNvSpPr>
            <a:spLocks noGrp="1"/>
          </p:cNvSpPr>
          <p:nvPr>
            <p:ph type="title"/>
          </p:nvPr>
        </p:nvSpPr>
        <p:spPr>
          <a:xfrm>
            <a:off x="0" y="0"/>
            <a:ext cx="9144000" cy="914400"/>
          </a:xfrm>
        </p:spPr>
        <p:txBody>
          <a:bodyPr/>
          <a:lstStyle/>
          <a:p>
            <a:pPr eaLnBrk="1" hangingPunct="1"/>
            <a:r>
              <a:rPr lang="en-US" altLang="en-US" dirty="0"/>
              <a:t>One-Bit Sliding Window Protocol</a:t>
            </a:r>
          </a:p>
        </p:txBody>
      </p:sp>
      <p:sp>
        <p:nvSpPr>
          <p:cNvPr id="39939" name="Content Placeholder 2">
            <a:extLst>
              <a:ext uri="{FF2B5EF4-FFF2-40B4-BE49-F238E27FC236}">
                <a16:creationId xmlns:a16="http://schemas.microsoft.com/office/drawing/2014/main" id="{746C802B-85EC-F948-8C9E-F874BD9705AD}"/>
              </a:ext>
            </a:extLst>
          </p:cNvPr>
          <p:cNvSpPr>
            <a:spLocks noGrp="1"/>
          </p:cNvSpPr>
          <p:nvPr>
            <p:ph idx="1"/>
          </p:nvPr>
        </p:nvSpPr>
        <p:spPr>
          <a:xfrm>
            <a:off x="0" y="6019800"/>
            <a:ext cx="9144000" cy="533400"/>
          </a:xfrm>
        </p:spPr>
        <p:txBody>
          <a:bodyPr/>
          <a:lstStyle/>
          <a:p>
            <a:pPr algn="ctr" eaLnBrk="1" hangingPunct="1">
              <a:buFontTx/>
              <a:buNone/>
            </a:pPr>
            <a:r>
              <a:rPr lang="en-US" altLang="en-US"/>
              <a:t>A 1-bit sliding window protocol.</a:t>
            </a:r>
          </a:p>
        </p:txBody>
      </p:sp>
      <p:pic>
        <p:nvPicPr>
          <p:cNvPr id="39940" name="Picture 2">
            <a:extLst>
              <a:ext uri="{FF2B5EF4-FFF2-40B4-BE49-F238E27FC236}">
                <a16:creationId xmlns:a16="http://schemas.microsoft.com/office/drawing/2014/main" id="{E9A55344-ED67-1B44-B3F5-F272ABE9F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2438400"/>
            <a:ext cx="892175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DEBF129F-BD3D-AD4F-AD84-18C290842ED2}"/>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1303307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41C215C-0D4D-F047-8084-02E5E53AAD52}"/>
              </a:ext>
            </a:extLst>
          </p:cNvPr>
          <p:cNvSpPr>
            <a:spLocks noGrp="1"/>
          </p:cNvSpPr>
          <p:nvPr>
            <p:ph type="title"/>
          </p:nvPr>
        </p:nvSpPr>
        <p:spPr/>
        <p:txBody>
          <a:bodyPr/>
          <a:lstStyle/>
          <a:p>
            <a:pPr eaLnBrk="1" hangingPunct="1"/>
            <a:r>
              <a:rPr lang="en-US" altLang="en-US" dirty="0"/>
              <a:t>One-Bit Sliding Window Protocol</a:t>
            </a:r>
          </a:p>
        </p:txBody>
      </p:sp>
      <p:sp>
        <p:nvSpPr>
          <p:cNvPr id="40963" name="Content Placeholder 2">
            <a:extLst>
              <a:ext uri="{FF2B5EF4-FFF2-40B4-BE49-F238E27FC236}">
                <a16:creationId xmlns:a16="http://schemas.microsoft.com/office/drawing/2014/main" id="{750D89DA-F042-934F-9B16-A26C2BD87389}"/>
              </a:ext>
            </a:extLst>
          </p:cNvPr>
          <p:cNvSpPr>
            <a:spLocks noGrp="1"/>
          </p:cNvSpPr>
          <p:nvPr>
            <p:ph idx="1"/>
          </p:nvPr>
        </p:nvSpPr>
        <p:spPr>
          <a:xfrm>
            <a:off x="0" y="5105400"/>
            <a:ext cx="9144000" cy="1447800"/>
          </a:xfrm>
        </p:spPr>
        <p:txBody>
          <a:bodyPr/>
          <a:lstStyle/>
          <a:p>
            <a:pPr marL="0" indent="0" algn="ctr" eaLnBrk="1" hangingPunct="1">
              <a:buFontTx/>
              <a:buNone/>
            </a:pPr>
            <a:r>
              <a:rPr lang="en-US" altLang="en-US"/>
              <a:t>Two scenarios for protocol 4. </a:t>
            </a:r>
            <a:r>
              <a:rPr lang="en-US" altLang="en-US">
                <a:solidFill>
                  <a:srgbClr val="0033CC"/>
                </a:solidFill>
              </a:rPr>
              <a:t>(a)</a:t>
            </a:r>
            <a:r>
              <a:rPr lang="en-US" altLang="en-US"/>
              <a:t> Normal case. </a:t>
            </a:r>
            <a:r>
              <a:rPr lang="en-US" altLang="en-US">
                <a:solidFill>
                  <a:srgbClr val="0033CC"/>
                </a:solidFill>
              </a:rPr>
              <a:t>(b)</a:t>
            </a:r>
            <a:r>
              <a:rPr lang="en-US" altLang="en-US"/>
              <a:t> Abnormal</a:t>
            </a:r>
          </a:p>
          <a:p>
            <a:pPr marL="0" indent="0" algn="ctr" eaLnBrk="1" hangingPunct="1">
              <a:buFontTx/>
              <a:buNone/>
            </a:pPr>
            <a:r>
              <a:rPr lang="en-US" altLang="en-US"/>
              <a:t>case. The notation is (seq, ack, packet number). An asterisk indicates where a network layer accepts a packet</a:t>
            </a:r>
          </a:p>
        </p:txBody>
      </p:sp>
      <p:pic>
        <p:nvPicPr>
          <p:cNvPr id="40964" name="Picture 2">
            <a:extLst>
              <a:ext uri="{FF2B5EF4-FFF2-40B4-BE49-F238E27FC236}">
                <a16:creationId xmlns:a16="http://schemas.microsoft.com/office/drawing/2014/main" id="{7E2360FF-3CC0-DF47-B677-E4150ADCC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7781925"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222A3A40-F280-4345-B572-84874B38E0B8}"/>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528861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A Protocol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Using</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Go-Back-N</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25689"/>
            <a:ext cx="7772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Problem with one-bit sliding window protocol:</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Situations with long </a:t>
            </a:r>
            <a:r>
              <a:rPr lang="en-US" altLang="zh-CN" sz="2400" dirty="0">
                <a:solidFill>
                  <a:srgbClr val="000000"/>
                </a:solidFill>
                <a:ea typeface="宋体" panose="02010600030101010101" pitchFamily="2" charset="-122"/>
              </a:rPr>
              <a:t>round-trip time, high bandwidth and short frame length.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E.g., a 50-kbps satellite channel</a:t>
            </a:r>
            <a:r>
              <a:rPr lang="en-US" altLang="zh-CN" sz="2400" dirty="0">
                <a:solidFill>
                  <a:srgbClr val="000000"/>
                </a:solidFill>
                <a:ea typeface="宋体" panose="02010600030101010101" pitchFamily="2" charset="-122"/>
              </a:rPr>
              <a:t>, 500-msec round-trip delay, 1000-bit frame.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t=0, the sender </a:t>
            </a:r>
            <a:r>
              <a:rPr lang="en-US" altLang="zh-CN" sz="2400" dirty="0">
                <a:solidFill>
                  <a:srgbClr val="000000"/>
                </a:solidFill>
                <a:ea typeface="宋体" panose="02010600030101010101" pitchFamily="2" charset="-122"/>
              </a:rPr>
              <a:t>starts sending the first frame.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t</a:t>
            </a:r>
            <a:r>
              <a:rPr lang="en-US" altLang="zh-CN" sz="2400" dirty="0">
                <a:solidFill>
                  <a:srgbClr val="000000"/>
                </a:solidFill>
                <a:ea typeface="宋体" panose="02010600030101010101" pitchFamily="2" charset="-122"/>
              </a:rPr>
              <a:t>=20 </a:t>
            </a:r>
            <a:r>
              <a:rPr lang="en-US" altLang="zh-CN" sz="2400" dirty="0" err="1">
                <a:solidFill>
                  <a:srgbClr val="000000"/>
                </a:solidFill>
                <a:ea typeface="宋体" panose="02010600030101010101" pitchFamily="2" charset="-122"/>
              </a:rPr>
              <a:t>msec</a:t>
            </a:r>
            <a:r>
              <a:rPr lang="en-US" altLang="zh-CN" sz="2400" dirty="0">
                <a:solidFill>
                  <a:srgbClr val="000000"/>
                </a:solidFill>
                <a:ea typeface="宋体" panose="02010600030101010101" pitchFamily="2" charset="-122"/>
              </a:rPr>
              <a:t>, the frame has been completely sent.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t=270 </a:t>
            </a:r>
            <a:r>
              <a:rPr kumimoji="0" lang="en-US" altLang="zh-CN" sz="24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msec</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the frame arrives at the receiver.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At t = 520 </a:t>
            </a:r>
            <a:r>
              <a:rPr lang="en-US" altLang="zh-CN" sz="2400" dirty="0" err="1">
                <a:solidFill>
                  <a:srgbClr val="000000"/>
                </a:solidFill>
                <a:ea typeface="宋体" panose="02010600030101010101" pitchFamily="2" charset="-122"/>
              </a:rPr>
              <a:t>msec</a:t>
            </a:r>
            <a:r>
              <a:rPr lang="en-US" altLang="zh-CN" sz="2400" dirty="0">
                <a:solidFill>
                  <a:srgbClr val="000000"/>
                </a:solidFill>
                <a:ea typeface="宋体" panose="02010600030101010101" pitchFamily="2" charset="-122"/>
              </a:rPr>
              <a:t>, the acknowledgement arrives at the sender.</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 sender was blocked 500/520</a:t>
            </a:r>
            <a:r>
              <a:rPr lang="en-US" altLang="zh-CN" sz="2400" dirty="0">
                <a:solidFill>
                  <a:srgbClr val="000000"/>
                </a:solidFill>
                <a:ea typeface="宋体" panose="02010600030101010101" pitchFamily="2" charset="-122"/>
              </a:rPr>
              <a:t>=96% of the time. </a:t>
            </a:r>
          </a:p>
          <a:p>
            <a:pPr marR="0" lvl="0" algn="l" defTabSz="914400" rtl="0" eaLnBrk="1" fontAlgn="base" latinLnBrk="0" hangingPunct="1">
              <a:lnSpc>
                <a:spcPct val="100000"/>
              </a:lnSpc>
              <a:spcBef>
                <a:spcPct val="0"/>
              </a:spcBef>
              <a:spcAft>
                <a:spcPct val="0"/>
              </a:spcAft>
              <a:buClrTx/>
              <a:buSzTx/>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The problem is the result of the rule that the sender should wait for an acknowledgement before sending another frame.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40501707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A Protocol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Using</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Go-Back-N</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990600"/>
                <a:ext cx="7772400" cy="60016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Solution: allow the sender to transmit up to w frames before blocking.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The appropriate value for w.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BD</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 (bandwidth </a:t>
                </a:r>
                <a:r>
                  <a:rPr lang="en-US" altLang="zh-CN" sz="2400" dirty="0">
                    <a:solidFill>
                      <a:srgbClr val="000000"/>
                    </a:solidFill>
                    <a:ea typeface="宋体" panose="02010600030101010101" pitchFamily="2" charset="-122"/>
                  </a:rPr>
                  <a:t>in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bit/sec) * (one-way transit time)</a:t>
                </a:r>
                <a14:m>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m:t>
                    </m:r>
                  </m:oMath>
                </a14:m>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(the number of bits in a frame)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w = 2BD+1.</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In our example, bandwidth = 50kbps, one-way transit time = 250 </a:t>
                </a:r>
                <a:r>
                  <a:rPr lang="en-US" altLang="zh-CN" sz="2400" dirty="0" err="1">
                    <a:solidFill>
                      <a:srgbClr val="000000"/>
                    </a:solidFill>
                    <a:ea typeface="宋体" panose="02010600030101010101" pitchFamily="2" charset="-122"/>
                  </a:rPr>
                  <a:t>msec</a:t>
                </a:r>
                <a:r>
                  <a:rPr lang="en-US" altLang="zh-CN" sz="2400" dirty="0">
                    <a:solidFill>
                      <a:srgbClr val="000000"/>
                    </a:solidFill>
                    <a:ea typeface="宋体" panose="02010600030101010101" pitchFamily="2" charset="-122"/>
                  </a:rPr>
                  <a:t>, 1000 bit frame.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BD = 12.5, </a:t>
                </a:r>
                <a:r>
                  <a:rPr lang="en-US" altLang="zh-CN" sz="2400" dirty="0">
                    <a:solidFill>
                      <a:srgbClr val="000000"/>
                    </a:solidFill>
                    <a:ea typeface="宋体" panose="02010600030101010101" pitchFamily="2" charset="-122"/>
                  </a:rPr>
                  <a:t>w = 26.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The sender begins sending frame 0 and sends a new frame every 20 msec. By the time it has sent 26 frames, at t=520msec, the acknowledgement for frame 0 will just arrive. Thereafter, acknowledgement will arrive every 20msec, so the sender always gets permission to continue. </a:t>
                </a: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990600"/>
                <a:ext cx="7772400" cy="6001643"/>
              </a:xfrm>
              <a:prstGeom prst="rect">
                <a:avLst/>
              </a:prstGeom>
              <a:blipFill>
                <a:blip r:embed="rId2"/>
                <a:stretch>
                  <a:fillRect l="-1142" t="-844" r="-816" b="-10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45193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CF29678-E0B6-3B47-A18F-EFA8DB5EA1A1}"/>
              </a:ext>
            </a:extLst>
          </p:cNvPr>
          <p:cNvSpPr>
            <a:spLocks noGrp="1"/>
          </p:cNvSpPr>
          <p:nvPr>
            <p:ph type="title"/>
          </p:nvPr>
        </p:nvSpPr>
        <p:spPr/>
        <p:txBody>
          <a:bodyPr/>
          <a:lstStyle/>
          <a:p>
            <a:pPr eaLnBrk="1" hangingPunct="1"/>
            <a:r>
              <a:rPr lang="en-US" altLang="en-US" dirty="0"/>
              <a:t>Error-Detecting Codes</a:t>
            </a:r>
          </a:p>
        </p:txBody>
      </p:sp>
      <p:sp>
        <p:nvSpPr>
          <p:cNvPr id="21507" name="Content Placeholder 2">
            <a:extLst>
              <a:ext uri="{FF2B5EF4-FFF2-40B4-BE49-F238E27FC236}">
                <a16:creationId xmlns:a16="http://schemas.microsoft.com/office/drawing/2014/main" id="{831A938B-A3EA-DA43-A903-05C742E3A70B}"/>
              </a:ext>
            </a:extLst>
          </p:cNvPr>
          <p:cNvSpPr>
            <a:spLocks noGrp="1"/>
          </p:cNvSpPr>
          <p:nvPr>
            <p:ph idx="1"/>
          </p:nvPr>
        </p:nvSpPr>
        <p:spPr/>
        <p:txBody>
          <a:bodyPr/>
          <a:lstStyle/>
          <a:p>
            <a:pPr algn="ctr" eaLnBrk="1" hangingPunct="1">
              <a:buFontTx/>
              <a:buNone/>
            </a:pPr>
            <a:r>
              <a:rPr lang="en-US" altLang="en-US"/>
              <a:t>Interleaving of parity bits to detect a burst error.</a:t>
            </a:r>
          </a:p>
        </p:txBody>
      </p:sp>
      <p:pic>
        <p:nvPicPr>
          <p:cNvPr id="21508" name="Picture 2">
            <a:extLst>
              <a:ext uri="{FF2B5EF4-FFF2-40B4-BE49-F238E27FC236}">
                <a16:creationId xmlns:a16="http://schemas.microsoft.com/office/drawing/2014/main" id="{843C23AC-CBDA-B140-8C55-8453707DF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8" y="1447800"/>
            <a:ext cx="752792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F570F3E1-B206-3348-88AA-4ABEA1749F0B}"/>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914697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A Protocol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Using</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Go-Back-N</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25689"/>
            <a:ext cx="7772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Pipelining: the technique of keeping multiple frames in </a:t>
            </a:r>
            <a:r>
              <a:rPr kumimoji="0" lang="en-US" altLang="zh-CN" sz="24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fligh</a:t>
            </a:r>
            <a:r>
              <a:rPr lang="en-US" altLang="zh-CN" sz="2400" dirty="0">
                <a:solidFill>
                  <a:srgbClr val="000000"/>
                </a:solidFill>
                <a:ea typeface="宋体" panose="02010600030101010101" pitchFamily="2" charset="-122"/>
              </a:rPr>
              <a:t>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0000"/>
                </a:solidFill>
                <a:ea typeface="宋体" panose="02010600030101010101" pitchFamily="2" charset="-122"/>
              </a:rPr>
              <a:t>Problem of pipelining: A frame in the middle of a long stream is damaged or lost, what should the receiver do with all the correct frames following it?</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Solution 1: go-back-n. D</a:t>
            </a:r>
            <a:r>
              <a:rPr lang="en-US" altLang="zh-CN" sz="2400" dirty="0" err="1">
                <a:solidFill>
                  <a:srgbClr val="000000"/>
                </a:solidFill>
                <a:ea typeface="宋体" panose="02010600030101010101" pitchFamily="2" charset="-122"/>
              </a:rPr>
              <a:t>iscard</a:t>
            </a:r>
            <a:r>
              <a:rPr lang="en-US" altLang="zh-CN" sz="2400" dirty="0">
                <a:solidFill>
                  <a:srgbClr val="000000"/>
                </a:solidFill>
                <a:ea typeface="宋体" panose="02010600030101010101" pitchFamily="2" charset="-122"/>
              </a:rPr>
              <a:t> all subsequence frames. A receiving window of size 1. The data link layer only accepts the next one it must give to the network layer.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Solution 2: selective repeat. Discard the bad frame, buffer the good frames. When the sender times out, only the oldest unacknowledged frame is retransmitted. The receiver may send an NAK when it detects an error.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9215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7B8E789B-F5D4-6C46-A4BB-7B2091A62501}"/>
              </a:ext>
            </a:extLst>
          </p:cNvPr>
          <p:cNvSpPr>
            <a:spLocks noGrp="1"/>
          </p:cNvSpPr>
          <p:nvPr>
            <p:ph type="title"/>
          </p:nvPr>
        </p:nvSpPr>
        <p:spPr/>
        <p:txBody>
          <a:bodyPr/>
          <a:lstStyle/>
          <a:p>
            <a:pPr eaLnBrk="1" hangingPunct="1"/>
            <a:r>
              <a:rPr lang="en-US" altLang="en-US" dirty="0"/>
              <a:t>Protocol Using Go-Back-N</a:t>
            </a:r>
          </a:p>
        </p:txBody>
      </p:sp>
      <p:sp>
        <p:nvSpPr>
          <p:cNvPr id="41987" name="Content Placeholder 2">
            <a:extLst>
              <a:ext uri="{FF2B5EF4-FFF2-40B4-BE49-F238E27FC236}">
                <a16:creationId xmlns:a16="http://schemas.microsoft.com/office/drawing/2014/main" id="{28B825B0-155E-694E-B124-A9B34AF1AE4A}"/>
              </a:ext>
            </a:extLst>
          </p:cNvPr>
          <p:cNvSpPr>
            <a:spLocks noGrp="1"/>
          </p:cNvSpPr>
          <p:nvPr>
            <p:ph idx="1"/>
          </p:nvPr>
        </p:nvSpPr>
        <p:spPr/>
        <p:txBody>
          <a:bodyPr/>
          <a:lstStyle/>
          <a:p>
            <a:pPr algn="ctr" eaLnBrk="1" hangingPunct="1">
              <a:buFontTx/>
              <a:buNone/>
            </a:pPr>
            <a:r>
              <a:rPr lang="en-US" altLang="en-US"/>
              <a:t>Pipelining and error recovery. Effect of an error when</a:t>
            </a:r>
          </a:p>
          <a:p>
            <a:pPr algn="ctr" eaLnBrk="1" hangingPunct="1">
              <a:buFontTx/>
              <a:buNone/>
            </a:pPr>
            <a:r>
              <a:rPr lang="en-US" altLang="en-US">
                <a:solidFill>
                  <a:srgbClr val="0033CC"/>
                </a:solidFill>
              </a:rPr>
              <a:t>(a) </a:t>
            </a:r>
            <a:r>
              <a:rPr lang="en-US" altLang="en-US"/>
              <a:t>receiver’s window size is 1</a:t>
            </a:r>
          </a:p>
        </p:txBody>
      </p:sp>
      <p:pic>
        <p:nvPicPr>
          <p:cNvPr id="41988" name="Picture 2">
            <a:extLst>
              <a:ext uri="{FF2B5EF4-FFF2-40B4-BE49-F238E27FC236}">
                <a16:creationId xmlns:a16="http://schemas.microsoft.com/office/drawing/2014/main" id="{1CD719F6-D551-CB47-8450-5716422CE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81661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29381908-D509-2A4A-92CE-E8A2119657D3}"/>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866811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AE4AC9DB-2E53-424D-88FF-3A64D4A13D4A}"/>
              </a:ext>
            </a:extLst>
          </p:cNvPr>
          <p:cNvSpPr>
            <a:spLocks noGrp="1"/>
          </p:cNvSpPr>
          <p:nvPr>
            <p:ph type="title"/>
          </p:nvPr>
        </p:nvSpPr>
        <p:spPr/>
        <p:txBody>
          <a:bodyPr/>
          <a:lstStyle/>
          <a:p>
            <a:pPr eaLnBrk="1" hangingPunct="1"/>
            <a:r>
              <a:rPr lang="en-US" altLang="en-US" dirty="0"/>
              <a:t>Protocol Using Go-Back-N</a:t>
            </a:r>
          </a:p>
        </p:txBody>
      </p:sp>
      <p:sp>
        <p:nvSpPr>
          <p:cNvPr id="43011" name="Content Placeholder 2">
            <a:extLst>
              <a:ext uri="{FF2B5EF4-FFF2-40B4-BE49-F238E27FC236}">
                <a16:creationId xmlns:a16="http://schemas.microsoft.com/office/drawing/2014/main" id="{3BAA13D8-07B4-994E-A56F-08C1A7F5EB9F}"/>
              </a:ext>
            </a:extLst>
          </p:cNvPr>
          <p:cNvSpPr>
            <a:spLocks noGrp="1"/>
          </p:cNvSpPr>
          <p:nvPr>
            <p:ph idx="1"/>
          </p:nvPr>
        </p:nvSpPr>
        <p:spPr/>
        <p:txBody>
          <a:bodyPr/>
          <a:lstStyle/>
          <a:p>
            <a:pPr algn="ctr" eaLnBrk="1" hangingPunct="1">
              <a:buFontTx/>
              <a:buNone/>
            </a:pPr>
            <a:r>
              <a:rPr lang="en-US" altLang="en-US"/>
              <a:t>Pipelining and error recovery. Effect of an error when</a:t>
            </a:r>
          </a:p>
          <a:p>
            <a:pPr algn="ctr" eaLnBrk="1" hangingPunct="1">
              <a:buFontTx/>
              <a:buNone/>
            </a:pPr>
            <a:r>
              <a:rPr lang="en-US" altLang="en-US">
                <a:solidFill>
                  <a:srgbClr val="0033CC"/>
                </a:solidFill>
              </a:rPr>
              <a:t>(b) </a:t>
            </a:r>
            <a:r>
              <a:rPr lang="en-US" altLang="en-US"/>
              <a:t>receiver’s window size is large.</a:t>
            </a:r>
          </a:p>
        </p:txBody>
      </p:sp>
      <p:pic>
        <p:nvPicPr>
          <p:cNvPr id="43012" name="Picture 2">
            <a:extLst>
              <a:ext uri="{FF2B5EF4-FFF2-40B4-BE49-F238E27FC236}">
                <a16:creationId xmlns:a16="http://schemas.microsoft.com/office/drawing/2014/main" id="{A2D185CF-49EB-4C4E-BE08-994BE3B1C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3" y="1905000"/>
            <a:ext cx="8070850"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C8659140-9A48-3A40-9DC2-F895FB29C1DD}"/>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2688095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A Protocol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Using</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Go-Back-N</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25689"/>
            <a:ext cx="7772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 following figure shows a go-back-n protocol in which the receiving data link layer only accepts frames in order; frames following an error are discarded. </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Cumulative acknowledgement: when an acknowledgement comes in for frame n, frame n-1, n-2 and so on are also automatically acknowledged.</a:t>
            </a:r>
          </a:p>
        </p:txBody>
      </p:sp>
    </p:spTree>
    <p:extLst>
      <p:ext uri="{BB962C8B-B14F-4D97-AF65-F5344CB8AC3E}">
        <p14:creationId xmlns:p14="http://schemas.microsoft.com/office/powerpoint/2010/main" val="37389211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927C4D5-959A-0141-823D-51ABCF4CB90F}"/>
              </a:ext>
            </a:extLst>
          </p:cNvPr>
          <p:cNvSpPr>
            <a:spLocks noGrp="1"/>
          </p:cNvSpPr>
          <p:nvPr>
            <p:ph type="title"/>
          </p:nvPr>
        </p:nvSpPr>
        <p:spPr/>
        <p:txBody>
          <a:bodyPr/>
          <a:lstStyle/>
          <a:p>
            <a:pPr eaLnBrk="1" hangingPunct="1"/>
            <a:r>
              <a:rPr lang="en-US" altLang="en-US" dirty="0"/>
              <a:t>Protocol Using Go-Back-N</a:t>
            </a:r>
          </a:p>
        </p:txBody>
      </p:sp>
      <p:sp>
        <p:nvSpPr>
          <p:cNvPr id="44035" name="Content Placeholder 2">
            <a:extLst>
              <a:ext uri="{FF2B5EF4-FFF2-40B4-BE49-F238E27FC236}">
                <a16:creationId xmlns:a16="http://schemas.microsoft.com/office/drawing/2014/main" id="{D35772E9-551A-6B4E-A784-E3B4B90B36C6}"/>
              </a:ext>
            </a:extLst>
          </p:cNvPr>
          <p:cNvSpPr>
            <a:spLocks noGrp="1"/>
          </p:cNvSpPr>
          <p:nvPr>
            <p:ph idx="1"/>
          </p:nvPr>
        </p:nvSpPr>
        <p:spPr/>
        <p:txBody>
          <a:bodyPr/>
          <a:lstStyle/>
          <a:p>
            <a:pPr algn="ctr" eaLnBrk="1" hangingPunct="1">
              <a:buFontTx/>
              <a:buNone/>
            </a:pPr>
            <a:r>
              <a:rPr lang="en-US" altLang="en-US"/>
              <a:t>A sliding window protocol using go-back-n.</a:t>
            </a:r>
          </a:p>
        </p:txBody>
      </p:sp>
      <p:pic>
        <p:nvPicPr>
          <p:cNvPr id="44036" name="Picture 2">
            <a:extLst>
              <a:ext uri="{FF2B5EF4-FFF2-40B4-BE49-F238E27FC236}">
                <a16:creationId xmlns:a16="http://schemas.microsoft.com/office/drawing/2014/main" id="{8AD0697C-FE04-1E4A-91F7-27508F909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1371600"/>
            <a:ext cx="863441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Box 4">
            <a:extLst>
              <a:ext uri="{FF2B5EF4-FFF2-40B4-BE49-F238E27FC236}">
                <a16:creationId xmlns:a16="http://schemas.microsoft.com/office/drawing/2014/main" id="{5948EECE-4845-FC44-B3C9-6D9CD9A5A037}"/>
              </a:ext>
            </a:extLst>
          </p:cNvPr>
          <p:cNvSpPr txBox="1">
            <a:spLocks noChangeArrowheads="1"/>
          </p:cNvSpPr>
          <p:nvPr/>
        </p:nvSpPr>
        <p:spPr bwMode="auto">
          <a:xfrm>
            <a:off x="609600" y="51054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sp>
        <p:nvSpPr>
          <p:cNvPr id="6" name="Rounded Rectangle 5">
            <a:extLst>
              <a:ext uri="{FF2B5EF4-FFF2-40B4-BE49-F238E27FC236}">
                <a16:creationId xmlns:a16="http://schemas.microsoft.com/office/drawing/2014/main" id="{55E4D1D1-04BF-4F42-9DE8-C110B1209D72}"/>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9216694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7D6D568E-F676-2D43-A4FA-831CCF6295E3}"/>
              </a:ext>
            </a:extLst>
          </p:cNvPr>
          <p:cNvSpPr>
            <a:spLocks noGrp="1"/>
          </p:cNvSpPr>
          <p:nvPr>
            <p:ph type="title"/>
          </p:nvPr>
        </p:nvSpPr>
        <p:spPr/>
        <p:txBody>
          <a:bodyPr/>
          <a:lstStyle/>
          <a:p>
            <a:pPr eaLnBrk="1" hangingPunct="1"/>
            <a:r>
              <a:rPr lang="en-US" altLang="en-US" dirty="0"/>
              <a:t>Protocol Using Go-Back-N</a:t>
            </a:r>
          </a:p>
        </p:txBody>
      </p:sp>
      <p:sp>
        <p:nvSpPr>
          <p:cNvPr id="45059" name="Content Placeholder 2">
            <a:extLst>
              <a:ext uri="{FF2B5EF4-FFF2-40B4-BE49-F238E27FC236}">
                <a16:creationId xmlns:a16="http://schemas.microsoft.com/office/drawing/2014/main" id="{3C31DBA9-008C-F44A-B04C-50E0C78E8930}"/>
              </a:ext>
            </a:extLst>
          </p:cNvPr>
          <p:cNvSpPr>
            <a:spLocks noGrp="1"/>
          </p:cNvSpPr>
          <p:nvPr>
            <p:ph idx="1"/>
          </p:nvPr>
        </p:nvSpPr>
        <p:spPr/>
        <p:txBody>
          <a:bodyPr/>
          <a:lstStyle/>
          <a:p>
            <a:pPr algn="ctr" eaLnBrk="1" hangingPunct="1">
              <a:buFontTx/>
              <a:buNone/>
            </a:pPr>
            <a:r>
              <a:rPr lang="en-US" altLang="en-US"/>
              <a:t>A sliding window protocol using go-back-n.</a:t>
            </a:r>
          </a:p>
        </p:txBody>
      </p:sp>
      <p:sp>
        <p:nvSpPr>
          <p:cNvPr id="45060" name="TextBox 4">
            <a:extLst>
              <a:ext uri="{FF2B5EF4-FFF2-40B4-BE49-F238E27FC236}">
                <a16:creationId xmlns:a16="http://schemas.microsoft.com/office/drawing/2014/main" id="{763B10A7-F053-7446-865E-2C886250C0FF}"/>
              </a:ext>
            </a:extLst>
          </p:cNvPr>
          <p:cNvSpPr txBox="1">
            <a:spLocks noChangeArrowheads="1"/>
          </p:cNvSpPr>
          <p:nvPr/>
        </p:nvSpPr>
        <p:spPr bwMode="auto">
          <a:xfrm>
            <a:off x="533400" y="46482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pic>
        <p:nvPicPr>
          <p:cNvPr id="45061" name="Picture 2">
            <a:extLst>
              <a:ext uri="{FF2B5EF4-FFF2-40B4-BE49-F238E27FC236}">
                <a16:creationId xmlns:a16="http://schemas.microsoft.com/office/drawing/2014/main" id="{D1367572-17B9-104A-BDE7-BAC83846D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1981200"/>
            <a:ext cx="8107363"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a:extLst>
              <a:ext uri="{FF2B5EF4-FFF2-40B4-BE49-F238E27FC236}">
                <a16:creationId xmlns:a16="http://schemas.microsoft.com/office/drawing/2014/main" id="{48630D78-BC26-B24C-BB42-D09252C2A771}"/>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871734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B4054A13-C573-9042-8A3B-D99F47632C94}"/>
              </a:ext>
            </a:extLst>
          </p:cNvPr>
          <p:cNvSpPr>
            <a:spLocks noGrp="1"/>
          </p:cNvSpPr>
          <p:nvPr>
            <p:ph type="title"/>
          </p:nvPr>
        </p:nvSpPr>
        <p:spPr/>
        <p:txBody>
          <a:bodyPr/>
          <a:lstStyle/>
          <a:p>
            <a:pPr eaLnBrk="1" hangingPunct="1"/>
            <a:r>
              <a:rPr lang="en-US" altLang="en-US" dirty="0"/>
              <a:t>Protocol Using Go-Back-N</a:t>
            </a:r>
          </a:p>
        </p:txBody>
      </p:sp>
      <p:sp>
        <p:nvSpPr>
          <p:cNvPr id="46083" name="Content Placeholder 2">
            <a:extLst>
              <a:ext uri="{FF2B5EF4-FFF2-40B4-BE49-F238E27FC236}">
                <a16:creationId xmlns:a16="http://schemas.microsoft.com/office/drawing/2014/main" id="{C6312769-0072-1448-BD53-AA66A8E94C7E}"/>
              </a:ext>
            </a:extLst>
          </p:cNvPr>
          <p:cNvSpPr>
            <a:spLocks noGrp="1"/>
          </p:cNvSpPr>
          <p:nvPr>
            <p:ph idx="1"/>
          </p:nvPr>
        </p:nvSpPr>
        <p:spPr/>
        <p:txBody>
          <a:bodyPr/>
          <a:lstStyle/>
          <a:p>
            <a:pPr algn="ctr" eaLnBrk="1" hangingPunct="1">
              <a:buFontTx/>
              <a:buNone/>
            </a:pPr>
            <a:r>
              <a:rPr lang="en-US" altLang="en-US"/>
              <a:t>A sliding window protocol using go-back-n.</a:t>
            </a:r>
          </a:p>
        </p:txBody>
      </p:sp>
      <p:sp>
        <p:nvSpPr>
          <p:cNvPr id="46084" name="TextBox 4">
            <a:extLst>
              <a:ext uri="{FF2B5EF4-FFF2-40B4-BE49-F238E27FC236}">
                <a16:creationId xmlns:a16="http://schemas.microsoft.com/office/drawing/2014/main" id="{F7AE2892-E3F3-8945-B4B7-B462353B6381}"/>
              </a:ext>
            </a:extLst>
          </p:cNvPr>
          <p:cNvSpPr txBox="1">
            <a:spLocks noChangeArrowheads="1"/>
          </p:cNvSpPr>
          <p:nvPr/>
        </p:nvSpPr>
        <p:spPr bwMode="auto">
          <a:xfrm>
            <a:off x="533400" y="46482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pic>
        <p:nvPicPr>
          <p:cNvPr id="46085" name="Picture 2">
            <a:extLst>
              <a:ext uri="{FF2B5EF4-FFF2-40B4-BE49-F238E27FC236}">
                <a16:creationId xmlns:a16="http://schemas.microsoft.com/office/drawing/2014/main" id="{50E3DB16-3C08-544F-9DAD-EC0166897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1981200"/>
            <a:ext cx="8883650" cy="266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a:extLst>
              <a:ext uri="{FF2B5EF4-FFF2-40B4-BE49-F238E27FC236}">
                <a16:creationId xmlns:a16="http://schemas.microsoft.com/office/drawing/2014/main" id="{A84AD576-BA71-7340-B30D-336404206CC7}"/>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270026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25819CF3-AAF5-924D-B233-CF13325BB79D}"/>
              </a:ext>
            </a:extLst>
          </p:cNvPr>
          <p:cNvSpPr>
            <a:spLocks noGrp="1"/>
          </p:cNvSpPr>
          <p:nvPr>
            <p:ph type="title"/>
          </p:nvPr>
        </p:nvSpPr>
        <p:spPr/>
        <p:txBody>
          <a:bodyPr/>
          <a:lstStyle/>
          <a:p>
            <a:pPr eaLnBrk="1" hangingPunct="1"/>
            <a:r>
              <a:rPr lang="en-US" altLang="en-US" dirty="0"/>
              <a:t>Protocol Using Go-Back-N</a:t>
            </a:r>
          </a:p>
        </p:txBody>
      </p:sp>
      <p:sp>
        <p:nvSpPr>
          <p:cNvPr id="47107" name="Content Placeholder 2">
            <a:extLst>
              <a:ext uri="{FF2B5EF4-FFF2-40B4-BE49-F238E27FC236}">
                <a16:creationId xmlns:a16="http://schemas.microsoft.com/office/drawing/2014/main" id="{DF1B94C1-E0C5-C44A-8A00-7EC9218841C0}"/>
              </a:ext>
            </a:extLst>
          </p:cNvPr>
          <p:cNvSpPr>
            <a:spLocks noGrp="1"/>
          </p:cNvSpPr>
          <p:nvPr>
            <p:ph idx="1"/>
          </p:nvPr>
        </p:nvSpPr>
        <p:spPr/>
        <p:txBody>
          <a:bodyPr/>
          <a:lstStyle/>
          <a:p>
            <a:pPr algn="ctr" eaLnBrk="1" hangingPunct="1">
              <a:buFontTx/>
              <a:buNone/>
            </a:pPr>
            <a:r>
              <a:rPr lang="en-US" altLang="en-US"/>
              <a:t>A sliding window protocol using go-back-n.</a:t>
            </a:r>
          </a:p>
        </p:txBody>
      </p:sp>
      <p:sp>
        <p:nvSpPr>
          <p:cNvPr id="47108" name="TextBox 4">
            <a:extLst>
              <a:ext uri="{FF2B5EF4-FFF2-40B4-BE49-F238E27FC236}">
                <a16:creationId xmlns:a16="http://schemas.microsoft.com/office/drawing/2014/main" id="{0025FE2E-6DDC-574C-9DC5-6A66BD9E3832}"/>
              </a:ext>
            </a:extLst>
          </p:cNvPr>
          <p:cNvSpPr txBox="1">
            <a:spLocks noChangeArrowheads="1"/>
          </p:cNvSpPr>
          <p:nvPr/>
        </p:nvSpPr>
        <p:spPr bwMode="auto">
          <a:xfrm>
            <a:off x="533400" y="46482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pic>
        <p:nvPicPr>
          <p:cNvPr id="47109" name="Picture 2">
            <a:extLst>
              <a:ext uri="{FF2B5EF4-FFF2-40B4-BE49-F238E27FC236}">
                <a16:creationId xmlns:a16="http://schemas.microsoft.com/office/drawing/2014/main" id="{18516131-0AED-6E46-B0DF-254C8507B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00275"/>
            <a:ext cx="85280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a:extLst>
              <a:ext uri="{FF2B5EF4-FFF2-40B4-BE49-F238E27FC236}">
                <a16:creationId xmlns:a16="http://schemas.microsoft.com/office/drawing/2014/main" id="{9F52CDEA-4B3E-4947-BC7A-A006666B7B5B}"/>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8107050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CD39E92C-83F7-E243-87F1-350B439BC210}"/>
              </a:ext>
            </a:extLst>
          </p:cNvPr>
          <p:cNvSpPr>
            <a:spLocks noGrp="1"/>
          </p:cNvSpPr>
          <p:nvPr>
            <p:ph type="title"/>
          </p:nvPr>
        </p:nvSpPr>
        <p:spPr/>
        <p:txBody>
          <a:bodyPr/>
          <a:lstStyle/>
          <a:p>
            <a:pPr eaLnBrk="1" hangingPunct="1"/>
            <a:r>
              <a:rPr lang="en-US" altLang="en-US" dirty="0"/>
              <a:t>Protocol Using Go-Back-N</a:t>
            </a:r>
          </a:p>
        </p:txBody>
      </p:sp>
      <p:sp>
        <p:nvSpPr>
          <p:cNvPr id="48131" name="Content Placeholder 2">
            <a:extLst>
              <a:ext uri="{FF2B5EF4-FFF2-40B4-BE49-F238E27FC236}">
                <a16:creationId xmlns:a16="http://schemas.microsoft.com/office/drawing/2014/main" id="{A0652054-2E68-6549-9330-B6B415A5ACB0}"/>
              </a:ext>
            </a:extLst>
          </p:cNvPr>
          <p:cNvSpPr>
            <a:spLocks noGrp="1"/>
          </p:cNvSpPr>
          <p:nvPr>
            <p:ph idx="1"/>
          </p:nvPr>
        </p:nvSpPr>
        <p:spPr/>
        <p:txBody>
          <a:bodyPr/>
          <a:lstStyle/>
          <a:p>
            <a:pPr algn="ctr" eaLnBrk="1" hangingPunct="1">
              <a:buFontTx/>
              <a:buNone/>
            </a:pPr>
            <a:r>
              <a:rPr lang="en-US" altLang="en-US"/>
              <a:t>A sliding window protocol using go-back-n.</a:t>
            </a:r>
          </a:p>
        </p:txBody>
      </p:sp>
      <p:sp>
        <p:nvSpPr>
          <p:cNvPr id="48132" name="TextBox 4">
            <a:extLst>
              <a:ext uri="{FF2B5EF4-FFF2-40B4-BE49-F238E27FC236}">
                <a16:creationId xmlns:a16="http://schemas.microsoft.com/office/drawing/2014/main" id="{4641352C-6589-5F4A-8161-6191710157DE}"/>
              </a:ext>
            </a:extLst>
          </p:cNvPr>
          <p:cNvSpPr txBox="1">
            <a:spLocks noChangeArrowheads="1"/>
          </p:cNvSpPr>
          <p:nvPr/>
        </p:nvSpPr>
        <p:spPr bwMode="auto">
          <a:xfrm>
            <a:off x="533400" y="51816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pic>
        <p:nvPicPr>
          <p:cNvPr id="48133" name="Picture 2">
            <a:extLst>
              <a:ext uri="{FF2B5EF4-FFF2-40B4-BE49-F238E27FC236}">
                <a16:creationId xmlns:a16="http://schemas.microsoft.com/office/drawing/2014/main" id="{EDF64D59-4909-204D-9F5C-47A4C6A20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524875"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a:extLst>
              <a:ext uri="{FF2B5EF4-FFF2-40B4-BE49-F238E27FC236}">
                <a16:creationId xmlns:a16="http://schemas.microsoft.com/office/drawing/2014/main" id="{67D347CE-B833-F84B-BC95-46ED1F2544DF}"/>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7807822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ECC137D3-AD0E-F84B-BB67-56C1FA53F135}"/>
              </a:ext>
            </a:extLst>
          </p:cNvPr>
          <p:cNvSpPr>
            <a:spLocks noGrp="1"/>
          </p:cNvSpPr>
          <p:nvPr>
            <p:ph type="title"/>
          </p:nvPr>
        </p:nvSpPr>
        <p:spPr/>
        <p:txBody>
          <a:bodyPr/>
          <a:lstStyle/>
          <a:p>
            <a:pPr eaLnBrk="1" hangingPunct="1"/>
            <a:r>
              <a:rPr lang="en-US" altLang="en-US" dirty="0"/>
              <a:t>Protocol Using Go-Back-N</a:t>
            </a:r>
          </a:p>
        </p:txBody>
      </p:sp>
      <p:sp>
        <p:nvSpPr>
          <p:cNvPr id="49155" name="Content Placeholder 2">
            <a:extLst>
              <a:ext uri="{FF2B5EF4-FFF2-40B4-BE49-F238E27FC236}">
                <a16:creationId xmlns:a16="http://schemas.microsoft.com/office/drawing/2014/main" id="{F5A16596-B214-F645-95C0-8C88815BE908}"/>
              </a:ext>
            </a:extLst>
          </p:cNvPr>
          <p:cNvSpPr>
            <a:spLocks noGrp="1"/>
          </p:cNvSpPr>
          <p:nvPr>
            <p:ph idx="1"/>
          </p:nvPr>
        </p:nvSpPr>
        <p:spPr/>
        <p:txBody>
          <a:bodyPr/>
          <a:lstStyle/>
          <a:p>
            <a:pPr algn="ctr" eaLnBrk="1" hangingPunct="1">
              <a:buFontTx/>
              <a:buNone/>
            </a:pPr>
            <a:r>
              <a:rPr lang="en-US" altLang="en-US"/>
              <a:t>A sliding window protocol using go-back-n.</a:t>
            </a:r>
          </a:p>
        </p:txBody>
      </p:sp>
      <p:sp>
        <p:nvSpPr>
          <p:cNvPr id="49156" name="TextBox 4">
            <a:extLst>
              <a:ext uri="{FF2B5EF4-FFF2-40B4-BE49-F238E27FC236}">
                <a16:creationId xmlns:a16="http://schemas.microsoft.com/office/drawing/2014/main" id="{57D13A4A-021F-1D47-8DCE-132E47F1345E}"/>
              </a:ext>
            </a:extLst>
          </p:cNvPr>
          <p:cNvSpPr txBox="1">
            <a:spLocks noChangeArrowheads="1"/>
          </p:cNvSpPr>
          <p:nvPr/>
        </p:nvSpPr>
        <p:spPr bwMode="auto">
          <a:xfrm>
            <a:off x="533400" y="53340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pic>
        <p:nvPicPr>
          <p:cNvPr id="49157" name="Picture 2">
            <a:extLst>
              <a:ext uri="{FF2B5EF4-FFF2-40B4-BE49-F238E27FC236}">
                <a16:creationId xmlns:a16="http://schemas.microsoft.com/office/drawing/2014/main" id="{39BEC2EB-D7F4-5A41-B60B-36E910A00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773988"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a:extLst>
              <a:ext uri="{FF2B5EF4-FFF2-40B4-BE49-F238E27FC236}">
                <a16:creationId xmlns:a16="http://schemas.microsoft.com/office/drawing/2014/main" id="{45371028-3D69-3043-B9BF-4CF265AF3848}"/>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945250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Error</a:t>
            </a:r>
            <a:r>
              <a:rPr lang="en-US" altLang="zh-CN" dirty="0">
                <a:latin typeface="Arial" panose="020B0604020202020204" pitchFamily="34" charset="0"/>
                <a:cs typeface="Arial" panose="020B0604020202020204" pitchFamily="34" charset="0"/>
              </a:rPr>
              <a:t>-Detection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Codes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Parity</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zh-CN" sz="2400" dirty="0">
                <a:solidFill>
                  <a:srgbClr val="000000"/>
                </a:solidFill>
                <a:ea typeface="宋体" panose="02010600030101010101" pitchFamily="2" charset="-122"/>
              </a:rPr>
              <a:t>Interleaving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general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technique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convert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code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detects/corrects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isolated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code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detects/corrects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burst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errors.</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above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figure,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when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burst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error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n=7</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occurs,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bits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spread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across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different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columns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burst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does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not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imply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wrong;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just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implies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least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first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wrong)</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most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1</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bit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each</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columns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will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affected,</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so</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parity</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bits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on</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those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columns</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will</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detect</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error.</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parity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used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blocks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err="1">
                <a:solidFill>
                  <a:srgbClr val="000000"/>
                </a:solidFill>
                <a:ea typeface="宋体" panose="02010600030101010101" pitchFamily="2" charset="-122"/>
              </a:rPr>
              <a:t>kn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detect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single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burst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length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less.</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9243167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B4683BA4-1BE6-B349-97E1-C9D587CEA905}"/>
              </a:ext>
            </a:extLst>
          </p:cNvPr>
          <p:cNvSpPr>
            <a:spLocks noGrp="1"/>
          </p:cNvSpPr>
          <p:nvPr>
            <p:ph type="title"/>
          </p:nvPr>
        </p:nvSpPr>
        <p:spPr/>
        <p:txBody>
          <a:bodyPr/>
          <a:lstStyle/>
          <a:p>
            <a:pPr eaLnBrk="1" hangingPunct="1"/>
            <a:r>
              <a:rPr lang="en-US" altLang="en-US" dirty="0"/>
              <a:t>Protocol Using Go-Back-N</a:t>
            </a:r>
          </a:p>
        </p:txBody>
      </p:sp>
      <p:sp>
        <p:nvSpPr>
          <p:cNvPr id="50179" name="Content Placeholder 2">
            <a:extLst>
              <a:ext uri="{FF2B5EF4-FFF2-40B4-BE49-F238E27FC236}">
                <a16:creationId xmlns:a16="http://schemas.microsoft.com/office/drawing/2014/main" id="{27825F32-A6BB-C844-87E9-FB2EEE273A10}"/>
              </a:ext>
            </a:extLst>
          </p:cNvPr>
          <p:cNvSpPr>
            <a:spLocks noGrp="1"/>
          </p:cNvSpPr>
          <p:nvPr>
            <p:ph idx="1"/>
          </p:nvPr>
        </p:nvSpPr>
        <p:spPr/>
        <p:txBody>
          <a:bodyPr/>
          <a:lstStyle/>
          <a:p>
            <a:pPr algn="ctr" eaLnBrk="1" hangingPunct="1">
              <a:buFontTx/>
              <a:buNone/>
            </a:pPr>
            <a:r>
              <a:rPr lang="en-US" altLang="en-US"/>
              <a:t>A sliding window protocol using go-back-n.</a:t>
            </a:r>
          </a:p>
        </p:txBody>
      </p:sp>
      <p:pic>
        <p:nvPicPr>
          <p:cNvPr id="50180" name="Picture 2">
            <a:extLst>
              <a:ext uri="{FF2B5EF4-FFF2-40B4-BE49-F238E27FC236}">
                <a16:creationId xmlns:a16="http://schemas.microsoft.com/office/drawing/2014/main" id="{6820CF1A-C6FC-5E41-A81D-CD0130CE3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438400"/>
            <a:ext cx="627697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6AEEBFB0-B8F0-C043-9FF7-7347B88F1D2E}"/>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9634557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A Protocol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Using</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Selective Repeat</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932557"/>
            <a:ext cx="77724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Selective Repeat allows the receiver to accept and buffer the frames following a damaged or lost one. </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Sender’s window: </a:t>
            </a:r>
            <a:r>
              <a:rPr kumimoji="0" lang="en-US" altLang="zh-CN" sz="24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a:t>
            </a:r>
            <a:r>
              <a:rPr lang="en-US" altLang="zh-CN" sz="2400" dirty="0">
                <a:solidFill>
                  <a:srgbClr val="000000"/>
                </a:solidFill>
                <a:ea typeface="宋体" panose="02010600030101010101" pitchFamily="2" charset="-122"/>
              </a:rPr>
              <a:t>e size starts at 0 and grows to some predefined maximum</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Receiver’s </a:t>
            </a:r>
            <a:r>
              <a:rPr kumimoji="0" lang="en-US" altLang="zh-CN" sz="24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windo</a:t>
            </a:r>
            <a:r>
              <a:rPr lang="en-US" altLang="zh-CN" sz="2400" dirty="0">
                <a:solidFill>
                  <a:srgbClr val="000000"/>
                </a:solidFill>
                <a:ea typeface="宋体" panose="02010600030101010101" pitchFamily="2" charset="-122"/>
              </a:rPr>
              <a:t>w: the size is fixed and equal to the predefined maximum.</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 receiver has a buffer </a:t>
            </a:r>
            <a:r>
              <a:rPr lang="en-US" altLang="zh-CN" sz="2400" dirty="0">
                <a:solidFill>
                  <a:srgbClr val="000000"/>
                </a:solidFill>
                <a:ea typeface="宋体" panose="02010600030101010101" pitchFamily="2" charset="-122"/>
              </a:rPr>
              <a:t>for each sequence number within its fixed window.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When a frame arrives, if its sequence number falls within the window and it has not already been received, it is accepted and stored. The frame must be kept within the data link layer and not passed to the network layer until all the lower-numbered frames are delivered to the network layer.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6088188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0A4B5150-F98C-C943-9386-843FADE2B110}"/>
              </a:ext>
            </a:extLst>
          </p:cNvPr>
          <p:cNvSpPr>
            <a:spLocks noGrp="1"/>
          </p:cNvSpPr>
          <p:nvPr>
            <p:ph type="title"/>
          </p:nvPr>
        </p:nvSpPr>
        <p:spPr/>
        <p:txBody>
          <a:bodyPr/>
          <a:lstStyle/>
          <a:p>
            <a:pPr eaLnBrk="1" hangingPunct="1"/>
            <a:r>
              <a:rPr lang="en-US" altLang="en-US" dirty="0"/>
              <a:t>Protocol Using Selective Repeat</a:t>
            </a:r>
          </a:p>
        </p:txBody>
      </p:sp>
      <p:sp>
        <p:nvSpPr>
          <p:cNvPr id="52227" name="Content Placeholder 2">
            <a:extLst>
              <a:ext uri="{FF2B5EF4-FFF2-40B4-BE49-F238E27FC236}">
                <a16:creationId xmlns:a16="http://schemas.microsoft.com/office/drawing/2014/main" id="{20C07C97-C77F-3A41-B8F2-FEC8576FE676}"/>
              </a:ext>
            </a:extLst>
          </p:cNvPr>
          <p:cNvSpPr>
            <a:spLocks noGrp="1"/>
          </p:cNvSpPr>
          <p:nvPr>
            <p:ph idx="1"/>
          </p:nvPr>
        </p:nvSpPr>
        <p:spPr/>
        <p:txBody>
          <a:bodyPr/>
          <a:lstStyle/>
          <a:p>
            <a:pPr algn="ctr" eaLnBrk="1" hangingPunct="1">
              <a:buFontTx/>
              <a:buNone/>
            </a:pPr>
            <a:r>
              <a:rPr lang="en-US" altLang="en-US"/>
              <a:t>A sliding window protocol using selective repeat.</a:t>
            </a:r>
          </a:p>
        </p:txBody>
      </p:sp>
      <p:pic>
        <p:nvPicPr>
          <p:cNvPr id="52228" name="Picture 2">
            <a:extLst>
              <a:ext uri="{FF2B5EF4-FFF2-40B4-BE49-F238E27FC236}">
                <a16:creationId xmlns:a16="http://schemas.microsoft.com/office/drawing/2014/main" id="{C3B2A4D2-D710-7D4F-AC3E-5B54CCB19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 y="1447800"/>
            <a:ext cx="8602663" cy="375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TextBox 4">
            <a:extLst>
              <a:ext uri="{FF2B5EF4-FFF2-40B4-BE49-F238E27FC236}">
                <a16:creationId xmlns:a16="http://schemas.microsoft.com/office/drawing/2014/main" id="{3D71E769-5E34-0B43-8983-9759F394494D}"/>
              </a:ext>
            </a:extLst>
          </p:cNvPr>
          <p:cNvSpPr txBox="1">
            <a:spLocks noChangeArrowheads="1"/>
          </p:cNvSpPr>
          <p:nvPr/>
        </p:nvSpPr>
        <p:spPr bwMode="auto">
          <a:xfrm>
            <a:off x="381000" y="51816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sp>
        <p:nvSpPr>
          <p:cNvPr id="6" name="Rounded Rectangle 5">
            <a:extLst>
              <a:ext uri="{FF2B5EF4-FFF2-40B4-BE49-F238E27FC236}">
                <a16:creationId xmlns:a16="http://schemas.microsoft.com/office/drawing/2014/main" id="{7FF10C12-5D12-C04A-92DC-C844ABAC4374}"/>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9401170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35A0A038-EE26-E44D-A4AF-A957D9E13863}"/>
              </a:ext>
            </a:extLst>
          </p:cNvPr>
          <p:cNvSpPr>
            <a:spLocks noGrp="1"/>
          </p:cNvSpPr>
          <p:nvPr>
            <p:ph type="title"/>
          </p:nvPr>
        </p:nvSpPr>
        <p:spPr/>
        <p:txBody>
          <a:bodyPr/>
          <a:lstStyle/>
          <a:p>
            <a:pPr eaLnBrk="1" hangingPunct="1"/>
            <a:r>
              <a:rPr lang="en-US" altLang="en-US" dirty="0"/>
              <a:t>Protocol Using Selective Repeat</a:t>
            </a:r>
          </a:p>
        </p:txBody>
      </p:sp>
      <p:sp>
        <p:nvSpPr>
          <p:cNvPr id="53251" name="Content Placeholder 2">
            <a:extLst>
              <a:ext uri="{FF2B5EF4-FFF2-40B4-BE49-F238E27FC236}">
                <a16:creationId xmlns:a16="http://schemas.microsoft.com/office/drawing/2014/main" id="{2AB4F2A0-97FE-5546-AEF2-DE0B60A986EA}"/>
              </a:ext>
            </a:extLst>
          </p:cNvPr>
          <p:cNvSpPr>
            <a:spLocks noGrp="1"/>
          </p:cNvSpPr>
          <p:nvPr>
            <p:ph idx="1"/>
          </p:nvPr>
        </p:nvSpPr>
        <p:spPr/>
        <p:txBody>
          <a:bodyPr/>
          <a:lstStyle/>
          <a:p>
            <a:pPr algn="ctr" eaLnBrk="1" hangingPunct="1">
              <a:buFontTx/>
              <a:buNone/>
            </a:pPr>
            <a:r>
              <a:rPr lang="en-US" altLang="en-US"/>
              <a:t>A sliding window protocol using selective repeat.</a:t>
            </a:r>
          </a:p>
        </p:txBody>
      </p:sp>
      <p:sp>
        <p:nvSpPr>
          <p:cNvPr id="53252" name="TextBox 4">
            <a:extLst>
              <a:ext uri="{FF2B5EF4-FFF2-40B4-BE49-F238E27FC236}">
                <a16:creationId xmlns:a16="http://schemas.microsoft.com/office/drawing/2014/main" id="{6E690F9D-F521-4648-9C2E-0393D26A49EF}"/>
              </a:ext>
            </a:extLst>
          </p:cNvPr>
          <p:cNvSpPr txBox="1">
            <a:spLocks noChangeArrowheads="1"/>
          </p:cNvSpPr>
          <p:nvPr/>
        </p:nvSpPr>
        <p:spPr bwMode="auto">
          <a:xfrm>
            <a:off x="381000" y="51816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pic>
        <p:nvPicPr>
          <p:cNvPr id="53253" name="Picture 2">
            <a:extLst>
              <a:ext uri="{FF2B5EF4-FFF2-40B4-BE49-F238E27FC236}">
                <a16:creationId xmlns:a16="http://schemas.microsoft.com/office/drawing/2014/main" id="{DFC5C1A5-306E-1840-AEFF-4E0B0D1C3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63" y="1676400"/>
            <a:ext cx="8691562" cy="3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a:extLst>
              <a:ext uri="{FF2B5EF4-FFF2-40B4-BE49-F238E27FC236}">
                <a16:creationId xmlns:a16="http://schemas.microsoft.com/office/drawing/2014/main" id="{BA8B3893-CD78-D343-8A56-239CB96FDAFA}"/>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4323451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0D831DE5-2FE5-CB46-ACF3-6B357C171221}"/>
              </a:ext>
            </a:extLst>
          </p:cNvPr>
          <p:cNvSpPr>
            <a:spLocks noGrp="1"/>
          </p:cNvSpPr>
          <p:nvPr>
            <p:ph type="title"/>
          </p:nvPr>
        </p:nvSpPr>
        <p:spPr/>
        <p:txBody>
          <a:bodyPr/>
          <a:lstStyle/>
          <a:p>
            <a:pPr eaLnBrk="1" hangingPunct="1"/>
            <a:r>
              <a:rPr lang="en-US" altLang="en-US" dirty="0"/>
              <a:t>Protocol Using Selective Repeat</a:t>
            </a:r>
          </a:p>
        </p:txBody>
      </p:sp>
      <p:sp>
        <p:nvSpPr>
          <p:cNvPr id="54275" name="Content Placeholder 2">
            <a:extLst>
              <a:ext uri="{FF2B5EF4-FFF2-40B4-BE49-F238E27FC236}">
                <a16:creationId xmlns:a16="http://schemas.microsoft.com/office/drawing/2014/main" id="{D504A579-103B-184F-A85C-D2C0FB4A3409}"/>
              </a:ext>
            </a:extLst>
          </p:cNvPr>
          <p:cNvSpPr>
            <a:spLocks noGrp="1"/>
          </p:cNvSpPr>
          <p:nvPr>
            <p:ph idx="1"/>
          </p:nvPr>
        </p:nvSpPr>
        <p:spPr/>
        <p:txBody>
          <a:bodyPr/>
          <a:lstStyle/>
          <a:p>
            <a:pPr algn="ctr" eaLnBrk="1" hangingPunct="1">
              <a:buFontTx/>
              <a:buNone/>
            </a:pPr>
            <a:r>
              <a:rPr lang="en-US" altLang="en-US"/>
              <a:t>A sliding window protocol using selective repeat.</a:t>
            </a:r>
          </a:p>
        </p:txBody>
      </p:sp>
      <p:sp>
        <p:nvSpPr>
          <p:cNvPr id="54276" name="TextBox 4">
            <a:extLst>
              <a:ext uri="{FF2B5EF4-FFF2-40B4-BE49-F238E27FC236}">
                <a16:creationId xmlns:a16="http://schemas.microsoft.com/office/drawing/2014/main" id="{931513CD-3019-1743-B6F7-75DEC8BC9DC0}"/>
              </a:ext>
            </a:extLst>
          </p:cNvPr>
          <p:cNvSpPr txBox="1">
            <a:spLocks noChangeArrowheads="1"/>
          </p:cNvSpPr>
          <p:nvPr/>
        </p:nvSpPr>
        <p:spPr bwMode="auto">
          <a:xfrm>
            <a:off x="381000" y="51816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pic>
        <p:nvPicPr>
          <p:cNvPr id="54277" name="Picture 2">
            <a:extLst>
              <a:ext uri="{FF2B5EF4-FFF2-40B4-BE49-F238E27FC236}">
                <a16:creationId xmlns:a16="http://schemas.microsoft.com/office/drawing/2014/main" id="{E47E07D4-C3CF-E341-A194-B97ECA703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3" y="1447800"/>
            <a:ext cx="8885237"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a:extLst>
              <a:ext uri="{FF2B5EF4-FFF2-40B4-BE49-F238E27FC236}">
                <a16:creationId xmlns:a16="http://schemas.microsoft.com/office/drawing/2014/main" id="{6564FB96-8F07-2044-8787-64E27F63EB79}"/>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0789027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A525B073-B77A-F942-B69B-CEA911C91FD1}"/>
              </a:ext>
            </a:extLst>
          </p:cNvPr>
          <p:cNvSpPr>
            <a:spLocks noGrp="1"/>
          </p:cNvSpPr>
          <p:nvPr>
            <p:ph type="title"/>
          </p:nvPr>
        </p:nvSpPr>
        <p:spPr/>
        <p:txBody>
          <a:bodyPr/>
          <a:lstStyle/>
          <a:p>
            <a:pPr eaLnBrk="1" hangingPunct="1"/>
            <a:r>
              <a:rPr lang="en-US" altLang="en-US" dirty="0"/>
              <a:t>Protocol Using Selective Repeat</a:t>
            </a:r>
          </a:p>
        </p:txBody>
      </p:sp>
      <p:sp>
        <p:nvSpPr>
          <p:cNvPr id="55299" name="Content Placeholder 2">
            <a:extLst>
              <a:ext uri="{FF2B5EF4-FFF2-40B4-BE49-F238E27FC236}">
                <a16:creationId xmlns:a16="http://schemas.microsoft.com/office/drawing/2014/main" id="{5C1506A7-6CA9-7B4C-9107-CE287C7FDDDC}"/>
              </a:ext>
            </a:extLst>
          </p:cNvPr>
          <p:cNvSpPr>
            <a:spLocks noGrp="1"/>
          </p:cNvSpPr>
          <p:nvPr>
            <p:ph idx="1"/>
          </p:nvPr>
        </p:nvSpPr>
        <p:spPr/>
        <p:txBody>
          <a:bodyPr/>
          <a:lstStyle/>
          <a:p>
            <a:pPr algn="ctr" eaLnBrk="1" hangingPunct="1">
              <a:buFontTx/>
              <a:buNone/>
            </a:pPr>
            <a:r>
              <a:rPr lang="en-US" altLang="en-US"/>
              <a:t>A sliding window protocol using selective repeat.</a:t>
            </a:r>
          </a:p>
        </p:txBody>
      </p:sp>
      <p:sp>
        <p:nvSpPr>
          <p:cNvPr id="55300" name="TextBox 4">
            <a:extLst>
              <a:ext uri="{FF2B5EF4-FFF2-40B4-BE49-F238E27FC236}">
                <a16:creationId xmlns:a16="http://schemas.microsoft.com/office/drawing/2014/main" id="{77C67DF9-33E2-CF4C-8190-FF09F238D33A}"/>
              </a:ext>
            </a:extLst>
          </p:cNvPr>
          <p:cNvSpPr txBox="1">
            <a:spLocks noChangeArrowheads="1"/>
          </p:cNvSpPr>
          <p:nvPr/>
        </p:nvSpPr>
        <p:spPr bwMode="auto">
          <a:xfrm>
            <a:off x="457200" y="41148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pic>
        <p:nvPicPr>
          <p:cNvPr id="55301" name="Picture 2">
            <a:extLst>
              <a:ext uri="{FF2B5EF4-FFF2-40B4-BE49-F238E27FC236}">
                <a16:creationId xmlns:a16="http://schemas.microsoft.com/office/drawing/2014/main" id="{F710FDAF-4FA3-2842-8C4C-E48E258D7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 y="2209800"/>
            <a:ext cx="88804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a:extLst>
              <a:ext uri="{FF2B5EF4-FFF2-40B4-BE49-F238E27FC236}">
                <a16:creationId xmlns:a16="http://schemas.microsoft.com/office/drawing/2014/main" id="{AD1C2A47-45D3-6F41-8009-98390EF1B239}"/>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2221093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C2AC4550-8034-7545-B1AC-5852DB134084}"/>
              </a:ext>
            </a:extLst>
          </p:cNvPr>
          <p:cNvSpPr>
            <a:spLocks noGrp="1"/>
          </p:cNvSpPr>
          <p:nvPr>
            <p:ph type="title"/>
          </p:nvPr>
        </p:nvSpPr>
        <p:spPr/>
        <p:txBody>
          <a:bodyPr/>
          <a:lstStyle/>
          <a:p>
            <a:pPr eaLnBrk="1" hangingPunct="1"/>
            <a:r>
              <a:rPr lang="en-US" altLang="en-US" dirty="0"/>
              <a:t>Protocol Using Selective Repeat</a:t>
            </a:r>
          </a:p>
        </p:txBody>
      </p:sp>
      <p:sp>
        <p:nvSpPr>
          <p:cNvPr id="56323" name="Content Placeholder 2">
            <a:extLst>
              <a:ext uri="{FF2B5EF4-FFF2-40B4-BE49-F238E27FC236}">
                <a16:creationId xmlns:a16="http://schemas.microsoft.com/office/drawing/2014/main" id="{B7B08E3D-10E3-2843-905C-F2BD7A648FEA}"/>
              </a:ext>
            </a:extLst>
          </p:cNvPr>
          <p:cNvSpPr>
            <a:spLocks noGrp="1"/>
          </p:cNvSpPr>
          <p:nvPr>
            <p:ph idx="1"/>
          </p:nvPr>
        </p:nvSpPr>
        <p:spPr/>
        <p:txBody>
          <a:bodyPr/>
          <a:lstStyle/>
          <a:p>
            <a:pPr algn="ctr" eaLnBrk="1" hangingPunct="1">
              <a:buFontTx/>
              <a:buNone/>
            </a:pPr>
            <a:r>
              <a:rPr lang="en-US" altLang="en-US"/>
              <a:t>A sliding window protocol using selective repeat.</a:t>
            </a:r>
          </a:p>
        </p:txBody>
      </p:sp>
      <p:sp>
        <p:nvSpPr>
          <p:cNvPr id="56324" name="TextBox 4">
            <a:extLst>
              <a:ext uri="{FF2B5EF4-FFF2-40B4-BE49-F238E27FC236}">
                <a16:creationId xmlns:a16="http://schemas.microsoft.com/office/drawing/2014/main" id="{17C9FFC3-EFCF-FD4A-9356-826D685C1F63}"/>
              </a:ext>
            </a:extLst>
          </p:cNvPr>
          <p:cNvSpPr txBox="1">
            <a:spLocks noChangeArrowheads="1"/>
          </p:cNvSpPr>
          <p:nvPr/>
        </p:nvSpPr>
        <p:spPr bwMode="auto">
          <a:xfrm>
            <a:off x="457200" y="42672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pic>
        <p:nvPicPr>
          <p:cNvPr id="56325" name="Picture 2">
            <a:extLst>
              <a:ext uri="{FF2B5EF4-FFF2-40B4-BE49-F238E27FC236}">
                <a16:creationId xmlns:a16="http://schemas.microsoft.com/office/drawing/2014/main" id="{C2C51042-746D-6347-B511-259E2DD04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 y="1752600"/>
            <a:ext cx="90519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a:extLst>
              <a:ext uri="{FF2B5EF4-FFF2-40B4-BE49-F238E27FC236}">
                <a16:creationId xmlns:a16="http://schemas.microsoft.com/office/drawing/2014/main" id="{A334A96C-DB6B-0746-8D26-88ACCF39DC41}"/>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0697315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9305705A-605E-D045-9E35-105F2BF9939C}"/>
              </a:ext>
            </a:extLst>
          </p:cNvPr>
          <p:cNvSpPr>
            <a:spLocks noGrp="1"/>
          </p:cNvSpPr>
          <p:nvPr>
            <p:ph type="title"/>
          </p:nvPr>
        </p:nvSpPr>
        <p:spPr/>
        <p:txBody>
          <a:bodyPr/>
          <a:lstStyle/>
          <a:p>
            <a:pPr eaLnBrk="1" hangingPunct="1"/>
            <a:r>
              <a:rPr lang="en-US" altLang="en-US" dirty="0"/>
              <a:t>Protocol Using Selective Repeat</a:t>
            </a:r>
          </a:p>
        </p:txBody>
      </p:sp>
      <p:sp>
        <p:nvSpPr>
          <p:cNvPr id="57347" name="Content Placeholder 2">
            <a:extLst>
              <a:ext uri="{FF2B5EF4-FFF2-40B4-BE49-F238E27FC236}">
                <a16:creationId xmlns:a16="http://schemas.microsoft.com/office/drawing/2014/main" id="{2191789E-0A9E-EF42-8B72-21817B716E92}"/>
              </a:ext>
            </a:extLst>
          </p:cNvPr>
          <p:cNvSpPr>
            <a:spLocks noGrp="1"/>
          </p:cNvSpPr>
          <p:nvPr>
            <p:ph idx="1"/>
          </p:nvPr>
        </p:nvSpPr>
        <p:spPr/>
        <p:txBody>
          <a:bodyPr/>
          <a:lstStyle/>
          <a:p>
            <a:pPr algn="ctr" eaLnBrk="1" hangingPunct="1">
              <a:buFontTx/>
              <a:buNone/>
            </a:pPr>
            <a:r>
              <a:rPr lang="en-US" altLang="en-US"/>
              <a:t>A sliding window protocol using selective repeat.</a:t>
            </a:r>
          </a:p>
        </p:txBody>
      </p:sp>
      <p:sp>
        <p:nvSpPr>
          <p:cNvPr id="57348" name="TextBox 4">
            <a:extLst>
              <a:ext uri="{FF2B5EF4-FFF2-40B4-BE49-F238E27FC236}">
                <a16:creationId xmlns:a16="http://schemas.microsoft.com/office/drawing/2014/main" id="{971F467D-54D7-C147-953F-457F860A8BA7}"/>
              </a:ext>
            </a:extLst>
          </p:cNvPr>
          <p:cNvSpPr txBox="1">
            <a:spLocks noChangeArrowheads="1"/>
          </p:cNvSpPr>
          <p:nvPr/>
        </p:nvSpPr>
        <p:spPr bwMode="auto">
          <a:xfrm>
            <a:off x="457200" y="42672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pic>
        <p:nvPicPr>
          <p:cNvPr id="57349" name="Picture 2">
            <a:extLst>
              <a:ext uri="{FF2B5EF4-FFF2-40B4-BE49-F238E27FC236}">
                <a16:creationId xmlns:a16="http://schemas.microsoft.com/office/drawing/2014/main" id="{102A92CA-0356-2449-9FC4-66538D114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981200"/>
            <a:ext cx="883602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a:extLst>
              <a:ext uri="{FF2B5EF4-FFF2-40B4-BE49-F238E27FC236}">
                <a16:creationId xmlns:a16="http://schemas.microsoft.com/office/drawing/2014/main" id="{F6A092EE-21D0-DB47-A2CF-D7EA54805255}"/>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1123553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3BDB0025-98F1-2E42-8263-69B7D3D0DF96}"/>
              </a:ext>
            </a:extLst>
          </p:cNvPr>
          <p:cNvSpPr>
            <a:spLocks noGrp="1"/>
          </p:cNvSpPr>
          <p:nvPr>
            <p:ph type="title"/>
          </p:nvPr>
        </p:nvSpPr>
        <p:spPr/>
        <p:txBody>
          <a:bodyPr/>
          <a:lstStyle/>
          <a:p>
            <a:pPr eaLnBrk="1" hangingPunct="1"/>
            <a:r>
              <a:rPr lang="en-US" altLang="en-US" dirty="0"/>
              <a:t>Protocol Using Selective Repeat</a:t>
            </a:r>
          </a:p>
        </p:txBody>
      </p:sp>
      <p:sp>
        <p:nvSpPr>
          <p:cNvPr id="58371" name="Content Placeholder 2">
            <a:extLst>
              <a:ext uri="{FF2B5EF4-FFF2-40B4-BE49-F238E27FC236}">
                <a16:creationId xmlns:a16="http://schemas.microsoft.com/office/drawing/2014/main" id="{FBA39956-3741-AE4D-9570-621378E5BC28}"/>
              </a:ext>
            </a:extLst>
          </p:cNvPr>
          <p:cNvSpPr>
            <a:spLocks noGrp="1"/>
          </p:cNvSpPr>
          <p:nvPr>
            <p:ph idx="1"/>
          </p:nvPr>
        </p:nvSpPr>
        <p:spPr/>
        <p:txBody>
          <a:bodyPr/>
          <a:lstStyle/>
          <a:p>
            <a:pPr algn="ctr" eaLnBrk="1" hangingPunct="1">
              <a:buFontTx/>
              <a:buNone/>
            </a:pPr>
            <a:r>
              <a:rPr lang="en-US" altLang="en-US"/>
              <a:t>A sliding window protocol using selective repeat.</a:t>
            </a:r>
          </a:p>
        </p:txBody>
      </p:sp>
      <p:sp>
        <p:nvSpPr>
          <p:cNvPr id="58372" name="TextBox 4">
            <a:extLst>
              <a:ext uri="{FF2B5EF4-FFF2-40B4-BE49-F238E27FC236}">
                <a16:creationId xmlns:a16="http://schemas.microsoft.com/office/drawing/2014/main" id="{045FED5C-8BF5-B04E-857E-5D4144660E46}"/>
              </a:ext>
            </a:extLst>
          </p:cNvPr>
          <p:cNvSpPr txBox="1">
            <a:spLocks noChangeArrowheads="1"/>
          </p:cNvSpPr>
          <p:nvPr/>
        </p:nvSpPr>
        <p:spPr bwMode="auto">
          <a:xfrm>
            <a:off x="533400" y="44958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pic>
        <p:nvPicPr>
          <p:cNvPr id="58373" name="Picture 2">
            <a:extLst>
              <a:ext uri="{FF2B5EF4-FFF2-40B4-BE49-F238E27FC236}">
                <a16:creationId xmlns:a16="http://schemas.microsoft.com/office/drawing/2014/main" id="{6C08E0DE-BDD3-8541-A7CD-DD90FD9AC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905000"/>
            <a:ext cx="8631237"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a:extLst>
              <a:ext uri="{FF2B5EF4-FFF2-40B4-BE49-F238E27FC236}">
                <a16:creationId xmlns:a16="http://schemas.microsoft.com/office/drawing/2014/main" id="{60AC58D5-2856-7547-A0BF-E2B404E6EA34}"/>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9449414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F1C0D7FA-EB1C-E546-924D-E49C342A17FE}"/>
              </a:ext>
            </a:extLst>
          </p:cNvPr>
          <p:cNvSpPr>
            <a:spLocks noGrp="1"/>
          </p:cNvSpPr>
          <p:nvPr>
            <p:ph type="title"/>
          </p:nvPr>
        </p:nvSpPr>
        <p:spPr/>
        <p:txBody>
          <a:bodyPr/>
          <a:lstStyle/>
          <a:p>
            <a:pPr eaLnBrk="1" hangingPunct="1"/>
            <a:r>
              <a:rPr lang="en-US" altLang="en-US" dirty="0"/>
              <a:t>Protocol Using Selective Repeat</a:t>
            </a:r>
          </a:p>
        </p:txBody>
      </p:sp>
      <p:sp>
        <p:nvSpPr>
          <p:cNvPr id="59395" name="Content Placeholder 2">
            <a:extLst>
              <a:ext uri="{FF2B5EF4-FFF2-40B4-BE49-F238E27FC236}">
                <a16:creationId xmlns:a16="http://schemas.microsoft.com/office/drawing/2014/main" id="{7AF7AB4F-FAA7-9C40-998F-32B5F30D0EAC}"/>
              </a:ext>
            </a:extLst>
          </p:cNvPr>
          <p:cNvSpPr>
            <a:spLocks noGrp="1"/>
          </p:cNvSpPr>
          <p:nvPr>
            <p:ph idx="1"/>
          </p:nvPr>
        </p:nvSpPr>
        <p:spPr/>
        <p:txBody>
          <a:bodyPr/>
          <a:lstStyle/>
          <a:p>
            <a:pPr algn="ctr" eaLnBrk="1" hangingPunct="1">
              <a:buFontTx/>
              <a:buNone/>
            </a:pPr>
            <a:r>
              <a:rPr lang="en-US" altLang="en-US"/>
              <a:t>A sliding window protocol using selective repeat.</a:t>
            </a:r>
          </a:p>
        </p:txBody>
      </p:sp>
      <p:sp>
        <p:nvSpPr>
          <p:cNvPr id="59396" name="TextBox 4">
            <a:extLst>
              <a:ext uri="{FF2B5EF4-FFF2-40B4-BE49-F238E27FC236}">
                <a16:creationId xmlns:a16="http://schemas.microsoft.com/office/drawing/2014/main" id="{F31F704C-EB13-4B4C-99C9-D948614C07A5}"/>
              </a:ext>
            </a:extLst>
          </p:cNvPr>
          <p:cNvSpPr txBox="1">
            <a:spLocks noChangeArrowheads="1"/>
          </p:cNvSpPr>
          <p:nvPr/>
        </p:nvSpPr>
        <p:spPr bwMode="auto">
          <a:xfrm>
            <a:off x="533400" y="4495800"/>
            <a:ext cx="106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 . .</a:t>
            </a:r>
          </a:p>
        </p:txBody>
      </p:sp>
      <p:pic>
        <p:nvPicPr>
          <p:cNvPr id="59397" name="Picture 2">
            <a:extLst>
              <a:ext uri="{FF2B5EF4-FFF2-40B4-BE49-F238E27FC236}">
                <a16:creationId xmlns:a16="http://schemas.microsoft.com/office/drawing/2014/main" id="{B58BBB3E-40AF-3D43-90E1-D85E1A891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8" y="1905000"/>
            <a:ext cx="8751887" cy="28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a:extLst>
              <a:ext uri="{FF2B5EF4-FFF2-40B4-BE49-F238E27FC236}">
                <a16:creationId xmlns:a16="http://schemas.microsoft.com/office/drawing/2014/main" id="{F420311E-5187-9846-BC3F-69087452DB2C}"/>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444262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CA" altLang="zh-CN" dirty="0">
                <a:latin typeface="Arial" panose="020B0604020202020204" pitchFamily="34" charset="0"/>
                <a:cs typeface="Arial" panose="020B0604020202020204" pitchFamily="34" charset="0"/>
              </a:rPr>
              <a:t>Error</a:t>
            </a:r>
            <a:r>
              <a:rPr lang="en-US" altLang="zh-CN" dirty="0">
                <a:latin typeface="Arial" panose="020B0604020202020204" pitchFamily="34" charset="0"/>
                <a:cs typeface="Arial" panose="020B0604020202020204" pitchFamily="34" charset="0"/>
              </a:rPr>
              <a:t>-Detection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Codes</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Parity</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492250"/>
                <a:ext cx="7772400" cy="30469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burst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length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n+1</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pass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undetected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first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last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inverted,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and</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other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bits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are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correct.</a:t>
                </a:r>
                <a:r>
                  <a:rPr lang="zh-CN" altLang="en-US" sz="2400" dirty="0">
                    <a:solidFill>
                      <a:srgbClr val="000000"/>
                    </a:solidFill>
                    <a:ea typeface="宋体" panose="02010600030101010101" pitchFamily="2" charset="-122"/>
                  </a:rPr>
                  <a:t> </a:t>
                </a:r>
                <a:endParaRPr lang="en-CA" altLang="zh-CN" sz="2400" dirty="0">
                  <a:solidFill>
                    <a:srgbClr val="000000"/>
                  </a:solidFill>
                  <a:ea typeface="宋体" panose="02010600030101010101" pitchFamily="2" charset="-122"/>
                </a:endParaRPr>
              </a:p>
              <a:p>
                <a:pPr>
                  <a:defRPr/>
                </a:pPr>
                <a:endParaRPr kumimoji="0" lang="en-CA"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a:defRPr/>
                </a:pPr>
                <a:r>
                  <a:rPr lang="en-US" altLang="zh-CN" sz="2400" dirty="0">
                    <a:solidFill>
                      <a:srgbClr val="000000"/>
                    </a:solidFill>
                    <a:ea typeface="宋体" panose="02010600030101010101" pitchFamily="2" charset="-122"/>
                  </a:rPr>
                  <a:t>For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long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burst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or</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multiple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short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bursts,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probability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that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each</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column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will</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accidentally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have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right</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parity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0.5,</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so</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the</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probability</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of</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accepting</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an</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erroneous</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block</a:t>
                </a:r>
                <a:r>
                  <a:rPr lang="zh-CN" altLang="en-US" sz="2400" dirty="0">
                    <a:solidFill>
                      <a:srgbClr val="000000"/>
                    </a:solidFill>
                    <a:ea typeface="宋体" panose="02010600030101010101" pitchFamily="2" charset="-122"/>
                  </a:rPr>
                  <a:t> </a:t>
                </a:r>
                <a:r>
                  <a:rPr lang="en-US" altLang="zh-CN" sz="2400" dirty="0">
                    <a:solidFill>
                      <a:srgbClr val="000000"/>
                    </a:solidFill>
                    <a:ea typeface="宋体" panose="02010600030101010101" pitchFamily="2" charset="-122"/>
                  </a:rPr>
                  <a:t>is</a:t>
                </a:r>
                <a:r>
                  <a:rPr lang="zh-CN" altLang="en-US" sz="2400" dirty="0">
                    <a:solidFill>
                      <a:srgbClr val="000000"/>
                    </a:solidFill>
                    <a:ea typeface="宋体" panose="02010600030101010101" pitchFamily="2" charset="-122"/>
                  </a:rPr>
                  <a:t> </a:t>
                </a:r>
                <a14:m>
                  <m:oMath xmlns:m="http://schemas.openxmlformats.org/officeDocument/2006/math">
                    <m:sSup>
                      <m:sSupPr>
                        <m:ctrlPr>
                          <a:rPr lang="en-US" altLang="zh-CN" sz="2400" i="1" smtClean="0">
                            <a:solidFill>
                              <a:srgbClr val="000000"/>
                            </a:solidFill>
                            <a:latin typeface="Cambria Math" panose="02040503050406030204" pitchFamily="18" charset="0"/>
                            <a:ea typeface="宋体" panose="02010600030101010101" pitchFamily="2" charset="-122"/>
                          </a:rPr>
                        </m:ctrlPr>
                      </m:sSupPr>
                      <m:e>
                        <m:r>
                          <a:rPr lang="en-US" altLang="zh-CN" sz="2400" b="0" i="1" smtClean="0">
                            <a:solidFill>
                              <a:srgbClr val="000000"/>
                            </a:solidFill>
                            <a:latin typeface="Cambria Math" panose="02040503050406030204" pitchFamily="18" charset="0"/>
                            <a:ea typeface="宋体" panose="02010600030101010101" pitchFamily="2" charset="-122"/>
                          </a:rPr>
                          <m:t>2</m:t>
                        </m:r>
                      </m:e>
                      <m:sup>
                        <m:r>
                          <a:rPr lang="en-US" altLang="zh-CN" sz="2400" b="0" i="1" smtClean="0">
                            <a:solidFill>
                              <a:srgbClr val="000000"/>
                            </a:solidFill>
                            <a:latin typeface="Cambria Math" panose="02040503050406030204" pitchFamily="18" charset="0"/>
                            <a:ea typeface="宋体" panose="02010600030101010101" pitchFamily="2" charset="-122"/>
                          </a:rPr>
                          <m:t>−</m:t>
                        </m:r>
                        <m:r>
                          <a:rPr lang="en-US" altLang="zh-CN" sz="2400" b="0" i="1" smtClean="0">
                            <a:solidFill>
                              <a:srgbClr val="000000"/>
                            </a:solidFill>
                            <a:latin typeface="Cambria Math" panose="02040503050406030204" pitchFamily="18" charset="0"/>
                            <a:ea typeface="宋体" panose="02010600030101010101" pitchFamily="2" charset="-122"/>
                          </a:rPr>
                          <m:t>𝑛</m:t>
                        </m:r>
                      </m:sup>
                    </m:sSup>
                  </m:oMath>
                </a14:m>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8194" name="TextBox 1">
                <a:extLst>
                  <a:ext uri="{FF2B5EF4-FFF2-40B4-BE49-F238E27FC236}">
                    <a16:creationId xmlns:a16="http://schemas.microsoft.com/office/drawing/2014/main" id="{6D9D2295-E966-4B40-9873-E0E6361C3A11}"/>
                  </a:ext>
                </a:extLst>
              </p:cNvPr>
              <p:cNvSpPr txBox="1">
                <a:spLocks noRot="1" noChangeAspect="1" noMove="1" noResize="1" noEditPoints="1" noAdjustHandles="1" noChangeArrowheads="1" noChangeShapeType="1" noTextEdit="1"/>
              </p:cNvSpPr>
              <p:nvPr/>
            </p:nvSpPr>
            <p:spPr bwMode="auto">
              <a:xfrm>
                <a:off x="685800" y="1492250"/>
                <a:ext cx="7772400" cy="3046988"/>
              </a:xfrm>
              <a:prstGeom prst="rect">
                <a:avLst/>
              </a:prstGeom>
              <a:blipFill>
                <a:blip r:embed="rId2"/>
                <a:stretch>
                  <a:fillRect l="-1142" t="-1667" r="-97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1691877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E9F0E32E-E1BF-1F45-9BD4-8DBA393DCFF3}"/>
              </a:ext>
            </a:extLst>
          </p:cNvPr>
          <p:cNvSpPr>
            <a:spLocks noGrp="1"/>
          </p:cNvSpPr>
          <p:nvPr>
            <p:ph type="title"/>
          </p:nvPr>
        </p:nvSpPr>
        <p:spPr/>
        <p:txBody>
          <a:bodyPr/>
          <a:lstStyle/>
          <a:p>
            <a:pPr eaLnBrk="1" hangingPunct="1"/>
            <a:r>
              <a:rPr lang="en-US" altLang="en-US" dirty="0"/>
              <a:t>Protocol Using Selective Repeat</a:t>
            </a:r>
          </a:p>
        </p:txBody>
      </p:sp>
      <p:sp>
        <p:nvSpPr>
          <p:cNvPr id="60419" name="Content Placeholder 2">
            <a:extLst>
              <a:ext uri="{FF2B5EF4-FFF2-40B4-BE49-F238E27FC236}">
                <a16:creationId xmlns:a16="http://schemas.microsoft.com/office/drawing/2014/main" id="{D911A1CC-DD5B-9A4D-9C86-C2E8F2CDE6E3}"/>
              </a:ext>
            </a:extLst>
          </p:cNvPr>
          <p:cNvSpPr>
            <a:spLocks noGrp="1"/>
          </p:cNvSpPr>
          <p:nvPr>
            <p:ph idx="1"/>
          </p:nvPr>
        </p:nvSpPr>
        <p:spPr/>
        <p:txBody>
          <a:bodyPr/>
          <a:lstStyle/>
          <a:p>
            <a:pPr algn="ctr" eaLnBrk="1" hangingPunct="1">
              <a:buFontTx/>
              <a:buNone/>
            </a:pPr>
            <a:r>
              <a:rPr lang="en-US" altLang="en-US"/>
              <a:t>A sliding window protocol using selective repeat.</a:t>
            </a:r>
          </a:p>
        </p:txBody>
      </p:sp>
      <p:pic>
        <p:nvPicPr>
          <p:cNvPr id="60420" name="Picture 2">
            <a:extLst>
              <a:ext uri="{FF2B5EF4-FFF2-40B4-BE49-F238E27FC236}">
                <a16:creationId xmlns:a16="http://schemas.microsoft.com/office/drawing/2014/main" id="{E0D2E78B-3360-4E4C-B643-411EF219D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8" y="2286000"/>
            <a:ext cx="9059862"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3F2B0F3D-CA9E-704A-9468-72A0F8D3ED6C}"/>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8807368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A Protocol</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Using</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Selective Repeat</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61417"/>
            <a:ext cx="7772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The window size for Protocol 6 will be (MAX_SEQ+1)/2.</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dirty="0">
                <a:solidFill>
                  <a:srgbClr val="000000"/>
                </a:solidFill>
                <a:ea typeface="宋体" panose="02010600030101010101" pitchFamily="2" charset="-122"/>
              </a:rPr>
              <a:t>e.g., with 3 bits, the sequence number range from 0 to 7, the maximum window size is only (7+1)/2 = 4</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altLang="zh-CN" sz="2400" dirty="0">
              <a:solidFill>
                <a:srgbClr val="000000"/>
              </a:solidFill>
              <a:ea typeface="宋体" panose="02010600030101010101" pitchFamily="2" charset="-122"/>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The number of buffers need is equal to the window size, not to the range of sequence numbers. </a:t>
            </a:r>
          </a:p>
          <a:p>
            <a:pPr marR="0" lvl="0" algn="l" defTabSz="914400" rtl="0" eaLnBrk="1" fontAlgn="base" latinLnBrk="0" hangingPunct="1">
              <a:lnSpc>
                <a:spcPct val="100000"/>
              </a:lnSpc>
              <a:spcBef>
                <a:spcPct val="0"/>
              </a:spcBef>
              <a:spcAft>
                <a:spcPct val="0"/>
              </a:spcAft>
              <a:buClrTx/>
              <a:buSzTx/>
              <a:tabLst/>
              <a:defRPr/>
            </a:pPr>
            <a:endParaRPr lang="en-US" altLang="zh-CN" sz="2400" dirty="0">
              <a:solidFill>
                <a:srgbClr val="000000"/>
              </a:solidFill>
              <a:ea typeface="宋体" panose="02010600030101010101" pitchFamily="2" charset="-122"/>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If the receiver suspects an error, it sends back a negative acknowledgement (NAK) frame to request for retransmission of the frame specified in the NAK.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602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C73D153B-826A-AA46-B00D-3EA197BE9255}"/>
              </a:ext>
            </a:extLst>
          </p:cNvPr>
          <p:cNvSpPr>
            <a:spLocks noGrp="1" noChangeArrowheads="1"/>
          </p:cNvSpPr>
          <p:nvPr>
            <p:ph type="title"/>
          </p:nvPr>
        </p:nvSpPr>
        <p:spPr>
          <a:xfrm>
            <a:off x="0" y="314325"/>
            <a:ext cx="9144000" cy="1143000"/>
          </a:xfrm>
        </p:spPr>
        <p:txBody>
          <a:bodyPr/>
          <a:lstStyle/>
          <a:p>
            <a:pPr eaLnBrk="1" hangingPunct="1"/>
            <a:r>
              <a:rPr lang="en-US" altLang="en-US"/>
              <a:t>Example Data Link Protocols</a:t>
            </a:r>
          </a:p>
        </p:txBody>
      </p:sp>
      <p:sp>
        <p:nvSpPr>
          <p:cNvPr id="62467" name="Rectangle 3">
            <a:extLst>
              <a:ext uri="{FF2B5EF4-FFF2-40B4-BE49-F238E27FC236}">
                <a16:creationId xmlns:a16="http://schemas.microsoft.com/office/drawing/2014/main" id="{CD94E6D2-8D5D-F04C-8ED8-327958D57B71}"/>
              </a:ext>
            </a:extLst>
          </p:cNvPr>
          <p:cNvSpPr>
            <a:spLocks noGrp="1" noChangeArrowheads="1"/>
          </p:cNvSpPr>
          <p:nvPr>
            <p:ph idx="1"/>
          </p:nvPr>
        </p:nvSpPr>
        <p:spPr>
          <a:xfrm>
            <a:off x="381000" y="2209800"/>
            <a:ext cx="9067800" cy="4343400"/>
          </a:xfrm>
        </p:spPr>
        <p:txBody>
          <a:bodyPr/>
          <a:lstStyle/>
          <a:p>
            <a:pPr eaLnBrk="1" hangingPunct="1">
              <a:buFont typeface="Times New Roman" panose="02020603050405020304" pitchFamily="18" charset="0"/>
              <a:buAutoNum type="arabicPeriod"/>
            </a:pPr>
            <a:r>
              <a:rPr lang="en-US" altLang="en-US" sz="3200"/>
              <a:t>Packet over SONET</a:t>
            </a:r>
          </a:p>
          <a:p>
            <a:pPr eaLnBrk="1" hangingPunct="1">
              <a:buFont typeface="Times New Roman" panose="02020603050405020304" pitchFamily="18" charset="0"/>
              <a:buAutoNum type="arabicPeriod"/>
            </a:pPr>
            <a:r>
              <a:rPr lang="en-US" altLang="en-US" sz="3200"/>
              <a:t>ADSL (Asymmetric Digital Subscriber Loop)</a:t>
            </a:r>
          </a:p>
        </p:txBody>
      </p:sp>
      <p:sp>
        <p:nvSpPr>
          <p:cNvPr id="4" name="Rounded Rectangle 3">
            <a:extLst>
              <a:ext uri="{FF2B5EF4-FFF2-40B4-BE49-F238E27FC236}">
                <a16:creationId xmlns:a16="http://schemas.microsoft.com/office/drawing/2014/main" id="{6710F50B-2DAE-744A-A854-7304D4F7E4B0}"/>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5737387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Packet over SONET</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61417"/>
            <a:ext cx="7772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SONET is the physical layer protocol most commonly used over the wide-area optical fiber links that make up the backbone of communication networks. </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PPP (Point-to-Point Protocol) is used to send packets over these links:</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2400" dirty="0">
              <a:solidFill>
                <a:srgbClr val="000000"/>
              </a:solidFill>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PPP runs on IP routers to provide the framing mechanism for SONET.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7519003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998B781A-1275-B44A-A1FA-848184DA0E1B}"/>
              </a:ext>
            </a:extLst>
          </p:cNvPr>
          <p:cNvSpPr>
            <a:spLocks noGrp="1"/>
          </p:cNvSpPr>
          <p:nvPr>
            <p:ph type="title"/>
          </p:nvPr>
        </p:nvSpPr>
        <p:spPr/>
        <p:txBody>
          <a:bodyPr/>
          <a:lstStyle/>
          <a:p>
            <a:pPr eaLnBrk="1" hangingPunct="1"/>
            <a:r>
              <a:rPr lang="en-US" altLang="en-US" dirty="0"/>
              <a:t>Packet over SONET</a:t>
            </a:r>
          </a:p>
        </p:txBody>
      </p:sp>
      <p:sp>
        <p:nvSpPr>
          <p:cNvPr id="63491" name="Content Placeholder 2">
            <a:extLst>
              <a:ext uri="{FF2B5EF4-FFF2-40B4-BE49-F238E27FC236}">
                <a16:creationId xmlns:a16="http://schemas.microsoft.com/office/drawing/2014/main" id="{A50C4BB0-618B-7746-A70E-8A2BB893DD38}"/>
              </a:ext>
            </a:extLst>
          </p:cNvPr>
          <p:cNvSpPr>
            <a:spLocks noGrp="1"/>
          </p:cNvSpPr>
          <p:nvPr>
            <p:ph idx="1"/>
          </p:nvPr>
        </p:nvSpPr>
        <p:spPr/>
        <p:txBody>
          <a:bodyPr/>
          <a:lstStyle/>
          <a:p>
            <a:pPr algn="ctr" eaLnBrk="1" hangingPunct="1">
              <a:buFontTx/>
              <a:buNone/>
            </a:pPr>
            <a:r>
              <a:rPr lang="en-US" altLang="en-US"/>
              <a:t>Packet over SONET. </a:t>
            </a:r>
            <a:r>
              <a:rPr lang="en-US" altLang="en-US">
                <a:solidFill>
                  <a:srgbClr val="0033CC"/>
                </a:solidFill>
              </a:rPr>
              <a:t>(a) </a:t>
            </a:r>
            <a:r>
              <a:rPr lang="en-US" altLang="en-US"/>
              <a:t>A protocol stack. </a:t>
            </a:r>
            <a:r>
              <a:rPr lang="en-US" altLang="en-US">
                <a:solidFill>
                  <a:srgbClr val="0033CC"/>
                </a:solidFill>
              </a:rPr>
              <a:t>(b) </a:t>
            </a:r>
            <a:r>
              <a:rPr lang="en-US" altLang="en-US"/>
              <a:t>Frame relationships</a:t>
            </a:r>
          </a:p>
        </p:txBody>
      </p:sp>
      <p:pic>
        <p:nvPicPr>
          <p:cNvPr id="63492" name="Picture 3">
            <a:extLst>
              <a:ext uri="{FF2B5EF4-FFF2-40B4-BE49-F238E27FC236}">
                <a16:creationId xmlns:a16="http://schemas.microsoft.com/office/drawing/2014/main" id="{54DA8B2A-A68E-A34E-B1BD-0CA9B941AE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0"/>
            <a:ext cx="852487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8BE4AC8A-501F-B94A-8D45-0A3B689CBA0D}"/>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259637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Packet over SONET</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61417"/>
            <a:ext cx="7772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PPP features:</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lang="en-US" altLang="zh-CN" sz="2400" dirty="0">
                <a:solidFill>
                  <a:srgbClr val="000000"/>
                </a:solidFill>
                <a:ea typeface="宋体" panose="02010600030101010101" pitchFamily="2" charset="-122"/>
              </a:rPr>
              <a:t>A framing method that unambiguously delineates the end of one frame and the start of the next one. Also handles error detection.</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 link control protocol to establish and release links. </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r>
              <a:rPr lang="en-US" altLang="zh-CN" sz="2400" dirty="0">
                <a:solidFill>
                  <a:srgbClr val="000000"/>
                </a:solidFill>
                <a:ea typeface="宋体" panose="02010600030101010101" pitchFamily="2" charset="-122"/>
              </a:rPr>
              <a:t>A network control protocol for each network layer supported. </a:t>
            </a:r>
          </a:p>
          <a:p>
            <a:pPr marR="0" lvl="0" algn="l" defTabSz="914400" rtl="0" eaLnBrk="1" fontAlgn="base" latinLnBrk="0" hangingPunct="1">
              <a:lnSpc>
                <a:spcPct val="100000"/>
              </a:lnSpc>
              <a:spcBef>
                <a:spcPct val="0"/>
              </a:spcBef>
              <a:spcAft>
                <a:spcPct val="0"/>
              </a:spcAft>
              <a:buClrTx/>
              <a:buSzTx/>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PPP uses byte stuffing and all frames are an integral number of bytes.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457200" marR="0" lvl="0" indent="-457200" algn="l" defTabSz="914400" rtl="0" eaLnBrk="1" fontAlgn="base" latinLnBrk="0" hangingPunct="1">
              <a:lnSpc>
                <a:spcPct val="100000"/>
              </a:lnSpc>
              <a:spcBef>
                <a:spcPct val="0"/>
              </a:spcBef>
              <a:spcAft>
                <a:spcPct val="0"/>
              </a:spcAft>
              <a:buClrTx/>
              <a:buSzTx/>
              <a:buFontTx/>
              <a:buAutoNum type="arabicPeriod"/>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4641045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FB050699-F94F-BF4E-A8EA-561ADA1B1A5D}"/>
              </a:ext>
            </a:extLst>
          </p:cNvPr>
          <p:cNvSpPr>
            <a:spLocks noGrp="1"/>
          </p:cNvSpPr>
          <p:nvPr>
            <p:ph type="title"/>
          </p:nvPr>
        </p:nvSpPr>
        <p:spPr/>
        <p:txBody>
          <a:bodyPr/>
          <a:lstStyle/>
          <a:p>
            <a:pPr eaLnBrk="1" hangingPunct="1"/>
            <a:r>
              <a:rPr lang="en-US" altLang="en-US" dirty="0"/>
              <a:t>Packet over SONET</a:t>
            </a:r>
          </a:p>
        </p:txBody>
      </p:sp>
      <p:sp>
        <p:nvSpPr>
          <p:cNvPr id="65539" name="Content Placeholder 2">
            <a:extLst>
              <a:ext uri="{FF2B5EF4-FFF2-40B4-BE49-F238E27FC236}">
                <a16:creationId xmlns:a16="http://schemas.microsoft.com/office/drawing/2014/main" id="{E202807B-1503-474C-8572-CF33D3A37DCA}"/>
              </a:ext>
            </a:extLst>
          </p:cNvPr>
          <p:cNvSpPr>
            <a:spLocks noGrp="1"/>
          </p:cNvSpPr>
          <p:nvPr>
            <p:ph idx="1"/>
          </p:nvPr>
        </p:nvSpPr>
        <p:spPr/>
        <p:txBody>
          <a:bodyPr/>
          <a:lstStyle/>
          <a:p>
            <a:pPr algn="ctr" eaLnBrk="1" hangingPunct="1">
              <a:buFontTx/>
              <a:buNone/>
            </a:pPr>
            <a:r>
              <a:rPr lang="en-US" altLang="en-US"/>
              <a:t>The PPP full frame format for unnumbered mode operation</a:t>
            </a:r>
          </a:p>
        </p:txBody>
      </p:sp>
      <p:pic>
        <p:nvPicPr>
          <p:cNvPr id="65549" name="Picture 13" descr="03-24">
            <a:extLst>
              <a:ext uri="{FF2B5EF4-FFF2-40B4-BE49-F238E27FC236}">
                <a16:creationId xmlns:a16="http://schemas.microsoft.com/office/drawing/2014/main" id="{69F76B48-632F-D84B-8E99-45C773F73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05113"/>
            <a:ext cx="8686800" cy="1247775"/>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F6EC6FAC-0F49-5849-85FA-21ED3B487277}"/>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5211523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Packet over SONET</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61417"/>
            <a:ext cx="7772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PPP frame: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Flag</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field: 1 byte, 0x7E (01111110). </a:t>
            </a:r>
          </a:p>
          <a:p>
            <a:pPr marL="1085850" lvl="1" indent="-342900">
              <a:buFont typeface="Arial" panose="020B0604020202020204" pitchFamily="34" charset="0"/>
              <a:buChar char="•"/>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If the flag byte happens in the data, it is stuffed with the escape byte 0x7D, and the following byte is changed to 0x5E. For example 0x7D 0x5E is the escape sequence for the flag byte 0x7E. In this way, 0x7E will not happen in the data. </a:t>
            </a:r>
          </a:p>
          <a:p>
            <a:pPr marL="1085850" lvl="1" indent="-342900">
              <a:buFont typeface="Arial" panose="020B0604020202020204" pitchFamily="34" charset="0"/>
              <a:buChar char="•"/>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Only one flag byte is needed between frames.</a:t>
            </a:r>
          </a:p>
          <a:p>
            <a:pPr marL="342900" indent="-342900">
              <a:buFont typeface="Arial" panose="020B0604020202020204" pitchFamily="34" charset="0"/>
              <a:buChar char="•"/>
              <a:defRPr/>
            </a:pPr>
            <a:r>
              <a:rPr lang="en-US" altLang="zh-CN" sz="2400" i="1" dirty="0">
                <a:solidFill>
                  <a:srgbClr val="000000"/>
                </a:solidFill>
                <a:ea typeface="宋体" panose="02010600030101010101" pitchFamily="2" charset="-122"/>
              </a:rPr>
              <a:t>Address</a:t>
            </a:r>
            <a:r>
              <a:rPr lang="en-US" altLang="zh-CN" sz="2400" dirty="0">
                <a:solidFill>
                  <a:srgbClr val="000000"/>
                </a:solidFill>
                <a:ea typeface="宋体" panose="02010600030101010101" pitchFamily="2" charset="-122"/>
              </a:rPr>
              <a:t> field, default value is 11111111, all stations are to accept the frame. </a:t>
            </a:r>
          </a:p>
          <a:p>
            <a:pPr marL="342900" indent="-342900">
              <a:buFont typeface="Arial" panose="020B0604020202020204" pitchFamily="34" charset="0"/>
              <a:buChar char="•"/>
              <a:defRPr/>
            </a:pP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Control</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field, default value is 00000011, indicates an unnumbered frame.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88514812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9055A2B-958B-4F4D-AEA5-32931518EFFE}"/>
              </a:ext>
            </a:extLst>
          </p:cNvPr>
          <p:cNvSpPr>
            <a:spLocks noGrp="1" noChangeArrowheads="1"/>
          </p:cNvSpPr>
          <p:nvPr>
            <p:ph type="title"/>
          </p:nvPr>
        </p:nvSpPr>
        <p:spPr>
          <a:xfrm>
            <a:off x="0" y="0"/>
            <a:ext cx="9144000" cy="1492250"/>
          </a:xfrm>
        </p:spPr>
        <p:txBody>
          <a:bodyPr/>
          <a:lstStyle/>
          <a:p>
            <a:pPr eaLnBrk="1" hangingPunct="1"/>
            <a:r>
              <a:rPr lang="en-US" altLang="zh-CN" dirty="0">
                <a:latin typeface="Arial" panose="020B0604020202020204" pitchFamily="34" charset="0"/>
                <a:cs typeface="Arial" panose="020B0604020202020204" pitchFamily="34" charset="0"/>
              </a:rPr>
              <a:t>Packet over SONET</a:t>
            </a:r>
            <a:endParaRPr lang="en-US" altLang="en-US" sz="3600" dirty="0">
              <a:latin typeface="Arial" panose="020B0604020202020204" pitchFamily="34" charset="0"/>
              <a:ea typeface="宋体" panose="02010600030101010101" pitchFamily="2" charset="-122"/>
              <a:cs typeface="Arial" panose="020B0604020202020204" pitchFamily="34" charset="0"/>
            </a:endParaRPr>
          </a:p>
        </p:txBody>
      </p:sp>
      <p:sp>
        <p:nvSpPr>
          <p:cNvPr id="8194" name="TextBox 1">
            <a:extLst>
              <a:ext uri="{FF2B5EF4-FFF2-40B4-BE49-F238E27FC236}">
                <a16:creationId xmlns:a16="http://schemas.microsoft.com/office/drawing/2014/main" id="{6D9D2295-E966-4B40-9873-E0E6361C3A11}"/>
              </a:ext>
            </a:extLst>
          </p:cNvPr>
          <p:cNvSpPr txBox="1">
            <a:spLocks noChangeArrowheads="1"/>
          </p:cNvSpPr>
          <p:nvPr/>
        </p:nvSpPr>
        <p:spPr bwMode="auto">
          <a:xfrm>
            <a:off x="685800" y="1261417"/>
            <a:ext cx="7772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PPP frame:</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i="1" dirty="0">
                <a:solidFill>
                  <a:srgbClr val="000000"/>
                </a:solidFill>
                <a:ea typeface="宋体" panose="02010600030101010101" pitchFamily="2" charset="-122"/>
              </a:rPr>
              <a:t>Protocol</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field: what kinds of packet is in the </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Payload</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field, e.g., IPv4, IPv6, and other network layer protocols.</a:t>
            </a:r>
            <a:endParaRPr lang="en-US" altLang="zh-CN" sz="2400" dirty="0">
              <a:solidFill>
                <a:srgbClr val="000000"/>
              </a:solidFill>
              <a:ea typeface="宋体" panose="02010600030101010101"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Payload</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field: variable length.</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altLang="zh-CN" sz="2400" i="1" dirty="0">
                <a:solidFill>
                  <a:srgbClr val="000000"/>
                </a:solidFill>
                <a:ea typeface="宋体" panose="02010600030101010101" pitchFamily="2" charset="-122"/>
              </a:rPr>
              <a:t>Checksum</a:t>
            </a:r>
            <a:r>
              <a:rPr lang="en-US" altLang="zh-CN" sz="2400" dirty="0">
                <a:solidFill>
                  <a:srgbClr val="000000"/>
                </a:solidFill>
                <a:ea typeface="宋体" panose="02010600030101010101" pitchFamily="2" charset="-122"/>
              </a:rPr>
              <a:t> field: 2 or 4 bytes CRC.</a:t>
            </a:r>
          </a:p>
          <a:p>
            <a:pPr marR="0" lvl="0" algn="l" defTabSz="914400" rtl="0" eaLnBrk="1" fontAlgn="base" latinLnBrk="0" hangingPunct="1">
              <a:lnSpc>
                <a:spcPct val="100000"/>
              </a:lnSpc>
              <a:spcBef>
                <a:spcPct val="0"/>
              </a:spcBef>
              <a:spcAft>
                <a:spcPct val="0"/>
              </a:spcAft>
              <a:buClrTx/>
              <a:buSzTx/>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PPP is a framing mechanism that can carry the packets of multiple protocols over many types of physical layers. </a:t>
            </a:r>
          </a:p>
          <a:p>
            <a:pPr marR="0" lvl="0" algn="l" defTabSz="914400" rtl="0" eaLnBrk="1" fontAlgn="base" latinLnBrk="0" hangingPunct="1">
              <a:lnSpc>
                <a:spcPct val="100000"/>
              </a:lnSpc>
              <a:spcBef>
                <a:spcPct val="0"/>
              </a:spcBef>
              <a:spcAft>
                <a:spcPct val="0"/>
              </a:spcAft>
              <a:buClrTx/>
              <a:buSzTx/>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R="0" lvl="0" algn="l" defTabSz="914400" rtl="0" eaLnBrk="1" fontAlgn="base" latinLnBrk="0" hangingPunct="1">
              <a:lnSpc>
                <a:spcPct val="100000"/>
              </a:lnSpc>
              <a:spcBef>
                <a:spcPct val="0"/>
              </a:spcBef>
              <a:spcAft>
                <a:spcPct val="0"/>
              </a:spcAft>
              <a:buClrTx/>
              <a:buSzTx/>
              <a:tabLst/>
              <a:defRPr/>
            </a:pPr>
            <a:r>
              <a:rPr lang="en-US" altLang="zh-CN" sz="2400" dirty="0">
                <a:solidFill>
                  <a:srgbClr val="000000"/>
                </a:solidFill>
                <a:ea typeface="宋体" panose="02010600030101010101" pitchFamily="2" charset="-122"/>
              </a:rPr>
              <a:t>Before PPP frames can be carried over SONET lines, the PPP link must be established and configured. </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0855533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BFC121C6-B327-A846-9A9D-2CA285DC7A99}"/>
              </a:ext>
            </a:extLst>
          </p:cNvPr>
          <p:cNvSpPr>
            <a:spLocks noGrp="1"/>
          </p:cNvSpPr>
          <p:nvPr>
            <p:ph type="title"/>
          </p:nvPr>
        </p:nvSpPr>
        <p:spPr/>
        <p:txBody>
          <a:bodyPr/>
          <a:lstStyle/>
          <a:p>
            <a:pPr eaLnBrk="1" hangingPunct="1"/>
            <a:r>
              <a:rPr lang="en-US" altLang="en-US" dirty="0"/>
              <a:t>Packet over SONET</a:t>
            </a:r>
          </a:p>
        </p:txBody>
      </p:sp>
      <p:sp>
        <p:nvSpPr>
          <p:cNvPr id="66563" name="Content Placeholder 2">
            <a:extLst>
              <a:ext uri="{FF2B5EF4-FFF2-40B4-BE49-F238E27FC236}">
                <a16:creationId xmlns:a16="http://schemas.microsoft.com/office/drawing/2014/main" id="{FBDD6549-C3F2-7249-B667-E2ED9C98B6BE}"/>
              </a:ext>
            </a:extLst>
          </p:cNvPr>
          <p:cNvSpPr>
            <a:spLocks noGrp="1"/>
          </p:cNvSpPr>
          <p:nvPr>
            <p:ph idx="1"/>
          </p:nvPr>
        </p:nvSpPr>
        <p:spPr/>
        <p:txBody>
          <a:bodyPr/>
          <a:lstStyle/>
          <a:p>
            <a:pPr algn="ctr" eaLnBrk="1" hangingPunct="1">
              <a:buFontTx/>
              <a:buNone/>
            </a:pPr>
            <a:r>
              <a:rPr lang="en-US" altLang="en-US"/>
              <a:t>State diagram for bringing a PPP link up and down</a:t>
            </a:r>
          </a:p>
        </p:txBody>
      </p:sp>
      <p:pic>
        <p:nvPicPr>
          <p:cNvPr id="66564" name="Picture 2">
            <a:extLst>
              <a:ext uri="{FF2B5EF4-FFF2-40B4-BE49-F238E27FC236}">
                <a16:creationId xmlns:a16="http://schemas.microsoft.com/office/drawing/2014/main" id="{3FA2A8EE-F5B9-E144-9AC7-6ABB2D4DF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838200"/>
            <a:ext cx="6934200"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6492C0BE-1CBA-7541-9712-8B9CF615A36E}"/>
              </a:ext>
            </a:extLst>
          </p:cNvPr>
          <p:cNvSpPr/>
          <p:nvPr/>
        </p:nvSpPr>
        <p:spPr bwMode="auto">
          <a:xfrm>
            <a:off x="381000" y="6553200"/>
            <a:ext cx="8382000" cy="304800"/>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954969331"/>
      </p:ext>
    </p:extLst>
  </p:cSld>
  <p:clrMapOvr>
    <a:masterClrMapping/>
  </p:clrMapOvr>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ppt72BC.tmp</Template>
  <TotalTime>2007</TotalTime>
  <Words>6407</Words>
  <Application>Microsoft Macintosh PowerPoint</Application>
  <PresentationFormat>On-screen Show (4:3)</PresentationFormat>
  <Paragraphs>560</Paragraphs>
  <Slides>106</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106</vt:i4>
      </vt:variant>
    </vt:vector>
  </HeadingPairs>
  <TitlesOfParts>
    <vt:vector size="116" baseType="lpstr">
      <vt:lpstr>宋体</vt:lpstr>
      <vt:lpstr>Arial</vt:lpstr>
      <vt:lpstr>Calibri</vt:lpstr>
      <vt:lpstr>Cambria Math</vt:lpstr>
      <vt:lpstr>Times New Roman</vt:lpstr>
      <vt:lpstr>Tannenbaum</vt:lpstr>
      <vt:lpstr>Custom Design</vt:lpstr>
      <vt:lpstr>1_Tannenbaum</vt:lpstr>
      <vt:lpstr>2_Tannenbaum</vt:lpstr>
      <vt:lpstr>3_Tannenbaum</vt:lpstr>
      <vt:lpstr>The Data Link Layer</vt:lpstr>
      <vt:lpstr>Error-Detecting Codes</vt:lpstr>
      <vt:lpstr>Error-Detection Codes Parity</vt:lpstr>
      <vt:lpstr>Error-Detection Codes Parity</vt:lpstr>
      <vt:lpstr>Error-Detection Codes Parity</vt:lpstr>
      <vt:lpstr>Error-Detection Codes Parity</vt:lpstr>
      <vt:lpstr>Error-Detecting Codes</vt:lpstr>
      <vt:lpstr>Error-Detection Codes Parity</vt:lpstr>
      <vt:lpstr>Error-Detection Codes Parity</vt:lpstr>
      <vt:lpstr>Error-Detection Codes Checksum</vt:lpstr>
      <vt:lpstr>Error-Detection Codes Checksum</vt:lpstr>
      <vt:lpstr>Error-Detection Codes Checksum</vt:lpstr>
      <vt:lpstr>Error-Detection Codes Checksum</vt:lpstr>
      <vt:lpstr>Error-Detection Codes CRCs</vt:lpstr>
      <vt:lpstr>Error-Detection Codes CRCs</vt:lpstr>
      <vt:lpstr>Error-Detection Codes CRCs</vt:lpstr>
      <vt:lpstr>Error-Detecting Codes (3)</vt:lpstr>
      <vt:lpstr>Error-Detection Codes CRCs</vt:lpstr>
      <vt:lpstr>Error-Detection Codes CRCs</vt:lpstr>
      <vt:lpstr>Error-Detection Codes CRCs</vt:lpstr>
      <vt:lpstr>Error-Detection Codes CRCs</vt:lpstr>
      <vt:lpstr>Elementary Data Link Protocols</vt:lpstr>
      <vt:lpstr>Elementary Data Link Protocols</vt:lpstr>
      <vt:lpstr>Elementary Data Link Protocols</vt:lpstr>
      <vt:lpstr>Elementary Data Link Protocols</vt:lpstr>
      <vt:lpstr>Elementary Data Link Protocols</vt:lpstr>
      <vt:lpstr>Elementary Data Link Protocols</vt:lpstr>
      <vt:lpstr>Elementary Data Link Protocols</vt:lpstr>
      <vt:lpstr>Elementary Data Link Protocols</vt:lpstr>
      <vt:lpstr>Elementary Data Link Protocols</vt:lpstr>
      <vt:lpstr>Elementary Data Link Protocols</vt:lpstr>
      <vt:lpstr>Elementary Data Link Protocols</vt:lpstr>
      <vt:lpstr>Elementary Data Link Protocols</vt:lpstr>
      <vt:lpstr>Elementary Data Link Protocols</vt:lpstr>
      <vt:lpstr>Elementary Data Link Protocols</vt:lpstr>
      <vt:lpstr>A Utopian Simplex Protocols</vt:lpstr>
      <vt:lpstr>A Utopian Simplex Protocols</vt:lpstr>
      <vt:lpstr>Utopian Simplex Protocol</vt:lpstr>
      <vt:lpstr>Utopian Simplex Protocol</vt:lpstr>
      <vt:lpstr>A Simplex Stop-and-Wait Protocol for an Error-Free Channel</vt:lpstr>
      <vt:lpstr>A Simplex Stop-and-Wait Protocol for an Error-Free Channel</vt:lpstr>
      <vt:lpstr>Simplex Stop-and-Wait Protocol  for an Error-Free Channel</vt:lpstr>
      <vt:lpstr>Simplex Stop-and-Wait Protocol  for an Error-Free Channel</vt:lpstr>
      <vt:lpstr>A Simplex Stop-and-Wait Protocol for a Noisy Channel</vt:lpstr>
      <vt:lpstr>A Simplex Stop-and-Wait Protocol for a Noisy Channel</vt:lpstr>
      <vt:lpstr>A Simplex Stop-and-Wait Protocol for a Noisy Channel</vt:lpstr>
      <vt:lpstr>A Simplex Stop-and-Wait Protocol for a Noisy Channel</vt:lpstr>
      <vt:lpstr>A Simplex Stop-and-Wait Protocol for a Noisy Channel</vt:lpstr>
      <vt:lpstr>A Simplex Stop-and-Wait Protocol for a Noisy Channel</vt:lpstr>
      <vt:lpstr>A Simplex Stop-and-Wait Protocol for a Noisy Channel</vt:lpstr>
      <vt:lpstr>A Simplex Stop-and-Wait Protocol for a Noisy Channel</vt:lpstr>
      <vt:lpstr>A Simplex Stop-and-Wait Protocol for a Noisy Channel</vt:lpstr>
      <vt:lpstr>Sliding Window Protocol</vt:lpstr>
      <vt:lpstr>Sliding Window Protocol</vt:lpstr>
      <vt:lpstr>Sliding Window Protocol</vt:lpstr>
      <vt:lpstr>Sliding Window Protocol</vt:lpstr>
      <vt:lpstr>Sliding Window Protocol</vt:lpstr>
      <vt:lpstr>Sliding Window Protocol</vt:lpstr>
      <vt:lpstr>Sliding Window Protocols</vt:lpstr>
      <vt:lpstr>Sliding Window Protocols</vt:lpstr>
      <vt:lpstr>A One-Bit Sliding Window Protocol</vt:lpstr>
      <vt:lpstr>A One-Bit Sliding Window Protocol</vt:lpstr>
      <vt:lpstr>A One-Bit Sliding Window Protocol</vt:lpstr>
      <vt:lpstr>One-Bit Sliding Window Protocol</vt:lpstr>
      <vt:lpstr>One-Bit Sliding Window Protocol</vt:lpstr>
      <vt:lpstr>One-Bit Sliding Window Protocol</vt:lpstr>
      <vt:lpstr>One-Bit Sliding Window Protocol</vt:lpstr>
      <vt:lpstr>A Protocol Using Go-Back-N</vt:lpstr>
      <vt:lpstr>A Protocol Using Go-Back-N</vt:lpstr>
      <vt:lpstr>A Protocol Using Go-Back-N</vt:lpstr>
      <vt:lpstr>Protocol Using Go-Back-N</vt:lpstr>
      <vt:lpstr>Protocol Using Go-Back-N</vt:lpstr>
      <vt:lpstr>A Protocol Using Go-Back-N</vt:lpstr>
      <vt:lpstr>Protocol Using Go-Back-N</vt:lpstr>
      <vt:lpstr>Protocol Using Go-Back-N</vt:lpstr>
      <vt:lpstr>Protocol Using Go-Back-N</vt:lpstr>
      <vt:lpstr>Protocol Using Go-Back-N</vt:lpstr>
      <vt:lpstr>Protocol Using Go-Back-N</vt:lpstr>
      <vt:lpstr>Protocol Using Go-Back-N</vt:lpstr>
      <vt:lpstr>Protocol Using Go-Back-N</vt:lpstr>
      <vt:lpstr>A Protocol Using Selective Repeat</vt:lpstr>
      <vt:lpstr>Protocol Using Selective Repeat</vt:lpstr>
      <vt:lpstr>Protocol Using Selective Repeat</vt:lpstr>
      <vt:lpstr>Protocol Using Selective Repeat</vt:lpstr>
      <vt:lpstr>Protocol Using Selective Repeat</vt:lpstr>
      <vt:lpstr>Protocol Using Selective Repeat</vt:lpstr>
      <vt:lpstr>Protocol Using Selective Repeat</vt:lpstr>
      <vt:lpstr>Protocol Using Selective Repeat</vt:lpstr>
      <vt:lpstr>Protocol Using Selective Repeat</vt:lpstr>
      <vt:lpstr>Protocol Using Selective Repeat</vt:lpstr>
      <vt:lpstr>A Protocol Using Selective Repeat</vt:lpstr>
      <vt:lpstr>Example Data Link Protocols</vt:lpstr>
      <vt:lpstr>Packet over SONET</vt:lpstr>
      <vt:lpstr>Packet over SONET</vt:lpstr>
      <vt:lpstr>Packet over SONET</vt:lpstr>
      <vt:lpstr>Packet over SONET</vt:lpstr>
      <vt:lpstr>Packet over SONET</vt:lpstr>
      <vt:lpstr>Packet over SONET</vt:lpstr>
      <vt:lpstr>Packet over SONET</vt:lpstr>
      <vt:lpstr>Packet over SONET</vt:lpstr>
      <vt:lpstr>ADSL</vt:lpstr>
      <vt:lpstr>ADSL (Asymmetric Digital  Subscriber Loop)</vt:lpstr>
      <vt:lpstr>ADSL</vt:lpstr>
      <vt:lpstr>ADSL</vt:lpstr>
      <vt:lpstr>ADSL (Asymmetric Digital  Subscriber Loop)</vt:lpstr>
      <vt:lpstr>End</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chen yanjiao</cp:lastModifiedBy>
  <cp:revision>807</cp:revision>
  <dcterms:created xsi:type="dcterms:W3CDTF">2010-05-03T15:18:06Z</dcterms:created>
  <dcterms:modified xsi:type="dcterms:W3CDTF">2019-03-27T01:33:32Z</dcterms:modified>
</cp:coreProperties>
</file>