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804" r:id="rId3"/>
  </p:sldMasterIdLst>
  <p:sldIdLst>
    <p:sldId id="256" r:id="rId4"/>
    <p:sldId id="356" r:id="rId5"/>
    <p:sldId id="258" r:id="rId6"/>
    <p:sldId id="357" r:id="rId7"/>
    <p:sldId id="358" r:id="rId8"/>
    <p:sldId id="359" r:id="rId9"/>
    <p:sldId id="360" r:id="rId10"/>
    <p:sldId id="259" r:id="rId11"/>
    <p:sldId id="361" r:id="rId12"/>
    <p:sldId id="363" r:id="rId13"/>
    <p:sldId id="362" r:id="rId14"/>
    <p:sldId id="260" r:id="rId15"/>
    <p:sldId id="364" r:id="rId16"/>
    <p:sldId id="365" r:id="rId17"/>
    <p:sldId id="261" r:id="rId18"/>
    <p:sldId id="366" r:id="rId19"/>
    <p:sldId id="367" r:id="rId20"/>
    <p:sldId id="262" r:id="rId21"/>
    <p:sldId id="368" r:id="rId22"/>
    <p:sldId id="263" r:id="rId23"/>
    <p:sldId id="369" r:id="rId24"/>
    <p:sldId id="370" r:id="rId25"/>
    <p:sldId id="371" r:id="rId26"/>
    <p:sldId id="372" r:id="rId27"/>
    <p:sldId id="373" r:id="rId28"/>
    <p:sldId id="374" r:id="rId29"/>
    <p:sldId id="264" r:id="rId30"/>
    <p:sldId id="375" r:id="rId31"/>
    <p:sldId id="265" r:id="rId32"/>
    <p:sldId id="376" r:id="rId33"/>
    <p:sldId id="377" r:id="rId34"/>
    <p:sldId id="266" r:id="rId35"/>
    <p:sldId id="378" r:id="rId36"/>
    <p:sldId id="379" r:id="rId37"/>
    <p:sldId id="267" r:id="rId38"/>
    <p:sldId id="380" r:id="rId39"/>
    <p:sldId id="381" r:id="rId40"/>
    <p:sldId id="268" r:id="rId41"/>
    <p:sldId id="382" r:id="rId42"/>
    <p:sldId id="383" r:id="rId43"/>
    <p:sldId id="384" r:id="rId44"/>
    <p:sldId id="269" r:id="rId45"/>
    <p:sldId id="385" r:id="rId46"/>
    <p:sldId id="386" r:id="rId47"/>
    <p:sldId id="270" r:id="rId48"/>
    <p:sldId id="387" r:id="rId49"/>
    <p:sldId id="388" r:id="rId50"/>
    <p:sldId id="389" r:id="rId51"/>
    <p:sldId id="271" r:id="rId52"/>
    <p:sldId id="390" r:id="rId53"/>
    <p:sldId id="272" r:id="rId54"/>
    <p:sldId id="391" r:id="rId55"/>
    <p:sldId id="392" r:id="rId56"/>
    <p:sldId id="393" r:id="rId57"/>
    <p:sldId id="273" r:id="rId58"/>
    <p:sldId id="394" r:id="rId59"/>
    <p:sldId id="274" r:id="rId60"/>
    <p:sldId id="395" r:id="rId61"/>
    <p:sldId id="396" r:id="rId62"/>
    <p:sldId id="276" r:id="rId63"/>
    <p:sldId id="278" r:id="rId64"/>
    <p:sldId id="397" r:id="rId65"/>
    <p:sldId id="398" r:id="rId66"/>
    <p:sldId id="399" r:id="rId67"/>
    <p:sldId id="400" r:id="rId68"/>
    <p:sldId id="401" r:id="rId69"/>
    <p:sldId id="279" r:id="rId70"/>
    <p:sldId id="402" r:id="rId71"/>
    <p:sldId id="403" r:id="rId72"/>
    <p:sldId id="404" r:id="rId73"/>
    <p:sldId id="405" r:id="rId74"/>
    <p:sldId id="406" r:id="rId75"/>
    <p:sldId id="280" r:id="rId76"/>
    <p:sldId id="407" r:id="rId77"/>
    <p:sldId id="328" r:id="rId78"/>
    <p:sldId id="408" r:id="rId79"/>
    <p:sldId id="409" r:id="rId80"/>
    <p:sldId id="410" r:id="rId81"/>
    <p:sldId id="281" r:id="rId82"/>
    <p:sldId id="411" r:id="rId83"/>
    <p:sldId id="412" r:id="rId84"/>
    <p:sldId id="282" r:id="rId85"/>
    <p:sldId id="413" r:id="rId86"/>
    <p:sldId id="414" r:id="rId87"/>
    <p:sldId id="283" r:id="rId88"/>
    <p:sldId id="284" r:id="rId89"/>
    <p:sldId id="415" r:id="rId90"/>
    <p:sldId id="416" r:id="rId91"/>
    <p:sldId id="417" r:id="rId92"/>
    <p:sldId id="418" r:id="rId93"/>
    <p:sldId id="285" r:id="rId94"/>
    <p:sldId id="419" r:id="rId95"/>
    <p:sldId id="420" r:id="rId96"/>
    <p:sldId id="421" r:id="rId97"/>
    <p:sldId id="286" r:id="rId98"/>
    <p:sldId id="422" r:id="rId99"/>
    <p:sldId id="289" r:id="rId100"/>
    <p:sldId id="423" r:id="rId101"/>
    <p:sldId id="290" r:id="rId102"/>
    <p:sldId id="291" r:id="rId103"/>
    <p:sldId id="424" r:id="rId104"/>
    <p:sldId id="292" r:id="rId105"/>
    <p:sldId id="425" r:id="rId106"/>
    <p:sldId id="426" r:id="rId107"/>
    <p:sldId id="427" r:id="rId108"/>
    <p:sldId id="293" r:id="rId109"/>
    <p:sldId id="294" r:id="rId110"/>
    <p:sldId id="295" r:id="rId111"/>
    <p:sldId id="296" r:id="rId112"/>
    <p:sldId id="297" r:id="rId113"/>
    <p:sldId id="298" r:id="rId114"/>
    <p:sldId id="327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1"/>
    <p:restoredTop sz="92589"/>
  </p:normalViewPr>
  <p:slideViewPr>
    <p:cSldViewPr snapToGrid="0">
      <p:cViewPr varScale="1">
        <p:scale>
          <a:sx n="74" d="100"/>
          <a:sy n="74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viewProps" Target="view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1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A0B70A-A449-AD48-91EF-FB32017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751D-72B9-884B-91B7-A66D88DE7BBF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D841B7-4A5A-6A45-8EA8-6B10772B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ED52A1-38B9-6649-BDFB-99EDD48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64231-C75D-E948-BDBA-44DF63B6A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8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21D056-7908-8D42-B2B6-A8E2DA50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9EEC-9432-9843-83C7-100110D88DB3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0DADDD-736D-9A4B-B001-412CA65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49D365-6508-6A46-98B6-AD01378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377AC-4B9B-E542-BB5B-20B2B0FF4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9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9196E2-38D7-0643-8779-88F300C9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EC18D-36A5-D54D-AA32-587AD7A110DE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ABBF6-1792-6A4F-A3B2-C5E3319D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F84CA-EB85-E649-81CD-06A1DCA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9E24C-6839-824B-A746-853D00CFE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85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CB9E-1975-E749-B749-049A11ED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3AF9-0120-F146-849F-77ED7349A6DA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0DB-4A6A-0D42-8A6B-7F1D3EB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5EEF-7008-F94C-98EA-16DEBD9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88E15-43C5-E341-8396-1C081F645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CD20-19D1-3943-8E6F-0427688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E866-7FBA-C742-9075-ABE3857E030E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C881-1BD2-C94A-ADCE-C376B84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882E-7BB8-FA46-A162-1B96895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E239-9BC2-6F4F-9B13-26369A313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38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33F699-9521-2A43-9AAC-BF84BF30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9C50-D260-1F44-B3E5-B8861309D855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F9FFA-7E8F-234D-A99F-66F8F35A5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691BD7-5907-824A-8141-AAFB6CD1F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1C368-2391-D74D-8DB1-7F2AC6FF5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6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03AB-F634-384E-837D-62BC8A34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3A79-9A4E-594A-88B7-926B15DE8FD4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7FBA-EACC-1F43-A72E-5AE346C5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7091-8C04-B644-8C0E-4F7ACF7E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9CF1-474C-9F4B-B15C-7BB7DE518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3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90E2-E732-D542-8649-F6924FD13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1E38FD-8D10-D54B-9A16-972DBFADC527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C52E-F68E-2D41-AD34-5350C28CD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F13FC3-0714-8948-9ADE-85D13B2CDC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4A44B3-9B55-D449-BF61-739545D80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3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71621-E4C9-614E-90FA-0551F7A02E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A3FBA1-7A90-664D-8C95-B7EC8ADC0A1D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CFF4-BD91-0F42-A2CB-C247ED8425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145867-8784-9849-9801-1163959F6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FDAE55-AC43-BF42-BB24-941F67DA6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7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4E66-2710-3D4B-8B77-86A958C3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A663-FFC7-794C-8CBC-BA2B5FDCF6BF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8C67-5790-A34C-A30F-4195D52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E22F-81CA-AC41-974C-7E335D42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4E8A4-6E17-094F-8269-F274D264A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F76B86-5689-F34F-8743-A523FB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9144000" cy="228600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Computer Networks, Fifth Edition by Andrew </a:t>
            </a:r>
            <a:r>
              <a:rPr lang="en-US" err="1"/>
              <a:t>Tanenbaum</a:t>
            </a:r>
            <a:r>
              <a:rPr lang="en-US"/>
              <a:t> and David </a:t>
            </a:r>
            <a:r>
              <a:rPr lang="en-US" err="1"/>
              <a:t>Wetherall</a:t>
            </a:r>
            <a:r>
              <a:rPr lang="en-US"/>
              <a:t>, © Pearson Education-Prentice Hall, 2011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893-0FFA-C747-8F96-85A6909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0C95-7849-6642-8022-E1107AFFA3EF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74F1-D518-7242-9DFC-E71CCD8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1CB9-A458-0F4E-8FEB-42D07E30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A223F-565F-7240-B4B0-1B1172193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69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207EA8-54C1-4141-B2F1-CDF76B3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9CB4-82F1-7B42-B47A-D17E2B687EE2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3E590D-0DC0-934C-851C-C6106AF9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259DE-6A34-D146-8D60-992D47FD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160C7-9061-EC41-AE39-13D458643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7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362AB4-6C4F-214B-A350-C628BDA1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DBDC3-D848-9D43-9025-5BC01F86E249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D55C02-A0BA-A749-BF88-58DEB17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B7901-71F4-2841-9B96-FCDF7595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57A01-CA92-7B4B-9759-82F976233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8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A27192-716F-D941-9083-5D0E405C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3ADB-D826-EC45-BEEE-A266C9EE283C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20E5C-D88D-D047-BE28-D5AFD02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25893A-8E71-4645-8096-98DA278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AC530-AAD7-5C48-BAE0-6831043A6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94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772A1B-3FA2-8C41-AEC1-057C82809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AFF807-474A-8749-9D5A-FC718D90D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B86E9D-255A-284A-B18F-D86DF1E676E8}"/>
              </a:ext>
            </a:extLst>
          </p:cNvPr>
          <p:cNvSpPr txBox="1">
            <a:spLocks/>
          </p:cNvSpPr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en-US" i="1" dirty="0">
                <a:latin typeface="Arial" charset="0"/>
                <a:cs typeface="Arial" charset="0"/>
              </a:rPr>
              <a:t>Computer Networks</a:t>
            </a:r>
            <a:r>
              <a:rPr lang="en-US" dirty="0">
                <a:latin typeface="Arial" charset="0"/>
                <a:cs typeface="Arial" charset="0"/>
              </a:rPr>
              <a:t>, Fifth Edition by Andrew </a:t>
            </a:r>
            <a:r>
              <a:rPr lang="en-US" dirty="0" err="1">
                <a:latin typeface="Arial" charset="0"/>
                <a:cs typeface="Arial" charset="0"/>
              </a:rPr>
              <a:t>Tanenbaum</a:t>
            </a:r>
            <a:r>
              <a:rPr lang="en-US" dirty="0">
                <a:latin typeface="Arial" charset="0"/>
                <a:cs typeface="Arial" charset="0"/>
              </a:rPr>
              <a:t> and David </a:t>
            </a:r>
            <a:r>
              <a:rPr lang="en-US" dirty="0" err="1">
                <a:latin typeface="Arial" charset="0"/>
                <a:cs typeface="Arial" charset="0"/>
              </a:rPr>
              <a:t>Wetherall</a:t>
            </a:r>
            <a:r>
              <a:rPr lang="en-US" dirty="0">
                <a:latin typeface="Arial" charset="0"/>
                <a:cs typeface="Arial" charset="0"/>
              </a:rPr>
              <a:t>, © Pearson Education-Prentice Hall, 2011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1" r:id="rId2"/>
    <p:sldLayoutId id="214748380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cs typeface="Arial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cs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  <a:cs typeface="Arial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ABDDF63-C98C-3E4D-B544-F6575EE304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304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F1C43F7-2984-2140-AC81-A34A27E41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1828800"/>
            <a:ext cx="7543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F4D1-03C9-A44F-88CB-CA1609FC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1A1B99-6DB6-374B-AFD9-34AC60BBD77F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38E0-7C73-A249-A5EA-C564A7E4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2D9B-45C4-8343-B80E-EB74E428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14F04B2-3FB8-6A43-9FAB-A166EC22E6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3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1003F8-C7F8-1245-AB8B-A18638418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510A01-E234-5F40-BC96-2B8D07057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B22B5CE-A47B-5042-9671-663FFB6497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8DC0EA4-EB5A-D046-A433-9990FACC6FFA}" type="datetimeFigureOut">
              <a:rPr lang="en-US"/>
              <a:pPr>
                <a:defRPr/>
              </a:pPr>
              <a:t>4/5/19</a:t>
            </a:fld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B2FE6C-C86E-0245-A863-8B4397F7E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C132F8E-EA26-0045-9F51-FA53E22B9B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CC631C6-9BBC-EE45-B065-F0D7DA9CD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9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ACAE5D5-87E9-BC45-B7CB-A82CA2FD4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Medium Access Control Sublayer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4ACBA2C5-EE7F-BC45-8806-F8468C0AF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71464-78CB-C847-861C-319DF8DD6BFC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821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Observable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overlapping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damaged.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hardware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terminate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prematurely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wireless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inferred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acknowledgement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461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E4F929C-CEAC-D040-B079-23E4FFEFD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802.11 Architecture and Protocol Stack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39D5F0-8CD1-964C-AE75-9A4647803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/>
              <a:t>802.11 architecture –  </a:t>
            </a:r>
            <a:r>
              <a:rPr lang="en-US" altLang="en-US"/>
              <a:t>ad-hoc mode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16A8349D-3649-3640-8C05-29E9B721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0625"/>
            <a:ext cx="441960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7953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802.11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Physical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spectrum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2.4GHz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OFDM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5GHz,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54Mbps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OFDM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2.4GHz,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54Mbps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MIMO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(Multiple-Input-Multiple-Output),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antennas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600Mbps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sublayer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LLC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(Logical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Control)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sublayer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70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C8FCD6B-7A50-A543-9089-99427B8E6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802.11 Architecture and Protocol Stack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476401D-0782-A648-BDCC-304A7ABE0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67400"/>
            <a:ext cx="8856662" cy="685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Part of the 802.11 protocol stack.</a:t>
            </a:r>
          </a:p>
        </p:txBody>
      </p:sp>
      <p:pic>
        <p:nvPicPr>
          <p:cNvPr id="38916" name="Picture 6">
            <a:extLst>
              <a:ext uri="{FF2B5EF4-FFF2-40B4-BE49-F238E27FC236}">
                <a16:creationId xmlns:a16="http://schemas.microsoft.com/office/drawing/2014/main" id="{88C5E209-66CC-3346-8F99-BC2A8727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00163"/>
            <a:ext cx="88106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6097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802.11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Physical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spectrum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2.4GHz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OFDM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5GHz,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54Mbps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OFDM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2.4GHz,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54Mbps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MIMO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(Multiple-Input-Multiple-Output),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antennas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600Mbps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sublayer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LLC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(Logical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Control)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sublayer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884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802.11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Phy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802.11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techniques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2.4GHz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5GHz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frequency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Unlicensed.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constraint,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power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1W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devices,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garage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ners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cordless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phones.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methods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wireless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weak,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clear,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adaptation.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540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802.11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CSMA/CD,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CSMA/CA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(CSMA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Avoidance)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backoff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countdown,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pauses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doubles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backoff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219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BF49A6C-0AF2-1941-8C03-54A7F8C23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802.11 MAC Sublayer Protocol (1)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76E9054-431D-7D4C-B9DE-DBB0CC4D0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Sending a frame with CSMA/CA.</a:t>
            </a:r>
          </a:p>
        </p:txBody>
      </p:sp>
      <p:pic>
        <p:nvPicPr>
          <p:cNvPr id="39940" name="Picture 6">
            <a:extLst>
              <a:ext uri="{FF2B5EF4-FFF2-40B4-BE49-F238E27FC236}">
                <a16:creationId xmlns:a16="http://schemas.microsoft.com/office/drawing/2014/main" id="{4E39D80E-DDE0-BE49-9128-8BD46321F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38288"/>
            <a:ext cx="7896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8783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6CD9380-CC59-DB4B-9038-07C8096F3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802.11 MAC Sublayer Protocol (2)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BDA570D-4E73-5648-820F-F3682F3AC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hidden terminal problem.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89FA6C5A-79F9-9B40-8E12-9B79C179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1911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0938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54A6785-5BA0-5A4B-9746-FDD2AFE07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802.11 MAC Sublayer Protocol (3)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DE99E0-A7D0-BF40-B387-DF26D2B1A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exposed terminal problem.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503410A5-0F6B-6046-9567-CF2B77C8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95400"/>
            <a:ext cx="45243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389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EA4776C-FD07-694E-A95F-186DAC620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802.11 MAC Sublayer Protocol (4)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915A7C-472B-F44B-8FBF-465967B15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use of virtual channel sensing using CSMA/CA.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90983F57-E530-7043-A17A-83E66FC5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981200"/>
            <a:ext cx="80867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1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Continuous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assumed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continuous,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anytime.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slotted,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begin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Wire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effectively.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E992F8-9684-3741-9CEF-9A425CE85B10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689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CCAA6FA-A850-4847-8DE2-9F2184409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802.11 MAC Sublayer Protocol (5)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4B46D43-4991-6646-8F78-C90D61401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Interframe spacing in 802.11</a:t>
            </a:r>
          </a:p>
        </p:txBody>
      </p:sp>
      <p:pic>
        <p:nvPicPr>
          <p:cNvPr id="44036" name="Picture 6">
            <a:extLst>
              <a:ext uri="{FF2B5EF4-FFF2-40B4-BE49-F238E27FC236}">
                <a16:creationId xmlns:a16="http://schemas.microsoft.com/office/drawing/2014/main" id="{BF44A55A-FD38-5E4C-A546-54E6B9A7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962150"/>
            <a:ext cx="8277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00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0202F13-7E6B-3246-A15F-0D6B5C05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802.11 Frame Structure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BDF81BD-90C3-A840-B4A7-E2B7111DD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Format of the 802.11 data frame</a:t>
            </a:r>
          </a:p>
        </p:txBody>
      </p:sp>
      <p:pic>
        <p:nvPicPr>
          <p:cNvPr id="45060" name="Picture 6">
            <a:extLst>
              <a:ext uri="{FF2B5EF4-FFF2-40B4-BE49-F238E27FC236}">
                <a16:creationId xmlns:a16="http://schemas.microsoft.com/office/drawing/2014/main" id="{EECE83CD-FA67-1C43-B663-4B06462A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047875"/>
            <a:ext cx="8124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1876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738E8C74-82A8-2043-BB55-CFB2AB4F5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EC2C9A61-EE64-D549-9D2A-3973CDFFB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EB93EC-A271-C74C-95F9-12B14B0754EF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00BB9F-4775-B841-9B03-785C61EC1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Multiple Access Protocols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BDEEDA-874B-C74D-8488-414D0F691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ALOHA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Carrier Sense Multiple Access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Collision-free protocols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Limited-contention protocols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Wireless LAN protocols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ED7039-732E-1A4E-B3BC-F4A36EE6D8BE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ALOHA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developed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Abramson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University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Hawaii.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versions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ALOHA: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slotted.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E992F8-9684-3741-9CEF-9A425CE85B10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9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ALOHA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whenever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ALOHA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central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successful.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ALOHA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7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A8A4BD6-CA6A-9546-9F54-8D69069B2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ALOHA (1)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B7E1530-6179-0343-AF13-D27D64BED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/>
              <a:t>In pure ALOHA, frames are transmitted </a:t>
            </a:r>
            <a:br>
              <a:rPr lang="en-US" altLang="en-US"/>
            </a:br>
            <a:r>
              <a:rPr lang="en-US" altLang="en-US"/>
              <a:t>at completely arbitrary times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6D9EC09E-EBA9-E54A-B8E9-0CD415DC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71625"/>
            <a:ext cx="72866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5">
            <a:extLst>
              <a:ext uri="{FF2B5EF4-FFF2-40B4-BE49-F238E27FC236}">
                <a16:creationId xmlns:a16="http://schemas.microsoft.com/office/drawing/2014/main" id="{EB458AAA-55C4-FE4D-9516-7DB6474CA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Collision</a:t>
            </a:r>
          </a:p>
        </p:txBody>
      </p:sp>
      <p:sp>
        <p:nvSpPr>
          <p:cNvPr id="10246" name="TextBox 6">
            <a:extLst>
              <a:ext uri="{FF2B5EF4-FFF2-40B4-BE49-F238E27FC236}">
                <a16:creationId xmlns:a16="http://schemas.microsoft.com/office/drawing/2014/main" id="{F09A3BF8-60F2-FC4D-8D42-560C8104D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648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Collision</a:t>
            </a:r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2763F7F3-65BB-3E43-AB01-4C66BF18821F}"/>
              </a:ext>
            </a:extLst>
          </p:cNvPr>
          <p:cNvSpPr>
            <a:spLocks/>
          </p:cNvSpPr>
          <p:nvPr/>
        </p:nvSpPr>
        <p:spPr bwMode="auto">
          <a:xfrm>
            <a:off x="6624638" y="5021263"/>
            <a:ext cx="803275" cy="165100"/>
          </a:xfrm>
          <a:custGeom>
            <a:avLst/>
            <a:gdLst>
              <a:gd name="T0" fmla="*/ 807968 w 802106"/>
              <a:gd name="T1" fmla="*/ 31443 h 165768"/>
              <a:gd name="T2" fmla="*/ 339347 w 802106"/>
              <a:gd name="T3" fmla="*/ 157215 h 165768"/>
              <a:gd name="T4" fmla="*/ 0 w 802106"/>
              <a:gd name="T5" fmla="*/ 0 h 165768"/>
              <a:gd name="T6" fmla="*/ 0 w 802106"/>
              <a:gd name="T7" fmla="*/ 0 h 165768"/>
              <a:gd name="T8" fmla="*/ 0 60000 65536"/>
              <a:gd name="T9" fmla="*/ 0 60000 65536"/>
              <a:gd name="T10" fmla="*/ 0 60000 65536"/>
              <a:gd name="T11" fmla="*/ 0 60000 65536"/>
              <a:gd name="T12" fmla="*/ 0 w 802106"/>
              <a:gd name="T13" fmla="*/ 0 h 165768"/>
              <a:gd name="T14" fmla="*/ 802106 w 802106"/>
              <a:gd name="T15" fmla="*/ 165768 h 165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2106" h="165768">
                <a:moveTo>
                  <a:pt x="802106" y="32084"/>
                </a:moveTo>
                <a:cubicBezTo>
                  <a:pt x="636337" y="98926"/>
                  <a:pt x="470569" y="165768"/>
                  <a:pt x="336885" y="160421"/>
                </a:cubicBezTo>
                <a:cubicBezTo>
                  <a:pt x="203201" y="155074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Box 8">
            <a:extLst>
              <a:ext uri="{FF2B5EF4-FFF2-40B4-BE49-F238E27FC236}">
                <a16:creationId xmlns:a16="http://schemas.microsoft.com/office/drawing/2014/main" id="{B653EE6E-9268-654D-BC64-211F817D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Time</a:t>
            </a:r>
          </a:p>
        </p:txBody>
      </p:sp>
      <p:cxnSp>
        <p:nvCxnSpPr>
          <p:cNvPr id="10249" name="Straight Arrow Connector 10">
            <a:extLst>
              <a:ext uri="{FF2B5EF4-FFF2-40B4-BE49-F238E27FC236}">
                <a16:creationId xmlns:a16="http://schemas.microsoft.com/office/drawing/2014/main" id="{F74EE3AE-1AD5-3046-A968-1D25CD4D65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4953000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12">
            <a:extLst>
              <a:ext uri="{FF2B5EF4-FFF2-40B4-BE49-F238E27FC236}">
                <a16:creationId xmlns:a16="http://schemas.microsoft.com/office/drawing/2014/main" id="{9856BDFF-6CB8-5344-B56E-C3C443D2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838200" cy="2892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User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A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B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C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D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931067-67A8-DF47-96AB-35F531D65723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ALOHA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87450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efficiency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ALOHA?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amount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needed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fixed-length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N&gt;1,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handle.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0&lt;N&lt;1.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combined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1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ALOHA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87450"/>
                <a:ext cx="7772400" cy="6740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What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efficiency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ALOHA?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throughput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which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probability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succeeding,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i.e.,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does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suffer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denote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transmitted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between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its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will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collide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start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shaded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between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start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collide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shaded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vulnerable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period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shaded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2t.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87450"/>
                <a:ext cx="7772400" cy="6740307"/>
              </a:xfrm>
              <a:prstGeom prst="rect">
                <a:avLst/>
              </a:prstGeom>
              <a:blipFill>
                <a:blip r:embed="rId2"/>
                <a:stretch>
                  <a:fillRect l="-1142" t="-7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90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872A4C-D6EE-9E43-890F-9038859E2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ALOHA (2)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F11F493-C13F-0F43-B62B-2FBC964CF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63500" indent="-63500" algn="ctr" eaLnBrk="1" hangingPunct="1">
              <a:buFontTx/>
              <a:buNone/>
            </a:pPr>
            <a:r>
              <a:rPr lang="en-US" altLang="en-US"/>
              <a:t>Vulnerable period for the shaded frame.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EB9512F-6759-7045-8521-555724D4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/>
          <a:stretch>
            <a:fillRect/>
          </a:stretch>
        </p:blipFill>
        <p:spPr bwMode="auto">
          <a:xfrm>
            <a:off x="871538" y="1295400"/>
            <a:ext cx="71294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C2238A-354E-4041-80DD-200605ED851D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ALOHA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87450"/>
                <a:ext cx="7772400" cy="7862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What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efficiency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ALOHA?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probability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are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generated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during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given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which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are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expected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zero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(no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k=0)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vulnerable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period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2t,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2G,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</a:p>
              <a:p>
                <a:pPr lvl="0"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get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throughput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𝑆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𝐺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sup>
                    </m:sSup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maximum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throughput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occurs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G=0.5,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1/2e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0.184.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Very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low.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87450"/>
                <a:ext cx="7772400" cy="7862024"/>
              </a:xfrm>
              <a:prstGeom prst="rect">
                <a:avLst/>
              </a:prstGeom>
              <a:blipFill>
                <a:blip r:embed="rId2"/>
                <a:stretch>
                  <a:fillRect l="-1142" t="-6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2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broadcast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issue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competition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Broadcast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referred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multiaccess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(Medium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Especially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LANs,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particularly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WLAN.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central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chapter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broadcast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competing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76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1415E26-75F8-1742-A5EF-5D60965E0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ALOHA (3)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BB9B704-023A-6548-B398-B1C4E3EA8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Throughput versus offered traffic for ALOHA systems.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CC460CFD-32A3-EA49-94A2-CA02EC2F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235075"/>
            <a:ext cx="75533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D33FDA-AC55-104D-AAC7-0E4F61AA80FA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Slotted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ALOHA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87450"/>
                <a:ext cx="7772400" cy="6004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Divide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discrete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intervals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called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slots.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Assume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agree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boundaries.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only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transmit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start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slot.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vulnerable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period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sup>
                    </m:sSup>
                  </m:oMath>
                </a14:m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throughput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sup>
                    </m:sSup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maximized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G=1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1/e=0.368,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twice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pure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ALOHA.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87450"/>
                <a:ext cx="7772400" cy="6004080"/>
              </a:xfrm>
              <a:prstGeom prst="rect">
                <a:avLst/>
              </a:prstGeom>
              <a:blipFill>
                <a:blip r:embed="rId2"/>
                <a:stretch>
                  <a:fillRect l="-1142" t="-8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662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throughput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ALOHA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adjust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their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behaviors.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listen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(i.e.,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accordingly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6629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1-persistent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(Carrier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Access).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transmitting.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idle,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1-persistent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probability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idle.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6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6629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1-persistent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immediately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Before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starts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happens.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ALOHA,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3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Nonpersistent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662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transmitting.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utilization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6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p-persistent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96332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probability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probability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probability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1-p.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4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22706F0-CED5-F847-B9A0-F7F61E4B8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Persistent and Nonpersistent CSMA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CDAFE7-CB8D-734F-8915-BC5E00D9A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Comparison of the channel utilization versus load for various random access protocols.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592C14DA-E5DA-CB47-A750-74E0B8DA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52563"/>
            <a:ext cx="8172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5E2966-C436-A94E-83E9-F7E1BCE53F9C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55701"/>
                <a:ext cx="7772400" cy="7109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Quickly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detect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collision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abruptly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stop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transmitting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rather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than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finishing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them.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CSMA/CD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(CSMA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Collision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Detection)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basis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classic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Ethernet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LAN.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finished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transmitting.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other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having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may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attempt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so.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If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two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simultaneously,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occurs.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detects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aborts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random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period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again.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CSMA/CD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consist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alternating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contention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periods.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55701"/>
                <a:ext cx="7772400" cy="7109639"/>
              </a:xfrm>
              <a:prstGeom prst="rect">
                <a:avLst/>
              </a:prstGeom>
              <a:blipFill>
                <a:blip r:embed="rId2"/>
                <a:stretch>
                  <a:fillRect l="-1142" t="-713" r="-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68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BEC6F0D-25F1-7145-90E9-9D49946B4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CSMA with Collision Detection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6DA2496-ECEC-8646-ADE8-CC68CC66D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CSMA/CD can be in one of three states: contention, transmission, or idle.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A93633C-EBE4-294B-8BED-00A55DF0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57400"/>
            <a:ext cx="85121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5091F2-95D2-AD4E-91A2-27004C7DC488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DBC9D4-0D54-D14A-8223-9C0F76410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Channel Allocation Problem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64CABA-787E-9E47-992E-2371D83E1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Static channel allocation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Assumptions for dynamic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D5302D-A7AD-004E-AE6E-6D608A61E40D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real-time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VoIP.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resolve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N-1.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2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Bit-Map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contention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period,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knowledge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wish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numerical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begun.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6B882C4-EB2D-E642-9809-A9F602364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Collision-Free Protocols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E7B915-0007-5240-BDE7-ED0F925BC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basic bit-map protocol.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42C68699-E25B-7048-94B1-F2A2921B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362200"/>
            <a:ext cx="87058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6C7EA7-85C9-4B4F-AC38-3DD08043DFDA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Bit-Map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3072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protocols: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desire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broadcast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before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actual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ownership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advance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prevent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1/(1+d),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N/(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N+d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Bias: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low-numbered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high-numbered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7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message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predefined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order.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represents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permission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41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154731-F235-E945-B705-38F4EF33E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Collision-Free Protocols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802CA82-46A7-E94E-AC2E-6820425CA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Token ring.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50BE6AAD-B958-864F-B000-CDA9D83B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76425"/>
            <a:ext cx="35623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0B8C9813-A2FB-3B40-9FAB-7FA599E7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Station</a:t>
            </a:r>
          </a:p>
        </p:txBody>
      </p:sp>
      <p:sp>
        <p:nvSpPr>
          <p:cNvPr id="16390" name="TextBox 5">
            <a:extLst>
              <a:ext uri="{FF2B5EF4-FFF2-40B4-BE49-F238E27FC236}">
                <a16:creationId xmlns:a16="http://schemas.microsoft.com/office/drawing/2014/main" id="{5B7ED350-9C8E-484C-B590-11E58BC30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Direction of</a:t>
            </a:r>
          </a:p>
          <a:p>
            <a:pPr algn="r" eaLnBrk="1" hangingPunct="1"/>
            <a:r>
              <a:rPr lang="en-US" altLang="en-US"/>
              <a:t>transmission</a:t>
            </a:r>
          </a:p>
        </p:txBody>
      </p:sp>
      <p:sp>
        <p:nvSpPr>
          <p:cNvPr id="16391" name="TextBox 6">
            <a:extLst>
              <a:ext uri="{FF2B5EF4-FFF2-40B4-BE49-F238E27FC236}">
                <a16:creationId xmlns:a16="http://schemas.microsoft.com/office/drawing/2014/main" id="{E3DF9B4C-1378-124E-8D51-187BAC55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Token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C5F3C2-D3A1-E34C-93A5-FE4A0435D9CE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bit-map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overhead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scale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thousands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broadcast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their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Rule: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high-order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overwritten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20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0010,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0100,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1001,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trying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0100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higher-numbered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continue.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continue.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winner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bidding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cycle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205034-7571-0E4D-86CA-C5F56F3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Countdown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39C9B22-5E64-1743-9FBE-D359112E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The binary countdown protocol. A dash indicates silence.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827934C3-3E3D-E74F-8DF6-A432EE7D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1143000"/>
            <a:ext cx="4311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035E35-26C8-0B45-9C19-B43E63C3A6B9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177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higher-numbered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have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higher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priority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than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lower-numbered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channel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efficiency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1774397"/>
              </a:xfrm>
              <a:prstGeom prst="rect">
                <a:avLst/>
              </a:prstGeom>
              <a:blipFill>
                <a:blip r:embed="rId2"/>
                <a:stretch>
                  <a:fillRect l="-1142" t="-2857" b="-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1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traditional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multiplexing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schemes.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FDM,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TDM,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CDMA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reveal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FDM,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private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frequency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interference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steady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heavy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FDM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mechanism.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66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Limited-Contention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Contention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CSMA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light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Collision-free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light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efficiency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properties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Limited-Contention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5225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first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look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performance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symmetric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protocols,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i.e.,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seize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channel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same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probability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(defer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next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slot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1-p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probability).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Suppose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contending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access,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transmitting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during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successfully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(only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others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defer.)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𝑠𝑢𝑐𝑐𝑒𝑠𝑠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𝑤𝑖𝑡h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𝑜𝑝𝑡𝑖𝑚𝑎𝑙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[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successful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increased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decreasing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amount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competition.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5225533"/>
              </a:xfrm>
              <a:prstGeom prst="rect">
                <a:avLst/>
              </a:prstGeom>
              <a:blipFill>
                <a:blip r:embed="rId2"/>
                <a:stretch>
                  <a:fillRect l="-1142" t="-971" r="-489" b="-14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04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E3A320F-D7F3-664E-990C-363AE0B89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Limited-Contention Protocols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178B967-8468-104E-B76A-AC221ECA6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Acquisition probability for a symmetric contention channel.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5EEF68B1-25C3-704C-B886-4A05C9EC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657350"/>
            <a:ext cx="82581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85B51-62F0-B845-8371-B73AADB9AF29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Limited-Contention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succeeds,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winner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binary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successful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succeeds,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collision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happens,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falling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tree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contend.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succeeds,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91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5B5545-642F-FC40-8AF2-1C29CF68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Adaptive Tree Walk Protocol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42DA8B0-F10C-EE47-A2FB-05EFF1C43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tree for eight stations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636A32E8-1869-8F4A-BAA5-E049FE8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323975"/>
            <a:ext cx="7905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6E69E-7DB2-5C43-98EF-562A8BB1EBF0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452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necessary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start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node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start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node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4.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number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tree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from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top,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with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node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level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nodes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level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1.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Suppose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estimate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during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current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know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which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Assume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distribute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uniformly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tree.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start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level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4524315"/>
              </a:xfrm>
              <a:prstGeom prst="rect">
                <a:avLst/>
              </a:prstGeom>
              <a:blipFill>
                <a:blip r:embed="rId2"/>
                <a:stretch>
                  <a:fillRect l="-1142" t="-1120" r="-326" b="-16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27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Wireless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properties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LAN,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needs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radio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Acknowledgements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WLAN,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limited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radio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range.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WLAN: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together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copper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63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assume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radio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fixed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range,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represented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circular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environment,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obstacles.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potentially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potentially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CSMA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842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62F1ADF-087D-2148-90D1-27B627DA6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Wireless LAN Protocols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5238F8-8C78-1B4A-9F0C-B5F5D31D3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A wireless LAN.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</a:t>
            </a:r>
            <a:r>
              <a:rPr lang="en-US" dirty="0">
                <a:latin typeface="Arial" charset="0"/>
                <a:cs typeface="Arial" charset="0"/>
              </a:rPr>
              <a:t> A and C are hidden terminals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when transmitting to B.</a:t>
            </a:r>
          </a:p>
          <a:p>
            <a:pPr marL="0" indent="0" algn="ctr" eaLnBrk="1" hangingPunct="1">
              <a:buFontTx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C8046593-BABF-8D42-A434-A90C7CD1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97013"/>
            <a:ext cx="5715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B79943-FCEA-8344-8EA6-2568DBA417EC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large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varying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bursty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FDM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inefficient.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spectrum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spectrum.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denied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rarely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97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Hidden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terminal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immediately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medium,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range.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falsely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conclude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interfere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potential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competitor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medium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competitor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47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555DCC4-7044-104A-939E-949BEC23E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Wireless LAN Protocols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91F0854-7FC3-FA47-900F-E8A056835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A wireless LAN</a:t>
            </a:r>
            <a:r>
              <a:rPr lang="en-US" i="1" dirty="0">
                <a:latin typeface="Arial" charset="0"/>
                <a:cs typeface="Arial" charset="0"/>
              </a:rPr>
              <a:t>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>
                <a:latin typeface="Arial" charset="0"/>
                <a:cs typeface="Arial" charset="0"/>
              </a:rPr>
              <a:t>B and C are exposed terminals when transmitting to A and D.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08FA607C-56A3-4544-9AEC-6BDE86F2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11300"/>
            <a:ext cx="5638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5FB318-C09D-9A44-A4E2-F0542D066458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Exposed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terminal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medium,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falsely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conclude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fact,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17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CSMA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tackles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Avoidance).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stimulate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upcoming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95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MACA: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replies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(Clear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also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contains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silent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conflict.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close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silent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upcoming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50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106914-6EB6-F046-AFF1-9E1B94279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Wireless LAN Protocols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BF96DC6-8EDC-6945-A143-80385E8CF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The MACA protocol. (a) </a:t>
            </a:r>
            <a:r>
              <a:rPr lang="en-US" altLang="en-US" i="1"/>
              <a:t>A sending an RTS to B. (b) B responding </a:t>
            </a:r>
            <a:r>
              <a:rPr lang="en-US" altLang="en-US"/>
              <a:t>with a CTS to </a:t>
            </a:r>
            <a:r>
              <a:rPr lang="en-US" altLang="en-US" i="1"/>
              <a:t>A.</a:t>
            </a:r>
            <a:endParaRPr lang="en-US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EB2233B8-DBE1-B64B-945C-F8740492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66863"/>
            <a:ext cx="8201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EAFBB6-8EAF-8146-96FA-0B3EECFC4FBD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silent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silent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71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8E0CF95-64A8-5141-9E6A-C2CB0575A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4875"/>
          </a:xfrm>
        </p:spPr>
        <p:txBody>
          <a:bodyPr/>
          <a:lstStyle/>
          <a:p>
            <a:pPr eaLnBrk="1" hangingPunct="1"/>
            <a:r>
              <a:rPr lang="en-US" altLang="en-US"/>
              <a:t>Ethernet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B23631-C3A2-2741-B61F-01F0869A0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5626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Physical layer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MAC sublayer protocol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Ethernet performance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Switched Ethernet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Fast Ethernet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Gigabit Ethernet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10 Gigabit Ethernet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IEEE 802.2: Logical Link Control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Retrospective on Ethernet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30F37D-8458-2449-976F-15E2A1453D99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1976,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Metcalfe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David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Boggs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coaxial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Xerox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1978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10-Mbps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1983.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595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attached,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succeeded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easily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BNC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Early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(i.e.,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unamplified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cables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repeaters.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physical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amplifies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directions.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763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queuing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theory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explain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inefficiency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static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FD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capacity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bps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average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frames/sec.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average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According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queuing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theory,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sending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computed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.</a:t>
                </a:r>
              </a:p>
              <a:p>
                <a:pPr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100Mbps,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10,000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5000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frames/sec,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T=200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sec.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7633565"/>
              </a:xfrm>
              <a:prstGeom prst="rect">
                <a:avLst/>
              </a:prstGeom>
              <a:blipFill>
                <a:blip r:embed="rId2"/>
                <a:stretch>
                  <a:fillRect l="-1142" t="-664" r="-4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155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F6EE47F-57BA-334F-89B3-569FFB1CE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Classic Ethernet Physical Layer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3249AF8-ACAA-674B-9616-18A106D8B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Architecture of classic Ethernet</a:t>
            </a:r>
          </a:p>
        </p:txBody>
      </p:sp>
      <p:pic>
        <p:nvPicPr>
          <p:cNvPr id="24580" name="Picture 6">
            <a:extLst>
              <a:ext uri="{FF2B5EF4-FFF2-40B4-BE49-F238E27FC236}">
                <a16:creationId xmlns:a16="http://schemas.microsoft.com/office/drawing/2014/main" id="{52D1A771-5F2D-AC44-84E4-25828695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133600"/>
            <a:ext cx="8448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8A9839-68C0-2E4E-9D7C-F2BAE0E9F647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FF3298F-4F6D-8B42-B33E-F1E285F8F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MAC Sublayer Protocol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FDF6F5-4617-C643-AD8B-06AAF3C2F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/>
              <a:t>Frame formats. (a) Ethernet (DIX). (b) IEEE 802.3.</a:t>
            </a:r>
            <a:endParaRPr lang="en-US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79ECA899-11BD-0645-8860-6F47B6AF5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057400"/>
            <a:ext cx="88550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58C929-169E-D042-A9FC-40FEFD56457B}"/>
              </a:ext>
            </a:extLst>
          </p:cNvPr>
          <p:cNvSpPr/>
          <p:nvPr/>
        </p:nvSpPr>
        <p:spPr bwMode="auto">
          <a:xfrm>
            <a:off x="381000" y="6569242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Preamble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containing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pattern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10101010.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delimiter.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start.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long.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ordinary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listen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single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18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long.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Multicasting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involves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management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broadcasting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globally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centrally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IEEE.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09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Type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0x600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interpreted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greater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0x600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interpreted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network-layer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0x0800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57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also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minimum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length.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Why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mini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93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637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format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detection.</a:t>
                </a:r>
              </a:p>
              <a:p>
                <a:pPr marL="1485900" lvl="2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(a)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0,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sends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frame.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propagation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for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this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reach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other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end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kumimoji="0" lang="en-CA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4859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(b)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just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before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starts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transmitting.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4859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(c)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detects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aborts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generates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48-bit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noise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burst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warn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other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1485900" lvl="2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(d)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</m:oMath>
                </a14:m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noise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burst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reaches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A,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and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aborts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random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before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trying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again.</a:t>
                </a:r>
                <a:endParaRPr kumimoji="0" lang="en-CA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6370975"/>
              </a:xfrm>
              <a:prstGeom prst="rect">
                <a:avLst/>
              </a:prstGeom>
              <a:blipFill>
                <a:blip r:embed="rId2"/>
                <a:stretch>
                  <a:fillRect l="-1142" t="-797" r="-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03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1E3224-6546-F944-A2F7-C072F6D05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MAC Sublayer Protocol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B58B94F-DA45-F040-9D65-BBDA84765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Collision detection can take as long as 2</a:t>
            </a:r>
            <a:r>
              <a:rPr lang="en-US" altLang="en-US">
                <a:sym typeface="Symbol" pitchFamily="2" charset="2"/>
              </a:rPr>
              <a:t></a:t>
            </a:r>
            <a:r>
              <a:rPr lang="en-US" altLang="en-US"/>
              <a:t>.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D7946D22-C87D-A24B-A1DB-EC5BD1EF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00225"/>
            <a:ext cx="815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9EDFA4-1500-404E-B2F4-EBCC81E9137A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637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format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frames.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</a:t>
                </a:r>
              </a:p>
              <a:p>
                <a:pPr marL="1085850" marR="0" lvl="1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Collision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detection.</a:t>
                </a:r>
              </a:p>
              <a:p>
                <a:pPr marL="1485900" lvl="2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very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short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happens,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completed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before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noise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burst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gets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back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think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successfully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sent.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prevent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this,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must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take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send.</a:t>
                </a:r>
              </a:p>
              <a:p>
                <a:pPr marL="1485900" lvl="2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For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10-Mbps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maximum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2500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meters,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=50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10-Mbps,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500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take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50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have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64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bytes.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Checksum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32-bit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CRC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error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detection.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6370975"/>
              </a:xfrm>
              <a:prstGeom prst="rect">
                <a:avLst/>
              </a:prstGeom>
              <a:blipFill>
                <a:blip r:embed="rId2"/>
                <a:stretch>
                  <a:fillRect l="-1142" t="-7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40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CSMA/CD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Backoff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335583"/>
                <a:ext cx="7772400" cy="6752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Classic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Ethernet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1-persistent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CSMA/CD.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abort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transmission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retransmit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after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random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interval.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How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determine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random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interval?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Binary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exponential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backoff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divided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discrete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whose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equal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512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1.2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After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either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random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before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trying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again.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After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collision,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each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waits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either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0,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slot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random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before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trying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again.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After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collisions,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random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between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chosen.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After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16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collisions,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controller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reports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failure.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35583"/>
                <a:ext cx="7772400" cy="6752233"/>
              </a:xfrm>
              <a:prstGeom prst="rect">
                <a:avLst/>
              </a:prstGeom>
              <a:blipFill>
                <a:blip r:embed="rId2"/>
                <a:stretch>
                  <a:fillRect l="-1142" t="-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091198"/>
                <a:ext cx="7772400" cy="8848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FDM,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divide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independent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subchannels,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capacity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C/N.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subchannel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r/N.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divided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worse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arranged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big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central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queue.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problem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applies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TDM.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divide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waste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dynamic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methods.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091198"/>
                <a:ext cx="7772400" cy="8848897"/>
              </a:xfrm>
              <a:prstGeom prst="rect">
                <a:avLst/>
              </a:prstGeom>
              <a:blipFill>
                <a:blip r:embed="rId2"/>
                <a:stretch>
                  <a:fillRect l="-1142" t="-430" r="-4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100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CSMA/CD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Backoff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Binary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exponential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backoff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dynamically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adapt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randomization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negligible,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hundreds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either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99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remaning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pick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years.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randomization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interval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exponentially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ensures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collisions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resolved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reasonable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heavy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989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92447"/>
                <a:ext cx="7772400" cy="5455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analyze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channel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efficiency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Ethernet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heavy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constant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load,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i.e.,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k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always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ready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Assume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during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contention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probability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acquires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𝐴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𝑘𝑝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(1−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contention.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slot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duration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mean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contention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interval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=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/A.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takes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sec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transmit,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</a:t>
                </a:r>
              </a:p>
              <a:p>
                <a:pPr lvl="0"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 algn="ctr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+2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92447"/>
                <a:ext cx="7772400" cy="5455211"/>
              </a:xfrm>
              <a:prstGeom prst="rect">
                <a:avLst/>
              </a:prstGeom>
              <a:blipFill>
                <a:blip r:embed="rId2"/>
                <a:stretch>
                  <a:fillRect l="-1142" t="-698" r="-1142" b="-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83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92447"/>
                <a:ext cx="7772400" cy="5662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ctr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+2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cable,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contention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interval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lower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optimal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1/k.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formulate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terms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network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bandwidth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speed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signal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propagation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optimal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1/A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=F/B,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have</a:t>
                </a:r>
              </a:p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+2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𝐵𝐿𝑒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𝑐𝐹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Increasing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network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bandwidth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distance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decrease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efficiency.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people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high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bandwidth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over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distances.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92447"/>
                <a:ext cx="7772400" cy="5662769"/>
              </a:xfrm>
              <a:prstGeom prst="rect">
                <a:avLst/>
              </a:prstGeom>
              <a:blipFill>
                <a:blip r:embed="rId2"/>
                <a:stretch>
                  <a:fillRect l="-11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536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5C1BE18-19C8-C842-B039-A7B384FEF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Ethernet Performance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8856F0-42A6-2540-9ACB-4F2D6891D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943600"/>
            <a:ext cx="8856662" cy="60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Efficiency of Ethernet at 10 Mbps with 512-bit slot times.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D6E7C66A-26A9-AC4E-894D-002A3AFA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114425"/>
            <a:ext cx="62198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56ECA2-ACD7-1D4D-AAFE-E19D0E22E733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Switched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 wiring pattern than the single long cable architecture of the Ethernet.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Hub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Switch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Hub: each user has a dedicated cable running to a central hub; the hub simply connects all the attached wires electrically.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wires were telephone company twisted pairs.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Adding or removing a station is simple.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Cable breaks can be detected easily.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However, as more and more stations are added, each station gets a decreasing sharing of the fixed capacity of the hub. </a:t>
            </a:r>
          </a:p>
        </p:txBody>
      </p:sp>
    </p:spTree>
    <p:extLst>
      <p:ext uri="{BB962C8B-B14F-4D97-AF65-F5344CB8AC3E}">
        <p14:creationId xmlns:p14="http://schemas.microsoft.com/office/powerpoint/2010/main" val="3211256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4CAB0DB-4F04-1444-8AD2-4B4ACB9B8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Switched Ethernet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42CECD0-A031-CD4D-A6A3-63FF5F676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Hub.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Switch.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1010EDD9-AB61-6B4A-96AD-F1E0F41E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779588"/>
            <a:ext cx="809942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596E71-EE10-0B4D-8887-D1819DE91AF7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Switched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Switch: contain a high-speed backplane that connects all of the ports.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Similar to hub in appearance, with 4 to 48 ports. Each cable connects the switch or hub to a computer.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Easy to add or remove a station. Easy to find faults.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 from the hub, the switch only outputs frames to the ports for which those frames are destined.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 a switch port receives an Ethernet frame from a user,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 checks the Ethernet addresses to see which port the frame is destined for.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 will introduce how to find the port corresponds to an address later.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None of other ports knows the frame exists. </a:t>
            </a:r>
          </a:p>
        </p:txBody>
      </p:sp>
    </p:spTree>
    <p:extLst>
      <p:ext uri="{BB962C8B-B14F-4D97-AF65-F5344CB8AC3E}">
        <p14:creationId xmlns:p14="http://schemas.microsoft.com/office/powerpoint/2010/main" val="1703550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Switched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Switch: contain a high-speed backplane that connects all of the ports.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a hub, all users are in the same collision domain, they must use the CSMA/CD algorithm to schedule their transmission; in a switch, each port is its own independent collision domain.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593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Switched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 versus hub.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capacity of switch is higher than the hub since there are no collisions in switches.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 a switch multiple frames can be sent simultaneously. These frames will travel over the switch’s backplane to be output on the proper ports.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 frames may be sent to the same output port at the same time, so the switch must have buffering to queue the input frame.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switch is more secure than the hub. In the hub, all attached computer can see the traffic sent between all of the other computers. With a switch, traffic is forwarded only to the destined port.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port of the switch can connect to a hub.  </a:t>
            </a:r>
          </a:p>
        </p:txBody>
      </p:sp>
    </p:spTree>
    <p:extLst>
      <p:ext uri="{BB962C8B-B14F-4D97-AF65-F5344CB8AC3E}">
        <p14:creationId xmlns:p14="http://schemas.microsoft.com/office/powerpoint/2010/main" val="36616917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196FEB-2E7F-0444-B53D-EA4C91A15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Switched Ethernet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9CBBED9-1D7F-F240-9E16-2A4BBC3B5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An Ethernet switch.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E30E8701-3233-1741-BE6A-6FD2F46B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05050"/>
            <a:ext cx="8172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extLst>
              <a:ext uri="{FF2B5EF4-FFF2-40B4-BE49-F238E27FC236}">
                <a16:creationId xmlns:a16="http://schemas.microsoft.com/office/drawing/2014/main" id="{83638FBD-BE49-F845-9005-AC64B1F75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Switch</a:t>
            </a:r>
          </a:p>
        </p:txBody>
      </p:sp>
      <p:sp>
        <p:nvSpPr>
          <p:cNvPr id="29702" name="TextBox 5">
            <a:extLst>
              <a:ext uri="{FF2B5EF4-FFF2-40B4-BE49-F238E27FC236}">
                <a16:creationId xmlns:a16="http://schemas.microsoft.com/office/drawing/2014/main" id="{F5035009-068E-124B-ACEC-38F69DE9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9624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Twisted pair</a:t>
            </a:r>
          </a:p>
        </p:txBody>
      </p:sp>
      <p:sp>
        <p:nvSpPr>
          <p:cNvPr id="29703" name="TextBox 6">
            <a:extLst>
              <a:ext uri="{FF2B5EF4-FFF2-40B4-BE49-F238E27FC236}">
                <a16:creationId xmlns:a16="http://schemas.microsoft.com/office/drawing/2014/main" id="{C6177AA7-83DA-AD41-B899-4284EC83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81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Switch ports</a:t>
            </a:r>
          </a:p>
        </p:txBody>
      </p:sp>
      <p:sp>
        <p:nvSpPr>
          <p:cNvPr id="29704" name="TextBox 7">
            <a:extLst>
              <a:ext uri="{FF2B5EF4-FFF2-40B4-BE49-F238E27FC236}">
                <a16:creationId xmlns:a16="http://schemas.microsoft.com/office/drawing/2014/main" id="{34761C5F-969F-ED4E-BEAE-DDF4470D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82913"/>
            <a:ext cx="6096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Hub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4CA2D5-4727-FD41-93B5-43EC4E02A711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B45B5C-DB57-7C48-8FA1-952DC5C95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Assumptions for Dynamic Channel Allocation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BA430-A56D-2443-823B-D1A8597EE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>
                <a:latin typeface="Arial" charset="0"/>
                <a:ea typeface="+mj-ea"/>
                <a:cs typeface="Arial" charset="0"/>
              </a:rPr>
              <a:t>Independent traffic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>
                <a:latin typeface="Arial" charset="0"/>
                <a:ea typeface="+mj-ea"/>
                <a:cs typeface="Arial" charset="0"/>
              </a:rPr>
              <a:t>Single channel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>
                <a:latin typeface="Arial" charset="0"/>
                <a:ea typeface="+mj-ea"/>
                <a:cs typeface="Arial" charset="0"/>
              </a:rPr>
              <a:t>Observable Collisions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>
                <a:latin typeface="Arial" charset="0"/>
                <a:ea typeface="+mj-ea"/>
                <a:cs typeface="Arial" charset="0"/>
              </a:rPr>
              <a:t>Continuous or slotted time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 sz="3600" dirty="0">
                <a:latin typeface="Arial" charset="0"/>
                <a:ea typeface="+mj-ea"/>
                <a:cs typeface="Arial" charset="0"/>
              </a:rPr>
              <a:t>Carrier sense or no carrier sense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4E6375-F030-C349-997C-6727C4E0258B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Fast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10Mbps Ethernet is not enough.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 Ethernet provides 100Mbps.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basic idea of fast Ethernet: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 all the old frame formats, interfaces, and procedural rules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 the bit rate to 100Mbps, thus reducing the bit time from 100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to 10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nnsec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 conform to the collision detection, we must reduce the maximum cable length by a factor of 10.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 fast Ethernet systems use hubs and switches.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621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Fast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Support 3 types of wire.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100Base-T4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 Category 3 twisted pair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 Manchester encoding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 four twisted pairs to reach 100Mbps. One is from the hub, one is to the hub, and the other two are switchable to the current transmission direction.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100Base-TX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Cat 5 UTP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 twisted pairs per use, one to the hub and one from it.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4B/5B encoding.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100Base-FX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 strands of multimode fiber. </a:t>
            </a:r>
          </a:p>
        </p:txBody>
      </p:sp>
    </p:spTree>
    <p:extLst>
      <p:ext uri="{BB962C8B-B14F-4D97-AF65-F5344CB8AC3E}">
        <p14:creationId xmlns:p14="http://schemas.microsoft.com/office/powerpoint/2010/main" val="1570349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39D9B5C-4EA7-2A44-9D43-D94F1C5A2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Ethernet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7208C78-954C-7641-9404-6CD99EA15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original fast Ethernet cabling.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2257E165-E1D4-774D-8668-597DC5C6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841625"/>
            <a:ext cx="86106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9CC5A9-5268-884F-B77C-54B5A8F22B51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Fast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 Ethernet allows interconnection by either hubs or switches.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ensure that CSMA/CD algorithm continues to work, the relationship between the minimum frame size and maximum cable length must be maintained.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speed goes up from 10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to 100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maximum distance between any two users come down by a factor of 10.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 Ethernet switches can handle a mix of 10Mbps and 100Mbps stations.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mechanism called auto-negotiation allows two stations automatically negotiate the optimum speed (10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or 100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57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Gigabit Ethernet, ratified in the standard IEEE 802.3ab.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 performance tenfold.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Compatible with all existing Ethernet standards.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Maintain the same frame format.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Gigabit Ethernet uses point-to-point links, with two configurations.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Configuration 1: two computers are directly connected to each other.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Configur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ation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2: a switch or a hub connected to multiple computers.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325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EC11C72-98A2-2D4F-B9A7-D38203F1E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Gigabit Etherne</a:t>
            </a:r>
            <a:r>
              <a:rPr lang="en-US" altLang="zh-CN" dirty="0"/>
              <a:t>t</a:t>
            </a:r>
            <a:endParaRPr lang="en-US" alt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11866F-65C0-2B4C-B951-8E2A9B491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two-station Ethernet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978960AB-D7EC-FB47-922D-04A5FA71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971675"/>
            <a:ext cx="55530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BA58B2-6817-334B-AF96-2824EFD3AAAA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172F309-AB2C-D040-9F3F-ADF35BE32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Gigabit Ethernet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4E38D03-67F2-C242-AF44-42D38BFB1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 err="1"/>
              <a:t>multistation</a:t>
            </a:r>
            <a:r>
              <a:rPr lang="en-US" altLang="en-US" dirty="0"/>
              <a:t> Ethernet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F7AB8268-CAB4-EA4A-A0AD-D8B70D60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09688"/>
            <a:ext cx="7972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0D80F1-82EB-2B44-A55E-31AF2F0D285A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Gigabit Ethernet supports two modes of operation: full-duplex and half duplex.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Full duplex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Allows traffic in both directions.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central switch connects to the computer.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 the line between the switch and the computer, the computer is the only sender to the switch, and the transmission will succeed even if the switch is currently sending a frame to the computer (the line is full duplex.)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 collision. No CSMA/CD protocol is used.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253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Half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duplex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hub connects to the computer.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hub connects all lines, so collision will happen. The standard CSMA/CD protocol is required.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allow collision detection, we either increase the minimum frame size to 640 bytes or reduce the length to 25 meters.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 increase the maximum cable length to 200 meters, gigabit Ethernet adds two features.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Feature 1: carrier extension, add padding to extend the frame to 512 bytes. The original 64 byte frame will have a low efficiency.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Feature 2: frame bursting, transmit a concatenated sequence of multiple frames. If the total burst length &lt; 512 bytes, pad again.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Gigabit Ethernet supports both copper and fiber cabling.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1000Base-SX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Fiber optics, 0.85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micros wavelength.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Multimode fiber.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 distance, connections within a building.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1000Base-LX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Fiber optics, 1.3 micros wavelength.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Single-mode fiber.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Long distance between buildings, e.g., campus backbone.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8B/10B encoding are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6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92250"/>
                <a:ext cx="7772400" cy="5262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Independent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Traffic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independent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users.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expected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number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generated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interval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where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constant.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frames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generated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unpredictably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constant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rate.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Poisson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model.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Single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Channel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single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channel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available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communication.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All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users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transmit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and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receive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it.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external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ways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communicate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exists.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92250"/>
                <a:ext cx="7772400" cy="5262979"/>
              </a:xfrm>
              <a:prstGeom prst="rect">
                <a:avLst/>
              </a:prstGeom>
              <a:blipFill>
                <a:blip r:embed="rId2"/>
                <a:stretch>
                  <a:fillRect l="-1142" t="-964" r="-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733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1000Base-CX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Short, shielded copper cables.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1000Base-T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existing Cat 5 UTP.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 four twisted pairs. Each pair is used in both directions at the same time by using digital signal processing to separate signals.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Five voltage levels that carry 2 bits are used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Involve scrambling, for transitions.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 correcting codes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118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7DBC833-4545-B947-A606-7317A80A7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Gigabit Ethernet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B8F1712-2A84-C442-BE78-71E10BF5B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Gigabit Ethernet cabling.</a:t>
            </a: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CD107E24-BB8B-3649-A460-CA031F57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19375"/>
            <a:ext cx="8783637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E84D1-14F0-5740-A0B9-22A966773819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 control is important.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 a receiver is busy with some other task for even 1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and does not empty the input buffer, up to 1953 frames may have accumulated.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Gigabit Ethernet flow control consists of one end sending a special control frame to the other end telling it to pause for some time.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Pauses are given in time unit of 512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nsec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the longest pause is 33.6 msec.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Jumbo frames allow for frames to be longer than 1500 bytes, usually up to 9 KB. </a:t>
            </a:r>
          </a:p>
        </p:txBody>
      </p:sp>
    </p:spTree>
    <p:extLst>
      <p:ext uri="{BB962C8B-B14F-4D97-AF65-F5344CB8AC3E}">
        <p14:creationId xmlns:p14="http://schemas.microsoft.com/office/powerpoint/2010/main" val="24094881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10-Gigabit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en-US" altLang="ja-JP" sz="2400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centers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exchange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high-end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-distance,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high-bandwidth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trunks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10-gigabit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support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full-duplex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operation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CSMA/CD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348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10-Gigabit 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92447"/>
                <a:ext cx="7772400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10GBase-SR,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10GBase-LR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10GBase-ER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Fiber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optics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0.85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wavelength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medium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distances.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1.3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1.5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long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distances.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scrambling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techniques.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Encoding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64B/66B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10GBase-CX4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Cable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four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pairs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twinaxial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copper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wiring.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pair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8B/10B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coding.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0"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10GBase-T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Use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UTP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cables.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16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voltage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levels.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Data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scrambling,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with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LDPC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code.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92447"/>
                <a:ext cx="7772400" cy="5632311"/>
              </a:xfrm>
              <a:prstGeom prst="rect">
                <a:avLst/>
              </a:prstGeom>
              <a:blipFill>
                <a:blip r:embed="rId2"/>
                <a:stretch>
                  <a:fillRect l="-1142" t="-676" b="-1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339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134620E-D8CB-D640-97F3-BF5E293B6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10 Gigabit Ethernet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0704F3B-232C-744E-BBE9-D3CAA2A7D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Gigabit Ethernet cabling</a:t>
            </a:r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A92B1985-7B59-7748-8F90-44C43F48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338388"/>
            <a:ext cx="86788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F7B108-97B9-404A-ACBC-BA979137212E}"/>
              </a:ext>
            </a:extLst>
          </p:cNvPr>
          <p:cNvSpPr/>
          <p:nvPr/>
        </p:nvSpPr>
        <p:spPr bwMode="auto">
          <a:xfrm>
            <a:off x="381000" y="6553200"/>
            <a:ext cx="8382000" cy="304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244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Reliable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hub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architecture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failures.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Cheap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Twisted-pair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relatively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inexpensive.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Easy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maintain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install.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plugging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easily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TCP/IP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TCP/IP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connectionless.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orders.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12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1FFBD5F-13AF-E744-AB5F-48651F591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Wireless LANs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B0E5975-EE45-8846-9150-916321D9A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33588"/>
            <a:ext cx="8534400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802.11 architecture and protocol stack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802.11 physical layer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802.11 MAC sublayer protocol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802.11 frame structure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Services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072291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802.11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802.11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Infrastructure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mode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clients,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laptops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smartphones,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together,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distribution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282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0E5A91-1051-944C-993E-41B25B9BF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802.11 Architecture and Protocol Stack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635851-59E0-4D4E-9908-A7E05F803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/>
              <a:t>802.11 architecture –  infrastructure mode</a:t>
            </a:r>
            <a:endParaRPr lang="en-US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A40B2593-F9C5-5441-9F2B-E57401B9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752600"/>
            <a:ext cx="5757862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">
            <a:extLst>
              <a:ext uri="{FF2B5EF4-FFF2-40B4-BE49-F238E27FC236}">
                <a16:creationId xmlns:a16="http://schemas.microsoft.com/office/drawing/2014/main" id="{4C76A836-DCF9-E94F-B5C9-11F27D8A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Access</a:t>
            </a:r>
            <a:br>
              <a:rPr lang="en-US" altLang="en-US"/>
            </a:br>
            <a:r>
              <a:rPr lang="en-US" altLang="en-US"/>
              <a:t>Point</a:t>
            </a:r>
          </a:p>
        </p:txBody>
      </p:sp>
      <p:sp>
        <p:nvSpPr>
          <p:cNvPr id="36870" name="TextBox 5">
            <a:extLst>
              <a:ext uri="{FF2B5EF4-FFF2-40B4-BE49-F238E27FC236}">
                <a16:creationId xmlns:a16="http://schemas.microsoft.com/office/drawing/2014/main" id="{E0D996DE-43E1-1348-9483-2B4A0D98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Client</a:t>
            </a:r>
          </a:p>
        </p:txBody>
      </p:sp>
      <p:sp>
        <p:nvSpPr>
          <p:cNvPr id="36871" name="TextBox 6">
            <a:extLst>
              <a:ext uri="{FF2B5EF4-FFF2-40B4-BE49-F238E27FC236}">
                <a16:creationId xmlns:a16="http://schemas.microsoft.com/office/drawing/2014/main" id="{09AB1FDE-9552-2B44-89CE-C03DDD08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7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 Network</a:t>
            </a:r>
          </a:p>
        </p:txBody>
      </p:sp>
    </p:spTree>
    <p:extLst>
      <p:ext uri="{BB962C8B-B14F-4D97-AF65-F5344CB8AC3E}">
        <p14:creationId xmlns:p14="http://schemas.microsoft.com/office/powerpoint/2010/main" val="475883569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ppt72BC.tmp</Template>
  <TotalTime>928</TotalTime>
  <Words>7102</Words>
  <Application>Microsoft Macintosh PowerPoint</Application>
  <PresentationFormat>On-screen Show (4:3)</PresentationFormat>
  <Paragraphs>800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112</vt:i4>
      </vt:variant>
    </vt:vector>
  </HeadingPairs>
  <TitlesOfParts>
    <vt:vector size="121" baseType="lpstr">
      <vt:lpstr>宋体</vt:lpstr>
      <vt:lpstr>Arial</vt:lpstr>
      <vt:lpstr>Calibri</vt:lpstr>
      <vt:lpstr>Cambria Math</vt:lpstr>
      <vt:lpstr>Symbol</vt:lpstr>
      <vt:lpstr>Times New Roman</vt:lpstr>
      <vt:lpstr>Tannenbaum</vt:lpstr>
      <vt:lpstr>Custom Design</vt:lpstr>
      <vt:lpstr>3_Tannenbaum</vt:lpstr>
      <vt:lpstr>The Medium Access Control Sublayer</vt:lpstr>
      <vt:lpstr>The Medium Access Control Sublayer</vt:lpstr>
      <vt:lpstr>Channel Allocation Problem</vt:lpstr>
      <vt:lpstr>Static Channel Allocation</vt:lpstr>
      <vt:lpstr>Static Channel Allocation</vt:lpstr>
      <vt:lpstr>Static Channel Allocation</vt:lpstr>
      <vt:lpstr>Static Channel Allocation</vt:lpstr>
      <vt:lpstr>Assumptions for Dynamic Channel Allocation</vt:lpstr>
      <vt:lpstr>Assumptions for Dynamic Channel Allocation</vt:lpstr>
      <vt:lpstr>Assumptions for Dynamic Channel Allocation</vt:lpstr>
      <vt:lpstr>Assumptions for Dynamic Channel Allocation</vt:lpstr>
      <vt:lpstr>Multiple Access Protocols</vt:lpstr>
      <vt:lpstr>ALOHA</vt:lpstr>
      <vt:lpstr>Pure ALOHA</vt:lpstr>
      <vt:lpstr>ALOHA (1)</vt:lpstr>
      <vt:lpstr>Pure ALOHA</vt:lpstr>
      <vt:lpstr>Pure ALOHA</vt:lpstr>
      <vt:lpstr>ALOHA (2)</vt:lpstr>
      <vt:lpstr>Pure ALOHA</vt:lpstr>
      <vt:lpstr>ALOHA (3)</vt:lpstr>
      <vt:lpstr>Slotted ALOHA</vt:lpstr>
      <vt:lpstr>Carrier Sense Multiple Access Protocols</vt:lpstr>
      <vt:lpstr>Persistent CSMA</vt:lpstr>
      <vt:lpstr>Persistent CSMA</vt:lpstr>
      <vt:lpstr>Nonpersistent CSMA</vt:lpstr>
      <vt:lpstr>p-persistent CSMA</vt:lpstr>
      <vt:lpstr>Persistent and Nonpersistent CSMA</vt:lpstr>
      <vt:lpstr>CSMA with Collision Detection</vt:lpstr>
      <vt:lpstr>CSMA with Collision Detection</vt:lpstr>
      <vt:lpstr>Collision Free Protocols</vt:lpstr>
      <vt:lpstr>A Bit-Map Protocol</vt:lpstr>
      <vt:lpstr>Collision-Free Protocols</vt:lpstr>
      <vt:lpstr>A Bit-Map Protocol</vt:lpstr>
      <vt:lpstr>Token Passing</vt:lpstr>
      <vt:lpstr>Collision-Free Protocols</vt:lpstr>
      <vt:lpstr>Binary Counting</vt:lpstr>
      <vt:lpstr>Binary Counting</vt:lpstr>
      <vt:lpstr>Binary Countdown</vt:lpstr>
      <vt:lpstr>Binary Counting</vt:lpstr>
      <vt:lpstr>Limited-Contention Protocols</vt:lpstr>
      <vt:lpstr>Limited-Contention Protocols</vt:lpstr>
      <vt:lpstr>Limited-Contention Protocols</vt:lpstr>
      <vt:lpstr>Limited-Contention Protocols</vt:lpstr>
      <vt:lpstr>The Adaptive Tree Walk Protocol</vt:lpstr>
      <vt:lpstr>The Adaptive Tree Walk Protocol</vt:lpstr>
      <vt:lpstr>The Adaptive Tree Walk Protocol</vt:lpstr>
      <vt:lpstr>Wireless LAN Protocols</vt:lpstr>
      <vt:lpstr>Wireless LAN Protocols</vt:lpstr>
      <vt:lpstr>Wireless LAN Protocols</vt:lpstr>
      <vt:lpstr>Wireless LAN Protocols</vt:lpstr>
      <vt:lpstr>Wireless LAN Protocols</vt:lpstr>
      <vt:lpstr>Wireless LAN Protocols</vt:lpstr>
      <vt:lpstr>Wireless LAN Protocols</vt:lpstr>
      <vt:lpstr>Wireless LAN Protocols</vt:lpstr>
      <vt:lpstr>Wireless LAN Protocols</vt:lpstr>
      <vt:lpstr>Wireless LAN Protocols</vt:lpstr>
      <vt:lpstr>Ethernet</vt:lpstr>
      <vt:lpstr>Classic Ethernet Physical Layer</vt:lpstr>
      <vt:lpstr>Classic Ethernet Physical Layer</vt:lpstr>
      <vt:lpstr>Classic Ethernet Physical Layer</vt:lpstr>
      <vt:lpstr>MAC Sublayer Protocol</vt:lpstr>
      <vt:lpstr>Classic Ethernet MAC Sublayer Protocol</vt:lpstr>
      <vt:lpstr>Classic Ethernet MAC Sublayer Protocol</vt:lpstr>
      <vt:lpstr>Classic Ethernet MAC Sublayer Protocol</vt:lpstr>
      <vt:lpstr>Classic Ethernet MAC Sublayer Protocol</vt:lpstr>
      <vt:lpstr>Classic Ethernet MAC Sublayer Protocol</vt:lpstr>
      <vt:lpstr>MAC Sublayer Protocol</vt:lpstr>
      <vt:lpstr>Classic Ethernet MAC Sublayer Protocol</vt:lpstr>
      <vt:lpstr>CSMA/CD with Binary Exponential Backoff</vt:lpstr>
      <vt:lpstr>CSMA/CD with Binary Exponential Backoff</vt:lpstr>
      <vt:lpstr>Ethernet Performance</vt:lpstr>
      <vt:lpstr>Ethernet Performance</vt:lpstr>
      <vt:lpstr>Ethernet Performance</vt:lpstr>
      <vt:lpstr>Switched Ethernet</vt:lpstr>
      <vt:lpstr>Switched Ethernet</vt:lpstr>
      <vt:lpstr>Switched Ethernet</vt:lpstr>
      <vt:lpstr>Switched Ethernet</vt:lpstr>
      <vt:lpstr>Switched Ethernet</vt:lpstr>
      <vt:lpstr>Switched Ethernet</vt:lpstr>
      <vt:lpstr>Fast Ethernet</vt:lpstr>
      <vt:lpstr>Fast Ethernet</vt:lpstr>
      <vt:lpstr>Fast Ethernet</vt:lpstr>
      <vt:lpstr>Fast Ethernet</vt:lpstr>
      <vt:lpstr>Gigabit Ethernet</vt:lpstr>
      <vt:lpstr>Gigabit Ethernet</vt:lpstr>
      <vt:lpstr>Gigabit Ethernet</vt:lpstr>
      <vt:lpstr>Gigabit Ethernet</vt:lpstr>
      <vt:lpstr>Gigabit Ethernet</vt:lpstr>
      <vt:lpstr>Gigabit Ethernet</vt:lpstr>
      <vt:lpstr>Gigabit Ethernet</vt:lpstr>
      <vt:lpstr>Gigabit Ethernet</vt:lpstr>
      <vt:lpstr>Gigabit Ethernet</vt:lpstr>
      <vt:lpstr>10-Gigabit Ethernet</vt:lpstr>
      <vt:lpstr>10-Gigabit Ethernet</vt:lpstr>
      <vt:lpstr>10 Gigabit Ethernet</vt:lpstr>
      <vt:lpstr>Retrospective on Ethernet</vt:lpstr>
      <vt:lpstr>Wireless LANs</vt:lpstr>
      <vt:lpstr>802.11 Architecture and Protocol Stack</vt:lpstr>
      <vt:lpstr>802.11 Architecture and Protocol Stack </vt:lpstr>
      <vt:lpstr>802.11 Architecture and Protocol Stack</vt:lpstr>
      <vt:lpstr>802.11 Architecture and Protocol Stack</vt:lpstr>
      <vt:lpstr>802.11 Architecture and Protocol Stack</vt:lpstr>
      <vt:lpstr>802.11 Architecture and Protocol Stack</vt:lpstr>
      <vt:lpstr>802.11 Physical Layer</vt:lpstr>
      <vt:lpstr>802.11 MAC Sublayer Protocol</vt:lpstr>
      <vt:lpstr>The 802.11 MAC Sublayer Protocol (1)</vt:lpstr>
      <vt:lpstr>The 802.11 MAC Sublayer Protocol (2)</vt:lpstr>
      <vt:lpstr>The 802.11 MAC Sublayer Protocol (3)</vt:lpstr>
      <vt:lpstr>The 802.11 MAC Sublayer Protocol (4)</vt:lpstr>
      <vt:lpstr>The 802.11 MAC Sublayer Protocol (5)</vt:lpstr>
      <vt:lpstr>802.11 Frame Structure</vt:lpstr>
      <vt:lpstr>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chen yanjiao</cp:lastModifiedBy>
  <cp:revision>470</cp:revision>
  <dcterms:created xsi:type="dcterms:W3CDTF">2010-05-03T15:18:06Z</dcterms:created>
  <dcterms:modified xsi:type="dcterms:W3CDTF">2019-04-05T07:17:48Z</dcterms:modified>
</cp:coreProperties>
</file>