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804" r:id="rId2"/>
  </p:sldMasterIdLst>
  <p:sldIdLst>
    <p:sldId id="497" r:id="rId3"/>
    <p:sldId id="257" r:id="rId4"/>
    <p:sldId id="423" r:id="rId5"/>
    <p:sldId id="258" r:id="rId6"/>
    <p:sldId id="498" r:id="rId7"/>
    <p:sldId id="260" r:id="rId8"/>
    <p:sldId id="499" r:id="rId9"/>
    <p:sldId id="500" r:id="rId10"/>
    <p:sldId id="501" r:id="rId11"/>
    <p:sldId id="259" r:id="rId12"/>
    <p:sldId id="502" r:id="rId13"/>
    <p:sldId id="503" r:id="rId14"/>
    <p:sldId id="504" r:id="rId15"/>
    <p:sldId id="261" r:id="rId16"/>
    <p:sldId id="505" r:id="rId17"/>
    <p:sldId id="262" r:id="rId18"/>
    <p:sldId id="506" r:id="rId19"/>
    <p:sldId id="507" r:id="rId20"/>
    <p:sldId id="508" r:id="rId21"/>
    <p:sldId id="509" r:id="rId22"/>
    <p:sldId id="510" r:id="rId23"/>
    <p:sldId id="265" r:id="rId24"/>
    <p:sldId id="511" r:id="rId25"/>
    <p:sldId id="512" r:id="rId26"/>
    <p:sldId id="263" r:id="rId27"/>
    <p:sldId id="513" r:id="rId28"/>
    <p:sldId id="266" r:id="rId29"/>
    <p:sldId id="514" r:id="rId30"/>
    <p:sldId id="515" r:id="rId31"/>
    <p:sldId id="516" r:id="rId32"/>
    <p:sldId id="267" r:id="rId33"/>
    <p:sldId id="268" r:id="rId34"/>
    <p:sldId id="269" r:id="rId35"/>
    <p:sldId id="270" r:id="rId36"/>
    <p:sldId id="517" r:id="rId37"/>
    <p:sldId id="518" r:id="rId38"/>
    <p:sldId id="519" r:id="rId39"/>
    <p:sldId id="520" r:id="rId40"/>
    <p:sldId id="521" r:id="rId41"/>
    <p:sldId id="522" r:id="rId42"/>
    <p:sldId id="271" r:id="rId43"/>
    <p:sldId id="523" r:id="rId44"/>
    <p:sldId id="524" r:id="rId45"/>
    <p:sldId id="525" r:id="rId46"/>
    <p:sldId id="272" r:id="rId47"/>
    <p:sldId id="526" r:id="rId48"/>
    <p:sldId id="274" r:id="rId49"/>
    <p:sldId id="527" r:id="rId50"/>
    <p:sldId id="275" r:id="rId51"/>
    <p:sldId id="276" r:id="rId52"/>
    <p:sldId id="529" r:id="rId53"/>
    <p:sldId id="530" r:id="rId54"/>
    <p:sldId id="277" r:id="rId55"/>
    <p:sldId id="531" r:id="rId56"/>
    <p:sldId id="532" r:id="rId57"/>
    <p:sldId id="533" r:id="rId58"/>
    <p:sldId id="534" r:id="rId59"/>
    <p:sldId id="278" r:id="rId60"/>
    <p:sldId id="535" r:id="rId61"/>
    <p:sldId id="536" r:id="rId62"/>
    <p:sldId id="537" r:id="rId63"/>
    <p:sldId id="538" r:id="rId64"/>
    <p:sldId id="539" r:id="rId65"/>
    <p:sldId id="540" r:id="rId66"/>
    <p:sldId id="279" r:id="rId67"/>
    <p:sldId id="264" r:id="rId68"/>
    <p:sldId id="541" r:id="rId69"/>
    <p:sldId id="542" r:id="rId70"/>
    <p:sldId id="543" r:id="rId71"/>
    <p:sldId id="544" r:id="rId72"/>
    <p:sldId id="280" r:id="rId73"/>
    <p:sldId id="545" r:id="rId74"/>
    <p:sldId id="546" r:id="rId75"/>
    <p:sldId id="547" r:id="rId76"/>
    <p:sldId id="281" r:id="rId77"/>
    <p:sldId id="548" r:id="rId78"/>
    <p:sldId id="549" r:id="rId79"/>
    <p:sldId id="550" r:id="rId80"/>
    <p:sldId id="282" r:id="rId81"/>
    <p:sldId id="551" r:id="rId82"/>
    <p:sldId id="552" r:id="rId83"/>
    <p:sldId id="283" r:id="rId84"/>
    <p:sldId id="553" r:id="rId85"/>
    <p:sldId id="554" r:id="rId86"/>
    <p:sldId id="555" r:id="rId87"/>
    <p:sldId id="284" r:id="rId88"/>
    <p:sldId id="556" r:id="rId89"/>
    <p:sldId id="557" r:id="rId90"/>
    <p:sldId id="558" r:id="rId91"/>
    <p:sldId id="285" r:id="rId92"/>
    <p:sldId id="559" r:id="rId93"/>
    <p:sldId id="560" r:id="rId94"/>
    <p:sldId id="561" r:id="rId95"/>
    <p:sldId id="356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582"/>
  </p:normalViewPr>
  <p:slideViewPr>
    <p:cSldViewPr snapToGrid="0">
      <p:cViewPr varScale="1">
        <p:scale>
          <a:sx n="55" d="100"/>
          <a:sy n="55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4E66-2710-3D4B-8B77-86A958C3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A663-FFC7-794C-8CBC-BA2B5FDCF6BF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C67-5790-A34C-A30F-4195D52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E22F-81CA-AC41-974C-7E335D4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8A4-6E17-094F-8269-F274D264A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CB9E-1975-E749-B749-049A11E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3AF9-0120-F146-849F-77ED7349A6DA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0DB-4A6A-0D42-8A6B-7F1D3EB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5EEF-7008-F94C-98EA-16DEBD9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88E15-43C5-E341-8396-1C081F645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CD20-19D1-3943-8E6F-0427688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E866-7FBA-C742-9075-ABE3857E030E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C881-1BD2-C94A-ADCE-C376B84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882E-7BB8-FA46-A162-1B96895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E239-9BC2-6F4F-9B13-26369A313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8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3F699-9521-2A43-9AAC-BF84BF30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9C50-D260-1F44-B3E5-B8861309D855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F9FFA-7E8F-234D-A99F-66F8F35A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91BD7-5907-824A-8141-AAFB6CD1F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C368-2391-D74D-8DB1-7F2AC6FF5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6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CAA4-0B6F-9946-8D95-8908D65C3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D8C9BA-F5E6-8446-8EBD-A1F6A4B6464C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4AB-ED08-8C49-858C-17E76DBDB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C7747F-1A8A-344F-B4E4-82F91A702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B319A1-90E9-1F47-9857-396C5A4DE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F76B86-5689-F34F-8743-A523FB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9144000" cy="228600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Networks, Fifth Edition by Andrew </a:t>
            </a:r>
            <a:r>
              <a:rPr lang="en-US" err="1"/>
              <a:t>Tanenbaum</a:t>
            </a:r>
            <a:r>
              <a:rPr lang="en-US"/>
              <a:t> and David </a:t>
            </a:r>
            <a:r>
              <a:rPr lang="en-US" err="1"/>
              <a:t>Wetherall</a:t>
            </a:r>
            <a:r>
              <a:rPr lang="en-US"/>
              <a:t>, © Pearson Education-Prentice Hall, 2011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893-0FFA-C747-8F96-85A6909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0C95-7849-6642-8022-E1107AFFA3EF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4F1-D518-7242-9DFC-E71CCD8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1CB9-A458-0F4E-8FEB-42D07E3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223F-565F-7240-B4B0-1B1172193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6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207EA8-54C1-4141-B2F1-CDF76B3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9CB4-82F1-7B42-B47A-D17E2B687EE2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3E590D-0DC0-934C-851C-C6106AF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259DE-6A34-D146-8D60-992D47F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160C7-9061-EC41-AE39-13D458643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362AB4-6C4F-214B-A350-C628BDA1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BDC3-D848-9D43-9025-5BC01F86E249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D55C02-A0BA-A749-BF88-58DEB17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B7901-71F4-2841-9B96-FCDF759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57A01-CA92-7B4B-9759-82F976233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A27192-716F-D941-9083-5D0E405C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3ADB-D826-EC45-BEEE-A266C9EE283C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20E5C-D88D-D047-BE28-D5AFD02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25893A-8E71-4645-8096-98DA278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AC530-AAD7-5C48-BAE0-6831043A6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9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A0B70A-A449-AD48-91EF-FB32017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751D-72B9-884B-91B7-A66D88DE7BBF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D841B7-4A5A-6A45-8EA8-6B10772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ED52A1-38B9-6649-BDFB-99EDD48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64231-C75D-E948-BDBA-44DF63B6A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21D056-7908-8D42-B2B6-A8E2DA5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9EEC-9432-9843-83C7-100110D88DB3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0DADDD-736D-9A4B-B001-412CA65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49D365-6508-6A46-98B6-AD01378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377AC-4B9B-E542-BB5B-20B2B0FF4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9196E2-38D7-0643-8779-88F300C9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EC18D-36A5-D54D-AA32-587AD7A110DE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ABBF6-1792-6A4F-A3B2-C5E3319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F84CA-EB85-E649-81CD-06A1DCA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9E24C-6839-824B-A746-853D00CFE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ABDDF63-C98C-3E4D-B544-F6575EE304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F1C43F7-2984-2140-AC81-A34A27E41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F4D1-03C9-A44F-88CB-CA1609FC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1A1B99-6DB6-374B-AFD9-34AC60BBD77F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38E0-7C73-A249-A5EA-C564A7E4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2D9B-45C4-8343-B80E-EB74E428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14F04B2-3FB8-6A43-9FAB-A166EC22E6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1003F8-C7F8-1245-AB8B-A186384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510A01-E234-5F40-BC96-2B8D0705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22B5CE-A47B-5042-9671-663FFB6497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8DC0EA4-EB5A-D046-A433-9990FACC6FFA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B2FE6C-C86E-0245-A863-8B4397F7E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132F8E-EA26-0045-9F51-FA53E22B9B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CC631C6-9BBC-EE45-B065-F0D7DA9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8AD84B-E4D3-DA40-B14A-434276592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Network Layer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390D2062-2D3B-6941-83BE-710D7D33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69268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C1C322B-0816-E54E-AD38-73D50F08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Connectionless Service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59F7079-D9DC-664B-A095-87C1BCF48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981700"/>
            <a:ext cx="8856662" cy="571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Routing within a datagram network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BEDA9B43-F0A3-7840-B725-0A86F8B6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277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>
            <a:extLst>
              <a:ext uri="{FF2B5EF4-FFF2-40B4-BE49-F238E27FC236}">
                <a16:creationId xmlns:a16="http://schemas.microsoft.com/office/drawing/2014/main" id="{FCA62DB0-79DC-984D-B390-093D34292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8382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ISP’s equipment</a:t>
            </a:r>
          </a:p>
        </p:txBody>
      </p:sp>
      <p:pic>
        <p:nvPicPr>
          <p:cNvPr id="10246" name="Picture 3">
            <a:extLst>
              <a:ext uri="{FF2B5EF4-FFF2-40B4-BE49-F238E27FC236}">
                <a16:creationId xmlns:a16="http://schemas.microsoft.com/office/drawing/2014/main" id="{12600718-36FF-4247-81CC-110A96A6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"/>
          <a:stretch>
            <a:fillRect/>
          </a:stretch>
        </p:blipFill>
        <p:spPr bwMode="auto">
          <a:xfrm>
            <a:off x="1905000" y="4137025"/>
            <a:ext cx="49053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6">
            <a:extLst>
              <a:ext uri="{FF2B5EF4-FFF2-40B4-BE49-F238E27FC236}">
                <a16:creationId xmlns:a16="http://schemas.microsoft.com/office/drawing/2014/main" id="{B74DC380-CE22-494C-B659-84EABDB5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854450"/>
            <a:ext cx="5638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/>
              <a:t>A’s table (initially)      A’s table (later)         C’s Table               E’s Table</a:t>
            </a: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F6B28B0F-A400-E245-B847-FF261E7F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2286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20774B38-D9F1-C849-8A33-C136EFB7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06875"/>
            <a:ext cx="152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69551386-70BA-1E43-8C04-345C1A64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627563"/>
            <a:ext cx="152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B83DF2DA-D0FA-DF4A-8355-571B50EF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5040313"/>
            <a:ext cx="152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6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individually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29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Connection-Oriented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chosen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terminated.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61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Connection-Oriented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remembered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indent="0"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H2,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conflict.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switching.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8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6FF2F58-0896-6942-82CE-09764D9B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</a:t>
            </a:r>
            <a:br>
              <a:rPr lang="en-US" altLang="en-US"/>
            </a:br>
            <a:r>
              <a:rPr lang="en-US" altLang="en-US"/>
              <a:t>Connection-Oriented Service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C6C08E2-248B-1A49-982B-A4CE0706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21375"/>
            <a:ext cx="9144000" cy="631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Routing within a virtual-circuit network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5B3ECE9C-858D-A642-9E2D-DEED6165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333500"/>
            <a:ext cx="8467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>
            <a:extLst>
              <a:ext uri="{FF2B5EF4-FFF2-40B4-BE49-F238E27FC236}">
                <a16:creationId xmlns:a16="http://schemas.microsoft.com/office/drawing/2014/main" id="{E1AB0BB1-5770-7A4B-A5BC-75371580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134778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ISP’s equipment</a:t>
            </a:r>
          </a:p>
        </p:txBody>
      </p:sp>
      <p:pic>
        <p:nvPicPr>
          <p:cNvPr id="11270" name="Picture 3">
            <a:extLst>
              <a:ext uri="{FF2B5EF4-FFF2-40B4-BE49-F238E27FC236}">
                <a16:creationId xmlns:a16="http://schemas.microsoft.com/office/drawing/2014/main" id="{7ACDF20C-1ACB-3D4E-96DE-168C97E9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740275"/>
            <a:ext cx="5695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7">
            <a:extLst>
              <a:ext uri="{FF2B5EF4-FFF2-40B4-BE49-F238E27FC236}">
                <a16:creationId xmlns:a16="http://schemas.microsoft.com/office/drawing/2014/main" id="{12E7E1BE-F038-894B-A5BB-AE3B579D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394200"/>
            <a:ext cx="5638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/>
              <a:t>A’s table                             C’s Table                          E’s Table</a:t>
            </a:r>
          </a:p>
        </p:txBody>
      </p:sp>
    </p:spTree>
    <p:extLst>
      <p:ext uri="{BB962C8B-B14F-4D97-AF65-F5344CB8AC3E}">
        <p14:creationId xmlns:p14="http://schemas.microsoft.com/office/powerpoint/2010/main" val="290617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Connection-Oriented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MultiProtocol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Switching)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48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E2C96DB-5B28-5640-9C59-A93EF0AB6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Virtual-Circuit </a:t>
            </a:r>
            <a:br>
              <a:rPr lang="en-US" altLang="en-US"/>
            </a:br>
            <a:r>
              <a:rPr lang="en-US" altLang="en-US"/>
              <a:t>and Datagram Networks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725C05A-1E01-DA42-BAF7-2B5D176BD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905500"/>
            <a:ext cx="8856662" cy="6477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Comparison of datagram and virtual-circuit networks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621A8A0B-8B1F-E84C-90DB-0B0F2AA90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139825"/>
            <a:ext cx="788035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Virtual-Circuit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phase,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consumes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complicated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significant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9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Virtual-Circuit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cycles)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vulnerability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aborted.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</a:p>
        </p:txBody>
      </p:sp>
    </p:spTree>
    <p:extLst>
      <p:ext uri="{BB962C8B-B14F-4D97-AF65-F5344CB8AC3E}">
        <p14:creationId xmlns:p14="http://schemas.microsoft.com/office/powerpoint/2010/main" val="383298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6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C26A80-4008-1D4D-8D38-0559F5519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Network Layer Design Issues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7F58B54-50E0-4F4B-94A8-5D68795D3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033588"/>
            <a:ext cx="87630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000"/>
              <a:t>Store-and-forward packet switching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Services provided to transport layer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Implementation of connectionless service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Implementation of connection-oriented service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Comparison of virtual-circuit and datagram networks</a:t>
            </a:r>
          </a:p>
        </p:txBody>
      </p:sp>
    </p:spTree>
    <p:extLst>
      <p:ext uri="{BB962C8B-B14F-4D97-AF65-F5344CB8AC3E}">
        <p14:creationId xmlns:p14="http://schemas.microsoft.com/office/powerpoint/2010/main" val="309405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13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9798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desirable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Correctness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Simplicity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Robustness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jobs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aborted.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Stability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equilibrium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Fairness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A-A’,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B-B’,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C-C’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saturate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horizontal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X-X’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altogether.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26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946D340-45C9-F648-AC18-D83D2D50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Fairness vs. Efficiency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07C90F7-7BCC-3B4C-8198-7F09014D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Network with a conflict between fairness and efficiency.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93504DB7-1CF3-D942-84F6-CA22C6E9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976438"/>
            <a:ext cx="79152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64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9798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throughput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travel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Nonadaptive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Adaptive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reflect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10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979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Nonadaptive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offline,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downloaded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booted.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Adaptive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periodically),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optimization.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46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7B5A90-3D30-FE4B-8775-63CE03AE0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795338"/>
          </a:xfrm>
        </p:spPr>
        <p:txBody>
          <a:bodyPr/>
          <a:lstStyle/>
          <a:p>
            <a:pPr eaLnBrk="1" hangingPunct="1"/>
            <a:r>
              <a:rPr lang="en-US" altLang="en-US" dirty="0"/>
              <a:t>Routing Algorithms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0D58F4-8CD8-E54F-B4DA-F061E92A7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750" y="1754188"/>
            <a:ext cx="8350250" cy="47990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Optimality principle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Shortest path algorithm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Flooding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Distance vector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Link state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244455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61308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principle.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rooted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(Directed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Acyclic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Graph):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chosen,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35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FAABBE-8148-9C42-A7B6-24934F31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Optimality Principle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8FB417-600F-A541-837E-435FC0311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>
                <a:latin typeface="Arial" charset="0"/>
                <a:cs typeface="Arial" charset="0"/>
              </a:rPr>
              <a:t>A network.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 (b) </a:t>
            </a:r>
            <a:r>
              <a:rPr lang="en-US" dirty="0">
                <a:latin typeface="Arial" charset="0"/>
                <a:cs typeface="Arial" charset="0"/>
              </a:rPr>
              <a:t>A sink tree for router </a:t>
            </a:r>
            <a:r>
              <a:rPr lang="en-US" i="1" dirty="0">
                <a:latin typeface="Arial" charset="0"/>
                <a:cs typeface="Arial" charset="0"/>
              </a:rPr>
              <a:t>B.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03F9B1D4-610E-1143-9880-CCEB46EC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603375"/>
            <a:ext cx="87503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52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Shor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792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“shortest”?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Geographic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237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Shor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66582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Dijkstra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infinity.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proceeds,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tentative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tentative.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4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-and-Forward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major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components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equipment,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Customers’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equipment.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directly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ISP’s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equipment.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3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Shor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05325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undirected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relabeling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tentatively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037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FA57C4-47F3-5A40-B093-850FF58A2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0113"/>
          </a:xfrm>
        </p:spPr>
        <p:txBody>
          <a:bodyPr/>
          <a:lstStyle/>
          <a:p>
            <a:pPr eaLnBrk="1" hangingPunct="1"/>
            <a:r>
              <a:rPr lang="en-US" altLang="en-US" dirty="0"/>
              <a:t>Shortest Path Algorithm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3C2C97-1B8E-1F45-8FCE-69E1E0180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19775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The first five steps used in computing the shortest path from </a:t>
            </a:r>
            <a:r>
              <a:rPr lang="en-US" altLang="en-US" i="1"/>
              <a:t>A to D. </a:t>
            </a:r>
            <a:r>
              <a:rPr lang="en-US" altLang="en-US"/>
              <a:t>The arrows indicate the working node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7C175232-BD23-5748-899C-37F3DAF5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98513"/>
            <a:ext cx="66008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5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07C19C-997A-474E-955F-6B21642DE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Shortest Path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0EFF0EF-6306-5549-97F8-92A498359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995988"/>
            <a:ext cx="9144000" cy="5572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Dijkstra’s algorithm to compute the shortest path through a graph.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D1E75583-EE2C-A644-9A24-F947FAA9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038350"/>
            <a:ext cx="81486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>
            <a:extLst>
              <a:ext uri="{FF2B5EF4-FFF2-40B4-BE49-F238E27FC236}">
                <a16:creationId xmlns:a16="http://schemas.microsoft.com/office/drawing/2014/main" id="{5FD8C79E-FF17-3341-973E-A9D89532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962525"/>
            <a:ext cx="101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83705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510984E-FA16-C84C-8A66-64ABD85D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Shortest Path Algorithm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508B88-A4D0-2444-BFA3-9B09B3BBE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995988"/>
            <a:ext cx="9144000" cy="5572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Dijkstra’s algorithm to compute the shortest path through a graph.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267EB0D3-3099-284E-A351-5E4F7B83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73213"/>
            <a:ext cx="7694613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>
            <a:extLst>
              <a:ext uri="{FF2B5EF4-FFF2-40B4-BE49-F238E27FC236}">
                <a16:creationId xmlns:a16="http://schemas.microsoft.com/office/drawing/2014/main" id="{F7F66656-18AB-074D-8987-1362AE7B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962525"/>
            <a:ext cx="101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3CAD20E6-D1A1-1246-8CEE-1D0D6F85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066800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66810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78A7D4-C92C-E043-8828-58160B5BF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Shortest Path Algorithm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E33AA7-6BD0-0F4C-A377-DFEE2DC1F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995988"/>
            <a:ext cx="9144000" cy="5572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Dijkstra’s algorithm to compute the shortest path through a graph.</a:t>
            </a:r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1BBFE800-2C05-3548-AC62-F2D2A315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066800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205BD3EB-5104-B74E-B066-17C4C650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68463"/>
            <a:ext cx="7027863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96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Flooding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62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Flooding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209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Flooding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practical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robust.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military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little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parallel.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299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Bellman-Ford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ARPANET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918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msec.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Xi+m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msec.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calculation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29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D65746-1111-BE4A-BAE6-05600D28C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Store-and-Forward Packet Switching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D58DA6-2CBB-EB48-8913-1515815C7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environment of the network layer protocols.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ED655C77-89E5-F14A-8EE0-76CE98C92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5950"/>
            <a:ext cx="8496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>
            <a:extLst>
              <a:ext uri="{FF2B5EF4-FFF2-40B4-BE49-F238E27FC236}">
                <a16:creationId xmlns:a16="http://schemas.microsoft.com/office/drawing/2014/main" id="{4413BA43-B954-B54D-9128-C6E71B24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ISP’s equipment</a:t>
            </a:r>
          </a:p>
        </p:txBody>
      </p:sp>
    </p:spTree>
    <p:extLst>
      <p:ext uri="{BB962C8B-B14F-4D97-AF65-F5344CB8AC3E}">
        <p14:creationId xmlns:p14="http://schemas.microsoft.com/office/powerpoint/2010/main" val="1259724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columns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claims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12-msec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25-msec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msec.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claims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Similarly,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37.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18,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2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35FB5DE9-0674-2944-91F8-60D98991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5711825"/>
            <a:ext cx="8904287" cy="8413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>
                <a:latin typeface="Arial" charset="0"/>
                <a:cs typeface="Arial" charset="0"/>
              </a:rPr>
              <a:t>A network.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>
                <a:latin typeface="Arial" charset="0"/>
                <a:cs typeface="Arial" charset="0"/>
              </a:rPr>
              <a:t>Input from </a:t>
            </a:r>
            <a:r>
              <a:rPr lang="en-US" i="1" dirty="0">
                <a:latin typeface="Arial" charset="0"/>
                <a:cs typeface="Arial" charset="0"/>
              </a:rPr>
              <a:t>A, I, H, K, and the new routing table </a:t>
            </a:r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Arial" charset="0"/>
                <a:cs typeface="Arial" charset="0"/>
              </a:rPr>
              <a:t>J.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EA1A1A48-A099-C742-9F2A-C0993F0E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"/>
          <a:stretch>
            <a:fillRect/>
          </a:stretch>
        </p:blipFill>
        <p:spPr bwMode="auto">
          <a:xfrm>
            <a:off x="981075" y="657225"/>
            <a:ext cx="71437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>
            <a:extLst>
              <a:ext uri="{FF2B5EF4-FFF2-40B4-BE49-F238E27FC236}">
                <a16:creationId xmlns:a16="http://schemas.microsoft.com/office/drawing/2014/main" id="{A76B764C-E26A-8545-A5B3-06B8EF3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113"/>
          </a:xfrm>
        </p:spPr>
        <p:txBody>
          <a:bodyPr/>
          <a:lstStyle/>
          <a:p>
            <a:r>
              <a:rPr lang="en-US" altLang="en-US"/>
              <a:t>Distance Vector Routing</a:t>
            </a:r>
          </a:p>
        </p:txBody>
      </p:sp>
    </p:spTree>
    <p:extLst>
      <p:ext uri="{BB962C8B-B14F-4D97-AF65-F5344CB8AC3E}">
        <p14:creationId xmlns:p14="http://schemas.microsoft.com/office/powerpoint/2010/main" val="2830452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Count-to-Infinity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settling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drawback: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rapidly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infinity.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615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Count-to-Infinity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worry;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2”.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Therefore,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062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Count-to-Infinity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claims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Subsequent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Gradually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infinity.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infinity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Count-to-Infinity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somewhere,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12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8F280D-9931-D74F-8285-A413DF176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Count-to-Infinity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C44B7B2-87E8-254C-B22A-E5899AF60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count-to-infinity problem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D81D0653-9B20-B249-A574-5525F80B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14500"/>
            <a:ext cx="8239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count-to-infinity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Dijkstra’s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89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FD87FAC-ED3A-B54C-ACE4-6E3A0CD34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Link State Routing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BB461E2-C9EE-0248-B4F5-5C61D198C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1543050"/>
            <a:ext cx="8948737" cy="5038725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Discover neighbors, learn network addresses.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Set distance/cost metric to each neighbor.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Construct packet telling all learned.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Send packet to, receive packets from other routers.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Compute shortest path to every other router.</a:t>
            </a:r>
          </a:p>
        </p:txBody>
      </p:sp>
    </p:spTree>
    <p:extLst>
      <p:ext uri="{BB962C8B-B14F-4D97-AF65-F5344CB8AC3E}">
        <p14:creationId xmlns:p14="http://schemas.microsoft.com/office/powerpoint/2010/main" val="3252579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booted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HELLO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point-to-point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globally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artificial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selected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725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EC09307-FECA-EE45-8019-894E5675F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about the Neighbors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36960FB-71FB-2B4A-807A-78D3362F8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0038" y="5830888"/>
            <a:ext cx="8843962" cy="7223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Nine routers and a broadcast LAN. 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F330CD5-E723-C440-88ED-1E3AADF4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385888"/>
            <a:ext cx="55721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-and-Forward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Store-and-Forward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end-to-end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70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011AA9-6C24-CC44-BF92-BF66CEC1F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about the Neighbors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F442685-3B4E-D341-9B92-D8582753D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graph model of previous slide.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1AEFC507-91D0-694F-B3DF-39BD8D86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84338"/>
            <a:ext cx="48418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652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inversely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proportional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100-Mbps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factored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immediately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634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described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packets?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significant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26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C44689-D239-2748-96E8-647071F43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Link State Packets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BDABB6F-54F2-6D47-ADE1-B03A99CA6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>
                <a:latin typeface="Arial" charset="0"/>
                <a:cs typeface="Arial" charset="0"/>
              </a:rPr>
              <a:t>A network.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>
                <a:latin typeface="Arial" charset="0"/>
                <a:cs typeface="Arial" charset="0"/>
              </a:rPr>
              <a:t>The link state packets for this network.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D56FAA4A-BDD6-3147-82CD-669A3368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189163"/>
            <a:ext cx="8369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48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unreachable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161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confusion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reign.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137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years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65,540.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5~65,540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obsolete.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454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unlikely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indefinitely.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169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corresponds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086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6773D6F-8FA5-D04E-B0EA-FF3D65A1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Distributing the Link State Packets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8E73F9-F252-194F-8D83-80A9B01F3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packet buffer for router </a:t>
            </a:r>
            <a:r>
              <a:rPr lang="en-US" altLang="en-US" i="1"/>
              <a:t>B</a:t>
            </a:r>
            <a:r>
              <a:rPr lang="en-US" altLang="en-US"/>
              <a:t> in previous slide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B1D43549-D392-5E4B-A8ED-090F5662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38325"/>
            <a:ext cx="841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90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accumulated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construct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Dijkstra’s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construct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computation.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proportional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68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E3382A-D1D9-A440-9B95-F30915577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Services Provided to the Transport Layer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C4D3AC6-5BF0-784F-9D84-66FB06A39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033588"/>
            <a:ext cx="8839200" cy="4519612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Services independent of router technology.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Transport layer shielded from number, type, topology of routers.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Network addresses available to transport layer use uniform numbering plan</a:t>
            </a:r>
          </a:p>
          <a:p>
            <a:pPr lvl="1"/>
            <a:r>
              <a:rPr lang="en-US" altLang="en-US" sz="2800" dirty="0"/>
              <a:t>even across LANs and WANs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marL="457200" lvl="1" indent="0">
              <a:buNone/>
            </a:pP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r>
              <a:rPr lang="zh-CN" altLang="en-US" sz="2800" dirty="0"/>
              <a:t> </a:t>
            </a:r>
            <a:r>
              <a:rPr lang="en-US" altLang="zh-CN" sz="2800" dirty="0"/>
              <a:t>types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services:</a:t>
            </a:r>
            <a:r>
              <a:rPr lang="zh-CN" altLang="en-US" sz="2800" dirty="0"/>
              <a:t> </a:t>
            </a:r>
            <a:r>
              <a:rPr lang="en-US" altLang="zh-CN" sz="2800" dirty="0"/>
              <a:t>connectionless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connection-oriented</a:t>
            </a:r>
            <a:r>
              <a:rPr lang="zh-CN" altLang="en-US" sz="2800" dirty="0"/>
              <a:t> </a:t>
            </a:r>
            <a:r>
              <a:rPr lang="en-US" altLang="zh-CN" sz="2800" dirty="0"/>
              <a:t>services.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708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IS-IS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System-Intermediate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OSPF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(Open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IS-IS.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wreak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claims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graph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incorrect.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04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hierarchically.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details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Two-level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insufficient,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levels.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Berkeley,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California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Malindi,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Kenya.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714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Berkeley,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California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Malindi,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Kenya.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Berkeley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detailed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California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out-of-state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Angeles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Angeles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domestic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foreign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foreign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Nairobi.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Kenya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Malindi.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366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two-level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1B-2A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1C-3B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795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many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levels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should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hierarchy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Consider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network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720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hierarch,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needs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720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network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partitioned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regions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needs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local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23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remote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53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3-level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hierarchy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chose,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clusters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containing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9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regions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needs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local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other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regions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own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cluster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distant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clusters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25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entries.</a:t>
                </a:r>
              </a:p>
              <a:p>
                <a:pPr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optimal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levels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network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requiring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total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func>
                      <m:func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5632311"/>
              </a:xfrm>
              <a:prstGeom prst="rect">
                <a:avLst/>
              </a:prstGeom>
              <a:blipFill>
                <a:blip r:embed="rId2"/>
                <a:stretch>
                  <a:fillRect l="-1142" t="-901" r="-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88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FB03962-35B3-2348-851F-17A1DF9F5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 eaLnBrk="1" hangingPunct="1"/>
            <a:r>
              <a:rPr lang="en-US" altLang="en-US"/>
              <a:t>Hierarchical Routing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29B0DE-4E7E-0B46-BC9F-7855278B1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19775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Hierarchical routing.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6E999490-98D7-B14E-962E-AC84E1E1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54075"/>
            <a:ext cx="7573963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69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2063D0-2829-C642-BB99-BBB0D0772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795338"/>
          </a:xfrm>
        </p:spPr>
        <p:txBody>
          <a:bodyPr/>
          <a:lstStyle/>
          <a:p>
            <a:pPr eaLnBrk="1" hangingPunct="1"/>
            <a:r>
              <a:rPr lang="en-US" altLang="en-US" dirty="0"/>
              <a:t>Routing Algorithms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CB8B898-B3AB-4042-BE41-F2D52EDCD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750" y="1693863"/>
            <a:ext cx="8350250" cy="485933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Broadcast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Multicast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Anycast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Routing for mobile hosts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351738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distinct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522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95091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multidestination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multidestination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relatively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17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excellent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2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injected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individually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independently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datagrams;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(virtual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virtual-circuit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val="1141201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 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unvisited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remember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061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B79AE2A-2974-3748-8351-C7232371C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Broadcast Routing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613D53A-DB99-6344-82D7-292E87547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4991100"/>
            <a:ext cx="8856662" cy="15621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Reverse path forwarding.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 (a) </a:t>
            </a:r>
            <a:r>
              <a:rPr lang="en-US" dirty="0">
                <a:latin typeface="Arial" charset="0"/>
                <a:cs typeface="Arial" charset="0"/>
              </a:rPr>
              <a:t>A network.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>
                <a:latin typeface="Arial" charset="0"/>
                <a:cs typeface="Arial" charset="0"/>
              </a:rPr>
              <a:t>A sink tree.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(c) </a:t>
            </a:r>
            <a:r>
              <a:rPr lang="en-US" dirty="0">
                <a:latin typeface="Arial" charset="0"/>
                <a:cs typeface="Arial" charset="0"/>
              </a:rPr>
              <a:t>The tree built by reverse path forwarding.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519172CC-15E1-014C-9039-93EF5C01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470025"/>
            <a:ext cx="82772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1440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712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well-defined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numerically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million-node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1115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3447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A9961C45-5802-D345-8E0B-88E005E4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54038"/>
            <a:ext cx="77041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68274DFB-5F41-8044-AB37-61BD834A7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9625"/>
          </a:xfrm>
        </p:spPr>
        <p:txBody>
          <a:bodyPr/>
          <a:lstStyle/>
          <a:p>
            <a:pPr eaLnBrk="1" hangingPunct="1"/>
            <a:r>
              <a:rPr lang="en-US" altLang="en-US" dirty="0"/>
              <a:t>Multicast Routing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47B9098-394D-0544-9782-F3770EEB8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563" y="5684838"/>
            <a:ext cx="8856662" cy="838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>
                <a:latin typeface="Arial" charset="0"/>
                <a:cs typeface="Arial" charset="0"/>
              </a:rPr>
              <a:t>A network.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 (b) </a:t>
            </a:r>
            <a:r>
              <a:rPr lang="en-US" dirty="0">
                <a:latin typeface="Arial" charset="0"/>
                <a:cs typeface="Arial" charset="0"/>
              </a:rPr>
              <a:t>A spanning tree for the leftmost router.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(c) </a:t>
            </a:r>
            <a:r>
              <a:rPr lang="en-US" dirty="0">
                <a:latin typeface="Arial" charset="0"/>
                <a:cs typeface="Arial" charset="0"/>
              </a:rPr>
              <a:t>A</a:t>
            </a:r>
          </a:p>
          <a:p>
            <a:pPr algn="ctr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multicast tree for group 1.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(d) </a:t>
            </a:r>
            <a:r>
              <a:rPr lang="en-US" dirty="0">
                <a:latin typeface="Arial" charset="0"/>
                <a:cs typeface="Arial" charset="0"/>
              </a:rPr>
              <a:t>A multicast tree for group 2.</a:t>
            </a:r>
          </a:p>
        </p:txBody>
      </p:sp>
    </p:spTree>
    <p:extLst>
      <p:ext uri="{BB962C8B-B14F-4D97-AF65-F5344CB8AC3E}">
        <p14:creationId xmlns:p14="http://schemas.microsoft.com/office/powerpoint/2010/main" val="26303053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construct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sink/root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MOSPF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OSPF)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6016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DVMRP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way.</a:t>
            </a: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1106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54367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inefficient.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root,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rendezvous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branches.</a:t>
            </a: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943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F65B37-05EC-5147-96B6-86D4A886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9625"/>
          </a:xfrm>
        </p:spPr>
        <p:txBody>
          <a:bodyPr/>
          <a:lstStyle/>
          <a:p>
            <a:pPr eaLnBrk="1" hangingPunct="1"/>
            <a:r>
              <a:rPr lang="en-US" altLang="en-US" dirty="0"/>
              <a:t>Multicast Routing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E5C2CCA-B6ED-204D-A485-71854304E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25" y="5684838"/>
            <a:ext cx="6896100" cy="838200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en-US" altLang="en-US"/>
              <a:t>Core-based tree for group 1.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Sending to group 1.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1C8A30D0-1D78-E549-A1A2-4B740332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633538"/>
            <a:ext cx="8039100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briefly,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verified.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681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Independent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popular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core-based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multicasting.</a:t>
            </a: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21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Anycast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Anycast: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“1”,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instances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9522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6C58976-1E65-4948-AB2F-56C0AD838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Anycast Routing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22AE54-37DA-0643-A921-C62D1A35C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9088" y="5715000"/>
            <a:ext cx="7554912" cy="838200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en-US" altLang="en-US"/>
              <a:t>Anycast routes to group 1. 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Topology seen by the routing protocol.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D10ED783-B62E-8C40-85A9-D541613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33538"/>
            <a:ext cx="8088312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3094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People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distinct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endlessly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355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Diego.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Diego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463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Diego.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technique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tunneling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later).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unwraps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triangle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Subsequent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bypassing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1652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5398DA2-D5A7-9A42-87C7-6B95323D1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 for Mobile Hosts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0907BF4-421C-F741-A537-35C3ED8B8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Packet routing for mobile hosts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E1EAEAFD-FEB6-3443-8F73-908B741E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57325"/>
            <a:ext cx="80391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45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emergency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earthquake,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military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vehicles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battlefield.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frequently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suddenly.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popular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AODV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On-demand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Vector)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7007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demand”.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constructs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Eventually,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348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3662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constructs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remember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ADGI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20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Connectionless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according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8438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5712FD3-ADF6-A544-B45B-E57A3D03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in Ad Hoc Networks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63F65E2-F41F-F24E-9BC2-1139952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97388"/>
            <a:ext cx="9144000" cy="2055812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en-US" altLang="en-US"/>
              <a:t>Range of A’s broadcast.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 After B and D receive it. 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After C, F, and G receive it.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After E, H, and I receive it. </a:t>
            </a: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9F8803EE-50EC-A44F-8CE3-EC1900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241800"/>
            <a:ext cx="36417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1"/>
                </a:solidFill>
              </a:rPr>
              <a:t>The shaded nodes are new recipients. The dashed lines show possible reverse routes. The solid lines show the discovered route</a:t>
            </a:r>
            <a:r>
              <a:rPr lang="en-US" altLang="en-US" sz="2400"/>
              <a:t>.</a:t>
            </a: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77FEF17A-E1D1-4A48-BF10-BD268F0C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20800"/>
            <a:ext cx="65055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7079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3662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scope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live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broadcasted.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live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live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832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538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ADGI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HELLO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unreachable.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unreachable,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now-gone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invalid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purged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purges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notifies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purges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296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spirit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intermediate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battery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overlap.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39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FB96240-E537-6640-917F-5A516212A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</a:t>
            </a:r>
          </a:p>
        </p:txBody>
      </p:sp>
      <p:sp>
        <p:nvSpPr>
          <p:cNvPr id="104451" name="Subtitle 2">
            <a:extLst>
              <a:ext uri="{FF2B5EF4-FFF2-40B4-BE49-F238E27FC236}">
                <a16:creationId xmlns:a16="http://schemas.microsoft.com/office/drawing/2014/main" id="{80F85B59-1D93-0048-81A2-913F5C665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491913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ppt72BC.tmp</Template>
  <TotalTime>2812</TotalTime>
  <Words>7171</Words>
  <Application>Microsoft Macintosh PowerPoint</Application>
  <PresentationFormat>On-screen Show (4:3)</PresentationFormat>
  <Paragraphs>561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宋体</vt:lpstr>
      <vt:lpstr>Arial</vt:lpstr>
      <vt:lpstr>Calibri</vt:lpstr>
      <vt:lpstr>Cambria Math</vt:lpstr>
      <vt:lpstr>Times New Roman</vt:lpstr>
      <vt:lpstr>Custom Design</vt:lpstr>
      <vt:lpstr>3_Tannenbaum</vt:lpstr>
      <vt:lpstr>The Network Layer</vt:lpstr>
      <vt:lpstr>Network Layer Design Issues</vt:lpstr>
      <vt:lpstr>Store-and-Forward Packet Switching</vt:lpstr>
      <vt:lpstr>Store-and-Forward Packet Switching</vt:lpstr>
      <vt:lpstr>Store-and-Forward Packet Switching</vt:lpstr>
      <vt:lpstr>Services Provided to the Transport Layer</vt:lpstr>
      <vt:lpstr>Services Provided to the Transport Layer</vt:lpstr>
      <vt:lpstr>Implementation of Connectionless Service</vt:lpstr>
      <vt:lpstr>Implementation of Connectionless Service</vt:lpstr>
      <vt:lpstr>Implementation of Connectionless Service</vt:lpstr>
      <vt:lpstr>Implementation of Connectionless Service</vt:lpstr>
      <vt:lpstr>Implementation of Connection-Oriented Service</vt:lpstr>
      <vt:lpstr>Implementation of Connection-Oriented Service</vt:lpstr>
      <vt:lpstr>Implementation of  Connection-Oriented Service</vt:lpstr>
      <vt:lpstr>Implementation of Connection-Oriented Service</vt:lpstr>
      <vt:lpstr>Comparison of Virtual-Circuit  and Datagram Networks</vt:lpstr>
      <vt:lpstr>Comparison of Virtual-Circuit and Datagram Networks</vt:lpstr>
      <vt:lpstr>Comparison of Virtual-Circuit and Datagram Networks</vt:lpstr>
      <vt:lpstr>Routing Algorithms</vt:lpstr>
      <vt:lpstr>Routing Algorithms</vt:lpstr>
      <vt:lpstr>Routing Algorithms</vt:lpstr>
      <vt:lpstr>Fairness vs. Efficiency</vt:lpstr>
      <vt:lpstr>Routing Algorithms</vt:lpstr>
      <vt:lpstr>Routing Algorithms</vt:lpstr>
      <vt:lpstr>Routing Algorithms</vt:lpstr>
      <vt:lpstr>The Optimality Principle</vt:lpstr>
      <vt:lpstr>The Optimality Principle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Flooding</vt:lpstr>
      <vt:lpstr>Flooding</vt:lpstr>
      <vt:lpstr>Flooding</vt:lpstr>
      <vt:lpstr>Distance Vector Routing</vt:lpstr>
      <vt:lpstr>Distance Vector Routing</vt:lpstr>
      <vt:lpstr>Distance Vector Routing</vt:lpstr>
      <vt:lpstr>Distance Vector Routing</vt:lpstr>
      <vt:lpstr>Distance Vector Routing The Count-to-Infinity Problem</vt:lpstr>
      <vt:lpstr>Distance Vector Routing The Count-to-Infinity Problem</vt:lpstr>
      <vt:lpstr>Distance Vector Routing The Count-to-Infinity Problem</vt:lpstr>
      <vt:lpstr>The Count-to-Infinity Problem</vt:lpstr>
      <vt:lpstr>Link State Routing</vt:lpstr>
      <vt:lpstr>Link State Routing</vt:lpstr>
      <vt:lpstr>Link State Routing Learning about the Neighbors</vt:lpstr>
      <vt:lpstr>Learning about the Neighbors</vt:lpstr>
      <vt:lpstr>Learning about the Neighbors</vt:lpstr>
      <vt:lpstr>Link State Routing  Setting Link Costs</vt:lpstr>
      <vt:lpstr>Link State Routing  Building Link State Packets</vt:lpstr>
      <vt:lpstr>Building Link State Packets</vt:lpstr>
      <vt:lpstr>Link State Routing  Distributing the Link State Packets</vt:lpstr>
      <vt:lpstr>Link State Routing  Distributing the Link State Packets</vt:lpstr>
      <vt:lpstr>Link State Routing  Distributing the Link State Packets</vt:lpstr>
      <vt:lpstr>Link State Routing  Distributing the Link State Packets</vt:lpstr>
      <vt:lpstr>Distributing the Link State Packets</vt:lpstr>
      <vt:lpstr>Link State Routing  Computing the New Routes</vt:lpstr>
      <vt:lpstr>Link State Routing</vt:lpstr>
      <vt:lpstr>Hierarchical Routing</vt:lpstr>
      <vt:lpstr>Hierarchical Routing</vt:lpstr>
      <vt:lpstr>Hierarchical Routing</vt:lpstr>
      <vt:lpstr>Hierarchical Routing</vt:lpstr>
      <vt:lpstr>Hierarchical Routing</vt:lpstr>
      <vt:lpstr>Routing Algorithms</vt:lpstr>
      <vt:lpstr>Broadcast Routing</vt:lpstr>
      <vt:lpstr>Broadcast Routing</vt:lpstr>
      <vt:lpstr>Broadcast Routing</vt:lpstr>
      <vt:lpstr>Broadcast Routing</vt:lpstr>
      <vt:lpstr>Broadcast Routing</vt:lpstr>
      <vt:lpstr>Broadcast Routing</vt:lpstr>
      <vt:lpstr>Multicast Routing</vt:lpstr>
      <vt:lpstr>Multicast Routing</vt:lpstr>
      <vt:lpstr>Multicast Routing</vt:lpstr>
      <vt:lpstr>Multicast Routing</vt:lpstr>
      <vt:lpstr>Multicast Routing</vt:lpstr>
      <vt:lpstr>Multicast Routing</vt:lpstr>
      <vt:lpstr>Multicast Routing</vt:lpstr>
      <vt:lpstr>Multicast Routing</vt:lpstr>
      <vt:lpstr>Anycast Routing</vt:lpstr>
      <vt:lpstr>Anycast Routing</vt:lpstr>
      <vt:lpstr>Routing for Mobile Hosts</vt:lpstr>
      <vt:lpstr>Routing for Mobile Hosts</vt:lpstr>
      <vt:lpstr>Routing for Mobile Hosts</vt:lpstr>
      <vt:lpstr>Routing for Mobile Hosts</vt:lpstr>
      <vt:lpstr>Routing in Ad Hoc Networks</vt:lpstr>
      <vt:lpstr>Routing in Ad Hoc Networks</vt:lpstr>
      <vt:lpstr>Routing in Ad Hoc Networks</vt:lpstr>
      <vt:lpstr>Routing in Ad Hoc Networks</vt:lpstr>
      <vt:lpstr>Routing in Ad Hoc Networks</vt:lpstr>
      <vt:lpstr>Routing in Ad Hoc Networks Route Maintenance</vt:lpstr>
      <vt:lpstr>Routing in Ad Hoc Networks Route Maintenance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chen yanjiao</cp:lastModifiedBy>
  <cp:revision>1247</cp:revision>
  <dcterms:created xsi:type="dcterms:W3CDTF">2010-05-03T15:18:06Z</dcterms:created>
  <dcterms:modified xsi:type="dcterms:W3CDTF">2019-04-18T00:51:56Z</dcterms:modified>
</cp:coreProperties>
</file>