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804" r:id="rId2"/>
  </p:sldMasterIdLst>
  <p:sldIdLst>
    <p:sldId id="497" r:id="rId3"/>
    <p:sldId id="258" r:id="rId4"/>
    <p:sldId id="423" r:id="rId5"/>
    <p:sldId id="259" r:id="rId6"/>
    <p:sldId id="651" r:id="rId7"/>
    <p:sldId id="652" r:id="rId8"/>
    <p:sldId id="260" r:id="rId9"/>
    <p:sldId id="653" r:id="rId10"/>
    <p:sldId id="654" r:id="rId11"/>
    <p:sldId id="261" r:id="rId12"/>
    <p:sldId id="655" r:id="rId13"/>
    <p:sldId id="262" r:id="rId14"/>
    <p:sldId id="656" r:id="rId15"/>
    <p:sldId id="263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665" r:id="rId32"/>
    <p:sldId id="271" r:id="rId33"/>
    <p:sldId id="666" r:id="rId34"/>
    <p:sldId id="272" r:id="rId35"/>
    <p:sldId id="667" r:id="rId36"/>
    <p:sldId id="668" r:id="rId37"/>
    <p:sldId id="669" r:id="rId38"/>
    <p:sldId id="273" r:id="rId39"/>
    <p:sldId id="670" r:id="rId40"/>
    <p:sldId id="274" r:id="rId41"/>
    <p:sldId id="671" r:id="rId42"/>
    <p:sldId id="672" r:id="rId43"/>
    <p:sldId id="276" r:id="rId44"/>
    <p:sldId id="673" r:id="rId45"/>
    <p:sldId id="277" r:id="rId46"/>
    <p:sldId id="674" r:id="rId47"/>
    <p:sldId id="278" r:id="rId48"/>
    <p:sldId id="675" r:id="rId49"/>
    <p:sldId id="279" r:id="rId50"/>
    <p:sldId id="676" r:id="rId51"/>
    <p:sldId id="280" r:id="rId52"/>
    <p:sldId id="677" r:id="rId53"/>
    <p:sldId id="678" r:id="rId54"/>
    <p:sldId id="281" r:id="rId55"/>
    <p:sldId id="679" r:id="rId56"/>
    <p:sldId id="282" r:id="rId57"/>
    <p:sldId id="284" r:id="rId58"/>
    <p:sldId id="285" r:id="rId59"/>
    <p:sldId id="680" r:id="rId60"/>
    <p:sldId id="681" r:id="rId61"/>
    <p:sldId id="682" r:id="rId62"/>
    <p:sldId id="283" r:id="rId63"/>
    <p:sldId id="683" r:id="rId64"/>
    <p:sldId id="684" r:id="rId65"/>
    <p:sldId id="606" r:id="rId66"/>
    <p:sldId id="685" r:id="rId67"/>
    <p:sldId id="686" r:id="rId68"/>
    <p:sldId id="607" r:id="rId69"/>
    <p:sldId id="687" r:id="rId70"/>
    <p:sldId id="688" r:id="rId71"/>
    <p:sldId id="689" r:id="rId72"/>
    <p:sldId id="608" r:id="rId73"/>
    <p:sldId id="609" r:id="rId74"/>
    <p:sldId id="691" r:id="rId75"/>
    <p:sldId id="690" r:id="rId76"/>
    <p:sldId id="692" r:id="rId77"/>
    <p:sldId id="693" r:id="rId78"/>
    <p:sldId id="610" r:id="rId79"/>
    <p:sldId id="694" r:id="rId80"/>
    <p:sldId id="695" r:id="rId81"/>
    <p:sldId id="611" r:id="rId82"/>
    <p:sldId id="696" r:id="rId83"/>
    <p:sldId id="612" r:id="rId84"/>
    <p:sldId id="697" r:id="rId85"/>
    <p:sldId id="613" r:id="rId86"/>
    <p:sldId id="614" r:id="rId87"/>
    <p:sldId id="698" r:id="rId88"/>
    <p:sldId id="615" r:id="rId89"/>
    <p:sldId id="699" r:id="rId90"/>
    <p:sldId id="616" r:id="rId91"/>
    <p:sldId id="700" r:id="rId92"/>
    <p:sldId id="701" r:id="rId93"/>
    <p:sldId id="702" r:id="rId94"/>
    <p:sldId id="617" r:id="rId95"/>
    <p:sldId id="703" r:id="rId96"/>
    <p:sldId id="704" r:id="rId97"/>
    <p:sldId id="618" r:id="rId98"/>
    <p:sldId id="619" r:id="rId99"/>
    <p:sldId id="705" r:id="rId100"/>
    <p:sldId id="706" r:id="rId101"/>
    <p:sldId id="707" r:id="rId102"/>
    <p:sldId id="300" r:id="rId103"/>
    <p:sldId id="708" r:id="rId104"/>
    <p:sldId id="709" r:id="rId105"/>
    <p:sldId id="620" r:id="rId106"/>
    <p:sldId id="710" r:id="rId107"/>
    <p:sldId id="711" r:id="rId108"/>
    <p:sldId id="712" r:id="rId109"/>
    <p:sldId id="621" r:id="rId110"/>
    <p:sldId id="713" r:id="rId111"/>
    <p:sldId id="714" r:id="rId112"/>
    <p:sldId id="622" r:id="rId113"/>
    <p:sldId id="715" r:id="rId114"/>
    <p:sldId id="623" r:id="rId115"/>
    <p:sldId id="624" r:id="rId116"/>
    <p:sldId id="625" r:id="rId117"/>
    <p:sldId id="626" r:id="rId118"/>
    <p:sldId id="716" r:id="rId119"/>
    <p:sldId id="717" r:id="rId120"/>
    <p:sldId id="627" r:id="rId121"/>
    <p:sldId id="718" r:id="rId122"/>
    <p:sldId id="719" r:id="rId123"/>
    <p:sldId id="628" r:id="rId124"/>
    <p:sldId id="720" r:id="rId125"/>
    <p:sldId id="721" r:id="rId126"/>
    <p:sldId id="722" r:id="rId127"/>
    <p:sldId id="723" r:id="rId128"/>
    <p:sldId id="724" r:id="rId129"/>
    <p:sldId id="725" r:id="rId130"/>
    <p:sldId id="726" r:id="rId131"/>
    <p:sldId id="629" r:id="rId132"/>
    <p:sldId id="727" r:id="rId133"/>
    <p:sldId id="728" r:id="rId134"/>
    <p:sldId id="630" r:id="rId135"/>
    <p:sldId id="729" r:id="rId136"/>
    <p:sldId id="730" r:id="rId137"/>
    <p:sldId id="631" r:id="rId138"/>
    <p:sldId id="732" r:id="rId139"/>
    <p:sldId id="731" r:id="rId140"/>
    <p:sldId id="632" r:id="rId141"/>
    <p:sldId id="733" r:id="rId142"/>
    <p:sldId id="633" r:id="rId143"/>
    <p:sldId id="734" r:id="rId144"/>
    <p:sldId id="735" r:id="rId145"/>
    <p:sldId id="736" r:id="rId146"/>
    <p:sldId id="634" r:id="rId147"/>
    <p:sldId id="737" r:id="rId148"/>
    <p:sldId id="738" r:id="rId149"/>
    <p:sldId id="635" r:id="rId150"/>
    <p:sldId id="739" r:id="rId151"/>
    <p:sldId id="740" r:id="rId152"/>
    <p:sldId id="741" r:id="rId153"/>
    <p:sldId id="742" r:id="rId154"/>
    <p:sldId id="636" r:id="rId155"/>
    <p:sldId id="637" r:id="rId156"/>
    <p:sldId id="743" r:id="rId157"/>
    <p:sldId id="638" r:id="rId158"/>
    <p:sldId id="744" r:id="rId159"/>
    <p:sldId id="745" r:id="rId160"/>
    <p:sldId id="639" r:id="rId161"/>
    <p:sldId id="640" r:id="rId162"/>
    <p:sldId id="746" r:id="rId163"/>
    <p:sldId id="747" r:id="rId164"/>
    <p:sldId id="748" r:id="rId165"/>
    <p:sldId id="749" r:id="rId166"/>
    <p:sldId id="642" r:id="rId167"/>
    <p:sldId id="750" r:id="rId168"/>
    <p:sldId id="751" r:id="rId169"/>
    <p:sldId id="752" r:id="rId170"/>
    <p:sldId id="643" r:id="rId171"/>
    <p:sldId id="753" r:id="rId172"/>
    <p:sldId id="754" r:id="rId173"/>
    <p:sldId id="755" r:id="rId174"/>
    <p:sldId id="645" r:id="rId175"/>
    <p:sldId id="756" r:id="rId176"/>
    <p:sldId id="757" r:id="rId177"/>
    <p:sldId id="646" r:id="rId178"/>
    <p:sldId id="758" r:id="rId179"/>
    <p:sldId id="759" r:id="rId180"/>
    <p:sldId id="647" r:id="rId181"/>
    <p:sldId id="760" r:id="rId182"/>
    <p:sldId id="761" r:id="rId183"/>
    <p:sldId id="762" r:id="rId184"/>
    <p:sldId id="648" r:id="rId185"/>
    <p:sldId id="763" r:id="rId186"/>
    <p:sldId id="764" r:id="rId187"/>
    <p:sldId id="765" r:id="rId188"/>
    <p:sldId id="766" r:id="rId189"/>
    <p:sldId id="767" r:id="rId190"/>
    <p:sldId id="641" r:id="rId191"/>
    <p:sldId id="768" r:id="rId192"/>
    <p:sldId id="769" r:id="rId193"/>
    <p:sldId id="332" r:id="rId194"/>
    <p:sldId id="770" r:id="rId195"/>
    <p:sldId id="333" r:id="rId196"/>
    <p:sldId id="771" r:id="rId197"/>
    <p:sldId id="772" r:id="rId198"/>
    <p:sldId id="649" r:id="rId199"/>
    <p:sldId id="773" r:id="rId200"/>
    <p:sldId id="336" r:id="rId201"/>
    <p:sldId id="774" r:id="rId202"/>
    <p:sldId id="775" r:id="rId203"/>
    <p:sldId id="650" r:id="rId204"/>
    <p:sldId id="776" r:id="rId205"/>
    <p:sldId id="777" r:id="rId206"/>
    <p:sldId id="778" r:id="rId207"/>
    <p:sldId id="338" r:id="rId208"/>
    <p:sldId id="356" r:id="rId2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8"/>
    <p:restoredTop sz="92614"/>
  </p:normalViewPr>
  <p:slideViewPr>
    <p:cSldViewPr snapToGrid="0">
      <p:cViewPr varScale="1">
        <p:scale>
          <a:sx n="82" d="100"/>
          <a:sy n="82" d="100"/>
        </p:scale>
        <p:origin x="2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presProps" Target="presProps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viewProps" Target="viewProps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theme" Target="theme/theme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4E66-2710-3D4B-8B77-86A958C3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A663-FFC7-794C-8CBC-BA2B5FDCF6BF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8C67-5790-A34C-A30F-4195D52C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E22F-81CA-AC41-974C-7E335D42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4E8A4-6E17-094F-8269-F274D264A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CB9E-1975-E749-B749-049A11ED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3AF9-0120-F146-849F-77ED7349A6DA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0DB-4A6A-0D42-8A6B-7F1D3EBB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5EEF-7008-F94C-98EA-16DEBD9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88E15-43C5-E341-8396-1C081F645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CD20-19D1-3943-8E6F-0427688F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E866-7FBA-C742-9075-ABE3857E030E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C881-1BD2-C94A-ADCE-C376B847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882E-7BB8-FA46-A162-1B968959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E239-9BC2-6F4F-9B13-26369A313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38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33F699-9521-2A43-9AAC-BF84BF30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9C50-D260-1F44-B3E5-B8861309D855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F9FFA-7E8F-234D-A99F-66F8F35A5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691BD7-5907-824A-8141-AAFB6CD1F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1C368-2391-D74D-8DB1-7F2AC6FF5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6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CAA4-0B6F-9946-8D95-8908D65C3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D8C9BA-F5E6-8446-8EBD-A1F6A4B6464C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4AB-ED08-8C49-858C-17E76DBDB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C7747F-1A8A-344F-B4E4-82F91A702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B319A1-90E9-1F47-9857-396C5A4DE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F76B86-5689-F34F-8743-A523FB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9144000" cy="228600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Computer Networks, Fifth Edition by Andrew </a:t>
            </a:r>
            <a:r>
              <a:rPr lang="en-US" err="1"/>
              <a:t>Tanenbaum</a:t>
            </a:r>
            <a:r>
              <a:rPr lang="en-US"/>
              <a:t> and David </a:t>
            </a:r>
            <a:r>
              <a:rPr lang="en-US" err="1"/>
              <a:t>Wetherall</a:t>
            </a:r>
            <a:r>
              <a:rPr lang="en-US"/>
              <a:t>, © Pearson Education-Prentice Hall, 2011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893-0FFA-C747-8F96-85A6909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20C95-7849-6642-8022-E1107AFFA3EF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74F1-D518-7242-9DFC-E71CCD8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1CB9-A458-0F4E-8FEB-42D07E30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A223F-565F-7240-B4B0-1B1172193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6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207EA8-54C1-4141-B2F1-CDF76B3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F9CB4-82F1-7B42-B47A-D17E2B687EE2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3E590D-0DC0-934C-851C-C6106AF9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259DE-6A34-D146-8D60-992D47FD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160C7-9061-EC41-AE39-13D458643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362AB4-6C4F-214B-A350-C628BDA1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DBDC3-D848-9D43-9025-5BC01F86E249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D55C02-A0BA-A749-BF88-58DEB17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B7901-71F4-2841-9B96-FCDF7595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57A01-CA92-7B4B-9759-82F976233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2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A27192-716F-D941-9083-5D0E405C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3ADB-D826-EC45-BEEE-A266C9EE283C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20E5C-D88D-D047-BE28-D5AFD02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25893A-8E71-4645-8096-98DA278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AC530-AAD7-5C48-BAE0-6831043A6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9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A0B70A-A449-AD48-91EF-FB32017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751D-72B9-884B-91B7-A66D88DE7BBF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D841B7-4A5A-6A45-8EA8-6B10772B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ED52A1-38B9-6649-BDFB-99EDD48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64231-C75D-E948-BDBA-44DF63B6A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5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21D056-7908-8D42-B2B6-A8E2DA50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F9EEC-9432-9843-83C7-100110D88DB3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0DADDD-736D-9A4B-B001-412CA650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49D365-6508-6A46-98B6-AD01378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377AC-4B9B-E542-BB5B-20B2B0FF4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6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9196E2-38D7-0643-8779-88F300C9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EC18D-36A5-D54D-AA32-587AD7A110DE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ABBF6-1792-6A4F-A3B2-C5E3319D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F84CA-EB85-E649-81CD-06A1DCA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9E24C-6839-824B-A746-853D00CFE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8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ABDDF63-C98C-3E4D-B544-F6575EE304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304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F1C43F7-2984-2140-AC81-A34A27E41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1828800"/>
            <a:ext cx="7543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F4D1-03C9-A44F-88CB-CA1609FC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1A1B99-6DB6-374B-AFD9-34AC60BBD77F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38E0-7C73-A249-A5EA-C564A7E4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2D9B-45C4-8343-B80E-EB74E428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14F04B2-3FB8-6A43-9FAB-A166EC22E6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3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rgbClr val="FF000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1003F8-C7F8-1245-AB8B-A18638418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510A01-E234-5F40-BC96-2B8D07057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B22B5CE-A47B-5042-9671-663FFB6497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8DC0EA4-EB5A-D046-A433-9990FACC6FFA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BB2FE6C-C86E-0245-A863-8B4397F7E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C132F8E-EA26-0045-9F51-FA53E22B9B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CC631C6-9BBC-EE45-B065-F0D7DA9CD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9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8AD84B-E4D3-DA40-B14A-434276592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Tran</a:t>
            </a:r>
            <a:r>
              <a:rPr lang="en-US" altLang="zh-CN" dirty="0"/>
              <a:t>sport</a:t>
            </a:r>
            <a:r>
              <a:rPr lang="en-US" altLang="en-US" dirty="0"/>
              <a:t> Layer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390D2062-2D3B-6941-83BE-710D7D33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zh-CN" dirty="0"/>
              <a:t>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68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2A8729A-F983-9E48-BC6A-04DF67D4C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Transport Service Primitives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86C856F-77BD-CE4E-9FC9-6BC841BEF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Nesting of TPDUs, packets, and frames.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F2CF12A4-9261-2E48-829A-51F636B4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"/>
          <a:stretch>
            <a:fillRect/>
          </a:stretch>
        </p:blipFill>
        <p:spPr bwMode="auto">
          <a:xfrm>
            <a:off x="187325" y="1981200"/>
            <a:ext cx="87693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7597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Procedure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library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stub;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stub.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marshaling.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unmarshaled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2177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171021F-D318-9744-A185-D13D1C0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Procedure Call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FDBB6AB9-9E3C-1442-B37D-865A93B2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Steps in making a remote procedure call. The stubs are shaded.</a:t>
            </a: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E5C64A8D-E1AD-3949-AFBF-B86DE394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62075"/>
            <a:ext cx="81724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1959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Procedure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weakly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languages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global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RPC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machinery,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6750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real-time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multimedia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(Real-time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multimedia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audio,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video,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library.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library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6363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E118731-4B3F-B844-8D5E-656E3A0D7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Real-Time Transport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C93C17E-DDB1-0C4D-BB18-1CA93AAF6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The position of RTP in the protocol stack.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Packet nesting.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E66BB70C-F318-744C-BDF1-5DB7CF93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778000"/>
            <a:ext cx="86344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644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real-time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missing,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skip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video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approximate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interpolation.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significant.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absolute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synchronized,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video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audio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8925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already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padded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present.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contributing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present.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application-specific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video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audio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714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Synchronization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Contributing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identifiers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mixers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studio.</a:t>
            </a:r>
          </a:p>
        </p:txBody>
      </p:sp>
    </p:spTree>
    <p:extLst>
      <p:ext uri="{BB962C8B-B14F-4D97-AF65-F5344CB8AC3E}">
        <p14:creationId xmlns:p14="http://schemas.microsoft.com/office/powerpoint/2010/main" val="35873899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B834EDD-FA6E-AB4C-A3EB-B758D24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Real-Time Transport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585968F-0837-C241-BB82-10BAE87D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The RTP header</a:t>
            </a: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A04943BE-8535-2B48-B2EF-39E1D536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511300"/>
            <a:ext cx="8785225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66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(Real-time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synchronization,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interface.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(variation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properties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versa.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synchronization.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clocks.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90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65308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variants: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asymmetric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symmetric.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Asymmetric: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Symmetric: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separately.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partner.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184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media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slightly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begins,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1~6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smooth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skip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7503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00AC871-CF44-2A40-A201-048133773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Real-Time Transport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CCA11C9-7FE7-9B43-A834-23406288F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Smoothing the output stream by buffering packets</a:t>
            </a:r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B720A8E1-8379-C54D-A3DD-04907007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890713"/>
            <a:ext cx="9134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0559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smooth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media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further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5172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8E532C6-E617-4145-9DBF-3AF947A4A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Real-Time Transport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8620106F-A8BD-D046-B85C-5FC2179C9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76325"/>
            <a:ext cx="513715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3">
            <a:extLst>
              <a:ext uri="{FF2B5EF4-FFF2-40B4-BE49-F238E27FC236}">
                <a16:creationId xmlns:a16="http://schemas.microsoft.com/office/drawing/2014/main" id="{E9709834-003B-974F-B126-7AD3A20A0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861050"/>
            <a:ext cx="8856662" cy="6921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High jitter</a:t>
            </a:r>
          </a:p>
        </p:txBody>
      </p:sp>
    </p:spTree>
    <p:extLst>
      <p:ext uri="{BB962C8B-B14F-4D97-AF65-F5344CB8AC3E}">
        <p14:creationId xmlns:p14="http://schemas.microsoft.com/office/powerpoint/2010/main" val="31429153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B74C731-6363-5A43-95D6-B0F740FF8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Real-Time Transport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8FCEBC6-618D-254C-AA7F-EDF5383D6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Low jitter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AEBBB914-BF2F-6B41-9161-A95AC95E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1204913"/>
            <a:ext cx="547211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2870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2BFE39F-6E7C-2C49-813D-D23771E04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4BD58FD-E4BE-1949-B0B5-BAD56E29A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975" y="1573213"/>
            <a:ext cx="8453438" cy="48752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Introduction to TCP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The TCP service model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The TCP protocol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The TCP segment header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TCP connection establishment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TCP connection release</a:t>
            </a:r>
          </a:p>
        </p:txBody>
      </p:sp>
    </p:spTree>
    <p:extLst>
      <p:ext uri="{BB962C8B-B14F-4D97-AF65-F5344CB8AC3E}">
        <p14:creationId xmlns:p14="http://schemas.microsoft.com/office/powerpoint/2010/main" val="9699228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14488A3-7C56-3842-8A46-B06F510EE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241B908-43DC-F34E-A818-FFE398134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975" y="1573213"/>
            <a:ext cx="8453438" cy="48752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 dirty="0"/>
              <a:t>TCP connection management modeling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/>
              <a:t>TCP sliding window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/>
              <a:t>TCP timer management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0494300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end-to-end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unreliable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topologies,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adapt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properties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robust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failures.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supporting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breaks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pieces,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piece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separate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7387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obtained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16-bit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obtained,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(socket1,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socket2).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virtual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1024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privileged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439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C177687-9945-5149-9CA9-884CC1413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TCP Service Model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53FC090-EEAB-9947-8EC0-F9285848A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Some assigned ports</a:t>
            </a:r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B92BD16C-3520-3E43-91C4-A97FEB5A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304925"/>
            <a:ext cx="6934200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14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18F7AB-3752-554C-91A0-6EFA5568B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Primitives</a:t>
            </a:r>
            <a:endParaRPr lang="en-US" altLang="en-US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7D4D765-425A-2A4C-AD1E-3E6C6C3AA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5105400"/>
            <a:ext cx="8856663" cy="1447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A state diagram for a simple connection management scheme. Transitions labeled in italics are caused by packet arrivals. The solid lines show the client’s state sequence. The dashed lines show the server’s state sequence.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36F6B8E-B27F-A74A-BB0D-D8C79EEB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49530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1562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1024~49151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chosen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daemon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inetd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daemon)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UNIX,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itself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inetd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appropriate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daemon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administer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permanent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daemons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busiest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inetd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rest.</a:t>
            </a:r>
          </a:p>
        </p:txBody>
      </p:sp>
    </p:spTree>
    <p:extLst>
      <p:ext uri="{BB962C8B-B14F-4D97-AF65-F5344CB8AC3E}">
        <p14:creationId xmlns:p14="http://schemas.microsoft.com/office/powerpoint/2010/main" val="26008004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unicast.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boundaries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512-byte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512-byte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chunks,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1024-byte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chunks,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2048-byte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chunk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immediately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transmission.</a:t>
            </a:r>
          </a:p>
        </p:txBody>
      </p:sp>
    </p:spTree>
    <p:extLst>
      <p:ext uri="{BB962C8B-B14F-4D97-AF65-F5344CB8AC3E}">
        <p14:creationId xmlns:p14="http://schemas.microsoft.com/office/powerpoint/2010/main" val="22087401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1861C7B-C8A5-C643-93AD-37179D5C3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TCP Service Model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A262970-8110-CA48-954A-C4FB53458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307013"/>
            <a:ext cx="8856662" cy="1246187"/>
          </a:xfrm>
        </p:spPr>
        <p:txBody>
          <a:bodyPr/>
          <a:lstStyle/>
          <a:p>
            <a:pPr eaLnBrk="1" hangingPunct="1">
              <a:buFontTx/>
              <a:buAutoNum type="alphaLcParenBoth"/>
            </a:pPr>
            <a:r>
              <a:rPr lang="en-US" altLang="en-US"/>
              <a:t>Four 512-byte segments sent as separate IP diagrams</a:t>
            </a:r>
          </a:p>
          <a:p>
            <a:pPr eaLnBrk="1" hangingPunct="1">
              <a:buFontTx/>
              <a:buAutoNum type="alphaLcParenBoth"/>
            </a:pPr>
            <a:r>
              <a:rPr lang="en-US" altLang="en-US"/>
              <a:t>The 2048 bytes of data delivered to the application in a single READ call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21A1B86B-70DE-8F44-9303-6CA08E66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909638"/>
            <a:ext cx="65913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3">
            <a:extLst>
              <a:ext uri="{FF2B5EF4-FFF2-40B4-BE49-F238E27FC236}">
                <a16:creationId xmlns:a16="http://schemas.microsoft.com/office/drawing/2014/main" id="{D32BE5EF-8715-3C4E-8855-09254C46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3084513"/>
            <a:ext cx="2619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8498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overview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week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cycle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(+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zero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accumulated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split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65,515-byte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Unit).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ICMP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conduct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discovery.</a:t>
            </a:r>
          </a:p>
        </p:txBody>
      </p:sp>
    </p:spTree>
    <p:extLst>
      <p:ext uri="{BB962C8B-B14F-4D97-AF65-F5344CB8AC3E}">
        <p14:creationId xmlns:p14="http://schemas.microsoft.com/office/powerpoint/2010/main" val="4371201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overview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bearing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6271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fixed-format,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48-bit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similar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Cumulative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summarize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716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CWR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ECE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(Explicit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Notification)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ECE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ECN-Echo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CWR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ECN-Echo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URG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Urgent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pointer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today.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valid.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ignored.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PUSHed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7930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RST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abruptly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SYN=1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ACK=0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piggyback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bears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SYN=1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ACK=0.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denotes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guarantee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2648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legal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nonzero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Checksum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conceptual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pseudo-header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pseudo-header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(6)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mandatory.</a:t>
            </a:r>
          </a:p>
        </p:txBody>
      </p:sp>
    </p:spTree>
    <p:extLst>
      <p:ext uri="{BB962C8B-B14F-4D97-AF65-F5344CB8AC3E}">
        <p14:creationId xmlns:p14="http://schemas.microsoft.com/office/powerpoint/2010/main" val="14876844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negotiate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factor.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echoed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samples.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(Selective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ACKnoweldgment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supplements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subsequent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arrived.</a:t>
            </a:r>
          </a:p>
        </p:txBody>
      </p:sp>
    </p:spTree>
    <p:extLst>
      <p:ext uri="{BB962C8B-B14F-4D97-AF65-F5344CB8AC3E}">
        <p14:creationId xmlns:p14="http://schemas.microsoft.com/office/powerpoint/2010/main" val="206866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Berkeley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Another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primitives,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primitives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TCP.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Berkeley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4.2BSD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distribution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1983.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server-client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features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flexibility.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74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2FE0B75-E85B-C04C-B950-CB6FDC869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TCP Segment Header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0735179-AC92-EC42-8C3A-3A0064E97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TCP header.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5823C456-FA4F-574D-808D-D32B76E4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996950"/>
            <a:ext cx="7361238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8055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Establishment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passively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reject.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reject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</a:p>
        </p:txBody>
      </p:sp>
    </p:spTree>
    <p:extLst>
      <p:ext uri="{BB962C8B-B14F-4D97-AF65-F5344CB8AC3E}">
        <p14:creationId xmlns:p14="http://schemas.microsoft.com/office/powerpoint/2010/main" val="21778973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Establishment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simultaneously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attempt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732036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E6D01A4B-75D8-FA40-8643-5F48F9E4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Connection Establishment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F69BCAC1-9344-964B-B501-29A5AD22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5715000"/>
            <a:ext cx="8813800" cy="838200"/>
          </a:xfrm>
        </p:spPr>
        <p:txBody>
          <a:bodyPr/>
          <a:lstStyle/>
          <a:p>
            <a:pPr>
              <a:buFontTx/>
              <a:buAutoNum type="alphaLcParenBoth"/>
            </a:pPr>
            <a:r>
              <a:rPr lang="en-US" altLang="en-US"/>
              <a:t>TCP connection establishment in the normal case.</a:t>
            </a:r>
          </a:p>
          <a:p>
            <a:pPr>
              <a:buFontTx/>
              <a:buAutoNum type="alphaLcParenBoth"/>
            </a:pPr>
            <a:r>
              <a:rPr lang="en-US" altLang="en-US"/>
              <a:t> Simultaneous connection establishment on both sides.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27D9594F-A57F-C04C-B6B7-FE8380E2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023938"/>
            <a:ext cx="7991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8999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understand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independently.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continue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forthcoming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</a:p>
        </p:txBody>
      </p:sp>
    </p:spTree>
    <p:extLst>
      <p:ext uri="{BB962C8B-B14F-4D97-AF65-F5344CB8AC3E}">
        <p14:creationId xmlns:p14="http://schemas.microsoft.com/office/powerpoint/2010/main" val="10381268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(LISTEN)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(CONNECT).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opposite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illustration.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lightface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unusual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event/action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pair.</a:t>
            </a:r>
          </a:p>
        </p:txBody>
      </p:sp>
    </p:spTree>
    <p:extLst>
      <p:ext uri="{BB962C8B-B14F-4D97-AF65-F5344CB8AC3E}">
        <p14:creationId xmlns:p14="http://schemas.microsoft.com/office/powerpoint/2010/main" val="4179136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1F5D5C1-2FCE-464B-952A-E04BB59B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Connection Management Modeling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BC2DE921-2F5E-6C45-AFDE-AFD0429B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The states used in the TCP connection </a:t>
            </a:r>
            <a:br>
              <a:rPr lang="en-US" altLang="en-US"/>
            </a:br>
            <a:r>
              <a:rPr lang="en-US" altLang="en-US"/>
              <a:t>management finite state machine.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14588E9D-648E-3547-B4D6-7E3D4A35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079500"/>
            <a:ext cx="714375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13931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viewpoint.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 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SYN+ACK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4884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viewpoint.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RCVD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1461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63A68F80-63F4-F24B-90BD-ADEF4C12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Connection Management Modeling (2)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3478772F-8C3F-CF4D-9943-9BF175ABA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0" y="1123950"/>
            <a:ext cx="3492500" cy="4635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900">
                <a:solidFill>
                  <a:schemeClr val="accent1"/>
                </a:solidFill>
              </a:rPr>
              <a:t>TCP connection management finite state machine.</a:t>
            </a:r>
            <a:r>
              <a:rPr lang="en-US" altLang="en-US" sz="2000"/>
              <a:t> 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1900"/>
              <a:t>The heavy solid line is the normal path for a client. The heavy dashed line is the normal path for a server. The light lines are unusual events. Each transition is labeled by the event causing it and the action resulting from it, separated by a slash.</a:t>
            </a:r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6AFE7B02-8967-EC48-83EF-853A7E3C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120775"/>
            <a:ext cx="5329238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0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AFEA54D-B9E6-1E42-B3BC-458D544CC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Berkeley Sockets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E250289-B96D-5145-B3AD-E5C2E0C49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socket primitives for TCP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AC002A73-A489-6145-B9D6-9F88A5F83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66875"/>
            <a:ext cx="764857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6490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decouples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4096-byte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2048-byte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2048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2048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urgent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7794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3CFDC9C-AA9D-3A49-B99A-9C52838D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Sliding Window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07EBC705-4CF3-264D-B8B2-D83541EB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35663"/>
            <a:ext cx="9144000" cy="61753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Window management in TCP</a:t>
            </a:r>
          </a:p>
        </p:txBody>
      </p:sp>
      <p:pic>
        <p:nvPicPr>
          <p:cNvPr id="64516" name="Picture 2">
            <a:extLst>
              <a:ext uri="{FF2B5EF4-FFF2-40B4-BE49-F238E27FC236}">
                <a16:creationId xmlns:a16="http://schemas.microsoft.com/office/drawing/2014/main" id="{90F40DA1-E91F-C047-B302-10927444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952500"/>
            <a:ext cx="56784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8133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Whenever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21-byte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41-byte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immediately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(20-byte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header+20-byte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Nagle’s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pieces,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piece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piece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6141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Nagle’s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interactive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Nagle’s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players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rapid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10900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syndrome.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Clark’s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36447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5E3DBFB-AC77-314F-9C99-9D87A824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Sliding Window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2FFC02DB-D9BE-6940-8F4A-B10C6781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35663"/>
            <a:ext cx="9144000" cy="61753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Silly window syndrome</a:t>
            </a:r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AC4BB45A-61F0-A143-80B7-CA1694E2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169988"/>
            <a:ext cx="73279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2056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Cumulative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0,1,2,4,5,6,7,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everything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72868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CA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(Retransmission).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difficult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predictable.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probability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density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distribution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rapidly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resolved.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constantly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adapts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2800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950E386-0A9F-B34C-9335-99038C6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Timer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7CD7-7D53-9648-9415-C49D006E4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lphaLcParenBoth"/>
              <a:defRPr/>
            </a:pPr>
            <a:r>
              <a:rPr lang="en-US" dirty="0"/>
              <a:t>Probability density of acknowledgment arrival times in data link layer.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… for TCP</a:t>
            </a:r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B4E2516E-27C7-464C-A180-7B6C861A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289050"/>
            <a:ext cx="7775575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1614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CA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78241"/>
                <a:ext cx="7772400" cy="6740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Solution: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dynamic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algorithm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constantly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adapts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timeout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interval.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TCP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maintains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variable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SRTT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(Smoothed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Round-Trip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current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estimate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round-trip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When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segment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sent,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started.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gets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before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expires,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TCP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measures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how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took,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SRTT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updated</a:t>
                </a: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𝑆𝑅𝑇𝑇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𝑆𝑅𝑇𝑇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TCP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tracks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another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smoothed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variable,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RTTVAR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(Round-Trip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VARiation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updated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𝑅𝑇𝑇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𝑉𝐴𝑅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𝑅𝑇𝑇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𝑉𝐴𝑅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𝑆𝑅𝑇𝑇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𝑆𝑅𝑇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𝑇𝑇𝑉𝐴𝑅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78241"/>
                <a:ext cx="7772400" cy="6740307"/>
              </a:xfrm>
              <a:prstGeom prst="rect">
                <a:avLst/>
              </a:prstGeom>
              <a:blipFill>
                <a:blip r:embed="rId2"/>
                <a:stretch>
                  <a:fillRect l="-1142" t="-753" r="-6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12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Berkeley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side: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executes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primitive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endpoint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allocate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entity.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format,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desired,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successful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ordinary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descriptor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succeeding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executes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primitive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bound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socket.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5533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CA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Persistence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deadlock.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something.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persistence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Keepalive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keepalive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49897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AIMD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(Additive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Multiplicative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Decrease)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divided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maintained.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4149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Exponential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growth.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crossed,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1429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5ABB8D6E-E549-A947-813A-57BC5564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92D85D5D-6B59-BB40-9380-C92F95B2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Slow start from an initial congestion window of 1 segment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16E4910B-5AB3-224F-A687-80B26637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352550"/>
            <a:ext cx="71818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1979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C34403B-5E24-E648-89FD-A32F7032E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TCP Congestion Control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FB11B86-2E5E-CF44-B403-EC7D16E71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846763"/>
            <a:ext cx="8856662" cy="706437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/>
              <a:t>Additive increase from an initial congestion </a:t>
            </a:r>
            <a:br>
              <a:rPr lang="en-US" altLang="en-US"/>
            </a:br>
            <a:r>
              <a:rPr lang="en-US" altLang="en-US"/>
              <a:t>window of 1 segment.</a:t>
            </a: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7E1EBF22-3706-964A-A4E6-5CDD452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09650"/>
            <a:ext cx="7315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2176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Tahoe: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arbitrarily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detected),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behalf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restarted,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0074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157AC82-A10B-3842-AFA7-CB774F4C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TCP Congestion Control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8BB240C-76A3-DA4C-8405-1F0066C82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Slow start followed by additive increase in TCP Tahoe.</a:t>
            </a:r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158E2BC8-6655-C249-B5F1-71B73A26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1600"/>
            <a:ext cx="8296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595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beyond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trigger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return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9971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The Internet Transport Protocols: TCP</a:t>
            </a:r>
            <a:br>
              <a:rPr lang="en-US" altLang="zh-CN" dirty="0"/>
            </a:b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Reno: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similar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Tahoe.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925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114B843-0167-0748-99F3-7078510EE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TCP Congestion Control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FCF7B10-EAF0-264A-993B-7120595C5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Fast recovery and the sawtooth pattern of TCP Reno.</a:t>
            </a:r>
          </a:p>
        </p:txBody>
      </p:sp>
      <p:pic>
        <p:nvPicPr>
          <p:cNvPr id="70660" name="Picture 2">
            <a:extLst>
              <a:ext uri="{FF2B5EF4-FFF2-40B4-BE49-F238E27FC236}">
                <a16:creationId xmlns:a16="http://schemas.microsoft.com/office/drawing/2014/main" id="{6EA77488-1FD4-1D40-AD65-3017E11C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62075"/>
            <a:ext cx="83629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9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Berkeley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properties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returns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descriptor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8943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0078CF6-7B72-194B-AE91-52761F47A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Performance Issues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3B58E98-C54B-2741-961B-39C896588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525" y="1978025"/>
            <a:ext cx="8918575" cy="45894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Performance problems in computer networks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Network performance measurement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System design for better performance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Fast TPDU processing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Protocols for high-speed networks</a:t>
            </a:r>
          </a:p>
        </p:txBody>
      </p:sp>
    </p:spTree>
    <p:extLst>
      <p:ext uri="{BB962C8B-B14F-4D97-AF65-F5344CB8AC3E}">
        <p14:creationId xmlns:p14="http://schemas.microsoft.com/office/powerpoint/2010/main" val="7504276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suddenly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Structural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imbalance.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gigabit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low-end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Synchronous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storm.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particular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unchecked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0617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Synchronous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electrical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failure.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simultaneously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rebooting.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reboot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identity,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hundreds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probably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collapse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plenty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reception.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3578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unnecessary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unnecessary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piggyback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separate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real-time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13465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CA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poorly,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beginning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something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certain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potential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pitfalls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94121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058E5DE-72D6-8E42-916C-25806C8BF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Network Performance Measurement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3042467-2248-AC4E-A61D-9A07941CE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423988"/>
            <a:ext cx="8648700" cy="5129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/>
              <a:t>Issues in measuring performance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Sufficient sample size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Representative samples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Clock accuracy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Measuring typical representative load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Beware of caching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Understand what you are measuring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Extrapolate with care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25015336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CA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uncertainty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samples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representative.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week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conditions.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4718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CA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wreak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havoc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answer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returned.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fetching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involve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return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answer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 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kernel.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test.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yourself.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49290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CA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coarse-grained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clock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incrementing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extrapolating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simulated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extrapolate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linearly,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linearly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65527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DA6AE9A-40E7-864B-9578-60209D0DF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 Performance Measurement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634310B-8CE6-244E-9614-E85D04A13A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Response as a function of load.</a:t>
            </a:r>
          </a:p>
        </p:txBody>
      </p:sp>
      <p:pic>
        <p:nvPicPr>
          <p:cNvPr id="75780" name="Picture 2">
            <a:extLst>
              <a:ext uri="{FF2B5EF4-FFF2-40B4-BE49-F238E27FC236}">
                <a16:creationId xmlns:a16="http://schemas.microsoft.com/office/drawing/2014/main" id="{F9CFE151-7FFD-404F-9BA6-8A282773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184275"/>
            <a:ext cx="755332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75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Berkeley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side: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executes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primitive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executes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primitive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bound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socket.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symmetric.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4726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bottleneck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5F1CF-8DD9-734F-9102-E6C18ED41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30881"/>
            <a:ext cx="8424863" cy="482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dirty="0"/>
              <a:t>Rules of thumb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2600" dirty="0"/>
              <a:t>Host</a:t>
            </a:r>
            <a:r>
              <a:rPr lang="en-US" altLang="en-US" sz="2600" dirty="0"/>
              <a:t> speed more important than network speed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600" dirty="0"/>
              <a:t>Reduce packet count to reduce software overhead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600" dirty="0"/>
              <a:t>Minimize data touching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600" dirty="0"/>
              <a:t>Minimize context switches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600" dirty="0"/>
              <a:t>Avoiding congestion is better than recovering from it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600" dirty="0"/>
              <a:t>Avoid timeouts</a:t>
            </a:r>
          </a:p>
          <a:p>
            <a:pPr eaLnBrk="1" hangingPunct="1">
              <a:buFont typeface="Times New Roman" panose="02020603050405020304" pitchFamily="18" charset="0"/>
              <a:buAutoNum type="arabicPeriod" startAt="7"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991972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dominate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biggest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certain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88254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touching.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module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kernel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corresponding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kernel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interrupts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48269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9D52C24-EAE3-1044-9A8B-40F8D9C2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dirty="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F4B884E-6FB4-2441-B5C2-24828B36D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Four context switches to handle one packet </a:t>
            </a:r>
            <a:br>
              <a:rPr lang="en-US" altLang="en-US"/>
            </a:br>
            <a:r>
              <a:rPr lang="en-US" altLang="en-US"/>
              <a:t>with a user-space network manager.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E274FDB2-B839-7347-961E-3B87693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993900"/>
            <a:ext cx="848518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50776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recovering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little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conservative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194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methods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separate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successful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rapidly,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everything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79371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C828889-FF34-DE42-A437-6E6FE4E66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Fast </a:t>
            </a:r>
            <a:r>
              <a:rPr lang="en-US" altLang="zh-CN" dirty="0"/>
              <a:t>Segment</a:t>
            </a:r>
            <a:r>
              <a:rPr lang="en-US" altLang="en-US" dirty="0"/>
              <a:t> Processing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33A84C1-B9EE-834A-9124-A0127D68B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The fast path from sender to receiver is shown with a heavy line. The processing steps on this path are shaded.</a:t>
            </a:r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C9A60328-4D21-264C-8639-6BC4C9E7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97000"/>
            <a:ext cx="83534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29432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consecutive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prototype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scratch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5964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consecutive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consecutive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prototype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prototype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3137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CC18228B-9556-A348-A088-72BB24CB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Fast Segment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3415-F1EF-FB4E-9556-6D38AD5B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TCP header.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IP header. In both cases, the shaded fields are taken from the prototype without change.</a:t>
            </a:r>
          </a:p>
        </p:txBody>
      </p:sp>
      <p:pic>
        <p:nvPicPr>
          <p:cNvPr id="80900" name="Picture 2">
            <a:extLst>
              <a:ext uri="{FF2B5EF4-FFF2-40B4-BE49-F238E27FC236}">
                <a16:creationId xmlns:a16="http://schemas.microsoft.com/office/drawing/2014/main" id="{D59F64B8-91F0-6B40-87DF-09BDB604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133600"/>
            <a:ext cx="8210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37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principle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compiled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1518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Improvement: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2649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sorted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expiration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successive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E.g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ticks,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tick,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decremented.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zero,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Inserting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deleting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expensive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complexity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proportional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07816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br>
              <a:rPr lang="en-US" altLang="zh-CN" dirty="0"/>
            </a:b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wheel.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advance.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T=4.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scheduled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ticks,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T+10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canceled,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accommodate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beyond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T+15.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99461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077D8527-161A-6E43-A53D-0B5DF15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altLang="en-US" dirty="0"/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7B2CA8E0-F512-694A-9504-733992120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6438"/>
            <a:ext cx="9144000" cy="7667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timing wheel</a:t>
            </a:r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A66D54BB-6ECA-434D-93E3-9A89201E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874713"/>
            <a:ext cx="49244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4694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He</a:t>
            </a:r>
            <a:r>
              <a:rPr lang="en-US" altLang="zh-CN" dirty="0" err="1"/>
              <a:t>ader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bandwidth-limited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bottleneck.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well,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encodings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PDF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JPEG.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Application-level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mechanism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transfers.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90734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He</a:t>
            </a:r>
            <a:r>
              <a:rPr lang="en-US" altLang="zh-CN" dirty="0" err="1"/>
              <a:t>ader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compression.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(20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RTP)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format.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ROHC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(Robust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Compression).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Compressed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referring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context,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predicted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15321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gigabit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Discuss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Otherwise,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week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56-kbps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57min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10-Mbps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34s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1-Gbps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mechanism: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high-order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18709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Otherwise,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week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56-kbps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57min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10-Mbps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34s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1-Gbps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mechanism: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high-order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81491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78241"/>
                <a:ext cx="7772400" cy="5632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Problem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2: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CA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size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flow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control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window.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E.g.,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64-KB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burst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receiver’s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64-KB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buffer.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link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Gbps,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one-way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20ms.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pipe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empty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(a).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500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𝜇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later,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segments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out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(b).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20ms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later,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lead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segment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receiver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(c).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40ms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later,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first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gets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sender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second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burst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transmitted.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line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1.25%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Bandwidth-delay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product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capacity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pipe: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bandwidth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*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round-time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delay.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receiver’s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window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should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least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large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bandwidth-delay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product.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1Gbps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*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20ms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*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2=40million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457200" marR="0" lvl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AutoNum type="arabicPeriod"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78241"/>
                <a:ext cx="7772400" cy="5632311"/>
              </a:xfrm>
              <a:prstGeom prst="rect">
                <a:avLst/>
              </a:prstGeom>
              <a:blipFill>
                <a:blip r:embed="rId2"/>
                <a:stretch>
                  <a:fillRect l="-1142" t="-9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5391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D1DAAA6-BFC2-A246-BDF9-C4F2B1F7C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Problems in Computer Networks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71680C9-AECE-A640-ACB2-00B33E02F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441950"/>
            <a:ext cx="9144000" cy="990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The state of transmitting one megabit from San Diego to Boston.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At </a:t>
            </a:r>
            <a:r>
              <a:rPr lang="en-US" i="1" dirty="0"/>
              <a:t>t = 0.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i="1" dirty="0"/>
              <a:t>After 500 μ sec. </a:t>
            </a:r>
            <a:br>
              <a:rPr lang="en-US" i="1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 </a:t>
            </a:r>
            <a:r>
              <a:rPr lang="en-US" i="1" dirty="0"/>
              <a:t>After 20 msec.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(d) </a:t>
            </a:r>
            <a:r>
              <a:rPr lang="en-US" i="1" dirty="0"/>
              <a:t>After 40 msec.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72708" name="Picture 2">
            <a:extLst>
              <a:ext uri="{FF2B5EF4-FFF2-40B4-BE49-F238E27FC236}">
                <a16:creationId xmlns:a16="http://schemas.microsoft.com/office/drawing/2014/main" id="{1379A381-CD80-B445-9E4F-1F9C2F0A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1"/>
          <a:stretch>
            <a:fillRect/>
          </a:stretch>
        </p:blipFill>
        <p:spPr bwMode="auto">
          <a:xfrm>
            <a:off x="1319213" y="1038225"/>
            <a:ext cx="664368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2">
            <a:extLst>
              <a:ext uri="{FF2B5EF4-FFF2-40B4-BE49-F238E27FC236}">
                <a16:creationId xmlns:a16="http://schemas.microsoft.com/office/drawing/2014/main" id="{3F9D7BCF-8AF9-0641-AD0F-9AAB88A8E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28"/>
          <a:stretch>
            <a:fillRect/>
          </a:stretch>
        </p:blipFill>
        <p:spPr bwMode="auto">
          <a:xfrm>
            <a:off x="1292225" y="3192463"/>
            <a:ext cx="6643688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29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definition.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SERVER_PORT.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1024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65535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BUF_SIZE.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chunk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transfer.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QUEUE_SIZE.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arrival.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7661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go-back-n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1-Gbps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5MB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go-back-n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5MB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complicated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selective-repeat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37584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1Mb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4000km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1Mbps,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dominated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Gbps,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dominates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fiber.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stop-and-wait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inherent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improved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95509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6CC77073-9604-0445-824F-1607CD15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dirty="0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DF402BAA-6CED-394C-B0D9-619329D7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Time to transfer and acknowledge a </a:t>
            </a:r>
            <a:br>
              <a:rPr lang="en-US" altLang="en-US"/>
            </a:br>
            <a:r>
              <a:rPr lang="en-US" altLang="en-US"/>
              <a:t>1-megabit file over a 4000-km line</a:t>
            </a:r>
          </a:p>
        </p:txBody>
      </p:sp>
      <p:pic>
        <p:nvPicPr>
          <p:cNvPr id="82948" name="Picture 2">
            <a:extLst>
              <a:ext uri="{FF2B5EF4-FFF2-40B4-BE49-F238E27FC236}">
                <a16:creationId xmlns:a16="http://schemas.microsoft.com/office/drawing/2014/main" id="{EB962019-F9D5-4346-B3C4-5C725856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85863"/>
            <a:ext cx="82486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296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layout.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Gigabit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jumbo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9KB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pushes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operation.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10743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8F38C23-33E6-E64E-94F6-DC6DA4892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ACDE367-326B-F144-899F-8BA85AEEC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DTN Architecture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The Bundle Protocol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5965068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continuously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Delay-Tolerant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Disruption-Tolerant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Intermittent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extreme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conditions.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satellite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phones.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4417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br>
              <a:rPr lang="en-US" altLang="en-US" dirty="0"/>
            </a:br>
            <a:r>
              <a:rPr lang="en-US" altLang="zh-CN" dirty="0"/>
              <a:t>DTN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equipped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storage.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intermittent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hours.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move.</a:t>
            </a:r>
          </a:p>
        </p:txBody>
      </p:sp>
    </p:spTree>
    <p:extLst>
      <p:ext uri="{BB962C8B-B14F-4D97-AF65-F5344CB8AC3E}">
        <p14:creationId xmlns:p14="http://schemas.microsoft.com/office/powerpoint/2010/main" val="136446954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5432DB0-FCF3-BF40-8EEE-0D9159BF4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DTN Architecture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F1343A2-3B3D-3142-AF67-BF6B1510D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Delay-tolerant networking architecture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48C4018B-49EC-8144-8347-DFF3CF14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857375"/>
            <a:ext cx="83248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21964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br>
              <a:rPr lang="en-US" altLang="en-US" dirty="0"/>
            </a:br>
            <a:r>
              <a:rPr lang="en-US" altLang="zh-CN" dirty="0"/>
              <a:t>DTN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satellite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earth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images.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satellite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intermittent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Earth.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satellite,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backhaul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terrestrial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images,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spread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Decouple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satellite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backhaul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</a:p>
        </p:txBody>
      </p:sp>
    </p:spTree>
    <p:extLst>
      <p:ext uri="{BB962C8B-B14F-4D97-AF65-F5344CB8AC3E}">
        <p14:creationId xmlns:p14="http://schemas.microsoft.com/office/powerpoint/2010/main" val="16835857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5968773-AB9D-AF48-97A6-9DB4BDC8A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DTN Architecture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CD1AC4C-205C-9D4F-8B69-096A77224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Use of a DTN in space.</a:t>
            </a:r>
          </a:p>
        </p:txBody>
      </p:sp>
      <p:pic>
        <p:nvPicPr>
          <p:cNvPr id="86020" name="Picture 2">
            <a:extLst>
              <a:ext uri="{FF2B5EF4-FFF2-40B4-BE49-F238E27FC236}">
                <a16:creationId xmlns:a16="http://schemas.microsoft.com/office/drawing/2014/main" id="{7FB83672-170D-4F4C-A827-DED50C15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47813"/>
            <a:ext cx="81153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72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9921D1F-8999-6F4C-B5BD-16540DB29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Transport Service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741F4CA-553A-DB49-9B98-8F6A4E08A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Upper Layer Services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Transport Service Primitives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Berkeley Sockets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Example of Socket Programming:</a:t>
            </a:r>
            <a:br>
              <a:rPr lang="en-US" altLang="en-US" sz="3200"/>
            </a:br>
            <a:r>
              <a:rPr lang="en-US" altLang="en-US" sz="3200"/>
              <a:t>Internet File Server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68363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structure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memset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structure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htonl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htons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format.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announce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willingness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8666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br>
              <a:rPr lang="en-US" altLang="en-US" dirty="0"/>
            </a:br>
            <a:r>
              <a:rPr lang="en-US" altLang="zh-CN" dirty="0"/>
              <a:t>DTN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predictable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satellite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ahead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5~14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8.134Mbps.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planned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beforehand.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unpredictable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contacts,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751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br>
              <a:rPr lang="en-US" altLang="en-US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Bundle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stack.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store-carry-forward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kinds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convergence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3547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D195641-7057-C744-B478-19914A5F3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Bundle Protocol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CFD4B6F-8795-FE4B-98BC-611D6E03D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Delay-tolerant networking protocol stack.</a:t>
            </a:r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47F80F95-759C-BB44-A1E6-DB5D7071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08150"/>
            <a:ext cx="85994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53211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br>
              <a:rPr lang="en-US" altLang="en-US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Bundle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viewed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security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Flags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priority.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Custodian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custodian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custodian.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DTN,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custodian.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96371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br>
              <a:rPr lang="en-US" altLang="en-US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Bundle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Report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diagnostic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Creation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Lifetime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useful.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Dictionary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compression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custodian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</a:p>
        </p:txBody>
      </p:sp>
    </p:spTree>
    <p:extLst>
      <p:ext uri="{BB962C8B-B14F-4D97-AF65-F5344CB8AC3E}">
        <p14:creationId xmlns:p14="http://schemas.microsoft.com/office/powerpoint/2010/main" val="95408046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Delay Tolerant Networking</a:t>
            </a:r>
            <a:br>
              <a:rPr lang="en-US" altLang="en-US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Bundle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Flags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describes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blocks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security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parameters.</a:t>
            </a:r>
          </a:p>
        </p:txBody>
      </p:sp>
    </p:spTree>
    <p:extLst>
      <p:ext uri="{BB962C8B-B14F-4D97-AF65-F5344CB8AC3E}">
        <p14:creationId xmlns:p14="http://schemas.microsoft.com/office/powerpoint/2010/main" val="386178168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9D44D7B-0C3A-6940-BA76-65B0380F1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Bundle Protocol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B18494A-D5B9-0B46-A2C1-E22166F0A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Bundle protocol message format.</a:t>
            </a:r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A5C179DA-FAE3-0048-86CF-A458FF03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933575"/>
            <a:ext cx="8412163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7838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FB96240-E537-6640-917F-5A516212A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</a:t>
            </a:r>
          </a:p>
        </p:txBody>
      </p:sp>
      <p:sp>
        <p:nvSpPr>
          <p:cNvPr id="104451" name="Subtitle 2">
            <a:extLst>
              <a:ext uri="{FF2B5EF4-FFF2-40B4-BE49-F238E27FC236}">
                <a16:creationId xmlns:a16="http://schemas.microsoft.com/office/drawing/2014/main" id="{80F85B59-1D93-0048-81A2-913F5C665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zh-CN" dirty="0"/>
              <a:t>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9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sa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4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flits.cs.vu.hl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/tom/filename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&gt;f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flits.cs.vu.hl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/tom/filename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successful,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arguments.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5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DF73366-F6EB-E54F-93A3-B5BCE0700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E0DE388C-35C2-6E48-BC06-87CEE08F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266825"/>
            <a:ext cx="88868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4">
            <a:extLst>
              <a:ext uri="{FF2B5EF4-FFF2-40B4-BE49-F238E27FC236}">
                <a16:creationId xmlns:a16="http://schemas.microsoft.com/office/drawing/2014/main" id="{8743612B-A8FA-6A4B-8473-BF956834F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33F68B5-D478-5D41-B609-D06A512F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0"/>
            <a:ext cx="367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Client code using sockets</a:t>
            </a:r>
          </a:p>
        </p:txBody>
      </p:sp>
    </p:spTree>
    <p:extLst>
      <p:ext uri="{BB962C8B-B14F-4D97-AF65-F5344CB8AC3E}">
        <p14:creationId xmlns:p14="http://schemas.microsoft.com/office/powerpoint/2010/main" val="270032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30B558B-7C46-1C4C-8D20-D2972B1C5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</a:t>
            </a:r>
            <a:r>
              <a:rPr lang="en-US" altLang="zh-CN" dirty="0"/>
              <a:t>r</a:t>
            </a:r>
            <a:endParaRPr lang="en-US" altLang="en-US" dirty="0"/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84FE6468-7065-5649-A323-EDE2159A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F5E1FB6B-34A1-1C4F-AE76-766B1CF2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7543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5">
            <a:extLst>
              <a:ext uri="{FF2B5EF4-FFF2-40B4-BE49-F238E27FC236}">
                <a16:creationId xmlns:a16="http://schemas.microsoft.com/office/drawing/2014/main" id="{56E5AE63-EB70-8440-86BC-3C87DBBF4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FE56006-28B5-C843-A75A-39DF570A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0"/>
            <a:ext cx="367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Client code using sockets</a:t>
            </a:r>
          </a:p>
        </p:txBody>
      </p:sp>
    </p:spTree>
    <p:extLst>
      <p:ext uri="{BB962C8B-B14F-4D97-AF65-F5344CB8AC3E}">
        <p14:creationId xmlns:p14="http://schemas.microsoft.com/office/powerpoint/2010/main" val="147017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D7F926D-A069-1D45-B0BB-AC21FA273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</a:p>
        </p:txBody>
      </p:sp>
      <p:sp>
        <p:nvSpPr>
          <p:cNvPr id="15363" name="TextBox 5">
            <a:extLst>
              <a:ext uri="{FF2B5EF4-FFF2-40B4-BE49-F238E27FC236}">
                <a16:creationId xmlns:a16="http://schemas.microsoft.com/office/drawing/2014/main" id="{9AA27C09-F1CE-1142-ADAC-D5E459848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D1B2C5AD-BFA2-9044-BEB0-9459F5F9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0"/>
            <a:ext cx="367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Client code using sockets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7AE2D300-7DA3-0740-B7B1-DB19FC71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4853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69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2C0DF51-3842-C345-BBBA-78DF7CB3B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</a:p>
        </p:txBody>
      </p:sp>
      <p:sp>
        <p:nvSpPr>
          <p:cNvPr id="16387" name="TextBox 5">
            <a:extLst>
              <a:ext uri="{FF2B5EF4-FFF2-40B4-BE49-F238E27FC236}">
                <a16:creationId xmlns:a16="http://schemas.microsoft.com/office/drawing/2014/main" id="{D35442DF-B585-0E4E-9E2B-B0F385AF4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42924711-1C52-B341-9972-14F8A20F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0"/>
            <a:ext cx="184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Server code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99D08577-21BB-6740-A183-DE9C0FC6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24000"/>
            <a:ext cx="89249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0233EBB-4373-7349-88C2-2AEDC6D96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</a:p>
        </p:txBody>
      </p:sp>
      <p:sp>
        <p:nvSpPr>
          <p:cNvPr id="17411" name="TextBox 5">
            <a:extLst>
              <a:ext uri="{FF2B5EF4-FFF2-40B4-BE49-F238E27FC236}">
                <a16:creationId xmlns:a16="http://schemas.microsoft.com/office/drawing/2014/main" id="{C628B9B6-9342-7148-9C9F-B99F9B2A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CC113E25-EB68-B149-9AEC-B1DC437F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0"/>
            <a:ext cx="184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Server code</a:t>
            </a: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588FC8FE-8663-B14C-82F6-A5E04921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5450"/>
            <a:ext cx="81724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7">
            <a:extLst>
              <a:ext uri="{FF2B5EF4-FFF2-40B4-BE49-F238E27FC236}">
                <a16:creationId xmlns:a16="http://schemas.microsoft.com/office/drawing/2014/main" id="{A55899AA-C3BE-4A4B-8DE2-C78303497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99101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8B614F2-CA42-F446-9D3B-906732B29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Socket Programming: </a:t>
            </a:r>
            <a:br>
              <a:rPr lang="en-US" altLang="en-US" dirty="0"/>
            </a:br>
            <a:r>
              <a:rPr lang="en-US" altLang="en-US" dirty="0"/>
              <a:t>An Internet File Server</a:t>
            </a:r>
          </a:p>
        </p:txBody>
      </p:sp>
      <p:sp>
        <p:nvSpPr>
          <p:cNvPr id="18435" name="TextBox 7">
            <a:extLst>
              <a:ext uri="{FF2B5EF4-FFF2-40B4-BE49-F238E27FC236}">
                <a16:creationId xmlns:a16="http://schemas.microsoft.com/office/drawing/2014/main" id="{7DB4D8C3-A5ED-C048-A6ED-E6EFA44B5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. . .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11A804D0-84CA-7544-A085-EFF0C46C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4"/>
          <a:stretch>
            <a:fillRect/>
          </a:stretch>
        </p:blipFill>
        <p:spPr bwMode="auto">
          <a:xfrm>
            <a:off x="762000" y="1600200"/>
            <a:ext cx="7677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54328525-E2F0-ED4E-A59D-4A27ECE7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9697"/>
          <a:stretch>
            <a:fillRect/>
          </a:stretch>
        </p:blipFill>
        <p:spPr bwMode="auto">
          <a:xfrm>
            <a:off x="457200" y="5105400"/>
            <a:ext cx="7038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>
            <a:extLst>
              <a:ext uri="{FF2B5EF4-FFF2-40B4-BE49-F238E27FC236}">
                <a16:creationId xmlns:a16="http://schemas.microsoft.com/office/drawing/2014/main" id="{4DBE7842-1EC2-E148-A098-40DA1561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096000"/>
            <a:ext cx="184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Server code</a:t>
            </a:r>
          </a:p>
        </p:txBody>
      </p:sp>
    </p:spTree>
    <p:extLst>
      <p:ext uri="{BB962C8B-B14F-4D97-AF65-F5344CB8AC3E}">
        <p14:creationId xmlns:p14="http://schemas.microsoft.com/office/powerpoint/2010/main" val="3884879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08DE06C-E33F-3D49-9F6D-4D8832154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Elements of Transport Protocols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F4312BE-D10D-1F4B-8C8A-26F09252F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Addressing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Connection establishment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Connection release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Error control and flow control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Multiplexing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Crash recovery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7911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goal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efficient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reliable,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cost-effective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achieve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 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entity: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software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hardware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types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connection-oriented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connectionless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11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entities.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resemble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major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dissimilarities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environments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physical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physical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31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E51A48C-4828-C343-8BA0-13DBC0975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Elements of Transport Protocols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7ECA9E9-3731-BF4B-A10B-CBC2EC64F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5410200"/>
            <a:ext cx="7772400" cy="838200"/>
          </a:xfrm>
        </p:spPr>
        <p:txBody>
          <a:bodyPr/>
          <a:lstStyle/>
          <a:p>
            <a:pPr>
              <a:buFontTx/>
              <a:buAutoNum type="alphaLcParenBoth"/>
            </a:pPr>
            <a:r>
              <a:rPr lang="en-US" altLang="en-US"/>
              <a:t>Environment of the data link layer. </a:t>
            </a:r>
          </a:p>
          <a:p>
            <a:pPr>
              <a:buFontTx/>
              <a:buAutoNum type="alphaLcParenBoth"/>
            </a:pPr>
            <a:r>
              <a:rPr lang="en-US" altLang="en-US"/>
              <a:t>Environment of the transport layer.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6C53D7A9-7023-754B-8620-AB2EC93F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344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590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Addressing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wishes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Therefore,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NSAPs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NSAPs.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NSAP,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0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FDB2739-7E01-E248-B061-90EBE6E3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Addressing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63098D6-14E2-A648-978B-ABD01933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TSAPs, NSAPs, and transport connections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E2D534AE-5A29-424C-938E-BB4E1AAD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5667375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47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Addressing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0772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itself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1522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email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itself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1208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1208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1522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9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Addressing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1522?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TSAP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portmapper.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 find the TSAP address of a given service name, e.g., “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BitTorrent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”, a user sets up a connection to the portmapper (which listens to a well-known TSAP).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user sends the service name, and the portmapper sends back the TSAP address.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 a new service is created, it must register its service name and the TSAP with the portmapper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11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Addressing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machine may have many server processes. It is wasteful for all of them to be active and listening to a stable TSAP.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Solution: initial connection protocol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 machine has a special process server that acts as a proxy for less used services. It listens to a set of ports at the same time.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user performs a CONNECT request, specifying the service TSAP address. If no server is waiting for the user, the user gets a connection to the process server.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process server asks the requested server to inherit the existing connection with the user, and goes back to listening for new requests.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22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2169CBC-9F9C-D94F-BE70-8167E99B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dirty="0"/>
              <a:t>Addressing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55DC2B2-E094-3E4E-8E0D-428D725D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67400"/>
            <a:ext cx="91440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How a user process in host 1 establishes a connection </a:t>
            </a:r>
            <a:br>
              <a:rPr lang="en-US" altLang="en-US"/>
            </a:br>
            <a:r>
              <a:rPr lang="en-US" altLang="en-US"/>
              <a:t>with a mail </a:t>
            </a:r>
            <a:r>
              <a:rPr lang="sv-SE" altLang="en-US"/>
              <a:t>server in host 2 via a process server.</a:t>
            </a:r>
            <a:endParaRPr lang="en-US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B99FF02F-6743-8647-B26D-14E75525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4676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215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Establishment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nontrivial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corrupt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hobbling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restricted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techniques.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2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B1046C6-FC59-4542-ACCF-477952776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Connection Establishment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6F8CE-C0E4-1A41-984C-DA18E2F5B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57325"/>
            <a:ext cx="8534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dirty="0"/>
              <a:t>Techniques for restricting packet lifetime</a:t>
            </a:r>
          </a:p>
          <a:p>
            <a:pPr>
              <a:buFontTx/>
              <a:buChar char="•"/>
            </a:pPr>
            <a:r>
              <a:rPr lang="en-US" altLang="en-US" sz="3200" dirty="0"/>
              <a:t>Restricted network design.</a:t>
            </a:r>
          </a:p>
          <a:p>
            <a:pPr lvl="1">
              <a:buFontTx/>
              <a:buChar char="•"/>
            </a:pPr>
            <a:r>
              <a:rPr lang="en-US" altLang="zh-CN" sz="2800" dirty="0"/>
              <a:t>Include</a:t>
            </a:r>
            <a:r>
              <a:rPr lang="zh-CN" altLang="en-US" sz="2800" dirty="0"/>
              <a:t> </a:t>
            </a:r>
            <a:r>
              <a:rPr lang="en-US" altLang="zh-CN" sz="2800" dirty="0"/>
              <a:t>any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prevents</a:t>
            </a:r>
            <a:r>
              <a:rPr lang="zh-CN" altLang="en-US" sz="2800" dirty="0"/>
              <a:t> </a:t>
            </a:r>
            <a:r>
              <a:rPr lang="en-US" altLang="zh-CN" sz="2800" dirty="0"/>
              <a:t>packets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looping.</a:t>
            </a: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3200" dirty="0"/>
              <a:t>Putting a hop counter in each packet.</a:t>
            </a:r>
          </a:p>
          <a:p>
            <a:pPr lvl="1">
              <a:buFontTx/>
              <a:buChar char="•"/>
            </a:pPr>
            <a:r>
              <a:rPr lang="en-US" altLang="zh-CN" sz="2800" dirty="0"/>
              <a:t>Set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hop</a:t>
            </a:r>
            <a:r>
              <a:rPr lang="zh-CN" altLang="en-US" sz="2800" dirty="0"/>
              <a:t> </a:t>
            </a:r>
            <a:r>
              <a:rPr lang="en-US" altLang="zh-CN" sz="2800" dirty="0"/>
              <a:t>counter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some</a:t>
            </a:r>
            <a:r>
              <a:rPr lang="zh-CN" altLang="en-US" sz="2800" dirty="0"/>
              <a:t> </a:t>
            </a:r>
            <a:r>
              <a:rPr lang="en-US" altLang="zh-CN" sz="2800" dirty="0"/>
              <a:t>appropriate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decrement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time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packet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forwarded.</a:t>
            </a:r>
            <a:r>
              <a:rPr lang="zh-CN" altLang="en-US" sz="2800" dirty="0"/>
              <a:t> </a:t>
            </a: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3200" dirty="0"/>
              <a:t>Timestamping each packet.</a:t>
            </a:r>
          </a:p>
          <a:p>
            <a:pPr lvl="1">
              <a:buFontTx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packet</a:t>
            </a:r>
            <a:r>
              <a:rPr lang="zh-CN" altLang="en-US" sz="2800" dirty="0"/>
              <a:t> </a:t>
            </a:r>
            <a:r>
              <a:rPr lang="en-US" altLang="zh-CN" sz="2800" dirty="0"/>
              <a:t>bears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time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was</a:t>
            </a:r>
            <a:r>
              <a:rPr lang="zh-CN" altLang="en-US" sz="2800" dirty="0"/>
              <a:t> </a:t>
            </a:r>
            <a:r>
              <a:rPr lang="en-US" altLang="zh-CN" sz="2800" dirty="0"/>
              <a:t>created.</a:t>
            </a:r>
            <a:r>
              <a:rPr lang="zh-CN" altLang="en-US" sz="2800" dirty="0"/>
              <a:t> </a:t>
            </a:r>
            <a:r>
              <a:rPr lang="en-US" altLang="zh-CN" sz="2800" dirty="0"/>
              <a:t>Require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router</a:t>
            </a:r>
            <a:r>
              <a:rPr lang="zh-CN" altLang="en-US" sz="2800" dirty="0"/>
              <a:t> </a:t>
            </a:r>
            <a:r>
              <a:rPr lang="en-US" altLang="zh-CN" sz="2800" dirty="0"/>
              <a:t>clocks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synchronized.</a:t>
            </a:r>
            <a:r>
              <a:rPr lang="zh-CN" altLang="en-US" sz="2800" dirty="0"/>
              <a:t>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79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47BA72-D03F-F047-A1D5-2D15B6D2C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Services Provided to the Upper Layers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39B16E3-D460-BA40-8A7B-E94ABA5FA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network, transport, and application layers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52BAFE0-2D0F-5E42-A61E-E6E42CA67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95400"/>
            <a:ext cx="82200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423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Establishment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practical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foolproof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reject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acknowledgment)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outstanding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2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Establishment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distinguish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announcing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9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715D0A1-BCC2-2047-A6A8-BD77E18BA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Establishment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F056846-1FA2-454A-8CED-17D5AE218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334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Three protocol scenarios for establishing a connection using a</a:t>
            </a:r>
          </a:p>
          <a:p>
            <a:pPr algn="ctr">
              <a:buFontTx/>
              <a:buNone/>
              <a:defRPr/>
            </a:pPr>
            <a:r>
              <a:rPr lang="en-US" dirty="0"/>
              <a:t>three-way handshake. CR denotes CONNECTION REQUEST. Normal operation.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5F729FA1-9CE0-4C4F-9EF9-0B303EB8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19100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5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Establishment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presence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reject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attempt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realizes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tricked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abandons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82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A1CAF91-0619-0E46-8EEA-6CFDF2221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Establishment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B833653-AC79-F541-8E1C-CD5E281F9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029200"/>
            <a:ext cx="91440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200"/>
              <a:t>Three protocol scenarios for establishing a connection using a</a:t>
            </a:r>
          </a:p>
          <a:p>
            <a:pPr marL="0" indent="0" algn="ctr">
              <a:buFontTx/>
              <a:buNone/>
            </a:pPr>
            <a:r>
              <a:rPr lang="en-US" altLang="en-US" sz="2200"/>
              <a:t>three-way handshake. CR denotes CONNECTION REQUEST. Old duplicate CONNECTION REQUEST appearing out of nowhere.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82378149-D688-624E-947E-339037D65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4385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15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Establishment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presence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proposes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realizes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72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544BF70-AD69-CC49-BDF8-1CF18BA42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Establishment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E87E27B-0D05-3D47-941A-076AE8B39D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181600"/>
            <a:ext cx="91440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Three protocol scenarios for establishing a connection using a</a:t>
            </a:r>
          </a:p>
          <a:p>
            <a:pPr marL="0" indent="0" algn="ctr">
              <a:buFontTx/>
              <a:buNone/>
            </a:pPr>
            <a:r>
              <a:rPr lang="en-US" altLang="en-US"/>
              <a:t>three-way handshake. CR denotes CONNECTION REQUEST. Duplicate CONNECTION REQUEST and duplicate ACK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C33F7367-EE2E-E047-8062-A6BFDCAC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3371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626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Asymmetric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symmetric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Asymmetric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abrupt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properly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81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24C9BD-484C-C544-AE37-FFAB9E45A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Release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E57DD32-0F4D-6F4C-A654-7B3021D85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Abrupt disconnection with loss of data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597EDD15-A669-AF49-BF0C-38F13E53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346200"/>
            <a:ext cx="3840162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581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symmetric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too?”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Goodbye.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safely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However,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two-army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valley.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surrounding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hillsides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armies.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together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synchronize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medium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valley,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unsafe.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9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runs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entirely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machines.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underlying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isolates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technology,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imperfections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66BC239-E754-BE47-9FBD-0C510FFC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Connection Release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6B7EB1A-29CC-3448-9C8A-4B2B547B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The two-army problem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79724CB1-F2BE-084F-9C64-7B93BB2C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643063"/>
            <a:ext cx="8239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453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However,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two-army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together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29?”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agrees.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#2’s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safely.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Probably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#1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hesitate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50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two-army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convinced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prepared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fallible,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(DISCONNECTION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27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7C0C05D-F3FD-5547-BB3A-C0C46C6ED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Release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12D9A3E-12AA-1944-931B-E5C88A698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dirty="0"/>
              <a:t>Four protocol scenarios for releasing a connection.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Normal case of three-way handshake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F146E765-029F-4448-B7E0-0F4A2C03E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0862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44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Release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Three-way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handshake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fallible,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Abnormal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expires,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Abnormal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Abnormal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(d),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attempts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retries,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638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C9892F9-ADF8-6D4A-BC81-5206B7601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Release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E860C8C-98C0-CB4C-8339-4B8FDE147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Four protocol scenarios for releasing a connection.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Final ACK lost.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52CF3BB5-DEE5-7A44-BD85-E43DA604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9909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406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E12793A-67AA-C840-B096-E7DE965E4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Release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C1713F6-E42E-0C48-8703-2DB5FA0E4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Four protocol scenarios for releasing a connection.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 </a:t>
            </a:r>
            <a:r>
              <a:rPr lang="en-US" dirty="0"/>
              <a:t>Response lost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59DBC574-2269-7142-9BD4-E98D5BF03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9243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91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2BD5635-8849-8E4F-8E25-EC385AE0F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 Release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8849C01-5E2E-F141-8189-7A6B8F5C8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Four protocol scenarios for releasing a connection.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(d) </a:t>
            </a:r>
            <a:r>
              <a:rPr lang="en-US" dirty="0"/>
              <a:t>Response lost and subsequent DRs lost.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06654AB2-2827-654A-8C45-CE192926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62050"/>
            <a:ext cx="44084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199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CA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error-correcting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ARQ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(Automatic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outstanding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(unacknowledged)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stop-and-wait.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features.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77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CA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mechanisms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degree.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crosses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link;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crosses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Degree.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end-to-end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operations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reliable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unreliable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unreliable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(datagram)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concentrate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programs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47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CA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organize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pool?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organize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fixed-sized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presents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variable-sized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utilization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complicated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12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9721A91-AC8C-394B-AE79-269842527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Error Control and Flow Control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CC52DB9-5DB1-E842-A8CC-B477B5409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Chained fixed-size buffers.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Chained variable-sized buffers.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</a:t>
            </a:r>
            <a:r>
              <a:rPr lang="en-US" dirty="0"/>
              <a:t> One large circular buffer per connection.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78071FC1-A270-9845-87AE-EC786080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48665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617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CA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pattern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variable-sized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certain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afford.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stopping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zero.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piggybacks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58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CA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furthermore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beyond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already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induces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refuses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continue.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791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FBE8E80-ABAE-8240-86AC-74B2B5436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Error Control and Flow Control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ED1CCE8-C396-E345-9AB2-2902F37AB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Dynamic buffer allocation. The arrows show the direction of transmission.  An ellipsis (...) indicates a lost TPDU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DAA2397F-9DAB-0C44-8DA8-49F0FC71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6057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51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CA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deadlocked.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situation,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bottleneck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segments/sec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window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adjusted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frequently.</a:t>
            </a:r>
            <a:b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82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Multiplexing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Multiplexing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arise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multiplexing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distributes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SCTP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interfaces.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b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383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2188C91-74C1-D94B-BA2C-39FF0C18B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BA813D8-4D3F-9341-9556-0F2BEBA81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Multiplexing.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(b) </a:t>
            </a:r>
            <a:r>
              <a:rPr lang="en-US" dirty="0"/>
              <a:t>Inverse multiplexing.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9E0CA371-68F6-3142-B06A-F3548F93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376363"/>
            <a:ext cx="8134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085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entirely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troublesome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client-server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scenario,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stop-and-wait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outstanding,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outstanding,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75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crashing?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programmed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programmed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6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BD4B38-2FAF-F44F-AE2E-91F469200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Transport Service Primitives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88E0A27-8A19-7643-BA3D-8EC6ACC7F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primitives for a simple transport service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62CC7D7B-0809-1E43-B6B5-921673EF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9800"/>
            <a:ext cx="8840787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7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br>
              <a:rPr lang="en-US" altLang="zh-CN" dirty="0"/>
            </a:b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(W),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crash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orderings: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AC(W),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C(AW),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C(WA),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WC(A),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parentheses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Together,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strategies.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undetected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duplicate.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967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51839A9-3307-DC43-B13E-9B524E40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Crash Recovery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A66502C-D275-3C4F-8953-55A6597AA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Different combinations of client and server strategy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EB39A9DE-E113-8C4E-90AB-726CAC532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57325"/>
            <a:ext cx="8153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93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B556CFA-1209-A54C-8CB9-60A144169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Congestion Control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EFBD73D-100B-3348-B2BF-414B9376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438400"/>
            <a:ext cx="8027987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Desirable bandwidth allocation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Regulating the sending rate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780920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responsibility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However,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ultimately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effective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slowly.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heavily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98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Desirable Bandwidth 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competing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demands.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479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Desirable Bandwidth 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power.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gradually.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collapse.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representing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bursts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mounts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39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Desirable Bandwidth 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78241"/>
                <a:ext cx="7772400" cy="4180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power.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Kleinrock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(1979)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proposed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metric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power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𝑃𝑜𝑤𝑒𝑟</m:t>
                      </m:r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𝑙𝑜𝑎𝑑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𝑑𝑒𝑙𝑎𝑦</m:t>
                          </m:r>
                        </m:den>
                      </m:f>
                      <m:r>
                        <a:rPr lang="en-U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Power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initially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rise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offered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load,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remains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small,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maximum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grows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rapidly.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load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highest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power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represents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load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transport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entity.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78241"/>
                <a:ext cx="7772400" cy="4180696"/>
              </a:xfrm>
              <a:prstGeom prst="rect">
                <a:avLst/>
              </a:prstGeom>
              <a:blipFill>
                <a:blip r:embed="rId2"/>
                <a:stretch>
                  <a:fillRect l="-1142" t="-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472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5CA5E9D-5D1F-3D44-84D3-BE3005EED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Desirable Bandwidth Allocation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6983B60-09B9-DF43-A111-C5B58AB2E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 err="1"/>
              <a:t>Goodput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delay as a function of offered load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54C539BB-1DD9-D44B-AA03-A1C4863D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71600"/>
            <a:ext cx="8689975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8810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Desirable Bandwidth 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Max-Min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Fairness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achieve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fairness.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max-min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decreasing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no-larger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situation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686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Desirable Bandwidth 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Max-Min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Fairness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1/3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competes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1/3,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2/3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reasonable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already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However,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3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remote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clients.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talk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server,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executes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primitive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entity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primitives.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07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75CE85F-B6FC-384B-BE71-8159B14DE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Desirable Bandwidth Allocation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2425A59-F990-FC4E-A37D-6E322A451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Max-min bandwidth allocation for four flows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7A402341-7EE6-4041-8E2E-073A55B05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8168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9872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Desirable Bandwidth 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Convergence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1/2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joins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20%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adjust,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dividing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unchanged.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captures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80%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total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100%.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87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4A40A5A-99D1-3B4D-8652-99215D535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Desirable Bandwidth Allocation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B7FDA98-17D1-E644-98EF-93DFCEA76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Changing bandwidth allocation over time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9DB6C392-418D-A546-82E3-A29B1782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62113"/>
            <a:ext cx="80867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519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Regulating the Sending Rate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sending rate is limited by two factors.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 control. Insufficient buffering at the receiver.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 Fig (1), a thick pipe leading to a small-capacity receiver.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 Insufficient capacity in the network.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 Fig (2), the limiting factor is the internal carrying capacity of the network.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 already talked about flow control solution with a variable-sized window. Now we will consider a congestion control solution.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 either problem can occur, the transport protocol will need to run both solutions and slow down if either problem occurs.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525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BE40D6E-9DD6-5D4C-B1DE-5CC03A2B0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Regulating the Sending Rate (1)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42E6A1A-CEE6-C54F-A6A7-9A8B37D2E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fast network feeding a low-capacity receiver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9E61B9A8-A652-164E-8329-6EEAFC11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3275013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798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9B06218-0F54-4D40-8126-7017897BF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Regulating the Sending Rate (2)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8EAB199-5F10-AA4B-82DC-11CC7DD18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slow network feeding a high-capacity receiver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CC595664-4EEC-B140-BD14-F7A8EDA9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358298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406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Regulating the Sending Rate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transport protocol uses the network feedback to regulate the sending rate.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feedback maybe explicit or implicit, may be precise or imprecise.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Explicit, precise design example: XCP, routers tell the sources the rate at which they may send.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Explicit, imprecise design example: ECN with TCP, routers set bits on packets that experience congestion to warn the senders to slow down, but do not tell how much to slow down.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Implicit design example: FAST TCP measures the round-trip delay to avoid congestion. The congestion control most prevalent in the Internet is TCP with drop-tail or RED routers, use packet loss as congestion signal.  </a:t>
            </a:r>
          </a:p>
        </p:txBody>
      </p:sp>
    </p:spTree>
    <p:extLst>
      <p:ext uri="{BB962C8B-B14F-4D97-AF65-F5344CB8AC3E}">
        <p14:creationId xmlns:p14="http://schemas.microsoft.com/office/powerpoint/2010/main" val="2258144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8742488-FD77-C946-8EAF-439559562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Regulating the Sending Rate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4E67791-A50F-CD4D-B261-9DA83D463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Some congestion control protocols</a:t>
            </a: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07CF4DCC-BB02-BD49-AE85-FFC93D5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095500"/>
            <a:ext cx="77057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1675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Regulating the Sending Rate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 explicit precise signal is given, the transport entity can use that signal to adjust its rate. Otherwise, we decide how to increase or decrease rate based on the control law.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AIMD (Additive Increase Multiplicative Decrease) is proved to be the appropriate control law.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bandwidth allocated to user 1 on the x-axis and to user 2 on the y-axis.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 the allocation is fair, both users will receiver the same amount of bandwidth.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 the allocation sum to 100%, the allocation is efficient. A congestion signal is given by the network if the sum of allocations crosses this line.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intersection is the desired operating point.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998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76EB304-1EFB-204B-A903-7EDCA9C6F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Regulating the Sending Rate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58FF43A-E6B8-FC4C-B70D-62EEEB068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Additive Increase Multiplicative Decrease (AIMD) control law.</a:t>
            </a:r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0D949CE4-7199-9B40-9049-CCAFE488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8770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5">
            <a:extLst>
              <a:ext uri="{FF2B5EF4-FFF2-40B4-BE49-F238E27FC236}">
                <a16:creationId xmlns:a16="http://schemas.microsoft.com/office/drawing/2014/main" id="{4D084AD8-42ED-A44A-B745-8EFBA30B4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72000"/>
            <a:ext cx="365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User 1’s allocation</a:t>
            </a:r>
          </a:p>
        </p:txBody>
      </p:sp>
      <p:sp>
        <p:nvSpPr>
          <p:cNvPr id="46086" name="TextBox 6">
            <a:extLst>
              <a:ext uri="{FF2B5EF4-FFF2-40B4-BE49-F238E27FC236}">
                <a16:creationId xmlns:a16="http://schemas.microsoft.com/office/drawing/2014/main" id="{89C40D52-0B4F-5F42-B251-0CE4B6BB265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85799" y="2344737"/>
            <a:ext cx="304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User 2’s allocation</a:t>
            </a:r>
          </a:p>
        </p:txBody>
      </p:sp>
    </p:spTree>
    <p:extLst>
      <p:ext uri="{BB962C8B-B14F-4D97-AF65-F5344CB8AC3E}">
        <p14:creationId xmlns:p14="http://schemas.microsoft.com/office/powerpoint/2010/main" val="20374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Segment: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message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TPDU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Unit)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(exchanged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(exchanged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turn,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(exchanged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440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Regulating the Sending Rate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AIMD is the control law used by TCP.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users additively increase bandwidth allocations and then multiplicatively decrease them when congestion is signaled.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path traced by this behavior converges to the optimal point that is both fair and efficient.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 may be many different transport protocols that send traffic into the network.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Unequal bandwidth allocations may happen.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TCP-friendly congestion control in which TCP and non-TCP transport protocols can be freely mixed with no ill effects.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87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Wireless Issues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 wireless networks, using packet loss as congestion signal may be problematic since packet loss may be due to transmission errors rather than congestion.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 function well, the only packet losses that the congestion control algorithm should observe are losses due to insufficient bandwidth, not losses due to transmission errors.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 solution is to mask the wireless losses by using retransmissions over the wireless links.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 example, 802.11 retries transmissions multiple times before reporting a packet loss to the higher layer. 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4380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en-US" dirty="0"/>
              <a:t>Wireless Issues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278241"/>
                <a:ext cx="7772400" cy="5632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Two mechanisms that are driven by loss: link layer frame retransmissions, and transport layer congestion control. These two mechanisms co-exist by acting at different timescales.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Link layer retransmissions happen on the order of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to </a:t>
                </a:r>
                <a:r>
                  <a:rPr lang="en-US" altLang="zh-CN" sz="24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ms.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Transport layer protocols work on the order or </a:t>
                </a:r>
                <a:r>
                  <a:rPr lang="en-US" altLang="zh-CN" sz="24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ms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to s.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Three orders of magnitude of difference.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 second issue with congestion control over wireless links is variable capacity.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 capacity of a wireless link changes over time, sometimes abruptly. Capacity of wired links is fixed.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 solution may be a transport protocol that is designed for wireless links. Ongoing research.</a:t>
                </a: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78241"/>
                <a:ext cx="7772400" cy="5632311"/>
              </a:xfrm>
              <a:prstGeom prst="rect">
                <a:avLst/>
              </a:prstGeom>
              <a:blipFill>
                <a:blip r:embed="rId2"/>
                <a:stretch>
                  <a:fillRect l="-1142" t="-901" r="-3263" b="-15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94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C6BD20D-364D-2C43-A1E4-4DE4D40C1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Internet Transport Protocols: UDP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A2C07E-6A72-6A40-A3E9-540228A77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209800"/>
            <a:ext cx="8027987" cy="4343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Introduction to UDP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Remote Procedure Call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Real-Time Transport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3216063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nothing.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everything.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reliability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encapsulated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5435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viewed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mailboxes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8~65,515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Checksum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optional.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conceptual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pseudo-header.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pseudo-header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(17),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header).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165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6F9D864-9541-BA4B-9295-9630838E7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UDP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825F76A-AF3D-E24B-9A11-9367019A9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UDP header.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0A870899-6C6D-8F45-B395-C852CB31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552700"/>
            <a:ext cx="8915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6275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76A4540-4891-0A48-B2AA-6202CDF4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UDP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52E5C91-EFBD-D64B-A5A9-0A1661B39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IPv4 pseudoheader included in the UDP checksum.</a:t>
            </a: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290A31EF-1392-104B-8CE9-933E7F62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184400"/>
            <a:ext cx="8634413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6317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especially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client-server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situations.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5373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Protocols: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Procedure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8241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programming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language.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RPC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(Remote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programs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suspended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execution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programmer.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RPC.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331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ppt72BC.tmp</Template>
  <TotalTime>7098</TotalTime>
  <Words>14195</Words>
  <Application>Microsoft Macintosh PowerPoint</Application>
  <PresentationFormat>On-screen Show (4:3)</PresentationFormat>
  <Paragraphs>1111</Paragraphs>
  <Slides>207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207</vt:i4>
      </vt:variant>
    </vt:vector>
  </HeadingPairs>
  <TitlesOfParts>
    <vt:vector size="214" baseType="lpstr">
      <vt:lpstr>宋体</vt:lpstr>
      <vt:lpstr>Arial</vt:lpstr>
      <vt:lpstr>Calibri</vt:lpstr>
      <vt:lpstr>Cambria Math</vt:lpstr>
      <vt:lpstr>Times New Roman</vt:lpstr>
      <vt:lpstr>Custom Design</vt:lpstr>
      <vt:lpstr>3_Tannenbaum</vt:lpstr>
      <vt:lpstr>The Transport Layer</vt:lpstr>
      <vt:lpstr>Transport Service</vt:lpstr>
      <vt:lpstr>Services Provided to the Upper Layers</vt:lpstr>
      <vt:lpstr>Services Provided to the Upper Layers</vt:lpstr>
      <vt:lpstr>Services Provided to the Upper Layers</vt:lpstr>
      <vt:lpstr>Transport Service Primitives</vt:lpstr>
      <vt:lpstr>Transport Service Primitives</vt:lpstr>
      <vt:lpstr>Transport Service Primitives</vt:lpstr>
      <vt:lpstr>Transport Service Primitives</vt:lpstr>
      <vt:lpstr>Transport Service Primitives</vt:lpstr>
      <vt:lpstr>Transport Service Primitives</vt:lpstr>
      <vt:lpstr>Transport Service Primitives</vt:lpstr>
      <vt:lpstr>Berkeley Sockets</vt:lpstr>
      <vt:lpstr>Berkeley Sockets</vt:lpstr>
      <vt:lpstr>Berkeley Sockets</vt:lpstr>
      <vt:lpstr>Berkeley Sockets</vt:lpstr>
      <vt:lpstr>Berkeley Sockets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Example of Socket Programming:  An Internet File Server</vt:lpstr>
      <vt:lpstr>Elements of Transport Protocols</vt:lpstr>
      <vt:lpstr>Elements of Transport Protocols</vt:lpstr>
      <vt:lpstr>Elements of Transport Protocols</vt:lpstr>
      <vt:lpstr>Elements of Transport Protocols Addressing</vt:lpstr>
      <vt:lpstr>Addressing</vt:lpstr>
      <vt:lpstr>Elements of Transport Protocols Addressing</vt:lpstr>
      <vt:lpstr>Elements of Transport Protocols Addressing</vt:lpstr>
      <vt:lpstr>Elements of Transport Protocols Addressing</vt:lpstr>
      <vt:lpstr>Addressing</vt:lpstr>
      <vt:lpstr>Elements of Transport Protocols Connection Establishment</vt:lpstr>
      <vt:lpstr>Connection Establishment</vt:lpstr>
      <vt:lpstr>Elements of Transport Protocols Connection Establishment</vt:lpstr>
      <vt:lpstr>Elements of Transport Protocols Connection Establishment</vt:lpstr>
      <vt:lpstr>Connection Establishment</vt:lpstr>
      <vt:lpstr>Elements of Transport Protocols Connection Establishment</vt:lpstr>
      <vt:lpstr>Connection Establishment</vt:lpstr>
      <vt:lpstr>Elements of Transport Protocols Connection Establishment</vt:lpstr>
      <vt:lpstr>Connection Establishment</vt:lpstr>
      <vt:lpstr>Elements of Transport Protocols Connection Release</vt:lpstr>
      <vt:lpstr>Connection Release</vt:lpstr>
      <vt:lpstr>Elements of Transport Protocols Connection Release</vt:lpstr>
      <vt:lpstr>Connection Release</vt:lpstr>
      <vt:lpstr>Elements of Transport Protocols Connection Release</vt:lpstr>
      <vt:lpstr>Elements of Transport Protocols Connection Release</vt:lpstr>
      <vt:lpstr>Connection Release</vt:lpstr>
      <vt:lpstr>Elements of Transport Protocols Connection Release</vt:lpstr>
      <vt:lpstr>Connection Release</vt:lpstr>
      <vt:lpstr>Connection Release</vt:lpstr>
      <vt:lpstr>Connection Release</vt:lpstr>
      <vt:lpstr>Elements of Transport Protocols Error Control and Flow Control</vt:lpstr>
      <vt:lpstr>Elements of Transport Protocols Error Control and Flow Control</vt:lpstr>
      <vt:lpstr>Elements of Transport Protocols Error Control and Flow Control</vt:lpstr>
      <vt:lpstr>Error Control and Flow Control</vt:lpstr>
      <vt:lpstr>Elements of Transport Protocols Error Control and Flow Control</vt:lpstr>
      <vt:lpstr>Elements of Transport Protocols Error Control and Flow Control</vt:lpstr>
      <vt:lpstr>Error Control and Flow Control</vt:lpstr>
      <vt:lpstr>Elements of Transport Protocols Error Control and Flow Control</vt:lpstr>
      <vt:lpstr>Elements of Transport Protocols Multiplexing</vt:lpstr>
      <vt:lpstr>Multiplexing</vt:lpstr>
      <vt:lpstr>Elements of Transport Protocols Crash Recovery</vt:lpstr>
      <vt:lpstr>Elements of Transport Protocols Crash Recovery</vt:lpstr>
      <vt:lpstr>Elements of Transport Protocols Crash Recovery</vt:lpstr>
      <vt:lpstr>Crash Recovery</vt:lpstr>
      <vt:lpstr>Congestion Control</vt:lpstr>
      <vt:lpstr>Congestion Control</vt:lpstr>
      <vt:lpstr>Congestion Control  Desirable Bandwidth Allocation</vt:lpstr>
      <vt:lpstr>Congestion Control  Desirable Bandwidth Allocation</vt:lpstr>
      <vt:lpstr>Congestion Control  Desirable Bandwidth Allocation</vt:lpstr>
      <vt:lpstr>Desirable Bandwidth Allocation</vt:lpstr>
      <vt:lpstr>Congestion Control  Desirable Bandwidth Allocation</vt:lpstr>
      <vt:lpstr>Congestion Control  Desirable Bandwidth Allocation</vt:lpstr>
      <vt:lpstr>Desirable Bandwidth Allocation</vt:lpstr>
      <vt:lpstr>Congestion Control  Desirable Bandwidth Allocation</vt:lpstr>
      <vt:lpstr>Desirable Bandwidth Allocation</vt:lpstr>
      <vt:lpstr>Congestion Control  Regulating the Sending Rate</vt:lpstr>
      <vt:lpstr>Regulating the Sending Rate (1)</vt:lpstr>
      <vt:lpstr>Regulating the Sending Rate (2)</vt:lpstr>
      <vt:lpstr>Congestion Control  Regulating the Sending Rate</vt:lpstr>
      <vt:lpstr>Regulating the Sending Rate</vt:lpstr>
      <vt:lpstr>Congestion Control  Regulating the Sending Rate</vt:lpstr>
      <vt:lpstr>Regulating the Sending Rate</vt:lpstr>
      <vt:lpstr>Congestion Control  Regulating the Sending Rate</vt:lpstr>
      <vt:lpstr>Congestion Control  Wireless Issues</vt:lpstr>
      <vt:lpstr>Congestion Control  Wireless Issues</vt:lpstr>
      <vt:lpstr>The Internet Transport Protocols: UDP</vt:lpstr>
      <vt:lpstr>The Internet Transport Protocols: UDP Introduction to UDP</vt:lpstr>
      <vt:lpstr>The Internet Transport Protocols: UDP Introduction to UDP</vt:lpstr>
      <vt:lpstr>Introduction to UDP</vt:lpstr>
      <vt:lpstr>Introduction to UDP</vt:lpstr>
      <vt:lpstr>The Internet Transport Protocols: UDP Introduction to UDP</vt:lpstr>
      <vt:lpstr>The Internet Transport Protocols: UDP Remote Procedure Call</vt:lpstr>
      <vt:lpstr>The Internet Transport Protocols: UDP Remote Procedure Call</vt:lpstr>
      <vt:lpstr>Remote Procedure Call</vt:lpstr>
      <vt:lpstr>The Internet Transport Protocols: UDP Remote Procedure Call</vt:lpstr>
      <vt:lpstr>The Internet Transport Protocols: UDP Real-time Transport Protocols</vt:lpstr>
      <vt:lpstr>Real-Time Transport</vt:lpstr>
      <vt:lpstr>The Internet Transport Protocols: UDP Real-time Transport Protocols</vt:lpstr>
      <vt:lpstr>The Internet Transport Protocols: UDP Real-time Transport Protocols</vt:lpstr>
      <vt:lpstr>The Internet Transport Protocols: UDP Real-time Transport Protocols</vt:lpstr>
      <vt:lpstr>Real-Time Transport</vt:lpstr>
      <vt:lpstr>The Internet Transport Protocols: UDP Real-time Transport Protocols</vt:lpstr>
      <vt:lpstr>The Internet Transport Protocols: UDP Real-time Transport Protocols</vt:lpstr>
      <vt:lpstr>Real-Time Transport</vt:lpstr>
      <vt:lpstr>The Internet Transport Protocols: UDP Real-time Transport Protocols</vt:lpstr>
      <vt:lpstr>Real-Time Transport</vt:lpstr>
      <vt:lpstr>Real-Time Transport</vt:lpstr>
      <vt:lpstr>The Internet Transport Protocols: TCP</vt:lpstr>
      <vt:lpstr>The Internet Transport Protocols: TCP</vt:lpstr>
      <vt:lpstr>The Internet Transport Protocols: TCP Introduction to TCP</vt:lpstr>
      <vt:lpstr>The Internet Transport Protocols: TCP The TCP Service Model</vt:lpstr>
      <vt:lpstr>The TCP Service Model</vt:lpstr>
      <vt:lpstr>The Internet Transport Protocols: TCP The TCP Service Model</vt:lpstr>
      <vt:lpstr>The Internet Transport Protocols: TCP The TCP Service Model</vt:lpstr>
      <vt:lpstr>The TCP Service Model</vt:lpstr>
      <vt:lpstr>The Internet Transport Protocols: TCP The TCP Protocol</vt:lpstr>
      <vt:lpstr>The Internet Transport Protocols: TCP The TCP Protocol</vt:lpstr>
      <vt:lpstr>The Internet Transport Protocols: TCP The TCP Segment Header</vt:lpstr>
      <vt:lpstr>The Internet Transport Protocols: TCP The TCP Segment Header</vt:lpstr>
      <vt:lpstr>The Internet Transport Protocols: TCP The TCP Segment Header</vt:lpstr>
      <vt:lpstr>The Internet Transport Protocols: TCP The TCP Segment Header</vt:lpstr>
      <vt:lpstr>The Internet Transport Protocols: TCP The TCP Segment Header</vt:lpstr>
      <vt:lpstr>The TCP Segment Header</vt:lpstr>
      <vt:lpstr>The Internet Transport Protocols: TCP The TCP Connection Establishment</vt:lpstr>
      <vt:lpstr>The Internet Transport Protocols: TCP The TCP Connection Establishment</vt:lpstr>
      <vt:lpstr>TCP Connection Establishment</vt:lpstr>
      <vt:lpstr>The Internet Transport Protocols: TCP The TCP Connection Release</vt:lpstr>
      <vt:lpstr>The Internet Transport Protocols: TCP The TCP Connection Management Modeling</vt:lpstr>
      <vt:lpstr>TCP Connection Management Modeling</vt:lpstr>
      <vt:lpstr>The Internet Transport Protocols: TCP The TCP Connection Management Modeling</vt:lpstr>
      <vt:lpstr>The Internet Transport Protocols: TCP The TCP Connection Management Modeling</vt:lpstr>
      <vt:lpstr>TCP Connection Management Modeling (2)</vt:lpstr>
      <vt:lpstr>The Internet Transport Protocols: TCP TCP Sliding Window</vt:lpstr>
      <vt:lpstr>TCP Sliding Window</vt:lpstr>
      <vt:lpstr>The Internet Transport Protocols: TCP TCP Sliding Window</vt:lpstr>
      <vt:lpstr>The Internet Transport Protocols: TCP TCP Sliding Window</vt:lpstr>
      <vt:lpstr>The Internet Transport Protocols: TCP TCP Sliding Window</vt:lpstr>
      <vt:lpstr>TCP Sliding Window</vt:lpstr>
      <vt:lpstr>The Internet Transport Protocols: TCP TCP Sliding Window</vt:lpstr>
      <vt:lpstr>The Internet Transport Protocols: TCP TCP Timer Management</vt:lpstr>
      <vt:lpstr>TCP Timer Management</vt:lpstr>
      <vt:lpstr>The Internet Transport Protocols: TCP TCP Timer Management</vt:lpstr>
      <vt:lpstr>The Internet Transport Protocols: TCP TCP Timer Management</vt:lpstr>
      <vt:lpstr>The Internet Transport Protocols: TCP TCP Congestion Control</vt:lpstr>
      <vt:lpstr>The Internet Transport Protocols: TCP TCP Congestion Control</vt:lpstr>
      <vt:lpstr>TCP Congestion Control</vt:lpstr>
      <vt:lpstr>TCP Congestion Control</vt:lpstr>
      <vt:lpstr>The Internet Transport Protocols: TCP TCP Congestion Control</vt:lpstr>
      <vt:lpstr>TCP Congestion Control</vt:lpstr>
      <vt:lpstr>The Internet Transport Protocols: TCP TCP Congestion Control</vt:lpstr>
      <vt:lpstr>The Internet Transport Protocols: TCP TCP Congestion Control</vt:lpstr>
      <vt:lpstr>TCP Congestion Control</vt:lpstr>
      <vt:lpstr>Performance Issues</vt:lpstr>
      <vt:lpstr>Performance Issues Performance Problems in Computer Networks</vt:lpstr>
      <vt:lpstr>Performance Issues Performance Problems in Computer Networks</vt:lpstr>
      <vt:lpstr>Performance Issues Performance Problems in Computer Networks</vt:lpstr>
      <vt:lpstr>Performance Issues Network Measurement</vt:lpstr>
      <vt:lpstr>Network Performance Measurement</vt:lpstr>
      <vt:lpstr>Performance Issues Network Measurement</vt:lpstr>
      <vt:lpstr>Performance Issues Network Measurement</vt:lpstr>
      <vt:lpstr>Performance Issues Network Measurement</vt:lpstr>
      <vt:lpstr>Network Performance Measurement</vt:lpstr>
      <vt:lpstr>Performance Issues Host Design for Fast Networks</vt:lpstr>
      <vt:lpstr>Performance Issues Host Design for Fast Networks</vt:lpstr>
      <vt:lpstr>Performance Issues Host Design for Fast Networks</vt:lpstr>
      <vt:lpstr>Host Design for Fast Networks</vt:lpstr>
      <vt:lpstr>Performance Issues Host Design for Fast Networks</vt:lpstr>
      <vt:lpstr>Performance Issues Fast Segment Processing</vt:lpstr>
      <vt:lpstr>Fast Segment Processing</vt:lpstr>
      <vt:lpstr>Performance Issues Fast Segment Processing</vt:lpstr>
      <vt:lpstr>Performance Issues Fast Segment Processing</vt:lpstr>
      <vt:lpstr>Fast Segment Processing</vt:lpstr>
      <vt:lpstr>Performance Issues Fast Segment Processing</vt:lpstr>
      <vt:lpstr>Performance Issues Fast Segment Processing</vt:lpstr>
      <vt:lpstr>Performance Issues Fast Segment Processing</vt:lpstr>
      <vt:lpstr>Fast Segment Processing</vt:lpstr>
      <vt:lpstr>Header Compression</vt:lpstr>
      <vt:lpstr>Header Compression</vt:lpstr>
      <vt:lpstr>Protocols for Long Fat Networks</vt:lpstr>
      <vt:lpstr>Protocols for Long Fat Networks</vt:lpstr>
      <vt:lpstr>Protocols for Long Fat Networks</vt:lpstr>
      <vt:lpstr>Performance Problems in Computer Networks</vt:lpstr>
      <vt:lpstr>Protocols for Long Fat Networks</vt:lpstr>
      <vt:lpstr>Protocols for Long Fat Networks</vt:lpstr>
      <vt:lpstr>Protocols for Long Fat Networks</vt:lpstr>
      <vt:lpstr>Protocols for Long Fat Networks</vt:lpstr>
      <vt:lpstr>Delay Tolerant Networking</vt:lpstr>
      <vt:lpstr>Delay Tolerant Networking</vt:lpstr>
      <vt:lpstr>Delay Tolerant Networking DTN architecture</vt:lpstr>
      <vt:lpstr>DTN Architecture</vt:lpstr>
      <vt:lpstr>Delay Tolerant Networking DTN architecture</vt:lpstr>
      <vt:lpstr>DTN Architecture</vt:lpstr>
      <vt:lpstr>Delay Tolerant Networking DTN architecture</vt:lpstr>
      <vt:lpstr>Delay Tolerant Networking The Bundle Protocol</vt:lpstr>
      <vt:lpstr>The Bundle Protocol</vt:lpstr>
      <vt:lpstr>Delay Tolerant Networking The Bundle Protocol</vt:lpstr>
      <vt:lpstr>Delay Tolerant Networking The Bundle Protocol</vt:lpstr>
      <vt:lpstr>Delay Tolerant Networking The Bundle Protocol</vt:lpstr>
      <vt:lpstr>The Bundle Protocol</vt:lpstr>
      <vt:lpstr>End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chen yanjiao</cp:lastModifiedBy>
  <cp:revision>2897</cp:revision>
  <dcterms:created xsi:type="dcterms:W3CDTF">2010-05-03T15:18:06Z</dcterms:created>
  <dcterms:modified xsi:type="dcterms:W3CDTF">2019-05-14T03:55:43Z</dcterms:modified>
</cp:coreProperties>
</file>