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94362" r:id="rId1"/>
  </p:sldMasterIdLst>
  <p:notesMasterIdLst>
    <p:notesMasterId r:id="rId6"/>
  </p:notesMasterIdLst>
  <p:handoutMasterIdLst>
    <p:handoutMasterId r:id="rId7"/>
  </p:handoutMasterIdLst>
  <p:sldIdLst>
    <p:sldId id="2455" r:id="rId2"/>
    <p:sldId id="2525" r:id="rId3"/>
    <p:sldId id="2526" r:id="rId4"/>
    <p:sldId id="2527" r:id="rId5"/>
  </p:sldIdLst>
  <p:sldSz cx="12192000" cy="6858000"/>
  <p:notesSz cx="6797675" cy="9874250"/>
  <p:embeddedFontLst>
    <p:embeddedFont>
      <p:font typeface="Webdings" panose="05030102010509060703" pitchFamily="18" charset="2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Myriad Pro" panose="020B0503030403020204" charset="0"/>
      <p:regular r:id="rId13"/>
    </p:embeddedFont>
    <p:embeddedFont>
      <p:font typeface="Verdana" panose="020B060403050404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D9D9D9"/>
    <a:srgbClr val="CDDDF2"/>
    <a:srgbClr val="CCECFF"/>
    <a:srgbClr val="E8EFF9"/>
    <a:srgbClr val="0000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343" autoAdjust="0"/>
  </p:normalViewPr>
  <p:slideViewPr>
    <p:cSldViewPr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90584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3240" y="48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3916CC5-986B-4CB6-BFF2-C58EADCD0AE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23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6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538" y="741363"/>
            <a:ext cx="65786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57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343401"/>
            <a:ext cx="10363200" cy="688975"/>
          </a:xfrm>
        </p:spPr>
        <p:txBody>
          <a:bodyPr anchor="t"/>
          <a:lstStyle>
            <a:lvl1pPr algn="ctr">
              <a:defRPr sz="3600" b="1" baseline="0">
                <a:solidFill>
                  <a:srgbClr val="003366"/>
                </a:solidFill>
              </a:defRPr>
            </a:lvl1pPr>
          </a:lstStyle>
          <a:p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o </a:t>
            </a:r>
            <a:r>
              <a:rPr lang="en-US" dirty="0" err="1" smtClean="0"/>
              <a:t>texto</a:t>
            </a:r>
            <a:r>
              <a:rPr lang="en-US" dirty="0" smtClean="0"/>
              <a:t> do </a:t>
            </a:r>
            <a:r>
              <a:rPr lang="en-US" dirty="0" err="1" smtClean="0"/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5251287"/>
            <a:ext cx="9448800" cy="685800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o </a:t>
            </a:r>
            <a:r>
              <a:rPr lang="en-US" dirty="0" err="1" smtClean="0"/>
              <a:t>texto</a:t>
            </a:r>
            <a:r>
              <a:rPr lang="en-US" dirty="0" smtClean="0"/>
              <a:t> do </a:t>
            </a:r>
            <a:r>
              <a:rPr lang="en-US" dirty="0" err="1" smtClean="0"/>
              <a:t>subtítulo</a:t>
            </a:r>
            <a:endParaRPr lang="en-US" dirty="0"/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609601" y="6172200"/>
            <a:ext cx="655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FFFFFF"/>
                </a:solidFill>
                <a:latin typeface="Calibri"/>
              </a:rPr>
              <a:t>Prof.Gustavo</a:t>
            </a:r>
            <a:r>
              <a:rPr lang="pt-BR" dirty="0" smtClean="0">
                <a:solidFill>
                  <a:srgbClr val="FFFFFF"/>
                </a:solidFill>
                <a:latin typeface="Calibri"/>
              </a:rPr>
              <a:t> Corrêa Mirapalheta – gustavo.mirapalheta@gmail.com</a:t>
            </a:r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2290" name="Picture 2" descr="http://www.ivizsecurity.com/blog/wp-content/uploads/2013/11/Storm-in-Securit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94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o_acima_figura_em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990600"/>
            <a:ext cx="11277600" cy="2209800"/>
          </a:xfrm>
        </p:spPr>
        <p:txBody>
          <a:bodyPr/>
          <a:lstStyle/>
          <a:p>
            <a:pPr lvl="0"/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 do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mestre</a:t>
            </a:r>
            <a:endParaRPr lang="en-US" dirty="0" smtClean="0"/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2"/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06400" y="3352800"/>
            <a:ext cx="112776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Clique no </a:t>
            </a:r>
            <a:r>
              <a:rPr lang="en-US" noProof="0" dirty="0" err="1" smtClean="0"/>
              <a:t>ícone</a:t>
            </a:r>
            <a:r>
              <a:rPr lang="en-US" noProof="0" dirty="0" smtClean="0"/>
              <a:t> para </a:t>
            </a:r>
            <a:r>
              <a:rPr lang="en-US" noProof="0" dirty="0" err="1" smtClean="0"/>
              <a:t>adicionar</a:t>
            </a:r>
            <a:r>
              <a:rPr lang="en-US" noProof="0" dirty="0" smtClean="0"/>
              <a:t> </a:t>
            </a:r>
            <a:r>
              <a:rPr lang="en-US" noProof="0" dirty="0" err="1" smtClean="0"/>
              <a:t>uma</a:t>
            </a:r>
            <a:r>
              <a:rPr lang="en-US" noProof="0" dirty="0" smtClean="0"/>
              <a:t> </a:t>
            </a:r>
            <a:r>
              <a:rPr lang="en-US" noProof="0" dirty="0" err="1" smtClean="0"/>
              <a:t>figura</a:t>
            </a:r>
            <a:endParaRPr lang="en-US" noProof="0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acima_tabela_em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990600"/>
            <a:ext cx="11277600" cy="2209800"/>
          </a:xfrm>
        </p:spPr>
        <p:txBody>
          <a:bodyPr/>
          <a:lstStyle/>
          <a:p>
            <a:pPr lvl="0"/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 do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mestre</a:t>
            </a:r>
            <a:endParaRPr lang="en-US" dirty="0" smtClean="0"/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2"/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406400" y="3276600"/>
            <a:ext cx="11277600" cy="2667000"/>
          </a:xfrm>
        </p:spPr>
        <p:txBody>
          <a:bodyPr anchor="ctr">
            <a:normAutofit/>
          </a:bodyPr>
          <a:lstStyle>
            <a:lvl1pPr>
              <a:buNone/>
              <a:defRPr baseline="0"/>
            </a:lvl1pPr>
          </a:lstStyle>
          <a:p>
            <a:pPr lvl="0"/>
            <a:r>
              <a:rPr lang="en-US" noProof="0" dirty="0" smtClean="0"/>
              <a:t>Clique no </a:t>
            </a:r>
            <a:r>
              <a:rPr lang="en-US" noProof="0" dirty="0" err="1" smtClean="0"/>
              <a:t>ícone</a:t>
            </a:r>
            <a:r>
              <a:rPr lang="en-US" noProof="0" dirty="0" smtClean="0"/>
              <a:t> para </a:t>
            </a:r>
            <a:r>
              <a:rPr lang="en-US" noProof="0" dirty="0" err="1" smtClean="0"/>
              <a:t>adicionar</a:t>
            </a:r>
            <a:r>
              <a:rPr lang="en-US" noProof="0" dirty="0" smtClean="0"/>
              <a:t> </a:t>
            </a:r>
            <a:r>
              <a:rPr lang="en-US" noProof="0" dirty="0" err="1" smtClean="0"/>
              <a:t>uma</a:t>
            </a:r>
            <a:r>
              <a:rPr lang="en-US" noProof="0" dirty="0" smtClean="0"/>
              <a:t> </a:t>
            </a:r>
            <a:r>
              <a:rPr lang="en-US" noProof="0" dirty="0" err="1" smtClean="0"/>
              <a:t>tabela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710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embaixo_figura_ac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3733800"/>
            <a:ext cx="11277600" cy="2209800"/>
          </a:xfrm>
        </p:spPr>
        <p:txBody>
          <a:bodyPr/>
          <a:lstStyle/>
          <a:p>
            <a:pPr lvl="0"/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 do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mestre</a:t>
            </a:r>
            <a:endParaRPr lang="en-US" dirty="0" smtClean="0"/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2"/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06400" y="990600"/>
            <a:ext cx="112776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Clique no </a:t>
            </a:r>
            <a:r>
              <a:rPr lang="en-US" noProof="0" dirty="0" err="1" smtClean="0"/>
              <a:t>ícone</a:t>
            </a:r>
            <a:r>
              <a:rPr lang="en-US" noProof="0" dirty="0" smtClean="0"/>
              <a:t> para </a:t>
            </a:r>
            <a:r>
              <a:rPr lang="en-US" noProof="0" dirty="0" err="1" smtClean="0"/>
              <a:t>adicionar</a:t>
            </a:r>
            <a:r>
              <a:rPr lang="en-US" noProof="0" dirty="0" smtClean="0"/>
              <a:t> </a:t>
            </a:r>
            <a:r>
              <a:rPr lang="en-US" noProof="0" dirty="0" err="1" smtClean="0"/>
              <a:t>uma</a:t>
            </a:r>
            <a:r>
              <a:rPr lang="en-US" noProof="0" dirty="0" smtClean="0"/>
              <a:t> </a:t>
            </a:r>
            <a:r>
              <a:rPr lang="en-US" noProof="0" dirty="0" err="1" smtClean="0"/>
              <a:t>figura</a:t>
            </a:r>
            <a:endParaRPr lang="en-US" noProof="0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1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embaixo_tabela_ac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3733800"/>
            <a:ext cx="11277600" cy="2209800"/>
          </a:xfrm>
        </p:spPr>
        <p:txBody>
          <a:bodyPr/>
          <a:lstStyle/>
          <a:p>
            <a:pPr lvl="0"/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 do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mestre</a:t>
            </a:r>
            <a:endParaRPr lang="en-US" dirty="0" smtClean="0"/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2"/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406400" y="990600"/>
            <a:ext cx="11277600" cy="2667000"/>
          </a:xfrm>
        </p:spPr>
        <p:txBody>
          <a:bodyPr anchor="ctr">
            <a:normAutofit/>
          </a:bodyPr>
          <a:lstStyle>
            <a:lvl1pPr>
              <a:buNone/>
              <a:defRPr baseline="0"/>
            </a:lvl1pPr>
          </a:lstStyle>
          <a:p>
            <a:pPr lvl="0"/>
            <a:r>
              <a:rPr lang="en-US" noProof="0" dirty="0" smtClean="0"/>
              <a:t>Clique no </a:t>
            </a:r>
            <a:r>
              <a:rPr lang="en-US" noProof="0" dirty="0" err="1" smtClean="0"/>
              <a:t>ícone</a:t>
            </a:r>
            <a:r>
              <a:rPr lang="en-US" noProof="0" dirty="0" smtClean="0"/>
              <a:t> para </a:t>
            </a:r>
            <a:r>
              <a:rPr lang="en-US" noProof="0" dirty="0" err="1" smtClean="0"/>
              <a:t>adicionar</a:t>
            </a:r>
            <a:r>
              <a:rPr lang="en-US" noProof="0" dirty="0" smtClean="0"/>
              <a:t> </a:t>
            </a:r>
            <a:r>
              <a:rPr lang="en-US" noProof="0" dirty="0" err="1" smtClean="0"/>
              <a:t>uma</a:t>
            </a:r>
            <a:r>
              <a:rPr lang="en-US" noProof="0" dirty="0" smtClean="0"/>
              <a:t> </a:t>
            </a:r>
            <a:r>
              <a:rPr lang="en-US" noProof="0" dirty="0" err="1" smtClean="0"/>
              <a:t>tabela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54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_faixa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5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em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53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Branco_Texto_Azul_Faixa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-2"/>
            <a:ext cx="12192000" cy="1066802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0"/>
          </p:nvPr>
        </p:nvSpPr>
        <p:spPr>
          <a:xfrm>
            <a:off x="431469" y="1340768"/>
            <a:ext cx="11329160" cy="5112568"/>
          </a:xfrm>
        </p:spPr>
        <p:txBody>
          <a:bodyPr/>
          <a:lstStyle>
            <a:lvl1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52400"/>
            <a:ext cx="11277600" cy="76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7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022694620"/>
      </p:ext>
    </p:extLst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_e_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9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_texto_e_comandos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defRPr/>
            </a:lvl1pPr>
            <a:lvl2pPr algn="just"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2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9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em_duas_colunas_sem_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6400" y="990601"/>
            <a:ext cx="5588000" cy="4953001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 do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mestre</a:t>
            </a:r>
            <a:endParaRPr lang="en-US" dirty="0" smtClean="0"/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2"/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200"/>
            <a:ext cx="11277600" cy="762000"/>
          </a:xfrm>
        </p:spPr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6096000" y="990601"/>
            <a:ext cx="5588000" cy="4953001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 do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mestre</a:t>
            </a:r>
            <a:endParaRPr lang="en-US" dirty="0" smtClean="0"/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2"/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4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em_duas_colunas_comandos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6400" y="990601"/>
            <a:ext cx="5588000" cy="4953001"/>
          </a:xfrm>
        </p:spPr>
        <p:txBody>
          <a:bodyPr/>
          <a:lstStyle>
            <a:lvl1pPr>
              <a:defRPr sz="2400" baseline="0"/>
            </a:lvl1pPr>
            <a:lvl2pPr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 do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mestre</a:t>
            </a:r>
            <a:endParaRPr lang="en-US" dirty="0" smtClean="0"/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2"/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200"/>
            <a:ext cx="11277600" cy="762000"/>
          </a:xfrm>
        </p:spPr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6096000" y="990601"/>
            <a:ext cx="5588000" cy="4953001"/>
          </a:xfrm>
        </p:spPr>
        <p:txBody>
          <a:bodyPr/>
          <a:lstStyle>
            <a:lvl1pPr>
              <a:defRPr sz="2400" baseline="0"/>
            </a:lvl1pPr>
            <a:lvl2pPr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 do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mestre</a:t>
            </a:r>
            <a:endParaRPr lang="en-US" dirty="0" smtClean="0"/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2"/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3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à_esquerda_e_figura_à_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6400" y="990601"/>
            <a:ext cx="5588000" cy="4953001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 do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mestre</a:t>
            </a:r>
            <a:endParaRPr lang="en-US" dirty="0" smtClean="0"/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2"/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97600" y="990600"/>
            <a:ext cx="54864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Clique no </a:t>
            </a:r>
            <a:r>
              <a:rPr lang="en-US" noProof="0" dirty="0" err="1" smtClean="0"/>
              <a:t>ícone</a:t>
            </a:r>
            <a:r>
              <a:rPr lang="en-US" noProof="0" dirty="0" smtClean="0"/>
              <a:t> para </a:t>
            </a:r>
            <a:r>
              <a:rPr lang="en-US" noProof="0" dirty="0" err="1" smtClean="0"/>
              <a:t>adicionar</a:t>
            </a:r>
            <a:r>
              <a:rPr lang="en-US" noProof="0" dirty="0" smtClean="0"/>
              <a:t> </a:t>
            </a:r>
            <a:r>
              <a:rPr lang="en-US" noProof="0" dirty="0" err="1" smtClean="0"/>
              <a:t>uma</a:t>
            </a:r>
            <a:r>
              <a:rPr lang="en-US" noProof="0" dirty="0" smtClean="0"/>
              <a:t> </a:t>
            </a:r>
            <a:r>
              <a:rPr lang="en-US" noProof="0" dirty="0" err="1" smtClean="0"/>
              <a:t>figura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200"/>
            <a:ext cx="11277600" cy="762000"/>
          </a:xfrm>
        </p:spPr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4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_e_texto_3/4_figura_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7721600" y="914400"/>
            <a:ext cx="39624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Clique no </a:t>
            </a:r>
            <a:r>
              <a:rPr lang="en-US" noProof="0" dirty="0" err="1" smtClean="0"/>
              <a:t>ícone</a:t>
            </a:r>
            <a:r>
              <a:rPr lang="en-US" noProof="0" dirty="0" smtClean="0"/>
              <a:t> para </a:t>
            </a:r>
            <a:r>
              <a:rPr lang="en-US" noProof="0" dirty="0" err="1" smtClean="0"/>
              <a:t>adicionar</a:t>
            </a:r>
            <a:r>
              <a:rPr lang="en-US" noProof="0" dirty="0" smtClean="0"/>
              <a:t> </a:t>
            </a:r>
            <a:r>
              <a:rPr lang="en-US" noProof="0" dirty="0" err="1" smtClean="0"/>
              <a:t>uma</a:t>
            </a:r>
            <a:r>
              <a:rPr lang="en-US" noProof="0" dirty="0" smtClean="0"/>
              <a:t> </a:t>
            </a:r>
            <a:r>
              <a:rPr lang="en-US" noProof="0" dirty="0" err="1" smtClean="0"/>
              <a:t>figura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6400" y="914401"/>
            <a:ext cx="7112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 do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mestre</a:t>
            </a:r>
            <a:endParaRPr lang="en-US" dirty="0" smtClean="0"/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2"/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200"/>
            <a:ext cx="11277600" cy="762000"/>
          </a:xfrm>
        </p:spPr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a_à_esquerda_e_texto_à_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0" y="990601"/>
            <a:ext cx="5588000" cy="4953001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 do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mestre</a:t>
            </a:r>
            <a:endParaRPr lang="en-US" dirty="0" smtClean="0"/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2"/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06400" y="990600"/>
            <a:ext cx="54864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Clique no </a:t>
            </a:r>
            <a:r>
              <a:rPr lang="en-US" noProof="0" dirty="0" err="1" smtClean="0"/>
              <a:t>ícone</a:t>
            </a:r>
            <a:r>
              <a:rPr lang="en-US" noProof="0" dirty="0" smtClean="0"/>
              <a:t> para </a:t>
            </a:r>
            <a:r>
              <a:rPr lang="en-US" noProof="0" dirty="0" err="1" smtClean="0"/>
              <a:t>adicionar</a:t>
            </a:r>
            <a:r>
              <a:rPr lang="en-US" noProof="0" dirty="0" smtClean="0"/>
              <a:t> </a:t>
            </a:r>
            <a:r>
              <a:rPr lang="en-US" noProof="0" dirty="0" err="1" smtClean="0"/>
              <a:t>uma</a:t>
            </a:r>
            <a:r>
              <a:rPr lang="en-US" noProof="0" dirty="0" smtClean="0"/>
              <a:t> </a:t>
            </a:r>
            <a:r>
              <a:rPr lang="en-US" noProof="0" dirty="0" err="1" smtClean="0"/>
              <a:t>figura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200"/>
            <a:ext cx="11277600" cy="762000"/>
          </a:xfrm>
        </p:spPr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9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0" y="76200"/>
            <a:ext cx="11277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 smtClean="0"/>
              <a:t>Clique para editar o estilo do título mestre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6400" y="914400"/>
            <a:ext cx="11277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 do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mestre</a:t>
            </a:r>
            <a:endParaRPr lang="en-US" dirty="0" smtClean="0"/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2"/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/>
          </a:p>
        </p:txBody>
      </p:sp>
      <p:pic>
        <p:nvPicPr>
          <p:cNvPr id="10" name="Picture 9" descr="EMC logo white-lg.png"/>
          <p:cNvPicPr>
            <a:picLocks noChangeAspect="1"/>
          </p:cNvPicPr>
          <p:nvPr/>
        </p:nvPicPr>
        <p:blipFill>
          <a:blip r:embed="rId19" cstate="print"/>
          <a:srcRect l="10651" r="6284" b="30550"/>
          <a:stretch>
            <a:fillRect/>
          </a:stretch>
        </p:blipFill>
        <p:spPr>
          <a:xfrm>
            <a:off x="10464800" y="6210870"/>
            <a:ext cx="1238251" cy="2924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4408" r:id="rId1"/>
    <p:sldLayoutId id="2147494364" r:id="rId2"/>
    <p:sldLayoutId id="2147494393" r:id="rId3"/>
    <p:sldLayoutId id="2147494370" r:id="rId4"/>
    <p:sldLayoutId id="2147494369" r:id="rId5"/>
    <p:sldLayoutId id="2147494410" r:id="rId6"/>
    <p:sldLayoutId id="2147494367" r:id="rId7"/>
    <p:sldLayoutId id="2147494391" r:id="rId8"/>
    <p:sldLayoutId id="2147494368" r:id="rId9"/>
    <p:sldLayoutId id="2147494373" r:id="rId10"/>
    <p:sldLayoutId id="2147494376" r:id="rId11"/>
    <p:sldLayoutId id="2147494375" r:id="rId12"/>
    <p:sldLayoutId id="2147494377" r:id="rId13"/>
    <p:sldLayoutId id="2147494371" r:id="rId14"/>
    <p:sldLayoutId id="2147494378" r:id="rId15"/>
    <p:sldLayoutId id="2147494403" r:id="rId16"/>
    <p:sldLayoutId id="2147494411" r:id="rId17"/>
  </p:sldLayoutIdLst>
  <p:transition>
    <p:comb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Calibri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Calibri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Calibri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Calibri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Calibri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Calibri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Calibri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Calibri" pitchFamily="34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charset="0"/>
        <a:buChar char="•"/>
        <a:defRPr sz="2400" kern="1200" baseline="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1pPr>
      <a:lvl2pPr marL="682625" indent="-341313" algn="l" rtl="0" eaLnBrk="1" fontAlgn="base" hangingPunct="1">
        <a:spcBef>
          <a:spcPct val="20000"/>
        </a:spcBef>
        <a:spcAft>
          <a:spcPct val="0"/>
        </a:spcAft>
        <a:buClr>
          <a:srgbClr val="FFC425"/>
        </a:buClr>
        <a:buSzPct val="90000"/>
        <a:buFont typeface="Webdings" pitchFamily="18" charset="2"/>
        <a:buChar char="4"/>
        <a:defRPr sz="22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338138" algn="l" rtl="0" eaLnBrk="1" fontAlgn="base" hangingPunct="1">
        <a:spcBef>
          <a:spcPct val="20000"/>
        </a:spcBef>
        <a:spcAft>
          <a:spcPct val="0"/>
        </a:spcAft>
        <a:buClr>
          <a:srgbClr val="B5761B"/>
        </a:buClr>
        <a:buSzPct val="90000"/>
        <a:buFont typeface="Webdings" pitchFamily="18" charset="2"/>
        <a:buChar char="8"/>
        <a:defRPr sz="20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3pPr>
      <a:lvl4pPr marL="1487488" indent="-2317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4pPr>
      <a:lvl5pPr marL="1828800" indent="-231775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110000"/>
        <a:buFont typeface="Arial" charset="0"/>
        <a:buChar char="•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ebastianraschka.com/resources/ml-lecture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Inferência Estatística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Apresentação da Disciplina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130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Análise Exploratória de Dados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Objetivo: Capacitar o aluno a entender, modelar e resolver problemas de </a:t>
            </a:r>
            <a:r>
              <a:rPr lang="pt-BR" dirty="0" smtClean="0"/>
              <a:t>Data Science, </a:t>
            </a:r>
            <a:r>
              <a:rPr lang="pt-BR" dirty="0" smtClean="0"/>
              <a:t>através do uso de ferramentas estatísticas, em especial o software R.</a:t>
            </a:r>
          </a:p>
          <a:p>
            <a:r>
              <a:rPr lang="pt-BR" dirty="0" smtClean="0"/>
              <a:t>Metodologia: aulas expositivas, resolução de exercícios com e sem o auxílio de recursos computacionais, estudos de casos e trabalhos de pesquisa individuais e em grupo.</a:t>
            </a:r>
          </a:p>
          <a:p>
            <a:r>
              <a:rPr lang="pt-BR" dirty="0" smtClean="0"/>
              <a:t>Tópicos</a:t>
            </a:r>
          </a:p>
          <a:p>
            <a:pPr lvl="1"/>
            <a:r>
              <a:rPr lang="pt-BR" dirty="0" smtClean="0"/>
              <a:t>Cenário Tecnológico Atual</a:t>
            </a:r>
          </a:p>
          <a:p>
            <a:pPr lvl="1"/>
            <a:r>
              <a:rPr lang="pt-BR" dirty="0" smtClean="0"/>
              <a:t>Ambiente R: Visualização e manipulação de dados. Modelagem estatística. </a:t>
            </a:r>
          </a:p>
          <a:p>
            <a:pPr lvl="2"/>
            <a:r>
              <a:rPr lang="pt-BR" dirty="0" smtClean="0"/>
              <a:t>Estudo de caso: MBA Salaries</a:t>
            </a:r>
            <a:r>
              <a:rPr lang="pt-BR" dirty="0" smtClean="0"/>
              <a:t> </a:t>
            </a:r>
            <a:endParaRPr lang="pt-BR" dirty="0" smtClean="0"/>
          </a:p>
          <a:p>
            <a:pPr lvl="1"/>
            <a:r>
              <a:rPr lang="pt-BR" dirty="0" smtClean="0"/>
              <a:t>Ambiente Python: Manipulação de dados. </a:t>
            </a:r>
            <a:r>
              <a:rPr lang="pt-BR" dirty="0" err="1" smtClean="0"/>
              <a:t>Machine</a:t>
            </a:r>
            <a:r>
              <a:rPr lang="pt-BR" dirty="0" smtClean="0"/>
              <a:t> Learning.</a:t>
            </a:r>
          </a:p>
          <a:p>
            <a:pPr lvl="2"/>
            <a:r>
              <a:rPr lang="pt-BR" dirty="0" smtClean="0"/>
              <a:t>Estudo de caso: Boston </a:t>
            </a:r>
            <a:r>
              <a:rPr lang="pt-BR" dirty="0" err="1" smtClean="0"/>
              <a:t>Housing</a:t>
            </a:r>
            <a:endParaRPr lang="pt-BR" dirty="0" smtClean="0"/>
          </a:p>
          <a:p>
            <a:pPr lvl="1"/>
            <a:r>
              <a:rPr lang="pt-BR" dirty="0" smtClean="0"/>
              <a:t>Aplicação: Base de dados </a:t>
            </a:r>
            <a:r>
              <a:rPr lang="pt-BR" dirty="0" err="1" smtClean="0"/>
              <a:t>Czech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676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Bibliografia, Avaliação, Professor, Softwares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Básica</a:t>
            </a:r>
          </a:p>
          <a:p>
            <a:pPr lvl="1"/>
            <a:r>
              <a:rPr lang="pt-BR" dirty="0" smtClean="0"/>
              <a:t>WICKMAN, </a:t>
            </a:r>
            <a:r>
              <a:rPr lang="pt-BR" dirty="0" err="1" smtClean="0"/>
              <a:t>Hadley</a:t>
            </a:r>
            <a:r>
              <a:rPr lang="pt-BR" dirty="0" smtClean="0"/>
              <a:t> </a:t>
            </a:r>
            <a:r>
              <a:rPr lang="pt-BR" i="1" dirty="0" smtClean="0"/>
              <a:t>R for Data Science</a:t>
            </a:r>
            <a:r>
              <a:rPr lang="pt-BR" dirty="0" smtClean="0"/>
              <a:t>. </a:t>
            </a:r>
            <a:r>
              <a:rPr lang="pt-BR" dirty="0" err="1" smtClean="0"/>
              <a:t>O’Reilly</a:t>
            </a:r>
            <a:r>
              <a:rPr lang="pt-BR" dirty="0" smtClean="0"/>
              <a:t>, 2016 (WICK</a:t>
            </a:r>
            <a:r>
              <a:rPr lang="pt-BR" dirty="0" smtClean="0"/>
              <a:t>)</a:t>
            </a:r>
          </a:p>
          <a:p>
            <a:pPr lvl="1"/>
            <a:r>
              <a:rPr lang="pt-BR" dirty="0"/>
              <a:t>GARETH, James </a:t>
            </a:r>
            <a:r>
              <a:rPr lang="pt-BR" i="1" dirty="0" err="1"/>
              <a:t>An</a:t>
            </a:r>
            <a:r>
              <a:rPr lang="pt-BR" i="1" dirty="0"/>
              <a:t> </a:t>
            </a:r>
            <a:r>
              <a:rPr lang="pt-BR" i="1" dirty="0" err="1"/>
              <a:t>Introduction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</a:t>
            </a:r>
            <a:r>
              <a:rPr lang="pt-BR" i="1" dirty="0" err="1"/>
              <a:t>Statistical</a:t>
            </a:r>
            <a:r>
              <a:rPr lang="pt-BR" i="1" dirty="0"/>
              <a:t> Learning</a:t>
            </a:r>
            <a:r>
              <a:rPr lang="pt-BR" dirty="0"/>
              <a:t>. Springer, 2015 (GARE) </a:t>
            </a:r>
            <a:endParaRPr lang="pt-BR" dirty="0" smtClean="0"/>
          </a:p>
          <a:p>
            <a:pPr lvl="1"/>
            <a:r>
              <a:rPr lang="pt-BR" dirty="0" smtClean="0"/>
              <a:t>GERÓN, </a:t>
            </a:r>
            <a:r>
              <a:rPr lang="pt-BR" dirty="0" err="1" smtClean="0"/>
              <a:t>Aurelien</a:t>
            </a:r>
            <a:r>
              <a:rPr lang="pt-BR" dirty="0" smtClean="0"/>
              <a:t> </a:t>
            </a:r>
            <a:r>
              <a:rPr lang="pt-BR" i="1" dirty="0" smtClean="0"/>
              <a:t>Hands-On </a:t>
            </a:r>
            <a:r>
              <a:rPr lang="pt-BR" i="1" dirty="0" err="1" smtClean="0"/>
              <a:t>Machine</a:t>
            </a:r>
            <a:r>
              <a:rPr lang="pt-BR" i="1" dirty="0" smtClean="0"/>
              <a:t> Learning </a:t>
            </a:r>
            <a:r>
              <a:rPr lang="pt-BR" i="1" dirty="0" err="1" smtClean="0"/>
              <a:t>with</a:t>
            </a:r>
            <a:r>
              <a:rPr lang="pt-BR" i="1" dirty="0" smtClean="0"/>
              <a:t> </a:t>
            </a:r>
            <a:r>
              <a:rPr lang="pt-BR" i="1" dirty="0" err="1" smtClean="0"/>
              <a:t>Scikit-learn</a:t>
            </a:r>
            <a:r>
              <a:rPr lang="pt-BR" i="1" dirty="0" smtClean="0"/>
              <a:t>, </a:t>
            </a:r>
            <a:r>
              <a:rPr lang="pt-BR" i="1" dirty="0" err="1" smtClean="0"/>
              <a:t>Keras</a:t>
            </a:r>
            <a:r>
              <a:rPr lang="pt-BR" i="1" dirty="0" smtClean="0"/>
              <a:t> &amp; Tensor </a:t>
            </a:r>
            <a:r>
              <a:rPr lang="pt-BR" i="1" dirty="0" err="1" smtClean="0"/>
              <a:t>Flow</a:t>
            </a:r>
            <a:r>
              <a:rPr lang="pt-BR" dirty="0" smtClean="0"/>
              <a:t>. </a:t>
            </a:r>
            <a:r>
              <a:rPr lang="pt-BR" dirty="0" err="1" smtClean="0"/>
              <a:t>O’Reilly</a:t>
            </a:r>
            <a:r>
              <a:rPr lang="pt-BR" dirty="0" smtClean="0"/>
              <a:t>, 2019 (GERO)</a:t>
            </a:r>
            <a:endParaRPr lang="pt-BR" dirty="0" smtClean="0"/>
          </a:p>
          <a:p>
            <a:r>
              <a:rPr lang="pt-BR" dirty="0" smtClean="0"/>
              <a:t>Complementar</a:t>
            </a:r>
          </a:p>
          <a:p>
            <a:pPr lvl="1"/>
            <a:r>
              <a:rPr lang="pt-BR" dirty="0" smtClean="0"/>
              <a:t>LANE, </a:t>
            </a:r>
            <a:r>
              <a:rPr lang="pt-BR" dirty="0" err="1" smtClean="0"/>
              <a:t>Hobson</a:t>
            </a:r>
            <a:r>
              <a:rPr lang="pt-BR" dirty="0" smtClean="0"/>
              <a:t> </a:t>
            </a:r>
            <a:r>
              <a:rPr lang="pt-BR" i="1" dirty="0" smtClean="0"/>
              <a:t>Natural </a:t>
            </a:r>
            <a:r>
              <a:rPr lang="pt-BR" i="1" dirty="0" err="1" smtClean="0"/>
              <a:t>Languag</a:t>
            </a:r>
            <a:r>
              <a:rPr lang="pt-BR" i="1" dirty="0" err="1" smtClean="0"/>
              <a:t>e</a:t>
            </a:r>
            <a:r>
              <a:rPr lang="pt-BR" i="1" dirty="0" smtClean="0"/>
              <a:t> </a:t>
            </a:r>
            <a:r>
              <a:rPr lang="pt-BR" i="1" dirty="0" err="1" smtClean="0"/>
              <a:t>Processing</a:t>
            </a:r>
            <a:r>
              <a:rPr lang="pt-BR" i="1" dirty="0" smtClean="0"/>
              <a:t> in </a:t>
            </a:r>
            <a:r>
              <a:rPr lang="pt-BR" i="1" dirty="0" err="1" smtClean="0"/>
              <a:t>Action</a:t>
            </a:r>
            <a:r>
              <a:rPr lang="pt-BR" dirty="0" smtClean="0"/>
              <a:t>. Manning, 2019 (LANE)</a:t>
            </a:r>
            <a:endParaRPr lang="pt-BR" dirty="0"/>
          </a:p>
          <a:p>
            <a:pPr lvl="1"/>
            <a:r>
              <a:rPr lang="pt-BR" dirty="0" smtClean="0"/>
              <a:t>CHOLLET, François </a:t>
            </a:r>
            <a:r>
              <a:rPr lang="pt-BR" i="1" dirty="0" err="1" smtClean="0"/>
              <a:t>Deep</a:t>
            </a:r>
            <a:r>
              <a:rPr lang="pt-BR" i="1" dirty="0" smtClean="0"/>
              <a:t> Learning </a:t>
            </a:r>
            <a:r>
              <a:rPr lang="pt-BR" i="1" dirty="0" err="1" smtClean="0"/>
              <a:t>with</a:t>
            </a:r>
            <a:r>
              <a:rPr lang="pt-BR" i="1" dirty="0" smtClean="0"/>
              <a:t> Python</a:t>
            </a:r>
            <a:r>
              <a:rPr lang="pt-BR" dirty="0" smtClean="0"/>
              <a:t>. Manning, 2018 (CHOL)</a:t>
            </a:r>
          </a:p>
          <a:p>
            <a:pPr lvl="1"/>
            <a:r>
              <a:rPr lang="pt-BR" dirty="0"/>
              <a:t>SILGE, </a:t>
            </a:r>
            <a:r>
              <a:rPr lang="pt-BR" dirty="0" smtClean="0"/>
              <a:t>Julia </a:t>
            </a:r>
            <a:r>
              <a:rPr lang="pt-BR" i="1" dirty="0" err="1"/>
              <a:t>Text</a:t>
            </a:r>
            <a:r>
              <a:rPr lang="pt-BR" i="1" dirty="0"/>
              <a:t> Mining </a:t>
            </a:r>
            <a:r>
              <a:rPr lang="pt-BR" i="1" dirty="0" err="1"/>
              <a:t>with</a:t>
            </a:r>
            <a:r>
              <a:rPr lang="pt-BR" i="1" dirty="0"/>
              <a:t> R</a:t>
            </a:r>
            <a:r>
              <a:rPr lang="pt-BR" dirty="0"/>
              <a:t>. </a:t>
            </a:r>
            <a:r>
              <a:rPr lang="pt-BR" dirty="0" err="1"/>
              <a:t>O'Reilly</a:t>
            </a:r>
            <a:r>
              <a:rPr lang="pt-BR" dirty="0"/>
              <a:t>, 2017 (SILG)</a:t>
            </a:r>
          </a:p>
          <a:p>
            <a:pPr lvl="1"/>
            <a:r>
              <a:rPr lang="pt-BR" dirty="0" smtClean="0"/>
              <a:t>TREVOR, </a:t>
            </a:r>
            <a:r>
              <a:rPr lang="pt-BR" dirty="0" err="1" smtClean="0"/>
              <a:t>Hastie</a:t>
            </a:r>
            <a:r>
              <a:rPr lang="pt-BR" dirty="0" smtClean="0"/>
              <a:t> </a:t>
            </a:r>
            <a:r>
              <a:rPr lang="pt-BR" i="1" dirty="0" smtClean="0"/>
              <a:t>The </a:t>
            </a:r>
            <a:r>
              <a:rPr lang="pt-BR" i="1" dirty="0" err="1" smtClean="0"/>
              <a:t>Elements</a:t>
            </a:r>
            <a:r>
              <a:rPr lang="pt-BR" i="1" dirty="0" smtClean="0"/>
              <a:t> </a:t>
            </a:r>
            <a:r>
              <a:rPr lang="pt-BR" i="1" dirty="0" err="1" smtClean="0"/>
              <a:t>of</a:t>
            </a:r>
            <a:r>
              <a:rPr lang="pt-BR" i="1" dirty="0" smtClean="0"/>
              <a:t> </a:t>
            </a:r>
            <a:r>
              <a:rPr lang="pt-BR" i="1" dirty="0" err="1" smtClean="0"/>
              <a:t>Statistical</a:t>
            </a:r>
            <a:r>
              <a:rPr lang="pt-BR" i="1" dirty="0" smtClean="0"/>
              <a:t> Learning</a:t>
            </a:r>
            <a:r>
              <a:rPr lang="pt-BR" dirty="0" smtClean="0"/>
              <a:t>. Springer, 2017 (TREV)</a:t>
            </a:r>
          </a:p>
          <a:p>
            <a:pPr lvl="1"/>
            <a:r>
              <a:rPr lang="pt-BR" dirty="0" smtClean="0"/>
              <a:t>RASCHKA, </a:t>
            </a:r>
            <a:r>
              <a:rPr lang="pt-BR" dirty="0" err="1" smtClean="0"/>
              <a:t>Sebástian</a:t>
            </a:r>
            <a:r>
              <a:rPr lang="pt-BR" dirty="0" smtClean="0"/>
              <a:t> </a:t>
            </a:r>
            <a:r>
              <a:rPr lang="pt-BR" dirty="0">
                <a:hlinkClick r:id="rId2"/>
              </a:rPr>
              <a:t>https://sebastianraschka.com/resources/ml-lectures.html</a:t>
            </a:r>
            <a:endParaRPr lang="pt-BR" dirty="0"/>
          </a:p>
          <a:p>
            <a:r>
              <a:rPr lang="pt-BR" dirty="0" smtClean="0"/>
              <a:t>Avaliação</a:t>
            </a:r>
            <a:r>
              <a:rPr lang="pt-BR" dirty="0" smtClean="0"/>
              <a:t>:  Análise Base </a:t>
            </a:r>
            <a:r>
              <a:rPr lang="pt-BR" dirty="0" err="1" smtClean="0"/>
              <a:t>Czech</a:t>
            </a:r>
            <a:endParaRPr lang="pt-BR" dirty="0" smtClean="0"/>
          </a:p>
          <a:p>
            <a:r>
              <a:rPr lang="pt-BR" dirty="0" smtClean="0"/>
              <a:t>Professor: Gustavo Corrêa Mirapalheta: </a:t>
            </a:r>
          </a:p>
          <a:p>
            <a:r>
              <a:rPr lang="pt-BR" dirty="0" smtClean="0"/>
              <a:t>Contato: gustavo.mirapalheta@gmail.com; +55 (11) 9-9204 1201</a:t>
            </a:r>
          </a:p>
          <a:p>
            <a:r>
              <a:rPr lang="pt-BR" dirty="0" smtClean="0"/>
              <a:t>Softwares: Microsoft Excel 2016; R &amp; </a:t>
            </a:r>
            <a:r>
              <a:rPr lang="pt-BR" dirty="0" err="1" smtClean="0"/>
              <a:t>Rstudio</a:t>
            </a:r>
            <a:r>
              <a:rPr lang="pt-BR" dirty="0" smtClean="0"/>
              <a:t>; Python &amp; Google </a:t>
            </a:r>
            <a:r>
              <a:rPr lang="pt-BR" dirty="0" err="1" smtClean="0"/>
              <a:t>Colab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61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Sequência de Tópicos – Aula a Aula, Executivo</a:t>
            </a:r>
            <a:endParaRPr lang="pt-BR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61310"/>
              </p:ext>
            </p:extLst>
          </p:nvPr>
        </p:nvGraphicFramePr>
        <p:xfrm>
          <a:off x="768350" y="914400"/>
          <a:ext cx="10213975" cy="443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Planilha" r:id="rId3" imgW="4229206" imgH="1836523" progId="Excel.Sheet.12">
                  <p:embed/>
                </p:oleObj>
              </mc:Choice>
              <mc:Fallback>
                <p:oleObj name="Planilha" r:id="rId3" imgW="4229206" imgH="18365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8350" y="914400"/>
                        <a:ext cx="10213975" cy="443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655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cursos_gustavo_2014">
  <a:themeElements>
    <a:clrScheme name="NPR2011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74C167"/>
      </a:accent3>
      <a:accent4>
        <a:srgbClr val="FFC425"/>
      </a:accent4>
      <a:accent5>
        <a:srgbClr val="B5761B"/>
      </a:accent5>
      <a:accent6>
        <a:srgbClr val="A80000"/>
      </a:accent6>
      <a:hlink>
        <a:srgbClr val="0070C0"/>
      </a:hlink>
      <a:folHlink>
        <a:srgbClr val="49A942"/>
      </a:folHlink>
    </a:clrScheme>
    <a:fontScheme name="NPR2011Template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76059</TotalTime>
  <Words>278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3" baseType="lpstr">
      <vt:lpstr>Arial</vt:lpstr>
      <vt:lpstr>Courier New</vt:lpstr>
      <vt:lpstr>Webdings</vt:lpstr>
      <vt:lpstr>Calibri</vt:lpstr>
      <vt:lpstr>Wingdings</vt:lpstr>
      <vt:lpstr>Myriad Pro</vt:lpstr>
      <vt:lpstr>Verdana</vt:lpstr>
      <vt:lpstr>Template_cursos_gustavo_2014</vt:lpstr>
      <vt:lpstr>Planilha do Microsoft Excel</vt:lpstr>
      <vt:lpstr>Inferência Estatística </vt:lpstr>
      <vt:lpstr>Análise Exploratória de Dados</vt:lpstr>
      <vt:lpstr>Bibliografia, Avaliação, Professor, Softwares</vt:lpstr>
      <vt:lpstr>Sequência de Tópicos – Aula a Aula, Executivo</vt:lpstr>
    </vt:vector>
  </TitlesOfParts>
  <Company>Bucknell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Lisa Veloz</dc:creator>
  <cp:lastModifiedBy>Gustavo Mirapalheta</cp:lastModifiedBy>
  <cp:revision>2626</cp:revision>
  <dcterms:created xsi:type="dcterms:W3CDTF">2004-02-07T16:14:30Z</dcterms:created>
  <dcterms:modified xsi:type="dcterms:W3CDTF">2020-04-13T17:57:47Z</dcterms:modified>
</cp:coreProperties>
</file>