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8" r:id="rId3"/>
    <p:sldId id="273" r:id="rId4"/>
    <p:sldId id="277" r:id="rId5"/>
    <p:sldId id="278" r:id="rId6"/>
    <p:sldId id="276" r:id="rId7"/>
    <p:sldId id="274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BE7"/>
    <a:srgbClr val="A53598"/>
    <a:srgbClr val="FFD38A"/>
    <a:srgbClr val="EDB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2744F-7323-9F0F-0BBD-9FBF5CD8C494}" v="585" dt="2024-07-19T08:53:38.217"/>
    <p1510:client id="{2F0C8223-8D8C-4F85-A2DB-50F588BDF0C4}" v="1482" dt="2024-07-19T12:28:30.272"/>
    <p1510:client id="{54A0898C-4E1F-25AB-14EB-2C200785E4B5}" v="1179" dt="2024-07-19T08:03:16.959"/>
    <p1510:client id="{612A4D45-43D9-28C6-E3C4-81EF107EE427}" v="476" dt="2024-07-19T09:18:20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791D-67E8-4B13-A8E0-45CEE931B6B4}" type="datetimeFigureOut">
              <a:t>20/07/2024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E900-56D2-49B5-AEDD-75A4AD68E2C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94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9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68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45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27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29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7B50-FB6A-4C70-8D6D-9D5CAF4B9C66}" type="datetime1">
              <a:rPr lang="de-DE" smtClean="0"/>
              <a:t>20.07.2024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179-E1FB-454C-A567-FD2519ABECDC}" type="datetime1">
              <a:rPr lang="de-DE" smtClean="0"/>
              <a:t>20.07.2024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547D-425B-4491-8E75-241AD432DD68}" type="datetime1">
              <a:rPr lang="de-DE" smtClean="0"/>
              <a:t>20.07.2024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5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7A5-EDCC-4A78-BD96-57198C27385E}" type="datetime1">
              <a:rPr lang="de-DE" smtClean="0"/>
              <a:t>20.07.2024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79AD-DFA3-4BE5-A521-AE9AB5646C7F}" type="datetime1">
              <a:rPr lang="de-DE" smtClean="0"/>
              <a:t>20.07.2024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C404-C2AC-472E-806F-52D91F782C2A}" type="datetime1">
              <a:rPr lang="de-DE" smtClean="0"/>
              <a:t>20.07.2024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A766-CE60-4C18-BD1F-B44E1E9B4664}" type="datetime1">
              <a:rPr lang="de-DE" smtClean="0"/>
              <a:t>20.07.2024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A74-1638-4EB9-B3DD-0A6C39790767}" type="datetime1">
              <a:rPr lang="de-DE" smtClean="0"/>
              <a:t>20.07.2024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CCB-75A0-4C6C-86E2-8476B6F6D8B6}" type="datetime1">
              <a:rPr lang="de-DE" smtClean="0"/>
              <a:t>20.07.2024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3652-2AC3-4006-A373-1342C95233C6}" type="datetime1">
              <a:rPr lang="de-DE" smtClean="0"/>
              <a:t>20.07.2024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53F-0F4B-49BC-8E7A-C7CBEF57C87A}" type="datetime1">
              <a:rPr lang="de-DE" smtClean="0"/>
              <a:t>20.07.2024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3FDE6-7261-47DE-B91D-7051D3D1DB48}" type="datetime1">
              <a:rPr lang="de-DE" smtClean="0"/>
              <a:t>20.07.2024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Fallou029/MyTEDucation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trello.com/b/0UIvkJzj/myted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F6CDE75-235A-5AD0-CC91-D81D9B2735D1}"/>
              </a:ext>
            </a:extLst>
          </p:cNvPr>
          <p:cNvSpPr/>
          <p:nvPr/>
        </p:nvSpPr>
        <p:spPr>
          <a:xfrm>
            <a:off x="1682648" y="4680561"/>
            <a:ext cx="5056285" cy="1144879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28575" cap="flat" cmpd="sng" algn="ctr">
            <a:solidFill>
              <a:srgbClr val="16356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312FE8-F140-1D90-1EF6-F7D2045FE713}"/>
              </a:ext>
            </a:extLst>
          </p:cNvPr>
          <p:cNvSpPr/>
          <p:nvPr/>
        </p:nvSpPr>
        <p:spPr>
          <a:xfrm>
            <a:off x="95222" y="2160839"/>
            <a:ext cx="8039589" cy="2349211"/>
          </a:xfrm>
          <a:prstGeom prst="roundRect">
            <a:avLst/>
          </a:prstGeom>
          <a:solidFill>
            <a:srgbClr val="FFD48D"/>
          </a:solidFill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buSzPts val="5200"/>
              <a:defRPr/>
            </a:pPr>
            <a:endParaRPr lang="it-IT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A7DB28F-A740-74B8-701B-9EFE02D43103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Esagono 32">
            <a:extLst>
              <a:ext uri="{FF2B5EF4-FFF2-40B4-BE49-F238E27FC236}">
                <a16:creationId xmlns:a16="http://schemas.microsoft.com/office/drawing/2014/main" id="{D99CC425-569E-97D3-C167-06CB5DD3FD7E}"/>
              </a:ext>
            </a:extLst>
          </p:cNvPr>
          <p:cNvSpPr/>
          <p:nvPr/>
        </p:nvSpPr>
        <p:spPr>
          <a:xfrm>
            <a:off x="8712563" y="1108923"/>
            <a:ext cx="1824000" cy="1824000"/>
          </a:xfrm>
          <a:prstGeom prst="hexagon">
            <a:avLst/>
          </a:prstGeom>
          <a:blipFill dpi="0" rotWithShape="1">
            <a:blip r:embed="rId4">
              <a:biLevel thresh="75000"/>
            </a:blip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5" name="Esagono 34">
            <a:extLst>
              <a:ext uri="{FF2B5EF4-FFF2-40B4-BE49-F238E27FC236}">
                <a16:creationId xmlns:a16="http://schemas.microsoft.com/office/drawing/2014/main" id="{71DA8E9C-5C5E-FF76-CD17-EDCA5F5B2DC3}"/>
              </a:ext>
            </a:extLst>
          </p:cNvPr>
          <p:cNvSpPr/>
          <p:nvPr/>
        </p:nvSpPr>
        <p:spPr>
          <a:xfrm>
            <a:off x="10153590" y="2082264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CA7DA4-AEEC-1949-C9B0-9C9B2E0A0D5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2230246" y="1959288"/>
            <a:ext cx="1893229" cy="189322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34C57D5-1C16-0D50-8E2A-63556D162F08}"/>
              </a:ext>
            </a:extLst>
          </p:cNvPr>
          <p:cNvSpPr/>
          <p:nvPr/>
        </p:nvSpPr>
        <p:spPr>
          <a:xfrm>
            <a:off x="116115" y="2160839"/>
            <a:ext cx="8039589" cy="2349211"/>
          </a:xfrm>
          <a:prstGeom prst="roundRect">
            <a:avLst/>
          </a:prstGeom>
          <a:noFill/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Tx/>
              <a:buNone/>
              <a:tabLst/>
              <a:defRPr/>
            </a:pPr>
            <a:r>
              <a:rPr kumimoji="0" lang="en-US" sz="6933" b="1" i="0" u="none" strike="noStrike" kern="0" cap="none" spc="0" normalizeH="0" baseline="0" noProof="0" dirty="0">
                <a:ln w="22225">
                  <a:solidFill>
                    <a:srgbClr val="163567"/>
                  </a:solidFill>
                  <a:prstDash val="solid"/>
                </a:ln>
                <a:solidFill>
                  <a:srgbClr val="A6A6A6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My</a:t>
            </a:r>
            <a:r>
              <a:rPr kumimoji="0" lang="en-US" sz="6933" b="1" i="0" u="none" strike="noStrike" kern="0" cap="none" spc="0" normalizeH="0" baseline="0" noProof="0" dirty="0">
                <a:ln w="19050">
                  <a:solidFill>
                    <a:srgbClr val="163567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TED</a:t>
            </a:r>
            <a:r>
              <a:rPr kumimoji="0" lang="en-US" sz="6933" b="1" i="0" u="none" strike="noStrike" kern="0" cap="none" spc="0" normalizeH="0" baseline="0" noProof="0" dirty="0">
                <a:ln w="22225">
                  <a:solidFill>
                    <a:srgbClr val="163567"/>
                  </a:solidFill>
                  <a:prstDash val="solid"/>
                </a:ln>
                <a:solidFill>
                  <a:srgbClr val="A6A6A6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ucation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Tx/>
              <a:buNone/>
              <a:tabLst/>
              <a:defRPr/>
            </a:pPr>
            <a:r>
              <a:rPr kumimoji="0" lang="en-US" sz="2533" b="1" i="0" u="none" strike="noStrike" kern="0" cap="none" spc="0" normalizeH="0" baseline="0" noProof="0" dirty="0">
                <a:ln w="3175">
                  <a:solidFill>
                    <a:srgbClr val="163567"/>
                  </a:solidFill>
                  <a:prstDash val="solid"/>
                </a:ln>
                <a:solidFill>
                  <a:srgbClr val="566A74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Trello board: </a:t>
            </a:r>
            <a:r>
              <a:rPr kumimoji="0" lang="en-US" sz="2000" b="1" i="0" u="none" strike="noStrike" kern="0" cap="none" spc="0" normalizeH="0" baseline="0" noProof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rgbClr val="566A74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https://trello.com/b/0UIvkJzj/mytedx</a:t>
            </a:r>
            <a:endParaRPr kumimoji="0" lang="en-US" sz="2533" b="1" i="0" u="none" strike="noStrike" kern="0" cap="none" spc="0" normalizeH="0" baseline="0" noProof="0" dirty="0">
              <a:ln w="3175">
                <a:solidFill>
                  <a:sysClr val="windowText" lastClr="000000"/>
                </a:solidFill>
                <a:prstDash val="solid"/>
              </a:ln>
              <a:solidFill>
                <a:srgbClr val="566A74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Tx/>
              <a:buNone/>
              <a:tabLst/>
              <a:defRPr/>
            </a:pPr>
            <a:r>
              <a:rPr kumimoji="0" lang="en-US" sz="2533" b="1" i="0" u="none" strike="noStrike" kern="0" cap="none" spc="0" normalizeH="0" baseline="0" noProof="0" dirty="0">
                <a:ln w="3175">
                  <a:solidFill>
                    <a:srgbClr val="163567"/>
                  </a:solidFill>
                  <a:prstDash val="solid"/>
                </a:ln>
                <a:solidFill>
                  <a:srgbClr val="566A74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GitHub</a:t>
            </a:r>
            <a:r>
              <a:rPr kumimoji="0" lang="en-US" sz="2533" b="1" i="0" u="none" strike="noStrike" kern="0" cap="none" spc="0" normalizeH="0" baseline="0" noProof="0" dirty="0">
                <a:ln w="3175">
                  <a:solidFill>
                    <a:srgbClr val="163567"/>
                  </a:solidFill>
                  <a:prstDash val="solid"/>
                </a:ln>
                <a:solidFill>
                  <a:srgbClr val="4F626D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: </a:t>
            </a:r>
            <a:r>
              <a:rPr kumimoji="0" lang="it-IT" sz="2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F626D"/>
                </a:solidFill>
                <a:effectLst/>
                <a:uLnTx/>
                <a:uFillTx/>
                <a:latin typeface="Helvetica Neue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https://github.com/EFallou029/MyTEDucation</a:t>
            </a:r>
            <a:r>
              <a:rPr kumimoji="0" lang="it-IT" sz="2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F626D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</a:t>
            </a:r>
            <a:endParaRPr kumimoji="0" lang="it-IT" sz="253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4F626D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1ABCF83-999B-C2BA-31F9-4219E9791E7F}"/>
              </a:ext>
            </a:extLst>
          </p:cNvPr>
          <p:cNvSpPr/>
          <p:nvPr/>
        </p:nvSpPr>
        <p:spPr>
          <a:xfrm>
            <a:off x="1703541" y="4680561"/>
            <a:ext cx="5035392" cy="1144879"/>
          </a:xfrm>
          <a:prstGeom prst="roundRect">
            <a:avLst/>
          </a:prstGeom>
          <a:noFill/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it-IT" sz="2533" b="1" kern="0">
                <a:ln w="9525">
                  <a:solidFill>
                    <a:srgbClr val="314A73"/>
                  </a:solidFill>
                  <a:prstDash val="solid"/>
                </a:ln>
                <a:solidFill>
                  <a:srgbClr val="566A74"/>
                </a:solidFill>
                <a:latin typeface="Arial"/>
                <a:sym typeface="Arial"/>
              </a:rPr>
              <a:t>Elhadji Fallou Fall - 1081396</a:t>
            </a:r>
            <a:br>
              <a:rPr lang="it-IT" sz="2533" b="1" kern="0">
                <a:ln w="9525">
                  <a:solidFill>
                    <a:srgbClr val="314A73"/>
                  </a:solidFill>
                  <a:prstDash val="solid"/>
                </a:ln>
                <a:solidFill>
                  <a:srgbClr val="566A74"/>
                </a:solidFill>
                <a:latin typeface="Arial"/>
                <a:sym typeface="Arial"/>
              </a:rPr>
            </a:br>
            <a:r>
              <a:rPr lang="it-IT" sz="2533" b="1" kern="0">
                <a:ln w="9525">
                  <a:solidFill>
                    <a:srgbClr val="314A73"/>
                  </a:solidFill>
                  <a:prstDash val="solid"/>
                </a:ln>
                <a:solidFill>
                  <a:srgbClr val="566A74"/>
                </a:solidFill>
                <a:latin typeface="Arial"/>
                <a:sym typeface="Arial"/>
              </a:rPr>
              <a:t>Rosanna La Gamba - 1090537</a:t>
            </a: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E2E1C8E9-EDE8-D878-4EE6-7E8AC135A904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B050566-BFA5-D4D0-5DD2-1FD00490981F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Esagono 14">
            <a:extLst>
              <a:ext uri="{FF2B5EF4-FFF2-40B4-BE49-F238E27FC236}">
                <a16:creationId xmlns:a16="http://schemas.microsoft.com/office/drawing/2014/main" id="{5BD39ECE-0F98-38FD-F099-B080EEE8E20B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10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772A3C-AE84-B398-97D7-1DEAF0A7FAC1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Esagono 8">
            <a:extLst>
              <a:ext uri="{FF2B5EF4-FFF2-40B4-BE49-F238E27FC236}">
                <a16:creationId xmlns:a16="http://schemas.microsoft.com/office/drawing/2014/main" id="{8505DD29-AB4C-B08A-5F36-6104589BFB5C}"/>
              </a:ext>
            </a:extLst>
          </p:cNvPr>
          <p:cNvSpPr/>
          <p:nvPr/>
        </p:nvSpPr>
        <p:spPr>
          <a:xfrm>
            <a:off x="10153590" y="2082264"/>
            <a:ext cx="1824000" cy="1824000"/>
          </a:xfrm>
          <a:prstGeom prst="hexagon">
            <a:avLst/>
          </a:prstGeom>
          <a:blipFill>
            <a:blip r:embed="rId4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FE03C39A-8F43-04DB-D0CE-0E297A6AC760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F22CF347-EA8C-7635-7641-B1C25E2AB277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DA6447E1-391D-D9EB-8649-6F8756AB5C41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2</a:t>
            </a:fld>
            <a:endParaRPr lang="it-IT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ECF7259E-8BD4-E50C-1849-8C7F2B8A9B8D}"/>
              </a:ext>
            </a:extLst>
          </p:cNvPr>
          <p:cNvSpPr/>
          <p:nvPr/>
        </p:nvSpPr>
        <p:spPr>
          <a:xfrm>
            <a:off x="8695178" y="1114746"/>
            <a:ext cx="1824000" cy="1824000"/>
          </a:xfrm>
          <a:prstGeom prst="hexagon">
            <a:avLst/>
          </a:prstGeom>
          <a:blipFill dpi="0" rotWithShape="1">
            <a:blip r:embed="rId7"/>
            <a:srcRect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4564D325-26C2-2F85-796E-D7A1A039CE07}"/>
              </a:ext>
            </a:extLst>
          </p:cNvPr>
          <p:cNvSpPr/>
          <p:nvPr/>
        </p:nvSpPr>
        <p:spPr>
          <a:xfrm>
            <a:off x="216135" y="356551"/>
            <a:ext cx="7950015" cy="665715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Lamba </a:t>
            </a:r>
            <a:r>
              <a:rPr lang="it-IT" sz="3600" b="1" kern="0" dirty="0" err="1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function</a:t>
            </a:r>
            <a:endParaRPr lang="it-IT" sz="3600" b="1" kern="0" dirty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latin typeface="Arial"/>
              <a:cs typeface="Arial"/>
            </a:endParaRP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71345350-C94F-CA1A-65C5-5E10BCF5FF77}"/>
              </a:ext>
            </a:extLst>
          </p:cNvPr>
          <p:cNvSpPr/>
          <p:nvPr/>
        </p:nvSpPr>
        <p:spPr>
          <a:xfrm>
            <a:off x="216135" y="1233116"/>
            <a:ext cx="7950015" cy="1806348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Watch_Next_By_Id</a:t>
            </a:r>
            <a:r>
              <a:rPr lang="it-IT" b="1" dirty="0">
                <a:solidFill>
                  <a:srgbClr val="163567"/>
                </a:solidFill>
              </a:rPr>
              <a:t>:</a:t>
            </a:r>
          </a:p>
          <a:p>
            <a:r>
              <a:rPr lang="it-IT" dirty="0">
                <a:solidFill>
                  <a:srgbClr val="163567"/>
                </a:solidFill>
              </a:rPr>
              <a:t>All'utente, dopo aver visualizzato un talk, viene proposta una serie di video ad esso correlati. </a:t>
            </a:r>
          </a:p>
          <a:p>
            <a:r>
              <a:rPr lang="it-IT" dirty="0">
                <a:solidFill>
                  <a:srgbClr val="163567"/>
                </a:solidFill>
              </a:rPr>
              <a:t>Dunque, la lamba </a:t>
            </a:r>
            <a:r>
              <a:rPr lang="it-IT" dirty="0" err="1">
                <a:solidFill>
                  <a:srgbClr val="163567"/>
                </a:solidFill>
              </a:rPr>
              <a:t>fuction</a:t>
            </a:r>
            <a:r>
              <a:rPr lang="it-IT" dirty="0">
                <a:solidFill>
                  <a:srgbClr val="163567"/>
                </a:solidFill>
              </a:rPr>
              <a:t>, dato un determinato id, restituisce i </a:t>
            </a:r>
            <a:r>
              <a:rPr lang="it-IT" b="1" dirty="0" err="1">
                <a:solidFill>
                  <a:srgbClr val="163567"/>
                </a:solidFill>
              </a:rPr>
              <a:t>watch_next</a:t>
            </a:r>
            <a:r>
              <a:rPr lang="it-IT" b="1" dirty="0">
                <a:solidFill>
                  <a:srgbClr val="163567"/>
                </a:solidFill>
              </a:rPr>
              <a:t> </a:t>
            </a:r>
            <a:r>
              <a:rPr lang="it-IT" dirty="0">
                <a:solidFill>
                  <a:srgbClr val="163567"/>
                </a:solidFill>
              </a:rPr>
              <a:t>correlati relativi all’</a:t>
            </a:r>
            <a:r>
              <a:rPr lang="it-IT" b="1" dirty="0" err="1">
                <a:solidFill>
                  <a:srgbClr val="163567"/>
                </a:solidFill>
              </a:rPr>
              <a:t>internalId</a:t>
            </a:r>
            <a:r>
              <a:rPr lang="it-IT" dirty="0">
                <a:solidFill>
                  <a:srgbClr val="163567"/>
                </a:solidFill>
              </a:rPr>
              <a:t>. </a:t>
            </a:r>
          </a:p>
          <a:p>
            <a:r>
              <a:rPr lang="it-IT" dirty="0">
                <a:solidFill>
                  <a:srgbClr val="163567"/>
                </a:solidFill>
              </a:rPr>
              <a:t>In particolare fornisce </a:t>
            </a:r>
            <a:r>
              <a:rPr lang="it-IT" b="1" dirty="0">
                <a:solidFill>
                  <a:srgbClr val="163567"/>
                </a:solidFill>
              </a:rPr>
              <a:t>id</a:t>
            </a:r>
            <a:r>
              <a:rPr lang="it-IT" dirty="0">
                <a:solidFill>
                  <a:srgbClr val="163567"/>
                </a:solidFill>
              </a:rPr>
              <a:t>, </a:t>
            </a:r>
            <a:r>
              <a:rPr lang="it-IT" b="1" dirty="0" err="1">
                <a:solidFill>
                  <a:srgbClr val="163567"/>
                </a:solidFill>
              </a:rPr>
              <a:t>slug</a:t>
            </a:r>
            <a:r>
              <a:rPr lang="it-IT" dirty="0">
                <a:solidFill>
                  <a:srgbClr val="163567"/>
                </a:solidFill>
              </a:rPr>
              <a:t>, </a:t>
            </a:r>
            <a:r>
              <a:rPr lang="it-IT" b="1" dirty="0" err="1">
                <a:solidFill>
                  <a:srgbClr val="163567"/>
                </a:solidFill>
              </a:rPr>
              <a:t>title</a:t>
            </a:r>
            <a:r>
              <a:rPr lang="it-IT" dirty="0">
                <a:solidFill>
                  <a:srgbClr val="163567"/>
                </a:solidFill>
              </a:rPr>
              <a:t> e </a:t>
            </a:r>
            <a:r>
              <a:rPr lang="it-IT" b="1" dirty="0" err="1">
                <a:solidFill>
                  <a:srgbClr val="163567"/>
                </a:solidFill>
              </a:rPr>
              <a:t>views</a:t>
            </a:r>
            <a:r>
              <a:rPr lang="it-IT" dirty="0">
                <a:solidFill>
                  <a:srgbClr val="163567"/>
                </a:solidFill>
              </a:rPr>
              <a:t> di ciascun video correlato.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8DCC11A4-3E22-7E2F-09D6-66723E9ADB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43"/>
          <a:stretch/>
        </p:blipFill>
        <p:spPr>
          <a:xfrm>
            <a:off x="671936" y="3250314"/>
            <a:ext cx="7046388" cy="34435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DD97BF3E-3A95-D69D-A997-F0B11617D831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3388D1CA-353A-A745-387D-F9A776E32645}"/>
              </a:ext>
            </a:extLst>
          </p:cNvPr>
          <p:cNvSpPr/>
          <p:nvPr/>
        </p:nvSpPr>
        <p:spPr>
          <a:xfrm>
            <a:off x="10153590" y="2082264"/>
            <a:ext cx="1824000" cy="1824000"/>
          </a:xfrm>
          <a:prstGeom prst="hexagon">
            <a:avLst/>
          </a:prstGeom>
          <a:blipFill>
            <a:blip r:embed="rId4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92215530-E458-B224-4337-8A48FA131487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FF655FE-E520-4BC2-B99F-4E2356AB7F8B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Esagono 7">
            <a:extLst>
              <a:ext uri="{FF2B5EF4-FFF2-40B4-BE49-F238E27FC236}">
                <a16:creationId xmlns:a16="http://schemas.microsoft.com/office/drawing/2014/main" id="{BDC88C8E-749B-3477-0D28-1016480D6792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Segnaposto numero diapositiva 1">
            <a:extLst>
              <a:ext uri="{FF2B5EF4-FFF2-40B4-BE49-F238E27FC236}">
                <a16:creationId xmlns:a16="http://schemas.microsoft.com/office/drawing/2014/main" id="{072D8EDE-B0D8-2186-2455-EB7FA96AB8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3</a:t>
            </a:fld>
            <a:endParaRPr lang="it-IT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Esagono 8">
            <a:extLst>
              <a:ext uri="{FF2B5EF4-FFF2-40B4-BE49-F238E27FC236}">
                <a16:creationId xmlns:a16="http://schemas.microsoft.com/office/drawing/2014/main" id="{21C058EF-794E-56D1-AC3F-430CB393270F}"/>
              </a:ext>
            </a:extLst>
          </p:cNvPr>
          <p:cNvSpPr/>
          <p:nvPr/>
        </p:nvSpPr>
        <p:spPr>
          <a:xfrm>
            <a:off x="8695178" y="1114746"/>
            <a:ext cx="1824000" cy="1824000"/>
          </a:xfrm>
          <a:prstGeom prst="hexagon">
            <a:avLst/>
          </a:prstGeom>
          <a:blipFill dpi="0" rotWithShape="1">
            <a:blip r:embed="rId7"/>
            <a:srcRect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0655464-FDC6-0D94-9659-858D7A14202B}"/>
              </a:ext>
            </a:extLst>
          </p:cNvPr>
          <p:cNvSpPr/>
          <p:nvPr/>
        </p:nvSpPr>
        <p:spPr>
          <a:xfrm>
            <a:off x="216135" y="356551"/>
            <a:ext cx="7950015" cy="665715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Lamba </a:t>
            </a:r>
            <a:r>
              <a:rPr lang="it-IT" sz="3600" b="1" kern="0" dirty="0" err="1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function</a:t>
            </a: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 - </a:t>
            </a:r>
            <a:r>
              <a:rPr lang="it-IT" sz="3600" b="1" kern="0" dirty="0" err="1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Postman</a:t>
            </a:r>
            <a:endParaRPr lang="it-IT" sz="3600" b="1" kern="0" dirty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B42CE3-5ED6-A450-626C-433ED28E44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22" r="27162" b="21716"/>
          <a:stretch/>
        </p:blipFill>
        <p:spPr>
          <a:xfrm>
            <a:off x="276953" y="4294003"/>
            <a:ext cx="7828377" cy="2448420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BB2523F2-BA73-02B6-1F3E-4211AAFCC6B5}"/>
              </a:ext>
            </a:extLst>
          </p:cNvPr>
          <p:cNvSpPr/>
          <p:nvPr/>
        </p:nvSpPr>
        <p:spPr>
          <a:xfrm>
            <a:off x="246885" y="1187618"/>
            <a:ext cx="7950015" cy="1204606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Watch_Next_By_Id</a:t>
            </a:r>
            <a:r>
              <a:rPr lang="it-IT" b="1" dirty="0">
                <a:solidFill>
                  <a:srgbClr val="163567"/>
                </a:solidFill>
              </a:rPr>
              <a:t>:</a:t>
            </a:r>
          </a:p>
          <a:p>
            <a:r>
              <a:rPr lang="it-IT" dirty="0">
                <a:solidFill>
                  <a:srgbClr val="163567"/>
                </a:solidFill>
              </a:rPr>
              <a:t>Questo è un esempio di risultato che otteniamo in seguito a una richiesta </a:t>
            </a:r>
            <a:r>
              <a:rPr lang="it-IT" b="1" dirty="0">
                <a:solidFill>
                  <a:srgbClr val="163567"/>
                </a:solidFill>
              </a:rPr>
              <a:t>GET</a:t>
            </a:r>
            <a:r>
              <a:rPr lang="it-IT" dirty="0">
                <a:solidFill>
                  <a:srgbClr val="163567"/>
                </a:solidFill>
              </a:rPr>
              <a:t> svolta tramite </a:t>
            </a:r>
            <a:r>
              <a:rPr lang="it-IT" b="1" dirty="0">
                <a:solidFill>
                  <a:srgbClr val="163567"/>
                </a:solidFill>
              </a:rPr>
              <a:t>API gateway</a:t>
            </a:r>
          </a:p>
          <a:p>
            <a:r>
              <a:rPr lang="it-IT" sz="1600" i="1" dirty="0">
                <a:solidFill>
                  <a:srgbClr val="163567"/>
                </a:solidFill>
              </a:rPr>
              <a:t>https://kko45td3o9.execute-api.us-east-1.amazonaws.com/default/Watch_Next_By_Id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CF22F2D3-1BB5-E097-6A06-67C69AA96218}"/>
              </a:ext>
            </a:extLst>
          </p:cNvPr>
          <p:cNvSpPr/>
          <p:nvPr/>
        </p:nvSpPr>
        <p:spPr>
          <a:xfrm>
            <a:off x="355183" y="2542875"/>
            <a:ext cx="1065085" cy="381170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Request</a:t>
            </a:r>
            <a:endParaRPr lang="it-IT" dirty="0">
              <a:solidFill>
                <a:srgbClr val="163567"/>
              </a:solidFill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74612770-0FF3-1A8D-6F42-4A66177660ED}"/>
              </a:ext>
            </a:extLst>
          </p:cNvPr>
          <p:cNvSpPr/>
          <p:nvPr/>
        </p:nvSpPr>
        <p:spPr>
          <a:xfrm>
            <a:off x="355183" y="3742600"/>
            <a:ext cx="1237206" cy="381170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Response</a:t>
            </a:r>
            <a:endParaRPr lang="it-IT" dirty="0">
              <a:solidFill>
                <a:srgbClr val="163567"/>
              </a:solidFill>
            </a:endParaRP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127EDA3-D14F-9335-8026-4B7A936D3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3" y="3069723"/>
            <a:ext cx="2353003" cy="352474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5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772A3C-AE84-B398-97D7-1DEAF0A7FAC1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Esagono 8">
            <a:extLst>
              <a:ext uri="{FF2B5EF4-FFF2-40B4-BE49-F238E27FC236}">
                <a16:creationId xmlns:a16="http://schemas.microsoft.com/office/drawing/2014/main" id="{8505DD29-AB4C-B08A-5F36-6104589BFB5C}"/>
              </a:ext>
            </a:extLst>
          </p:cNvPr>
          <p:cNvSpPr/>
          <p:nvPr/>
        </p:nvSpPr>
        <p:spPr>
          <a:xfrm>
            <a:off x="10153590" y="2082264"/>
            <a:ext cx="1824000" cy="1824000"/>
          </a:xfrm>
          <a:prstGeom prst="hexagon">
            <a:avLst/>
          </a:prstGeom>
          <a:blipFill>
            <a:blip r:embed="rId4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FE03C39A-8F43-04DB-D0CE-0E297A6AC760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F22CF347-EA8C-7635-7641-B1C25E2AB277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DA6447E1-391D-D9EB-8649-6F8756AB5C41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</a:t>
            </a:fld>
            <a:endParaRPr lang="it-IT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ECF7259E-8BD4-E50C-1849-8C7F2B8A9B8D}"/>
              </a:ext>
            </a:extLst>
          </p:cNvPr>
          <p:cNvSpPr/>
          <p:nvPr/>
        </p:nvSpPr>
        <p:spPr>
          <a:xfrm>
            <a:off x="8695178" y="1114746"/>
            <a:ext cx="1824000" cy="1824000"/>
          </a:xfrm>
          <a:prstGeom prst="hexagon">
            <a:avLst/>
          </a:prstGeom>
          <a:blipFill dpi="0" rotWithShape="1">
            <a:blip r:embed="rId7"/>
            <a:srcRect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4564D325-26C2-2F85-796E-D7A1A039CE07}"/>
              </a:ext>
            </a:extLst>
          </p:cNvPr>
          <p:cNvSpPr/>
          <p:nvPr/>
        </p:nvSpPr>
        <p:spPr>
          <a:xfrm>
            <a:off x="216135" y="356551"/>
            <a:ext cx="7950015" cy="665715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Lamba </a:t>
            </a:r>
            <a:r>
              <a:rPr lang="it-IT" sz="3600" b="1" kern="0" dirty="0" err="1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function</a:t>
            </a:r>
            <a:endParaRPr lang="it-IT" sz="3600" b="1" kern="0" dirty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latin typeface="Arial"/>
              <a:cs typeface="Arial"/>
            </a:endParaRP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71345350-C94F-CA1A-65C5-5E10BCF5FF77}"/>
              </a:ext>
            </a:extLst>
          </p:cNvPr>
          <p:cNvSpPr/>
          <p:nvPr/>
        </p:nvSpPr>
        <p:spPr>
          <a:xfrm>
            <a:off x="207415" y="1765169"/>
            <a:ext cx="7950015" cy="1236277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Get_Recommendation</a:t>
            </a:r>
            <a:r>
              <a:rPr lang="it-IT" b="1" dirty="0">
                <a:solidFill>
                  <a:srgbClr val="163567"/>
                </a:solidFill>
              </a:rPr>
              <a:t>:</a:t>
            </a:r>
          </a:p>
          <a:p>
            <a:r>
              <a:rPr lang="it-IT" dirty="0">
                <a:solidFill>
                  <a:srgbClr val="163567"/>
                </a:solidFill>
              </a:rPr>
              <a:t>Poiché l'app MyTEDucation ha come obiettivo quello di stimolare l'apprendimento degli studenti, abbiamo deciso di restituire il primo </a:t>
            </a:r>
            <a:r>
              <a:rPr lang="it-IT" dirty="0" err="1">
                <a:solidFill>
                  <a:srgbClr val="163567"/>
                </a:solidFill>
              </a:rPr>
              <a:t>watch</a:t>
            </a:r>
            <a:r>
              <a:rPr lang="it-IT" dirty="0">
                <a:solidFill>
                  <a:srgbClr val="163567"/>
                </a:solidFill>
              </a:rPr>
              <a:t> </a:t>
            </a:r>
            <a:r>
              <a:rPr lang="it-IT" dirty="0" err="1">
                <a:solidFill>
                  <a:srgbClr val="163567"/>
                </a:solidFill>
              </a:rPr>
              <a:t>next</a:t>
            </a:r>
            <a:r>
              <a:rPr lang="it-IT" dirty="0">
                <a:solidFill>
                  <a:srgbClr val="163567"/>
                </a:solidFill>
              </a:rPr>
              <a:t> determinato in base al numero di visualizzazioni. 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8DCC11A4-3E22-7E2F-09D6-66723E9AD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786" y="3481366"/>
            <a:ext cx="7947364" cy="28641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2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DD97BF3E-3A95-D69D-A997-F0B11617D831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3388D1CA-353A-A745-387D-F9A776E32645}"/>
              </a:ext>
            </a:extLst>
          </p:cNvPr>
          <p:cNvSpPr/>
          <p:nvPr/>
        </p:nvSpPr>
        <p:spPr>
          <a:xfrm>
            <a:off x="10153590" y="2082264"/>
            <a:ext cx="1824000" cy="1824000"/>
          </a:xfrm>
          <a:prstGeom prst="hexagon">
            <a:avLst/>
          </a:prstGeom>
          <a:blipFill>
            <a:blip r:embed="rId4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92215530-E458-B224-4337-8A48FA131487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FF655FE-E520-4BC2-B99F-4E2356AB7F8B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Esagono 7">
            <a:extLst>
              <a:ext uri="{FF2B5EF4-FFF2-40B4-BE49-F238E27FC236}">
                <a16:creationId xmlns:a16="http://schemas.microsoft.com/office/drawing/2014/main" id="{BDC88C8E-749B-3477-0D28-1016480D6792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Segnaposto numero diapositiva 1">
            <a:extLst>
              <a:ext uri="{FF2B5EF4-FFF2-40B4-BE49-F238E27FC236}">
                <a16:creationId xmlns:a16="http://schemas.microsoft.com/office/drawing/2014/main" id="{072D8EDE-B0D8-2186-2455-EB7FA96AB8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5</a:t>
            </a:fld>
            <a:endParaRPr lang="it-IT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Esagono 8">
            <a:extLst>
              <a:ext uri="{FF2B5EF4-FFF2-40B4-BE49-F238E27FC236}">
                <a16:creationId xmlns:a16="http://schemas.microsoft.com/office/drawing/2014/main" id="{21C058EF-794E-56D1-AC3F-430CB393270F}"/>
              </a:ext>
            </a:extLst>
          </p:cNvPr>
          <p:cNvSpPr/>
          <p:nvPr/>
        </p:nvSpPr>
        <p:spPr>
          <a:xfrm>
            <a:off x="8695178" y="1114746"/>
            <a:ext cx="1824000" cy="1824000"/>
          </a:xfrm>
          <a:prstGeom prst="hexagon">
            <a:avLst/>
          </a:prstGeom>
          <a:blipFill dpi="0" rotWithShape="1">
            <a:blip r:embed="rId7"/>
            <a:srcRect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0655464-FDC6-0D94-9659-858D7A14202B}"/>
              </a:ext>
            </a:extLst>
          </p:cNvPr>
          <p:cNvSpPr/>
          <p:nvPr/>
        </p:nvSpPr>
        <p:spPr>
          <a:xfrm>
            <a:off x="216135" y="356551"/>
            <a:ext cx="7950015" cy="665715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Lamba </a:t>
            </a:r>
            <a:r>
              <a:rPr lang="it-IT" sz="3600" b="1" kern="0" dirty="0" err="1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function</a:t>
            </a: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 - </a:t>
            </a:r>
            <a:r>
              <a:rPr lang="it-IT" sz="3600" b="1" kern="0" dirty="0" err="1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Postman</a:t>
            </a:r>
            <a:endParaRPr lang="it-IT" sz="3600" b="1" kern="0" dirty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B42CE3-5ED6-A450-626C-433ED28E44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254"/>
          <a:stretch/>
        </p:blipFill>
        <p:spPr>
          <a:xfrm>
            <a:off x="301033" y="5045363"/>
            <a:ext cx="7841717" cy="1560153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CF22F2D3-1BB5-E097-6A06-67C69AA96218}"/>
              </a:ext>
            </a:extLst>
          </p:cNvPr>
          <p:cNvSpPr/>
          <p:nvPr/>
        </p:nvSpPr>
        <p:spPr>
          <a:xfrm>
            <a:off x="380538" y="2605626"/>
            <a:ext cx="1065085" cy="381170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Request</a:t>
            </a:r>
            <a:endParaRPr lang="it-IT" dirty="0">
              <a:solidFill>
                <a:srgbClr val="163567"/>
              </a:solidFill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74612770-0FF3-1A8D-6F42-4A66177660ED}"/>
              </a:ext>
            </a:extLst>
          </p:cNvPr>
          <p:cNvSpPr/>
          <p:nvPr/>
        </p:nvSpPr>
        <p:spPr>
          <a:xfrm>
            <a:off x="380819" y="4507552"/>
            <a:ext cx="1237206" cy="381170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Response</a:t>
            </a:r>
            <a:endParaRPr lang="it-IT" dirty="0">
              <a:solidFill>
                <a:srgbClr val="163567"/>
              </a:solidFill>
            </a:endParaRP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127EDA3-D14F-9335-8026-4B7A936D37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033" y="3105382"/>
            <a:ext cx="2983420" cy="1209496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EAF7226-F166-9520-0F9B-7D9B51037E53}"/>
              </a:ext>
            </a:extLst>
          </p:cNvPr>
          <p:cNvSpPr/>
          <p:nvPr/>
        </p:nvSpPr>
        <p:spPr>
          <a:xfrm>
            <a:off x="246885" y="1068853"/>
            <a:ext cx="7950015" cy="1442136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Get_Recommendation</a:t>
            </a:r>
            <a:r>
              <a:rPr lang="it-IT" b="1" dirty="0">
                <a:solidFill>
                  <a:srgbClr val="163567"/>
                </a:solidFill>
              </a:rPr>
              <a:t>:</a:t>
            </a:r>
          </a:p>
          <a:p>
            <a:r>
              <a:rPr lang="it-IT" dirty="0">
                <a:solidFill>
                  <a:srgbClr val="163567"/>
                </a:solidFill>
              </a:rPr>
              <a:t>Questo è un esempio di risultato che otteniamo in seguito a una richiesta </a:t>
            </a:r>
            <a:r>
              <a:rPr lang="it-IT" b="1" dirty="0">
                <a:solidFill>
                  <a:srgbClr val="163567"/>
                </a:solidFill>
              </a:rPr>
              <a:t>GET</a:t>
            </a:r>
            <a:r>
              <a:rPr lang="it-IT" dirty="0">
                <a:solidFill>
                  <a:srgbClr val="163567"/>
                </a:solidFill>
              </a:rPr>
              <a:t> svolta tramite </a:t>
            </a:r>
            <a:r>
              <a:rPr lang="it-IT" b="1" dirty="0">
                <a:solidFill>
                  <a:srgbClr val="163567"/>
                </a:solidFill>
              </a:rPr>
              <a:t>API gateway</a:t>
            </a:r>
          </a:p>
          <a:p>
            <a:r>
              <a:rPr lang="it-IT" sz="1550" i="1" dirty="0">
                <a:solidFill>
                  <a:srgbClr val="163567"/>
                </a:solidFill>
              </a:rPr>
              <a:t>https://68oqbhrck2.execute-api.us-east-1.amazonaws.com/default/Get_Recommendation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3297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73E08F4-3EBC-4A62-61E7-7F69B7B75F9C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8345C3BE-6C8E-99F1-77CE-4A23D9F48ECF}"/>
              </a:ext>
            </a:extLst>
          </p:cNvPr>
          <p:cNvSpPr/>
          <p:nvPr/>
        </p:nvSpPr>
        <p:spPr>
          <a:xfrm>
            <a:off x="8712563" y="1108923"/>
            <a:ext cx="1824000" cy="1824000"/>
          </a:xfrm>
          <a:prstGeom prst="hexagon">
            <a:avLst/>
          </a:prstGeom>
          <a:blipFill dpi="0" rotWithShape="1">
            <a:blip r:embed="rId4">
              <a:biLevel thresh="75000"/>
            </a:blip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Esagono 11">
            <a:extLst>
              <a:ext uri="{FF2B5EF4-FFF2-40B4-BE49-F238E27FC236}">
                <a16:creationId xmlns:a16="http://schemas.microsoft.com/office/drawing/2014/main" id="{792DC37C-6629-4168-75EF-861A476C96FA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8F5566D8-5741-3893-9356-A0997A132142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Esagono 18">
            <a:extLst>
              <a:ext uri="{FF2B5EF4-FFF2-40B4-BE49-F238E27FC236}">
                <a16:creationId xmlns:a16="http://schemas.microsoft.com/office/drawing/2014/main" id="{877F0FAC-BB54-F495-1503-DE593A80C378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Esagono 19">
            <a:extLst>
              <a:ext uri="{FF2B5EF4-FFF2-40B4-BE49-F238E27FC236}">
                <a16:creationId xmlns:a16="http://schemas.microsoft.com/office/drawing/2014/main" id="{914C7C9D-1B44-4631-D60A-E543B63B911F}"/>
              </a:ext>
            </a:extLst>
          </p:cNvPr>
          <p:cNvSpPr/>
          <p:nvPr/>
        </p:nvSpPr>
        <p:spPr>
          <a:xfrm>
            <a:off x="10151864" y="2082264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88351BCB-D7D4-77F7-B10B-1A3E7AB8C9AA}"/>
              </a:ext>
            </a:extLst>
          </p:cNvPr>
          <p:cNvSpPr/>
          <p:nvPr/>
        </p:nvSpPr>
        <p:spPr>
          <a:xfrm>
            <a:off x="216135" y="356551"/>
            <a:ext cx="7950015" cy="665715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Esperienza utente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4C2B2AD-786E-8EBD-7B01-0BF673A629DE}"/>
              </a:ext>
            </a:extLst>
          </p:cNvPr>
          <p:cNvSpPr/>
          <p:nvPr/>
        </p:nvSpPr>
        <p:spPr>
          <a:xfrm>
            <a:off x="216134" y="1971605"/>
            <a:ext cx="7939569" cy="951241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Watch_next_by_id</a:t>
            </a:r>
            <a:endParaRPr lang="it-IT" b="1" dirty="0">
              <a:solidFill>
                <a:srgbClr val="163567"/>
              </a:solidFill>
            </a:endParaRPr>
          </a:p>
          <a:p>
            <a:r>
              <a:rPr lang="it-IT" dirty="0">
                <a:solidFill>
                  <a:srgbClr val="163567"/>
                </a:solidFill>
              </a:rPr>
              <a:t>L’utente dopo aver visualizzato un video avrà a sua disposizione i video correlati ad esso dal quale potrà scegliere il prossimo video da riprodurre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627FBA0-ACF1-26EA-8793-7CF188BEEBBA}"/>
              </a:ext>
            </a:extLst>
          </p:cNvPr>
          <p:cNvSpPr/>
          <p:nvPr/>
        </p:nvSpPr>
        <p:spPr>
          <a:xfrm>
            <a:off x="214409" y="4411275"/>
            <a:ext cx="7939569" cy="1521312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b="1" dirty="0" err="1">
                <a:solidFill>
                  <a:srgbClr val="163567"/>
                </a:solidFill>
              </a:rPr>
              <a:t>Get_Recommendation</a:t>
            </a:r>
            <a:endParaRPr lang="it-IT" b="1" dirty="0">
              <a:solidFill>
                <a:srgbClr val="163567"/>
              </a:solidFill>
            </a:endParaRPr>
          </a:p>
          <a:p>
            <a:r>
              <a:rPr lang="it-IT" dirty="0">
                <a:solidFill>
                  <a:srgbClr val="163567"/>
                </a:solidFill>
              </a:rPr>
              <a:t>Per mantenere la dinamicità della sezione social media della nostra applicazione faremo in modo che all’utente venga recapitato immediatamente il video correlato successivo a quello visualizzato basandoci sulle visualizzazioni totali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59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901E9E9E-B02F-80FE-703D-3662060673F1}"/>
              </a:ext>
            </a:extLst>
          </p:cNvPr>
          <p:cNvSpPr/>
          <p:nvPr/>
        </p:nvSpPr>
        <p:spPr>
          <a:xfrm>
            <a:off x="214410" y="2717801"/>
            <a:ext cx="7934503" cy="1942690"/>
          </a:xfrm>
          <a:prstGeom prst="roundRect">
            <a:avLst/>
          </a:prstGeom>
          <a:gradFill flip="none" rotWithShape="1">
            <a:gsLst>
              <a:gs pos="50000">
                <a:srgbClr val="D194CA"/>
              </a:gs>
              <a:gs pos="0">
                <a:schemeClr val="accent5">
                  <a:lumMod val="5000"/>
                  <a:lumOff val="95000"/>
                </a:schemeClr>
              </a:gs>
              <a:gs pos="100000">
                <a:srgbClr val="A53598"/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B983E1-E7BC-1FE8-25AD-CB67CFFC1284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Esagono 14">
            <a:extLst>
              <a:ext uri="{FF2B5EF4-FFF2-40B4-BE49-F238E27FC236}">
                <a16:creationId xmlns:a16="http://schemas.microsoft.com/office/drawing/2014/main" id="{68D0F20C-6F49-FE6F-53A7-4928031A8388}"/>
              </a:ext>
            </a:extLst>
          </p:cNvPr>
          <p:cNvSpPr/>
          <p:nvPr/>
        </p:nvSpPr>
        <p:spPr>
          <a:xfrm>
            <a:off x="8712563" y="1108923"/>
            <a:ext cx="1824000" cy="1824000"/>
          </a:xfrm>
          <a:prstGeom prst="hexagon">
            <a:avLst/>
          </a:prstGeom>
          <a:blipFill dpi="0" rotWithShape="1">
            <a:blip r:embed="rId4">
              <a:biLevel thresh="75000"/>
            </a:blip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Esagono 18">
            <a:extLst>
              <a:ext uri="{FF2B5EF4-FFF2-40B4-BE49-F238E27FC236}">
                <a16:creationId xmlns:a16="http://schemas.microsoft.com/office/drawing/2014/main" id="{30E8A0EE-2BC3-657F-25DC-A62F778AD740}"/>
              </a:ext>
            </a:extLst>
          </p:cNvPr>
          <p:cNvSpPr/>
          <p:nvPr/>
        </p:nvSpPr>
        <p:spPr>
          <a:xfrm>
            <a:off x="10153590" y="2082264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Esagono 19">
            <a:extLst>
              <a:ext uri="{FF2B5EF4-FFF2-40B4-BE49-F238E27FC236}">
                <a16:creationId xmlns:a16="http://schemas.microsoft.com/office/drawing/2014/main" id="{12B4D158-9257-2894-AB1C-12108E105E08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FC1540DC-84A5-F0FE-AE61-5CCE4B4BDEA4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4F9A1C-B71D-9A05-704A-12E60729A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643" y="2687013"/>
            <a:ext cx="2328942" cy="232894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3" name="Esagono 22">
            <a:extLst>
              <a:ext uri="{FF2B5EF4-FFF2-40B4-BE49-F238E27FC236}">
                <a16:creationId xmlns:a16="http://schemas.microsoft.com/office/drawing/2014/main" id="{54647ECC-CB17-2B1A-2317-B2E9656425BA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283E3A41-9B3E-77EB-8204-165915EC5F68}"/>
              </a:ext>
            </a:extLst>
          </p:cNvPr>
          <p:cNvSpPr/>
          <p:nvPr/>
        </p:nvSpPr>
        <p:spPr>
          <a:xfrm>
            <a:off x="216135" y="356551"/>
            <a:ext cx="7950015" cy="665715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Criticità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01568B8D-53DE-2192-CC33-4C685824474A}"/>
              </a:ext>
            </a:extLst>
          </p:cNvPr>
          <p:cNvSpPr/>
          <p:nvPr/>
        </p:nvSpPr>
        <p:spPr>
          <a:xfrm>
            <a:off x="248155" y="1346794"/>
            <a:ext cx="7950015" cy="1236277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sz="1800" b="1" dirty="0">
                <a:solidFill>
                  <a:srgbClr val="163567"/>
                </a:solidFill>
              </a:rPr>
              <a:t>Criterio per i talk consigliati</a:t>
            </a:r>
          </a:p>
          <a:p>
            <a:r>
              <a:rPr lang="it-IT" sz="1800" dirty="0">
                <a:solidFill>
                  <a:srgbClr val="163567"/>
                </a:solidFill>
              </a:rPr>
              <a:t>Per capire se effettivamente il numero di visualizzazioni possa essere un valido  criterio per stabilire il video consigliato, sarebbe idoneo effettuare delle </a:t>
            </a:r>
            <a:r>
              <a:rPr lang="it-IT" sz="1800" b="1" dirty="0">
                <a:solidFill>
                  <a:srgbClr val="163567"/>
                </a:solidFill>
              </a:rPr>
              <a:t>ricerche di gradimento </a:t>
            </a:r>
            <a:r>
              <a:rPr lang="it-IT" sz="1800" dirty="0">
                <a:solidFill>
                  <a:srgbClr val="163567"/>
                </a:solidFill>
              </a:rPr>
              <a:t>tra gli utenti dell'applicazione. </a:t>
            </a:r>
            <a:endParaRPr lang="it-IT" sz="1800" b="1" dirty="0">
              <a:solidFill>
                <a:srgbClr val="163567"/>
              </a:solidFill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6991A60B-6D6F-8F88-4BFD-2FBC6FA9E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6011" y="2717800"/>
            <a:ext cx="1780627" cy="17806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836290FB-7668-48C1-9D23-D6202E9705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535" y="2889692"/>
            <a:ext cx="565593" cy="56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F2E50350-0227-7BB5-285C-0DE47E3FE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1596" y="2889691"/>
            <a:ext cx="565593" cy="56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46A1211-1303-5ACF-92CE-CBBCF3E2EE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535" y="3667840"/>
            <a:ext cx="565593" cy="56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8C1DB93-ABEF-7C32-097A-70EA4C7FDD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1596" y="3664970"/>
            <a:ext cx="565593" cy="56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Segno di addizione 41">
            <a:extLst>
              <a:ext uri="{FF2B5EF4-FFF2-40B4-BE49-F238E27FC236}">
                <a16:creationId xmlns:a16="http://schemas.microsoft.com/office/drawing/2014/main" id="{C3B98F4D-61D2-248D-1B86-5D13A3B057D8}"/>
              </a:ext>
            </a:extLst>
          </p:cNvPr>
          <p:cNvSpPr/>
          <p:nvPr/>
        </p:nvSpPr>
        <p:spPr>
          <a:xfrm>
            <a:off x="2037588" y="3144844"/>
            <a:ext cx="773793" cy="761420"/>
          </a:xfrm>
          <a:prstGeom prst="mathPlus">
            <a:avLst/>
          </a:prstGeom>
          <a:solidFill>
            <a:srgbClr val="FFD38A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Uguale a 43">
            <a:extLst>
              <a:ext uri="{FF2B5EF4-FFF2-40B4-BE49-F238E27FC236}">
                <a16:creationId xmlns:a16="http://schemas.microsoft.com/office/drawing/2014/main" id="{50A4ECDF-7079-3B73-CE6C-257B5E8C3C85}"/>
              </a:ext>
            </a:extLst>
          </p:cNvPr>
          <p:cNvSpPr/>
          <p:nvPr/>
        </p:nvSpPr>
        <p:spPr>
          <a:xfrm>
            <a:off x="5001674" y="3256394"/>
            <a:ext cx="670698" cy="676793"/>
          </a:xfrm>
          <a:prstGeom prst="mathEqual">
            <a:avLst/>
          </a:prstGeom>
          <a:solidFill>
            <a:srgbClr val="FFD38A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1DEA6085-981B-F89D-0DE1-73A3135953B7}"/>
              </a:ext>
            </a:extLst>
          </p:cNvPr>
          <p:cNvSpPr/>
          <p:nvPr/>
        </p:nvSpPr>
        <p:spPr>
          <a:xfrm>
            <a:off x="216135" y="4893067"/>
            <a:ext cx="7950015" cy="1236277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sz="1800" b="1" dirty="0">
                <a:solidFill>
                  <a:srgbClr val="163567"/>
                </a:solidFill>
              </a:rPr>
              <a:t>Raccomandazione Ciclica</a:t>
            </a:r>
          </a:p>
          <a:p>
            <a:r>
              <a:rPr lang="it-IT" sz="1800" dirty="0">
                <a:solidFill>
                  <a:srgbClr val="163567"/>
                </a:solidFill>
              </a:rPr>
              <a:t>C’è il rischio che, anche indirettamente, due video con molte visualizzazioni vengano raccomandati a vicenda creando di conseguenza un ciclo in cui si è bloccati nella visualizzazione ciclica degli stessi video</a:t>
            </a:r>
            <a:endParaRPr lang="it-IT" sz="1800" b="1" dirty="0">
              <a:solidFill>
                <a:srgbClr val="163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7A79EC07-1639-2993-4B17-AD25B36E770F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rgbClr val="FFAB40">
                  <a:lumMod val="0"/>
                  <a:lumOff val="100000"/>
                </a:srgbClr>
              </a:gs>
              <a:gs pos="35000">
                <a:srgbClr val="FFAB40">
                  <a:lumMod val="0"/>
                  <a:lumOff val="100000"/>
                </a:srgbClr>
              </a:gs>
              <a:gs pos="100000">
                <a:srgbClr val="FFAB40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4285F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Esagono 23">
            <a:extLst>
              <a:ext uri="{FF2B5EF4-FFF2-40B4-BE49-F238E27FC236}">
                <a16:creationId xmlns:a16="http://schemas.microsoft.com/office/drawing/2014/main" id="{ECF74C7B-FC79-0242-79F8-E585C252D609}"/>
              </a:ext>
            </a:extLst>
          </p:cNvPr>
          <p:cNvSpPr/>
          <p:nvPr/>
        </p:nvSpPr>
        <p:spPr>
          <a:xfrm>
            <a:off x="8712563" y="1108923"/>
            <a:ext cx="1824000" cy="1824000"/>
          </a:xfrm>
          <a:prstGeom prst="hexagon">
            <a:avLst/>
          </a:prstGeom>
          <a:blipFill dpi="0" rotWithShape="1">
            <a:blip r:embed="rId4">
              <a:biLevel thresh="75000"/>
            </a:blip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1" name="Esagono 30">
            <a:extLst>
              <a:ext uri="{FF2B5EF4-FFF2-40B4-BE49-F238E27FC236}">
                <a16:creationId xmlns:a16="http://schemas.microsoft.com/office/drawing/2014/main" id="{7EB1D620-23E8-7F33-8553-38E187DA86B8}"/>
              </a:ext>
            </a:extLst>
          </p:cNvPr>
          <p:cNvSpPr/>
          <p:nvPr/>
        </p:nvSpPr>
        <p:spPr>
          <a:xfrm>
            <a:off x="10153590" y="2082264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D0CCE112-C6C1-0BA7-A3D8-0DBB8590A59B}"/>
              </a:ext>
            </a:extLst>
          </p:cNvPr>
          <p:cNvSpPr/>
          <p:nvPr/>
        </p:nvSpPr>
        <p:spPr>
          <a:xfrm>
            <a:off x="8358569" y="0"/>
            <a:ext cx="3820160" cy="6858000"/>
          </a:xfrm>
          <a:custGeom>
            <a:avLst/>
            <a:gdLst>
              <a:gd name="connsiteX0" fmla="*/ 2237750 w 3820160"/>
              <a:gd name="connsiteY0" fmla="*/ 4001440 h 6858000"/>
              <a:gd name="connsiteX1" fmla="*/ 1781750 w 3820160"/>
              <a:gd name="connsiteY1" fmla="*/ 4913440 h 6858000"/>
              <a:gd name="connsiteX2" fmla="*/ 2237750 w 3820160"/>
              <a:gd name="connsiteY2" fmla="*/ 5825440 h 6858000"/>
              <a:gd name="connsiteX3" fmla="*/ 3149750 w 3820160"/>
              <a:gd name="connsiteY3" fmla="*/ 5825440 h 6858000"/>
              <a:gd name="connsiteX4" fmla="*/ 3605750 w 3820160"/>
              <a:gd name="connsiteY4" fmla="*/ 4913440 h 6858000"/>
              <a:gd name="connsiteX5" fmla="*/ 3149750 w 3820160"/>
              <a:gd name="connsiteY5" fmla="*/ 4001440 h 6858000"/>
              <a:gd name="connsiteX6" fmla="*/ 796723 w 3820160"/>
              <a:gd name="connsiteY6" fmla="*/ 3039465 h 6858000"/>
              <a:gd name="connsiteX7" fmla="*/ 340723 w 3820160"/>
              <a:gd name="connsiteY7" fmla="*/ 3951464 h 6858000"/>
              <a:gd name="connsiteX8" fmla="*/ 796723 w 3820160"/>
              <a:gd name="connsiteY8" fmla="*/ 4863464 h 6858000"/>
              <a:gd name="connsiteX9" fmla="*/ 1708723 w 3820160"/>
              <a:gd name="connsiteY9" fmla="*/ 4863464 h 6858000"/>
              <a:gd name="connsiteX10" fmla="*/ 2164723 w 3820160"/>
              <a:gd name="connsiteY10" fmla="*/ 3951464 h 6858000"/>
              <a:gd name="connsiteX11" fmla="*/ 1708723 w 3820160"/>
              <a:gd name="connsiteY11" fmla="*/ 3039465 h 6858000"/>
              <a:gd name="connsiteX12" fmla="*/ 2237750 w 3820160"/>
              <a:gd name="connsiteY12" fmla="*/ 2082264 h 6858000"/>
              <a:gd name="connsiteX13" fmla="*/ 1781750 w 3820160"/>
              <a:gd name="connsiteY13" fmla="*/ 2994265 h 6858000"/>
              <a:gd name="connsiteX14" fmla="*/ 2237750 w 3820160"/>
              <a:gd name="connsiteY14" fmla="*/ 3906264 h 6858000"/>
              <a:gd name="connsiteX15" fmla="*/ 3149750 w 3820160"/>
              <a:gd name="connsiteY15" fmla="*/ 3906264 h 6858000"/>
              <a:gd name="connsiteX16" fmla="*/ 3605750 w 3820160"/>
              <a:gd name="connsiteY16" fmla="*/ 2994265 h 6858000"/>
              <a:gd name="connsiteX17" fmla="*/ 3149750 w 3820160"/>
              <a:gd name="connsiteY17" fmla="*/ 2082264 h 6858000"/>
              <a:gd name="connsiteX18" fmla="*/ 796723 w 3820160"/>
              <a:gd name="connsiteY18" fmla="*/ 1108923 h 6858000"/>
              <a:gd name="connsiteX19" fmla="*/ 340723 w 3820160"/>
              <a:gd name="connsiteY19" fmla="*/ 2020924 h 6858000"/>
              <a:gd name="connsiteX20" fmla="*/ 796723 w 3820160"/>
              <a:gd name="connsiteY20" fmla="*/ 2932923 h 6858000"/>
              <a:gd name="connsiteX21" fmla="*/ 1708723 w 3820160"/>
              <a:gd name="connsiteY21" fmla="*/ 2932923 h 6858000"/>
              <a:gd name="connsiteX22" fmla="*/ 2164723 w 3820160"/>
              <a:gd name="connsiteY22" fmla="*/ 2020924 h 6858000"/>
              <a:gd name="connsiteX23" fmla="*/ 1708723 w 3820160"/>
              <a:gd name="connsiteY23" fmla="*/ 1108923 h 6858000"/>
              <a:gd name="connsiteX24" fmla="*/ 0 w 3820160"/>
              <a:gd name="connsiteY24" fmla="*/ 0 h 6858000"/>
              <a:gd name="connsiteX25" fmla="*/ 3820160 w 3820160"/>
              <a:gd name="connsiteY25" fmla="*/ 0 h 6858000"/>
              <a:gd name="connsiteX26" fmla="*/ 3820160 w 3820160"/>
              <a:gd name="connsiteY26" fmla="*/ 6858000 h 6858000"/>
              <a:gd name="connsiteX27" fmla="*/ 0 w 382016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0160" h="6858000">
                <a:moveTo>
                  <a:pt x="2237750" y="4001440"/>
                </a:moveTo>
                <a:lnTo>
                  <a:pt x="1781750" y="4913440"/>
                </a:lnTo>
                <a:lnTo>
                  <a:pt x="2237750" y="5825440"/>
                </a:lnTo>
                <a:lnTo>
                  <a:pt x="3149750" y="5825440"/>
                </a:lnTo>
                <a:lnTo>
                  <a:pt x="3605750" y="4913440"/>
                </a:lnTo>
                <a:lnTo>
                  <a:pt x="3149750" y="4001440"/>
                </a:lnTo>
                <a:close/>
                <a:moveTo>
                  <a:pt x="796723" y="3039465"/>
                </a:moveTo>
                <a:lnTo>
                  <a:pt x="340723" y="3951464"/>
                </a:lnTo>
                <a:lnTo>
                  <a:pt x="796723" y="4863464"/>
                </a:lnTo>
                <a:lnTo>
                  <a:pt x="1708723" y="4863464"/>
                </a:lnTo>
                <a:lnTo>
                  <a:pt x="2164723" y="3951464"/>
                </a:lnTo>
                <a:lnTo>
                  <a:pt x="1708723" y="3039465"/>
                </a:lnTo>
                <a:close/>
                <a:moveTo>
                  <a:pt x="2237750" y="2082264"/>
                </a:moveTo>
                <a:lnTo>
                  <a:pt x="1781750" y="2994265"/>
                </a:lnTo>
                <a:lnTo>
                  <a:pt x="2237750" y="3906264"/>
                </a:lnTo>
                <a:lnTo>
                  <a:pt x="3149750" y="3906264"/>
                </a:lnTo>
                <a:lnTo>
                  <a:pt x="3605750" y="2994265"/>
                </a:lnTo>
                <a:lnTo>
                  <a:pt x="3149750" y="2082264"/>
                </a:lnTo>
                <a:close/>
                <a:moveTo>
                  <a:pt x="796723" y="1108923"/>
                </a:moveTo>
                <a:lnTo>
                  <a:pt x="340723" y="2020924"/>
                </a:lnTo>
                <a:lnTo>
                  <a:pt x="796723" y="2932923"/>
                </a:lnTo>
                <a:lnTo>
                  <a:pt x="1708723" y="2932923"/>
                </a:lnTo>
                <a:lnTo>
                  <a:pt x="2164723" y="2020924"/>
                </a:lnTo>
                <a:lnTo>
                  <a:pt x="1708723" y="1108923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4" name="Esagono 33">
            <a:extLst>
              <a:ext uri="{FF2B5EF4-FFF2-40B4-BE49-F238E27FC236}">
                <a16:creationId xmlns:a16="http://schemas.microsoft.com/office/drawing/2014/main" id="{5C118BB0-99CE-43A4-EF7C-3D087AADAD5D}"/>
              </a:ext>
            </a:extLst>
          </p:cNvPr>
          <p:cNvSpPr/>
          <p:nvPr/>
        </p:nvSpPr>
        <p:spPr>
          <a:xfrm>
            <a:off x="8712563" y="3039464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" name="Esagono 34">
            <a:extLst>
              <a:ext uri="{FF2B5EF4-FFF2-40B4-BE49-F238E27FC236}">
                <a16:creationId xmlns:a16="http://schemas.microsoft.com/office/drawing/2014/main" id="{2C438CDB-AE29-C0ED-836C-E9F11522E336}"/>
              </a:ext>
            </a:extLst>
          </p:cNvPr>
          <p:cNvSpPr/>
          <p:nvPr/>
        </p:nvSpPr>
        <p:spPr>
          <a:xfrm>
            <a:off x="10153590" y="4001440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9B0E1624-CA57-3F3C-E351-B8C268CF54CC}"/>
              </a:ext>
            </a:extLst>
          </p:cNvPr>
          <p:cNvSpPr/>
          <p:nvPr/>
        </p:nvSpPr>
        <p:spPr>
          <a:xfrm>
            <a:off x="216135" y="356551"/>
            <a:ext cx="7950015" cy="665715"/>
          </a:xfrm>
          <a:prstGeom prst="roundRect">
            <a:avLst/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600" b="1" kern="0" dirty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Possibili evoluzioni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AB147E7E-149C-1869-2ED1-EEF3017E3D3C}"/>
              </a:ext>
            </a:extLst>
          </p:cNvPr>
          <p:cNvSpPr/>
          <p:nvPr/>
        </p:nvSpPr>
        <p:spPr>
          <a:xfrm>
            <a:off x="216135" y="1321608"/>
            <a:ext cx="7950015" cy="1521312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dirty="0">
                <a:solidFill>
                  <a:srgbClr val="163567"/>
                </a:solidFill>
              </a:rPr>
              <a:t>In futuro potrebbe essere utile inserire un criterio interno per valutare il gradimento di un talk.  </a:t>
            </a:r>
          </a:p>
          <a:p>
            <a:pPr marL="285750" indent="-285750">
              <a:buFont typeface="Arial"/>
              <a:buChar char="•"/>
            </a:pPr>
            <a:r>
              <a:rPr lang="it-IT" b="1" dirty="0">
                <a:solidFill>
                  <a:srgbClr val="163567"/>
                </a:solidFill>
              </a:rPr>
              <a:t>Inserimento sezione commenti </a:t>
            </a:r>
          </a:p>
          <a:p>
            <a:pPr marL="285750" indent="-285750">
              <a:buFont typeface="Arial"/>
              <a:buChar char="•"/>
            </a:pPr>
            <a:r>
              <a:rPr lang="it-IT" b="1" dirty="0">
                <a:solidFill>
                  <a:srgbClr val="163567"/>
                </a:solidFill>
              </a:rPr>
              <a:t>Visualizzazione like </a:t>
            </a:r>
          </a:p>
          <a:p>
            <a:endParaRPr lang="it-IT" sz="1800" b="1" dirty="0">
              <a:solidFill>
                <a:srgbClr val="163567"/>
              </a:solidFill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2B4C4217-B608-650E-E532-45BDF18AC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856" y="1257013"/>
            <a:ext cx="1722897" cy="1722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852D28A5-5734-3A5B-6BAB-9761602ED8BD}"/>
              </a:ext>
            </a:extLst>
          </p:cNvPr>
          <p:cNvSpPr/>
          <p:nvPr/>
        </p:nvSpPr>
        <p:spPr>
          <a:xfrm>
            <a:off x="216135" y="3142262"/>
            <a:ext cx="7950015" cy="2946490"/>
          </a:xfrm>
          <a:prstGeom prst="roundRect">
            <a:avLst>
              <a:gd name="adj" fmla="val 5945"/>
            </a:avLst>
          </a:prstGeom>
          <a:gradFill rotWithShape="1">
            <a:gsLst>
              <a:gs pos="0">
                <a:srgbClr val="FFAB40">
                  <a:tint val="50000"/>
                  <a:satMod val="300000"/>
                </a:srgbClr>
              </a:gs>
              <a:gs pos="35000">
                <a:srgbClr val="FFAB40">
                  <a:tint val="37000"/>
                  <a:satMod val="300000"/>
                </a:srgbClr>
              </a:gs>
              <a:gs pos="100000">
                <a:srgbClr val="FFAB4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33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6800" rIns="91440" bIns="45720" rtlCol="0" anchor="ctr">
            <a:spAutoFit/>
          </a:bodyPr>
          <a:lstStyle/>
          <a:p>
            <a:r>
              <a:rPr lang="it-IT" sz="1800" dirty="0">
                <a:solidFill>
                  <a:srgbClr val="163567"/>
                </a:solidFill>
              </a:rPr>
              <a:t>Converrebbe effettuare dei controlli per evitare</a:t>
            </a:r>
          </a:p>
          <a:p>
            <a:r>
              <a:rPr lang="it-IT" dirty="0">
                <a:solidFill>
                  <a:srgbClr val="163567"/>
                </a:solidFill>
              </a:rPr>
              <a:t>raccomandazioni cicliche:</a:t>
            </a:r>
          </a:p>
          <a:p>
            <a:pPr marL="285750" indent="-285750">
              <a:buFont typeface="Arial"/>
              <a:buChar char="•"/>
            </a:pPr>
            <a:r>
              <a:rPr lang="it-IT" b="1" dirty="0">
                <a:solidFill>
                  <a:srgbClr val="163567"/>
                </a:solidFill>
              </a:rPr>
              <a:t>Memorizzazione dei talk recenti</a:t>
            </a:r>
            <a:br>
              <a:rPr lang="it-IT" b="1" dirty="0">
                <a:solidFill>
                  <a:srgbClr val="163567"/>
                </a:solidFill>
              </a:rPr>
            </a:br>
            <a:r>
              <a:rPr lang="it-IT" dirty="0">
                <a:solidFill>
                  <a:srgbClr val="163567"/>
                </a:solidFill>
              </a:rPr>
              <a:t>Non garantisce che non ci saranno ripetizioni,</a:t>
            </a:r>
            <a:br>
              <a:rPr lang="it-IT" dirty="0">
                <a:solidFill>
                  <a:srgbClr val="163567"/>
                </a:solidFill>
              </a:rPr>
            </a:br>
            <a:r>
              <a:rPr lang="it-IT" dirty="0">
                <a:solidFill>
                  <a:srgbClr val="163567"/>
                </a:solidFill>
              </a:rPr>
              <a:t>ma risulta l’opzione più efficiente</a:t>
            </a:r>
            <a:endParaRPr lang="it-IT" b="1" dirty="0">
              <a:solidFill>
                <a:srgbClr val="163567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solidFill>
                  <a:srgbClr val="163567"/>
                </a:solidFill>
              </a:rPr>
              <a:t>Rimozioni di cicli nel database</a:t>
            </a:r>
            <a:br>
              <a:rPr lang="it-IT" b="1" dirty="0">
                <a:solidFill>
                  <a:srgbClr val="163567"/>
                </a:solidFill>
              </a:rPr>
            </a:br>
            <a:r>
              <a:rPr lang="it-IT" dirty="0">
                <a:solidFill>
                  <a:srgbClr val="163567"/>
                </a:solidFill>
              </a:rPr>
              <a:t>Garantisce l’assenza di cicli, ma la complessità del processo di rimozione cresce all’aumentare dei talk e rischia di svuotare la lista </a:t>
            </a:r>
            <a:r>
              <a:rPr lang="it-IT" b="1" dirty="0" err="1">
                <a:solidFill>
                  <a:srgbClr val="163567"/>
                </a:solidFill>
              </a:rPr>
              <a:t>watch_next</a:t>
            </a:r>
            <a:r>
              <a:rPr lang="it-IT">
                <a:solidFill>
                  <a:srgbClr val="163567"/>
                </a:solidFill>
              </a:rPr>
              <a:t> di alcuni di essi</a:t>
            </a:r>
          </a:p>
          <a:p>
            <a:endParaRPr lang="it-IT" sz="1800" b="1" dirty="0">
              <a:solidFill>
                <a:srgbClr val="163567"/>
              </a:solidFill>
            </a:endParaRP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5D285C4D-0821-BA2B-3164-765A7A459D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4369" y="3199401"/>
            <a:ext cx="1372055" cy="137205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3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Helvetica Neue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ELHADJI FALLOU FALL</cp:lastModifiedBy>
  <cp:revision>2</cp:revision>
  <dcterms:created xsi:type="dcterms:W3CDTF">2024-07-16T15:50:37Z</dcterms:created>
  <dcterms:modified xsi:type="dcterms:W3CDTF">2024-07-20T19:02:02Z</dcterms:modified>
</cp:coreProperties>
</file>