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2"/>
  </p:notesMasterIdLst>
  <p:sldIdLst>
    <p:sldId id="256" r:id="rId2"/>
    <p:sldId id="278" r:id="rId3"/>
    <p:sldId id="270" r:id="rId4"/>
    <p:sldId id="271" r:id="rId5"/>
    <p:sldId id="257" r:id="rId6"/>
    <p:sldId id="258" r:id="rId7"/>
    <p:sldId id="269" r:id="rId8"/>
    <p:sldId id="274" r:id="rId9"/>
    <p:sldId id="262" r:id="rId10"/>
    <p:sldId id="268" r:id="rId11"/>
    <p:sldId id="265" r:id="rId12"/>
    <p:sldId id="266" r:id="rId13"/>
    <p:sldId id="267" r:id="rId14"/>
    <p:sldId id="261" r:id="rId15"/>
    <p:sldId id="264" r:id="rId16"/>
    <p:sldId id="263" r:id="rId17"/>
    <p:sldId id="275" r:id="rId18"/>
    <p:sldId id="276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A31244B-51B0-44BA-AE01-D2405F688917}">
          <p14:sldIdLst>
            <p14:sldId id="256"/>
            <p14:sldId id="278"/>
            <p14:sldId id="270"/>
            <p14:sldId id="271"/>
            <p14:sldId id="257"/>
            <p14:sldId id="258"/>
            <p14:sldId id="269"/>
            <p14:sldId id="274"/>
            <p14:sldId id="262"/>
            <p14:sldId id="268"/>
            <p14:sldId id="265"/>
            <p14:sldId id="266"/>
            <p14:sldId id="267"/>
            <p14:sldId id="261"/>
            <p14:sldId id="264"/>
            <p14:sldId id="263"/>
            <p14:sldId id="275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6" autoAdjust="0"/>
    <p:restoredTop sz="94660"/>
  </p:normalViewPr>
  <p:slideViewPr>
    <p:cSldViewPr snapToGrid="0">
      <p:cViewPr>
        <p:scale>
          <a:sx n="66" d="100"/>
          <a:sy n="66" d="100"/>
        </p:scale>
        <p:origin x="825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34DE7-7038-4231-B19D-37DE3C2B6535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C9D17B8-1E0F-4585-A1E4-05EFB6580DC6}">
      <dgm:prSet phldrT="[Texte]"/>
      <dgm:spPr/>
      <dgm:t>
        <a:bodyPr/>
        <a:lstStyle/>
        <a:p>
          <a:r>
            <a:rPr lang="fr-FR" dirty="0"/>
            <a:t>Sélection des meilleurs individus</a:t>
          </a:r>
        </a:p>
      </dgm:t>
    </dgm:pt>
    <dgm:pt modelId="{A2F3DFEA-940A-4CD5-8442-F2AA1E966B8E}" type="parTrans" cxnId="{487A1639-A3AD-4303-9207-96EA577C5005}">
      <dgm:prSet/>
      <dgm:spPr/>
      <dgm:t>
        <a:bodyPr/>
        <a:lstStyle/>
        <a:p>
          <a:endParaRPr lang="fr-FR"/>
        </a:p>
      </dgm:t>
    </dgm:pt>
    <dgm:pt modelId="{E3EE1948-338B-4DF3-953D-E77BD201AE6F}" type="sibTrans" cxnId="{487A1639-A3AD-4303-9207-96EA577C5005}">
      <dgm:prSet/>
      <dgm:spPr/>
      <dgm:t>
        <a:bodyPr/>
        <a:lstStyle/>
        <a:p>
          <a:endParaRPr lang="fr-FR"/>
        </a:p>
      </dgm:t>
    </dgm:pt>
    <dgm:pt modelId="{FAD0CCF2-CF87-4BD5-B9A7-164E61AB6D5F}">
      <dgm:prSet phldrT="[Texte]"/>
      <dgm:spPr/>
      <dgm:t>
        <a:bodyPr/>
        <a:lstStyle/>
        <a:p>
          <a:r>
            <a:rPr lang="fr-FR" dirty="0"/>
            <a:t>Croisement</a:t>
          </a:r>
        </a:p>
      </dgm:t>
    </dgm:pt>
    <dgm:pt modelId="{613A83C9-D665-44C8-B81A-2F0700648B62}" type="parTrans" cxnId="{8FD173C1-7F74-471E-9653-054EB0CB3A36}">
      <dgm:prSet/>
      <dgm:spPr/>
      <dgm:t>
        <a:bodyPr/>
        <a:lstStyle/>
        <a:p>
          <a:endParaRPr lang="fr-FR"/>
        </a:p>
      </dgm:t>
    </dgm:pt>
    <dgm:pt modelId="{E83938B0-3A47-4B6F-A89B-E2A9DF0F6CF8}" type="sibTrans" cxnId="{8FD173C1-7F74-471E-9653-054EB0CB3A36}">
      <dgm:prSet/>
      <dgm:spPr/>
      <dgm:t>
        <a:bodyPr/>
        <a:lstStyle/>
        <a:p>
          <a:endParaRPr lang="fr-FR"/>
        </a:p>
      </dgm:t>
    </dgm:pt>
    <dgm:pt modelId="{4C9AF7CF-F533-416A-BAB9-2317FDA7CAED}">
      <dgm:prSet phldrT="[Texte]"/>
      <dgm:spPr/>
      <dgm:t>
        <a:bodyPr/>
        <a:lstStyle/>
        <a:p>
          <a:r>
            <a:rPr lang="fr-FR" dirty="0"/>
            <a:t>Mutation</a:t>
          </a:r>
        </a:p>
      </dgm:t>
    </dgm:pt>
    <dgm:pt modelId="{54681809-F363-4332-AFFD-78821A42FBCB}" type="parTrans" cxnId="{B63E52F2-23A9-45E1-9ED0-A2D2599ACA21}">
      <dgm:prSet/>
      <dgm:spPr/>
      <dgm:t>
        <a:bodyPr/>
        <a:lstStyle/>
        <a:p>
          <a:endParaRPr lang="fr-FR"/>
        </a:p>
      </dgm:t>
    </dgm:pt>
    <dgm:pt modelId="{6B604EBD-4A7F-4010-9160-8570DC852975}" type="sibTrans" cxnId="{B63E52F2-23A9-45E1-9ED0-A2D2599ACA21}">
      <dgm:prSet/>
      <dgm:spPr/>
      <dgm:t>
        <a:bodyPr/>
        <a:lstStyle/>
        <a:p>
          <a:endParaRPr lang="fr-FR"/>
        </a:p>
      </dgm:t>
    </dgm:pt>
    <dgm:pt modelId="{91E669FD-4769-4DB4-AB1D-B05160BF2D18}">
      <dgm:prSet phldrT="[Texte]"/>
      <dgm:spPr/>
      <dgm:t>
        <a:bodyPr/>
        <a:lstStyle/>
        <a:p>
          <a:r>
            <a:rPr lang="fr-FR" dirty="0"/>
            <a:t>Evaluation des individus</a:t>
          </a:r>
        </a:p>
      </dgm:t>
    </dgm:pt>
    <dgm:pt modelId="{2077F043-3261-4E24-9B23-E748D9ED5BA4}" type="parTrans" cxnId="{33BA9512-234A-4FB8-B419-471148D2535B}">
      <dgm:prSet/>
      <dgm:spPr/>
      <dgm:t>
        <a:bodyPr/>
        <a:lstStyle/>
        <a:p>
          <a:endParaRPr lang="fr-FR"/>
        </a:p>
      </dgm:t>
    </dgm:pt>
    <dgm:pt modelId="{A3BC005A-728E-490B-8858-76FE20DA18EA}" type="sibTrans" cxnId="{33BA9512-234A-4FB8-B419-471148D2535B}">
      <dgm:prSet/>
      <dgm:spPr/>
      <dgm:t>
        <a:bodyPr/>
        <a:lstStyle/>
        <a:p>
          <a:endParaRPr lang="fr-FR"/>
        </a:p>
      </dgm:t>
    </dgm:pt>
    <dgm:pt modelId="{16D01B89-DEF0-4AE6-9B23-FAD62C3EFD89}">
      <dgm:prSet phldrT="[Texte]"/>
      <dgm:spPr/>
      <dgm:t>
        <a:bodyPr/>
        <a:lstStyle/>
        <a:p>
          <a:r>
            <a:rPr lang="fr-FR" dirty="0"/>
            <a:t>Fitness</a:t>
          </a:r>
        </a:p>
      </dgm:t>
    </dgm:pt>
    <dgm:pt modelId="{E8582143-A168-4A29-B6E1-C1A082A820FD}" type="parTrans" cxnId="{EF74FCFC-9309-46BB-8D6E-97422C101FF0}">
      <dgm:prSet/>
      <dgm:spPr/>
      <dgm:t>
        <a:bodyPr/>
        <a:lstStyle/>
        <a:p>
          <a:endParaRPr lang="fr-FR"/>
        </a:p>
      </dgm:t>
    </dgm:pt>
    <dgm:pt modelId="{D2786AF3-F313-4B22-B84A-4D5ED7CBF259}" type="sibTrans" cxnId="{EF74FCFC-9309-46BB-8D6E-97422C101FF0}">
      <dgm:prSet/>
      <dgm:spPr/>
      <dgm:t>
        <a:bodyPr/>
        <a:lstStyle/>
        <a:p>
          <a:endParaRPr lang="fr-FR"/>
        </a:p>
      </dgm:t>
    </dgm:pt>
    <dgm:pt modelId="{FF8E246B-38F6-4103-858D-651BA5EEF5E8}" type="pres">
      <dgm:prSet presAssocID="{B8434DE7-7038-4231-B19D-37DE3C2B6535}" presName="cycle" presStyleCnt="0">
        <dgm:presLayoutVars>
          <dgm:dir/>
          <dgm:resizeHandles val="exact"/>
        </dgm:presLayoutVars>
      </dgm:prSet>
      <dgm:spPr/>
    </dgm:pt>
    <dgm:pt modelId="{7D58B291-4E0C-4161-95D9-3804E77DFBB6}" type="pres">
      <dgm:prSet presAssocID="{91E669FD-4769-4DB4-AB1D-B05160BF2D18}" presName="node" presStyleLbl="node1" presStyleIdx="0" presStyleCnt="4">
        <dgm:presLayoutVars>
          <dgm:bulletEnabled val="1"/>
        </dgm:presLayoutVars>
      </dgm:prSet>
      <dgm:spPr/>
    </dgm:pt>
    <dgm:pt modelId="{211DE7BA-159C-4188-A746-1CEE7881E525}" type="pres">
      <dgm:prSet presAssocID="{91E669FD-4769-4DB4-AB1D-B05160BF2D18}" presName="spNode" presStyleCnt="0"/>
      <dgm:spPr/>
    </dgm:pt>
    <dgm:pt modelId="{18765658-D30B-4845-985B-B03FB1A5CE59}" type="pres">
      <dgm:prSet presAssocID="{A3BC005A-728E-490B-8858-76FE20DA18EA}" presName="sibTrans" presStyleLbl="sibTrans1D1" presStyleIdx="0" presStyleCnt="4"/>
      <dgm:spPr/>
    </dgm:pt>
    <dgm:pt modelId="{D38AA5F3-DEF1-4B66-933A-FD0E05119D21}" type="pres">
      <dgm:prSet presAssocID="{0C9D17B8-1E0F-4585-A1E4-05EFB6580DC6}" presName="node" presStyleLbl="node1" presStyleIdx="1" presStyleCnt="4">
        <dgm:presLayoutVars>
          <dgm:bulletEnabled val="1"/>
        </dgm:presLayoutVars>
      </dgm:prSet>
      <dgm:spPr/>
    </dgm:pt>
    <dgm:pt modelId="{D250BFAC-2AAF-4278-801B-2D646DD35651}" type="pres">
      <dgm:prSet presAssocID="{0C9D17B8-1E0F-4585-A1E4-05EFB6580DC6}" presName="spNode" presStyleCnt="0"/>
      <dgm:spPr/>
    </dgm:pt>
    <dgm:pt modelId="{6B23E5FF-CA49-4262-9F4F-DF3CEC77A7C4}" type="pres">
      <dgm:prSet presAssocID="{E3EE1948-338B-4DF3-953D-E77BD201AE6F}" presName="sibTrans" presStyleLbl="sibTrans1D1" presStyleIdx="1" presStyleCnt="4"/>
      <dgm:spPr/>
    </dgm:pt>
    <dgm:pt modelId="{6EC135FD-81B9-4AEB-9662-97336C1DA70A}" type="pres">
      <dgm:prSet presAssocID="{FAD0CCF2-CF87-4BD5-B9A7-164E61AB6D5F}" presName="node" presStyleLbl="node1" presStyleIdx="2" presStyleCnt="4">
        <dgm:presLayoutVars>
          <dgm:bulletEnabled val="1"/>
        </dgm:presLayoutVars>
      </dgm:prSet>
      <dgm:spPr/>
    </dgm:pt>
    <dgm:pt modelId="{5C5720B2-73F2-4395-AF3B-EC1FC5AA5834}" type="pres">
      <dgm:prSet presAssocID="{FAD0CCF2-CF87-4BD5-B9A7-164E61AB6D5F}" presName="spNode" presStyleCnt="0"/>
      <dgm:spPr/>
    </dgm:pt>
    <dgm:pt modelId="{A6902BBA-095D-40E8-A704-46C0251C734C}" type="pres">
      <dgm:prSet presAssocID="{E83938B0-3A47-4B6F-A89B-E2A9DF0F6CF8}" presName="sibTrans" presStyleLbl="sibTrans1D1" presStyleIdx="2" presStyleCnt="4"/>
      <dgm:spPr/>
    </dgm:pt>
    <dgm:pt modelId="{082311A5-878B-4D90-ACE9-79B306977200}" type="pres">
      <dgm:prSet presAssocID="{4C9AF7CF-F533-416A-BAB9-2317FDA7CAED}" presName="node" presStyleLbl="node1" presStyleIdx="3" presStyleCnt="4">
        <dgm:presLayoutVars>
          <dgm:bulletEnabled val="1"/>
        </dgm:presLayoutVars>
      </dgm:prSet>
      <dgm:spPr/>
    </dgm:pt>
    <dgm:pt modelId="{5772F380-B28B-437D-9602-B29F58F51441}" type="pres">
      <dgm:prSet presAssocID="{4C9AF7CF-F533-416A-BAB9-2317FDA7CAED}" presName="spNode" presStyleCnt="0"/>
      <dgm:spPr/>
    </dgm:pt>
    <dgm:pt modelId="{66D8768C-A6F5-42C1-9C50-43F81FEA94B4}" type="pres">
      <dgm:prSet presAssocID="{6B604EBD-4A7F-4010-9160-8570DC852975}" presName="sibTrans" presStyleLbl="sibTrans1D1" presStyleIdx="3" presStyleCnt="4"/>
      <dgm:spPr/>
    </dgm:pt>
  </dgm:ptLst>
  <dgm:cxnLst>
    <dgm:cxn modelId="{1E66A500-02D2-46E4-8A5F-BF21E7E52739}" type="presOf" srcId="{A3BC005A-728E-490B-8858-76FE20DA18EA}" destId="{18765658-D30B-4845-985B-B03FB1A5CE59}" srcOrd="0" destOrd="0" presId="urn:microsoft.com/office/officeart/2005/8/layout/cycle5"/>
    <dgm:cxn modelId="{33BA9512-234A-4FB8-B419-471148D2535B}" srcId="{B8434DE7-7038-4231-B19D-37DE3C2B6535}" destId="{91E669FD-4769-4DB4-AB1D-B05160BF2D18}" srcOrd="0" destOrd="0" parTransId="{2077F043-3261-4E24-9B23-E748D9ED5BA4}" sibTransId="{A3BC005A-728E-490B-8858-76FE20DA18EA}"/>
    <dgm:cxn modelId="{82AA171F-104E-4683-BF67-2D81587E28BC}" type="presOf" srcId="{91E669FD-4769-4DB4-AB1D-B05160BF2D18}" destId="{7D58B291-4E0C-4161-95D9-3804E77DFBB6}" srcOrd="0" destOrd="0" presId="urn:microsoft.com/office/officeart/2005/8/layout/cycle5"/>
    <dgm:cxn modelId="{E8A55C26-AA70-4059-B98A-501CB1690BDA}" type="presOf" srcId="{6B604EBD-4A7F-4010-9160-8570DC852975}" destId="{66D8768C-A6F5-42C1-9C50-43F81FEA94B4}" srcOrd="0" destOrd="0" presId="urn:microsoft.com/office/officeart/2005/8/layout/cycle5"/>
    <dgm:cxn modelId="{487A1639-A3AD-4303-9207-96EA577C5005}" srcId="{B8434DE7-7038-4231-B19D-37DE3C2B6535}" destId="{0C9D17B8-1E0F-4585-A1E4-05EFB6580DC6}" srcOrd="1" destOrd="0" parTransId="{A2F3DFEA-940A-4CD5-8442-F2AA1E966B8E}" sibTransId="{E3EE1948-338B-4DF3-953D-E77BD201AE6F}"/>
    <dgm:cxn modelId="{DFF5E75F-F28C-48A2-859B-3360A74E041F}" type="presOf" srcId="{FAD0CCF2-CF87-4BD5-B9A7-164E61AB6D5F}" destId="{6EC135FD-81B9-4AEB-9662-97336C1DA70A}" srcOrd="0" destOrd="0" presId="urn:microsoft.com/office/officeart/2005/8/layout/cycle5"/>
    <dgm:cxn modelId="{F1C9AE6F-5AD9-40DE-AF05-06DED19F387A}" type="presOf" srcId="{4C9AF7CF-F533-416A-BAB9-2317FDA7CAED}" destId="{082311A5-878B-4D90-ACE9-79B306977200}" srcOrd="0" destOrd="0" presId="urn:microsoft.com/office/officeart/2005/8/layout/cycle5"/>
    <dgm:cxn modelId="{18D47F86-877C-41D8-ACFC-379B21A86D98}" type="presOf" srcId="{E3EE1948-338B-4DF3-953D-E77BD201AE6F}" destId="{6B23E5FF-CA49-4262-9F4F-DF3CEC77A7C4}" srcOrd="0" destOrd="0" presId="urn:microsoft.com/office/officeart/2005/8/layout/cycle5"/>
    <dgm:cxn modelId="{D0AE7AB3-BDE7-4746-8BFD-EA81743E67A9}" type="presOf" srcId="{0C9D17B8-1E0F-4585-A1E4-05EFB6580DC6}" destId="{D38AA5F3-DEF1-4B66-933A-FD0E05119D21}" srcOrd="0" destOrd="0" presId="urn:microsoft.com/office/officeart/2005/8/layout/cycle5"/>
    <dgm:cxn modelId="{8FD173C1-7F74-471E-9653-054EB0CB3A36}" srcId="{B8434DE7-7038-4231-B19D-37DE3C2B6535}" destId="{FAD0CCF2-CF87-4BD5-B9A7-164E61AB6D5F}" srcOrd="2" destOrd="0" parTransId="{613A83C9-D665-44C8-B81A-2F0700648B62}" sibTransId="{E83938B0-3A47-4B6F-A89B-E2A9DF0F6CF8}"/>
    <dgm:cxn modelId="{C3B2C3CF-A6C6-4328-A7DD-0FFD58D586ED}" type="presOf" srcId="{16D01B89-DEF0-4AE6-9B23-FAD62C3EFD89}" destId="{7D58B291-4E0C-4161-95D9-3804E77DFBB6}" srcOrd="0" destOrd="1" presId="urn:microsoft.com/office/officeart/2005/8/layout/cycle5"/>
    <dgm:cxn modelId="{140851D3-211A-4601-B7ED-870087D5C386}" type="presOf" srcId="{B8434DE7-7038-4231-B19D-37DE3C2B6535}" destId="{FF8E246B-38F6-4103-858D-651BA5EEF5E8}" srcOrd="0" destOrd="0" presId="urn:microsoft.com/office/officeart/2005/8/layout/cycle5"/>
    <dgm:cxn modelId="{D83B90DF-8645-42D2-8B97-F542DF437E2D}" type="presOf" srcId="{E83938B0-3A47-4B6F-A89B-E2A9DF0F6CF8}" destId="{A6902BBA-095D-40E8-A704-46C0251C734C}" srcOrd="0" destOrd="0" presId="urn:microsoft.com/office/officeart/2005/8/layout/cycle5"/>
    <dgm:cxn modelId="{B63E52F2-23A9-45E1-9ED0-A2D2599ACA21}" srcId="{B8434DE7-7038-4231-B19D-37DE3C2B6535}" destId="{4C9AF7CF-F533-416A-BAB9-2317FDA7CAED}" srcOrd="3" destOrd="0" parTransId="{54681809-F363-4332-AFFD-78821A42FBCB}" sibTransId="{6B604EBD-4A7F-4010-9160-8570DC852975}"/>
    <dgm:cxn modelId="{EF74FCFC-9309-46BB-8D6E-97422C101FF0}" srcId="{91E669FD-4769-4DB4-AB1D-B05160BF2D18}" destId="{16D01B89-DEF0-4AE6-9B23-FAD62C3EFD89}" srcOrd="0" destOrd="0" parTransId="{E8582143-A168-4A29-B6E1-C1A082A820FD}" sibTransId="{D2786AF3-F313-4B22-B84A-4D5ED7CBF259}"/>
    <dgm:cxn modelId="{BD1B943B-41A0-4A61-BB74-A928CE0F6339}" type="presParOf" srcId="{FF8E246B-38F6-4103-858D-651BA5EEF5E8}" destId="{7D58B291-4E0C-4161-95D9-3804E77DFBB6}" srcOrd="0" destOrd="0" presId="urn:microsoft.com/office/officeart/2005/8/layout/cycle5"/>
    <dgm:cxn modelId="{B066B7A9-D6B7-44BF-A977-5BB999F633F4}" type="presParOf" srcId="{FF8E246B-38F6-4103-858D-651BA5EEF5E8}" destId="{211DE7BA-159C-4188-A746-1CEE7881E525}" srcOrd="1" destOrd="0" presId="urn:microsoft.com/office/officeart/2005/8/layout/cycle5"/>
    <dgm:cxn modelId="{BB65AB76-F434-4A71-AA61-B72ADD344AA2}" type="presParOf" srcId="{FF8E246B-38F6-4103-858D-651BA5EEF5E8}" destId="{18765658-D30B-4845-985B-B03FB1A5CE59}" srcOrd="2" destOrd="0" presId="urn:microsoft.com/office/officeart/2005/8/layout/cycle5"/>
    <dgm:cxn modelId="{D465DAE1-DDD8-4F04-9149-84B6D22F1F41}" type="presParOf" srcId="{FF8E246B-38F6-4103-858D-651BA5EEF5E8}" destId="{D38AA5F3-DEF1-4B66-933A-FD0E05119D21}" srcOrd="3" destOrd="0" presId="urn:microsoft.com/office/officeart/2005/8/layout/cycle5"/>
    <dgm:cxn modelId="{D9A1ACC4-67E4-482F-B1AB-6288C06389B4}" type="presParOf" srcId="{FF8E246B-38F6-4103-858D-651BA5EEF5E8}" destId="{D250BFAC-2AAF-4278-801B-2D646DD35651}" srcOrd="4" destOrd="0" presId="urn:microsoft.com/office/officeart/2005/8/layout/cycle5"/>
    <dgm:cxn modelId="{8394E30A-13A5-4659-946C-F76E8D887BFA}" type="presParOf" srcId="{FF8E246B-38F6-4103-858D-651BA5EEF5E8}" destId="{6B23E5FF-CA49-4262-9F4F-DF3CEC77A7C4}" srcOrd="5" destOrd="0" presId="urn:microsoft.com/office/officeart/2005/8/layout/cycle5"/>
    <dgm:cxn modelId="{672A98FE-FAA7-42CD-A7FF-8D60386804EB}" type="presParOf" srcId="{FF8E246B-38F6-4103-858D-651BA5EEF5E8}" destId="{6EC135FD-81B9-4AEB-9662-97336C1DA70A}" srcOrd="6" destOrd="0" presId="urn:microsoft.com/office/officeart/2005/8/layout/cycle5"/>
    <dgm:cxn modelId="{6A0DC4F5-B28C-4595-A71C-44F3FEE98716}" type="presParOf" srcId="{FF8E246B-38F6-4103-858D-651BA5EEF5E8}" destId="{5C5720B2-73F2-4395-AF3B-EC1FC5AA5834}" srcOrd="7" destOrd="0" presId="urn:microsoft.com/office/officeart/2005/8/layout/cycle5"/>
    <dgm:cxn modelId="{8BBF83F7-6638-44E4-8AEA-8235010DB339}" type="presParOf" srcId="{FF8E246B-38F6-4103-858D-651BA5EEF5E8}" destId="{A6902BBA-095D-40E8-A704-46C0251C734C}" srcOrd="8" destOrd="0" presId="urn:microsoft.com/office/officeart/2005/8/layout/cycle5"/>
    <dgm:cxn modelId="{4B1B8D11-49B8-4BE1-B28B-15D854EBF171}" type="presParOf" srcId="{FF8E246B-38F6-4103-858D-651BA5EEF5E8}" destId="{082311A5-878B-4D90-ACE9-79B306977200}" srcOrd="9" destOrd="0" presId="urn:microsoft.com/office/officeart/2005/8/layout/cycle5"/>
    <dgm:cxn modelId="{C48C0D1F-1831-4657-AA21-EA563529A20E}" type="presParOf" srcId="{FF8E246B-38F6-4103-858D-651BA5EEF5E8}" destId="{5772F380-B28B-437D-9602-B29F58F51441}" srcOrd="10" destOrd="0" presId="urn:microsoft.com/office/officeart/2005/8/layout/cycle5"/>
    <dgm:cxn modelId="{D1F09F00-BDF4-4C03-B97A-63F7F00C24D6}" type="presParOf" srcId="{FF8E246B-38F6-4103-858D-651BA5EEF5E8}" destId="{66D8768C-A6F5-42C1-9C50-43F81FEA94B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94439-4E2C-42F1-963E-AB886698D1C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BCAE46E9-483D-4E2B-B077-295654B61D03}">
      <dgm:prSet phldrT="[Texte]"/>
      <dgm:spPr/>
      <dgm:t>
        <a:bodyPr/>
        <a:lstStyle/>
        <a:p>
          <a:r>
            <a:rPr lang="fr-FR" dirty="0"/>
            <a:t>Classification des individus en espèces</a:t>
          </a:r>
        </a:p>
      </dgm:t>
    </dgm:pt>
    <dgm:pt modelId="{D5B1B6AC-1B1E-401E-87CA-4A5FA5D843C9}" type="parTrans" cxnId="{00477439-12B5-44D5-8B90-C875486DF871}">
      <dgm:prSet/>
      <dgm:spPr/>
      <dgm:t>
        <a:bodyPr/>
        <a:lstStyle/>
        <a:p>
          <a:endParaRPr lang="fr-FR"/>
        </a:p>
      </dgm:t>
    </dgm:pt>
    <dgm:pt modelId="{D2BFBCC3-EB17-436D-9A5C-1FF8E86C2CF1}" type="sibTrans" cxnId="{00477439-12B5-44D5-8B90-C875486DF871}">
      <dgm:prSet/>
      <dgm:spPr/>
      <dgm:t>
        <a:bodyPr/>
        <a:lstStyle/>
        <a:p>
          <a:endParaRPr lang="fr-FR"/>
        </a:p>
      </dgm:t>
    </dgm:pt>
    <dgm:pt modelId="{4386B4D4-AA63-4B60-A658-E8A6A8CE1C60}">
      <dgm:prSet phldrT="[Texte]"/>
      <dgm:spPr/>
      <dgm:t>
        <a:bodyPr/>
        <a:lstStyle/>
        <a:p>
          <a:r>
            <a:rPr lang="fr-FR" dirty="0"/>
            <a:t>Calcul du nombre de descendants attribués à chaque espèce</a:t>
          </a:r>
        </a:p>
      </dgm:t>
    </dgm:pt>
    <dgm:pt modelId="{61FDA36A-E60A-4C91-B859-189F6A6F88DD}" type="parTrans" cxnId="{66866C56-479F-4D46-BC64-368F79E90A3F}">
      <dgm:prSet/>
      <dgm:spPr/>
      <dgm:t>
        <a:bodyPr/>
        <a:lstStyle/>
        <a:p>
          <a:endParaRPr lang="fr-FR"/>
        </a:p>
      </dgm:t>
    </dgm:pt>
    <dgm:pt modelId="{72D8E2DD-7387-449A-8F3D-65F0EAA83D5E}" type="sibTrans" cxnId="{66866C56-479F-4D46-BC64-368F79E90A3F}">
      <dgm:prSet/>
      <dgm:spPr/>
      <dgm:t>
        <a:bodyPr/>
        <a:lstStyle/>
        <a:p>
          <a:endParaRPr lang="fr-FR"/>
        </a:p>
      </dgm:t>
    </dgm:pt>
    <dgm:pt modelId="{E1651AB6-31FA-4949-9482-C8C0DB3F012B}" type="pres">
      <dgm:prSet presAssocID="{39F94439-4E2C-42F1-963E-AB886698D1C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FF367AF-224D-4C0C-9F8D-E82CF62D9AB5}" type="pres">
      <dgm:prSet presAssocID="{BCAE46E9-483D-4E2B-B077-295654B61D03}" presName="Accent1" presStyleCnt="0"/>
      <dgm:spPr/>
    </dgm:pt>
    <dgm:pt modelId="{A9C41B83-851C-4BA8-8F74-8E3FB7DBADC6}" type="pres">
      <dgm:prSet presAssocID="{BCAE46E9-483D-4E2B-B077-295654B61D03}" presName="Accent" presStyleLbl="node1" presStyleIdx="0" presStyleCnt="2"/>
      <dgm:spPr/>
    </dgm:pt>
    <dgm:pt modelId="{1EA099D2-DE17-4E07-B9DC-11AF722D57C7}" type="pres">
      <dgm:prSet presAssocID="{BCAE46E9-483D-4E2B-B077-295654B61D03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06CD5580-010D-46D7-80B7-263AAE824DAF}" type="pres">
      <dgm:prSet presAssocID="{4386B4D4-AA63-4B60-A658-E8A6A8CE1C60}" presName="Accent2" presStyleCnt="0"/>
      <dgm:spPr/>
    </dgm:pt>
    <dgm:pt modelId="{73860678-1C19-4194-B15B-B8DA7BAE6562}" type="pres">
      <dgm:prSet presAssocID="{4386B4D4-AA63-4B60-A658-E8A6A8CE1C60}" presName="Accent" presStyleLbl="node1" presStyleIdx="1" presStyleCnt="2"/>
      <dgm:spPr/>
    </dgm:pt>
    <dgm:pt modelId="{9C73EFBF-F60E-4A3E-973B-FA41E81D4483}" type="pres">
      <dgm:prSet presAssocID="{4386B4D4-AA63-4B60-A658-E8A6A8CE1C60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00477439-12B5-44D5-8B90-C875486DF871}" srcId="{39F94439-4E2C-42F1-963E-AB886698D1CA}" destId="{BCAE46E9-483D-4E2B-B077-295654B61D03}" srcOrd="0" destOrd="0" parTransId="{D5B1B6AC-1B1E-401E-87CA-4A5FA5D843C9}" sibTransId="{D2BFBCC3-EB17-436D-9A5C-1FF8E86C2CF1}"/>
    <dgm:cxn modelId="{F463A55B-646E-434F-A734-DB7028DB41FB}" type="presOf" srcId="{BCAE46E9-483D-4E2B-B077-295654B61D03}" destId="{1EA099D2-DE17-4E07-B9DC-11AF722D57C7}" srcOrd="0" destOrd="0" presId="urn:microsoft.com/office/officeart/2009/layout/CircleArrowProcess"/>
    <dgm:cxn modelId="{66866C56-479F-4D46-BC64-368F79E90A3F}" srcId="{39F94439-4E2C-42F1-963E-AB886698D1CA}" destId="{4386B4D4-AA63-4B60-A658-E8A6A8CE1C60}" srcOrd="1" destOrd="0" parTransId="{61FDA36A-E60A-4C91-B859-189F6A6F88DD}" sibTransId="{72D8E2DD-7387-449A-8F3D-65F0EAA83D5E}"/>
    <dgm:cxn modelId="{6B0DFFA2-7533-4B2A-8699-3832BAC8642F}" type="presOf" srcId="{39F94439-4E2C-42F1-963E-AB886698D1CA}" destId="{E1651AB6-31FA-4949-9482-C8C0DB3F012B}" srcOrd="0" destOrd="0" presId="urn:microsoft.com/office/officeart/2009/layout/CircleArrowProcess"/>
    <dgm:cxn modelId="{8D5956DA-0CD7-4EE8-A1DD-6D3D50C375FF}" type="presOf" srcId="{4386B4D4-AA63-4B60-A658-E8A6A8CE1C60}" destId="{9C73EFBF-F60E-4A3E-973B-FA41E81D4483}" srcOrd="0" destOrd="0" presId="urn:microsoft.com/office/officeart/2009/layout/CircleArrowProcess"/>
    <dgm:cxn modelId="{4A8B89AA-3167-42E2-A0C0-FFC335B07BF9}" type="presParOf" srcId="{E1651AB6-31FA-4949-9482-C8C0DB3F012B}" destId="{3FF367AF-224D-4C0C-9F8D-E82CF62D9AB5}" srcOrd="0" destOrd="0" presId="urn:microsoft.com/office/officeart/2009/layout/CircleArrowProcess"/>
    <dgm:cxn modelId="{768CF30F-2BF5-47CF-A216-689B69DB9F50}" type="presParOf" srcId="{3FF367AF-224D-4C0C-9F8D-E82CF62D9AB5}" destId="{A9C41B83-851C-4BA8-8F74-8E3FB7DBADC6}" srcOrd="0" destOrd="0" presId="urn:microsoft.com/office/officeart/2009/layout/CircleArrowProcess"/>
    <dgm:cxn modelId="{043E6AD2-4E5D-4235-AB82-F71AFD9E358D}" type="presParOf" srcId="{E1651AB6-31FA-4949-9482-C8C0DB3F012B}" destId="{1EA099D2-DE17-4E07-B9DC-11AF722D57C7}" srcOrd="1" destOrd="0" presId="urn:microsoft.com/office/officeart/2009/layout/CircleArrowProcess"/>
    <dgm:cxn modelId="{F4B10689-C41C-484A-9A63-342F827224AB}" type="presParOf" srcId="{E1651AB6-31FA-4949-9482-C8C0DB3F012B}" destId="{06CD5580-010D-46D7-80B7-263AAE824DAF}" srcOrd="2" destOrd="0" presId="urn:microsoft.com/office/officeart/2009/layout/CircleArrowProcess"/>
    <dgm:cxn modelId="{733416ED-3C69-4DFF-9264-7C32095C2F00}" type="presParOf" srcId="{06CD5580-010D-46D7-80B7-263AAE824DAF}" destId="{73860678-1C19-4194-B15B-B8DA7BAE6562}" srcOrd="0" destOrd="0" presId="urn:microsoft.com/office/officeart/2009/layout/CircleArrowProcess"/>
    <dgm:cxn modelId="{4BFDE904-BE2A-4A6A-BD33-3378D7B292F7}" type="presParOf" srcId="{E1651AB6-31FA-4949-9482-C8C0DB3F012B}" destId="{9C73EFBF-F60E-4A3E-973B-FA41E81D4483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7D580-1CFB-4C4A-88CB-1E04D7C27DF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EEFE706-5FA0-4852-9003-CD8174CEF53D}">
      <dgm:prSet phldrT="[Texte]"/>
      <dgm:spPr/>
      <dgm:t>
        <a:bodyPr/>
        <a:lstStyle/>
        <a:p>
          <a:r>
            <a:rPr lang="fr-FR" dirty="0"/>
            <a:t>Convergence en deux temps: </a:t>
          </a:r>
        </a:p>
      </dgm:t>
    </dgm:pt>
    <dgm:pt modelId="{FA127558-5FC8-41E9-AB71-14E6A67C9224}" type="parTrans" cxnId="{37A8E577-EDB3-4428-BC45-99BBAB199AC8}">
      <dgm:prSet/>
      <dgm:spPr/>
      <dgm:t>
        <a:bodyPr/>
        <a:lstStyle/>
        <a:p>
          <a:endParaRPr lang="fr-FR"/>
        </a:p>
      </dgm:t>
    </dgm:pt>
    <dgm:pt modelId="{C988C432-2D97-4921-940B-D4A606C8FFC1}" type="sibTrans" cxnId="{37A8E577-EDB3-4428-BC45-99BBAB199AC8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6D2FE0C5-6B1D-4BC3-A9B2-261E88B15FC5}">
          <dgm:prSet/>
          <dgm:spPr/>
          <dgm:t>
            <a:bodyPr/>
            <a:lstStyle/>
            <a:p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fr-FR" b="1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fr-FR" b="1" i="1">
                          <a:latin typeface="Cambria Math" panose="02040503050406030204" pitchFamily="18" charset="0"/>
                        </a:rPr>
                        <m:t>𝒈</m:t>
                      </m:r>
                    </m:e>
                  </m:acc>
                  <m:r>
                    <a:rPr lang="fr-FR" b="1" i="1">
                      <a:latin typeface="Cambria Math" panose="02040503050406030204" pitchFamily="18" charset="0"/>
                    </a:rPr>
                    <m:t>=</m:t>
                  </m:r>
                  <m:r>
                    <a:rPr lang="fr-FR" b="1" i="1" smtClean="0">
                      <a:latin typeface="Cambria Math" panose="02040503050406030204" pitchFamily="18" charset="0"/>
                    </a:rPr>
                    <m:t>𝟏𝟒𝟎</m:t>
                  </m:r>
                </m:oMath>
              </a14:m>
              <a:r>
                <a:rPr lang="fr-FR" b="1" dirty="0"/>
                <a:t> </a:t>
              </a:r>
              <a:r>
                <a:rPr lang="fr-FR" dirty="0">
                  <a:sym typeface="Wingdings" panose="05000000000000000000" pitchFamily="2" charset="2"/>
                </a:rPr>
                <a:t>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fr-FR" b="1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fr-FR" b="1" i="1">
                          <a:latin typeface="Cambria Math" panose="02040503050406030204" pitchFamily="18" charset="0"/>
                        </a:rPr>
                        <m:t>𝒈</m:t>
                      </m:r>
                    </m:e>
                  </m:acc>
                  <m:r>
                    <a:rPr lang="fr-FR" b="1" i="1">
                      <a:latin typeface="Cambria Math" panose="02040503050406030204" pitchFamily="18" charset="0"/>
                    </a:rPr>
                    <m:t>=</m:t>
                  </m:r>
                  <m:r>
                    <a:rPr lang="fr-FR" b="1" i="1" smtClean="0">
                      <a:latin typeface="Cambria Math" panose="02040503050406030204" pitchFamily="18" charset="0"/>
                    </a:rPr>
                    <m:t>𝟖𝟎</m:t>
                  </m:r>
                </m:oMath>
              </a14:m>
              <a:r>
                <a:rPr lang="fr-FR" b="1" dirty="0"/>
                <a:t> </a:t>
              </a:r>
            </a:p>
          </dgm:t>
        </dgm:pt>
      </mc:Choice>
      <mc:Fallback xmlns="">
        <dgm:pt modelId="{6D2FE0C5-6B1D-4BC3-A9B2-261E88B15FC5}">
          <dgm:prSet/>
          <dgm:spPr/>
          <dgm:t>
            <a:bodyPr/>
            <a:lstStyle/>
            <a:p>
              <a:r>
                <a:rPr lang="fr-FR" b="1" i="0">
                  <a:latin typeface="Cambria Math" panose="02040503050406030204" pitchFamily="18" charset="0"/>
                </a:rPr>
                <a:t>𝒈 ̅=𝟏𝟒𝟎</a:t>
              </a:r>
              <a:r>
                <a:rPr lang="fr-FR" b="1" dirty="0"/>
                <a:t> </a:t>
              </a:r>
              <a:r>
                <a:rPr lang="fr-FR" dirty="0">
                  <a:sym typeface="Wingdings" panose="05000000000000000000" pitchFamily="2" charset="2"/>
                </a:rPr>
                <a:t> </a:t>
              </a:r>
              <a:r>
                <a:rPr lang="fr-FR" b="1" i="0">
                  <a:latin typeface="Cambria Math" panose="02040503050406030204" pitchFamily="18" charset="0"/>
                </a:rPr>
                <a:t>𝒈 ̅=𝟖𝟎</a:t>
              </a:r>
              <a:r>
                <a:rPr lang="fr-FR" b="1" dirty="0"/>
                <a:t> </a:t>
              </a:r>
            </a:p>
          </dgm:t>
        </dgm:pt>
      </mc:Fallback>
    </mc:AlternateContent>
    <dgm:pt modelId="{B356A113-3918-41E6-A3A5-F481980F1FEF}" type="parTrans" cxnId="{9DC33A77-B02E-4825-A57E-597C86C526F8}">
      <dgm:prSet/>
      <dgm:spPr/>
      <dgm:t>
        <a:bodyPr/>
        <a:lstStyle/>
        <a:p>
          <a:endParaRPr lang="fr-FR"/>
        </a:p>
      </dgm:t>
    </dgm:pt>
    <dgm:pt modelId="{CC27649D-11F3-42D1-9365-BF65365D72F6}" type="sibTrans" cxnId="{9DC33A77-B02E-4825-A57E-597C86C526F8}">
      <dgm:prSet/>
      <dgm:spPr/>
      <dgm:t>
        <a:bodyPr/>
        <a:lstStyle/>
        <a:p>
          <a:endParaRPr lang="fr-FR"/>
        </a:p>
      </dgm:t>
    </dgm:pt>
    <dgm:pt modelId="{AF1A4249-2943-43C7-9EAC-9278FC109EE5}">
      <dgm:prSet/>
      <dgm:spPr/>
      <dgm:t>
        <a:bodyPr/>
        <a:lstStyle/>
        <a:p>
          <a:r>
            <a:rPr lang="fr-FR" dirty="0"/>
            <a:t>Potentiel:</a:t>
          </a:r>
        </a:p>
      </dgm:t>
    </dgm:pt>
    <dgm:pt modelId="{2A3E9C3D-F49B-4D03-B0EE-BDB3764B22EE}" type="parTrans" cxnId="{DBA27206-367C-4447-9A36-5AE76BF430A5}">
      <dgm:prSet/>
      <dgm:spPr/>
      <dgm:t>
        <a:bodyPr/>
        <a:lstStyle/>
        <a:p>
          <a:endParaRPr lang="fr-FR"/>
        </a:p>
      </dgm:t>
    </dgm:pt>
    <dgm:pt modelId="{DBDFAA86-4858-4542-AC06-C5546B00124F}" type="sibTrans" cxnId="{DBA27206-367C-4447-9A36-5AE76BF430A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6DE3750-1C03-4F63-BDF6-DDC0F4B6D9D3}">
          <dgm:prSet/>
          <dgm:spPr/>
          <dgm:t>
            <a:bodyPr/>
            <a:lstStyle/>
            <a:p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fr-FR" b="1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fr-FR" b="1" i="1">
                          <a:latin typeface="Cambria Math" panose="02040503050406030204" pitchFamily="18" charset="0"/>
                        </a:rPr>
                        <m:t>𝒈</m:t>
                      </m:r>
                    </m:e>
                  </m:acc>
                  <m:r>
                    <a:rPr lang="fr-FR" b="1" i="1">
                      <a:latin typeface="Cambria Math" panose="02040503050406030204" pitchFamily="18" charset="0"/>
                    </a:rPr>
                    <m:t>=</m:t>
                  </m:r>
                  <m:r>
                    <a:rPr lang="fr-FR" b="1" i="1" smtClean="0">
                      <a:latin typeface="Cambria Math" panose="02040503050406030204" pitchFamily="18" charset="0"/>
                    </a:rPr>
                    <m:t>𝟖𝟎</m:t>
                  </m:r>
                </m:oMath>
              </a14:m>
              <a:r>
                <a:rPr lang="fr-FR" b="1" dirty="0"/>
                <a:t> </a:t>
              </a:r>
              <a:r>
                <a:rPr lang="fr-FR" dirty="0">
                  <a:sym typeface="Wingdings" panose="05000000000000000000" pitchFamily="2" charset="2"/>
                </a:rPr>
                <a:t>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fr-FR" b="1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fr-FR" b="1" i="1">
                          <a:latin typeface="Cambria Math" panose="02040503050406030204" pitchFamily="18" charset="0"/>
                        </a:rPr>
                        <m:t>𝒈</m:t>
                      </m:r>
                    </m:e>
                  </m:acc>
                  <m:r>
                    <a:rPr lang="fr-FR" b="1" i="1">
                      <a:latin typeface="Cambria Math" panose="02040503050406030204" pitchFamily="18" charset="0"/>
                    </a:rPr>
                    <m:t>=</m:t>
                  </m:r>
                  <m:r>
                    <a:rPr lang="fr-FR" b="1" i="1">
                      <a:latin typeface="Cambria Math" panose="02040503050406030204" pitchFamily="18" charset="0"/>
                    </a:rPr>
                    <m:t>𝟒𝟎</m:t>
                  </m:r>
                </m:oMath>
              </a14:m>
              <a:r>
                <a:rPr lang="fr-FR" b="1" dirty="0"/>
                <a:t> </a:t>
              </a:r>
            </a:p>
          </dgm:t>
        </dgm:pt>
      </mc:Choice>
      <mc:Fallback xmlns="">
        <dgm:pt modelId="{46DE3750-1C03-4F63-BDF6-DDC0F4B6D9D3}">
          <dgm:prSet/>
          <dgm:spPr/>
          <dgm:t>
            <a:bodyPr/>
            <a:lstStyle/>
            <a:p>
              <a:r>
                <a:rPr lang="fr-FR" b="1" i="0">
                  <a:latin typeface="Cambria Math" panose="02040503050406030204" pitchFamily="18" charset="0"/>
                </a:rPr>
                <a:t>𝒈 ̅=𝟖𝟎</a:t>
              </a:r>
              <a:r>
                <a:rPr lang="fr-FR" b="1" dirty="0"/>
                <a:t> </a:t>
              </a:r>
              <a:r>
                <a:rPr lang="fr-FR" dirty="0">
                  <a:sym typeface="Wingdings" panose="05000000000000000000" pitchFamily="2" charset="2"/>
                </a:rPr>
                <a:t> </a:t>
              </a:r>
              <a:r>
                <a:rPr lang="fr-FR" b="1" i="0">
                  <a:latin typeface="Cambria Math" panose="02040503050406030204" pitchFamily="18" charset="0"/>
                </a:rPr>
                <a:t>𝒈 ̅=𝟒𝟎</a:t>
              </a:r>
              <a:r>
                <a:rPr lang="fr-FR" b="1" dirty="0"/>
                <a:t> </a:t>
              </a:r>
            </a:p>
          </dgm:t>
        </dgm:pt>
      </mc:Fallback>
    </mc:AlternateContent>
    <dgm:pt modelId="{F0A0293C-A558-4ABD-BAA6-CBD370F0D1F6}" type="parTrans" cxnId="{A634B5E0-378E-4D3D-A7BA-A6278BF5A919}">
      <dgm:prSet/>
      <dgm:spPr/>
      <dgm:t>
        <a:bodyPr/>
        <a:lstStyle/>
        <a:p>
          <a:endParaRPr lang="fr-FR"/>
        </a:p>
      </dgm:t>
    </dgm:pt>
    <dgm:pt modelId="{A7C24500-CC89-41E2-84F5-B42F33D86B28}" type="sibTrans" cxnId="{A634B5E0-378E-4D3D-A7BA-A6278BF5A919}">
      <dgm:prSet/>
      <dgm:spPr/>
      <dgm:t>
        <a:bodyPr/>
        <a:lstStyle/>
        <a:p>
          <a:endParaRPr lang="fr-FR"/>
        </a:p>
      </dgm:t>
    </dgm:pt>
    <dgm:pt modelId="{86A4F98B-C3D7-4000-9A2E-8246277C738B}" type="pres">
      <dgm:prSet presAssocID="{2337D580-1CFB-4C4A-88CB-1E04D7C27DF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FEEF08C-C2AA-4CDE-AFA8-E429B12EFFB6}" type="pres">
      <dgm:prSet presAssocID="{8EEFE706-5FA0-4852-9003-CD8174CEF53D}" presName="horFlow" presStyleCnt="0"/>
      <dgm:spPr/>
    </dgm:pt>
    <dgm:pt modelId="{5CD6BD62-0290-459C-B66A-8154F1FCCB10}" type="pres">
      <dgm:prSet presAssocID="{8EEFE706-5FA0-4852-9003-CD8174CEF53D}" presName="bigChev" presStyleLbl="node1" presStyleIdx="0" presStyleCnt="2"/>
      <dgm:spPr/>
    </dgm:pt>
    <dgm:pt modelId="{81339942-A9A2-40A9-827F-7D02F88C996C}" type="pres">
      <dgm:prSet presAssocID="{B356A113-3918-41E6-A3A5-F481980F1FEF}" presName="parTrans" presStyleCnt="0"/>
      <dgm:spPr/>
    </dgm:pt>
    <dgm:pt modelId="{8B3ED4CD-9545-486E-8047-31530C8F287F}" type="pres">
      <dgm:prSet presAssocID="{6D2FE0C5-6B1D-4BC3-A9B2-261E88B15FC5}" presName="node" presStyleLbl="alignAccFollowNode1" presStyleIdx="0" presStyleCnt="2" custScaleX="203808">
        <dgm:presLayoutVars>
          <dgm:bulletEnabled val="1"/>
        </dgm:presLayoutVars>
      </dgm:prSet>
      <dgm:spPr/>
    </dgm:pt>
    <dgm:pt modelId="{F66E4422-3EA6-4647-98A6-849F1161B78F}" type="pres">
      <dgm:prSet presAssocID="{8EEFE706-5FA0-4852-9003-CD8174CEF53D}" presName="vSp" presStyleCnt="0"/>
      <dgm:spPr/>
    </dgm:pt>
    <dgm:pt modelId="{DAC95AEF-7A54-4DAF-BE6E-2FB29282C2D8}" type="pres">
      <dgm:prSet presAssocID="{AF1A4249-2943-43C7-9EAC-9278FC109EE5}" presName="horFlow" presStyleCnt="0"/>
      <dgm:spPr/>
    </dgm:pt>
    <dgm:pt modelId="{96B15FE3-0BE4-47B5-99AB-8DC5FBBBF70B}" type="pres">
      <dgm:prSet presAssocID="{AF1A4249-2943-43C7-9EAC-9278FC109EE5}" presName="bigChev" presStyleLbl="node1" presStyleIdx="1" presStyleCnt="2"/>
      <dgm:spPr/>
    </dgm:pt>
    <dgm:pt modelId="{DD218F4C-F154-4ACE-ADC6-322BD328B789}" type="pres">
      <dgm:prSet presAssocID="{F0A0293C-A558-4ABD-BAA6-CBD370F0D1F6}" presName="parTrans" presStyleCnt="0"/>
      <dgm:spPr/>
    </dgm:pt>
    <dgm:pt modelId="{13BF3D24-B042-4739-A2C0-5993055ABB29}" type="pres">
      <dgm:prSet presAssocID="{46DE3750-1C03-4F63-BDF6-DDC0F4B6D9D3}" presName="node" presStyleLbl="alignAccFollowNode1" presStyleIdx="1" presStyleCnt="2" custScaleX="203520">
        <dgm:presLayoutVars>
          <dgm:bulletEnabled val="1"/>
        </dgm:presLayoutVars>
      </dgm:prSet>
      <dgm:spPr/>
    </dgm:pt>
  </dgm:ptLst>
  <dgm:cxnLst>
    <dgm:cxn modelId="{DBA27206-367C-4447-9A36-5AE76BF430A5}" srcId="{2337D580-1CFB-4C4A-88CB-1E04D7C27DFF}" destId="{AF1A4249-2943-43C7-9EAC-9278FC109EE5}" srcOrd="1" destOrd="0" parTransId="{2A3E9C3D-F49B-4D03-B0EE-BDB3764B22EE}" sibTransId="{DBDFAA86-4858-4542-AC06-C5546B00124F}"/>
    <dgm:cxn modelId="{26F4B534-5C85-45E7-AF9F-519CF83442C6}" type="presOf" srcId="{46DE3750-1C03-4F63-BDF6-DDC0F4B6D9D3}" destId="{13BF3D24-B042-4739-A2C0-5993055ABB29}" srcOrd="0" destOrd="0" presId="urn:microsoft.com/office/officeart/2005/8/layout/lProcess3"/>
    <dgm:cxn modelId="{1029245D-36D8-4773-AFA8-BBE8BD1888CC}" type="presOf" srcId="{6D2FE0C5-6B1D-4BC3-A9B2-261E88B15FC5}" destId="{8B3ED4CD-9545-486E-8047-31530C8F287F}" srcOrd="0" destOrd="0" presId="urn:microsoft.com/office/officeart/2005/8/layout/lProcess3"/>
    <dgm:cxn modelId="{9DC33A77-B02E-4825-A57E-597C86C526F8}" srcId="{8EEFE706-5FA0-4852-9003-CD8174CEF53D}" destId="{6D2FE0C5-6B1D-4BC3-A9B2-261E88B15FC5}" srcOrd="0" destOrd="0" parTransId="{B356A113-3918-41E6-A3A5-F481980F1FEF}" sibTransId="{CC27649D-11F3-42D1-9365-BF65365D72F6}"/>
    <dgm:cxn modelId="{37A8E577-EDB3-4428-BC45-99BBAB199AC8}" srcId="{2337D580-1CFB-4C4A-88CB-1E04D7C27DFF}" destId="{8EEFE706-5FA0-4852-9003-CD8174CEF53D}" srcOrd="0" destOrd="0" parTransId="{FA127558-5FC8-41E9-AB71-14E6A67C9224}" sibTransId="{C988C432-2D97-4921-940B-D4A606C8FFC1}"/>
    <dgm:cxn modelId="{528F8D92-59B4-491F-A91D-4306F8841DA2}" type="presOf" srcId="{2337D580-1CFB-4C4A-88CB-1E04D7C27DFF}" destId="{86A4F98B-C3D7-4000-9A2E-8246277C738B}" srcOrd="0" destOrd="0" presId="urn:microsoft.com/office/officeart/2005/8/layout/lProcess3"/>
    <dgm:cxn modelId="{03B078BF-E0F2-4966-AC48-DB6367577FA4}" type="presOf" srcId="{AF1A4249-2943-43C7-9EAC-9278FC109EE5}" destId="{96B15FE3-0BE4-47B5-99AB-8DC5FBBBF70B}" srcOrd="0" destOrd="0" presId="urn:microsoft.com/office/officeart/2005/8/layout/lProcess3"/>
    <dgm:cxn modelId="{C671C8D1-96A1-4FE4-883F-846942059417}" type="presOf" srcId="{8EEFE706-5FA0-4852-9003-CD8174CEF53D}" destId="{5CD6BD62-0290-459C-B66A-8154F1FCCB10}" srcOrd="0" destOrd="0" presId="urn:microsoft.com/office/officeart/2005/8/layout/lProcess3"/>
    <dgm:cxn modelId="{A634B5E0-378E-4D3D-A7BA-A6278BF5A919}" srcId="{AF1A4249-2943-43C7-9EAC-9278FC109EE5}" destId="{46DE3750-1C03-4F63-BDF6-DDC0F4B6D9D3}" srcOrd="0" destOrd="0" parTransId="{F0A0293C-A558-4ABD-BAA6-CBD370F0D1F6}" sibTransId="{A7C24500-CC89-41E2-84F5-B42F33D86B28}"/>
    <dgm:cxn modelId="{C02A33B7-0DC1-4661-803A-7004E7ABA8ED}" type="presParOf" srcId="{86A4F98B-C3D7-4000-9A2E-8246277C738B}" destId="{FFEEF08C-C2AA-4CDE-AFA8-E429B12EFFB6}" srcOrd="0" destOrd="0" presId="urn:microsoft.com/office/officeart/2005/8/layout/lProcess3"/>
    <dgm:cxn modelId="{987FEB77-EC27-4323-B33A-C4EF8305091E}" type="presParOf" srcId="{FFEEF08C-C2AA-4CDE-AFA8-E429B12EFFB6}" destId="{5CD6BD62-0290-459C-B66A-8154F1FCCB10}" srcOrd="0" destOrd="0" presId="urn:microsoft.com/office/officeart/2005/8/layout/lProcess3"/>
    <dgm:cxn modelId="{7D2E14C0-171F-4FD4-92F4-A1BD3CD5FE2B}" type="presParOf" srcId="{FFEEF08C-C2AA-4CDE-AFA8-E429B12EFFB6}" destId="{81339942-A9A2-40A9-827F-7D02F88C996C}" srcOrd="1" destOrd="0" presId="urn:microsoft.com/office/officeart/2005/8/layout/lProcess3"/>
    <dgm:cxn modelId="{6B4A734E-2EBF-45E0-91B2-043C9FC93FBC}" type="presParOf" srcId="{FFEEF08C-C2AA-4CDE-AFA8-E429B12EFFB6}" destId="{8B3ED4CD-9545-486E-8047-31530C8F287F}" srcOrd="2" destOrd="0" presId="urn:microsoft.com/office/officeart/2005/8/layout/lProcess3"/>
    <dgm:cxn modelId="{E984BD73-D277-41C3-8FF8-75CDC82ED692}" type="presParOf" srcId="{86A4F98B-C3D7-4000-9A2E-8246277C738B}" destId="{F66E4422-3EA6-4647-98A6-849F1161B78F}" srcOrd="1" destOrd="0" presId="urn:microsoft.com/office/officeart/2005/8/layout/lProcess3"/>
    <dgm:cxn modelId="{DCE70AF9-41CD-4221-99C7-EEBC10C55E96}" type="presParOf" srcId="{86A4F98B-C3D7-4000-9A2E-8246277C738B}" destId="{DAC95AEF-7A54-4DAF-BE6E-2FB29282C2D8}" srcOrd="2" destOrd="0" presId="urn:microsoft.com/office/officeart/2005/8/layout/lProcess3"/>
    <dgm:cxn modelId="{66BD3F5E-83D2-4E24-8AC5-40225772FB0C}" type="presParOf" srcId="{DAC95AEF-7A54-4DAF-BE6E-2FB29282C2D8}" destId="{96B15FE3-0BE4-47B5-99AB-8DC5FBBBF70B}" srcOrd="0" destOrd="0" presId="urn:microsoft.com/office/officeart/2005/8/layout/lProcess3"/>
    <dgm:cxn modelId="{72D56DDF-443D-463D-8C20-DA9D661B4778}" type="presParOf" srcId="{DAC95AEF-7A54-4DAF-BE6E-2FB29282C2D8}" destId="{DD218F4C-F154-4ACE-ADC6-322BD328B789}" srcOrd="1" destOrd="0" presId="urn:microsoft.com/office/officeart/2005/8/layout/lProcess3"/>
    <dgm:cxn modelId="{2C867886-9DFA-48DC-808E-9C48F74C7A7E}" type="presParOf" srcId="{DAC95AEF-7A54-4DAF-BE6E-2FB29282C2D8}" destId="{13BF3D24-B042-4739-A2C0-5993055ABB29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37D580-1CFB-4C4A-88CB-1E04D7C27DF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EEFE706-5FA0-4852-9003-CD8174CEF53D}">
      <dgm:prSet phldrT="[Texte]"/>
      <dgm:spPr/>
      <dgm:t>
        <a:bodyPr/>
        <a:lstStyle/>
        <a:p>
          <a:r>
            <a:rPr lang="fr-FR" dirty="0"/>
            <a:t>Convergence en deux temps: </a:t>
          </a:r>
        </a:p>
      </dgm:t>
    </dgm:pt>
    <dgm:pt modelId="{FA127558-5FC8-41E9-AB71-14E6A67C9224}" type="parTrans" cxnId="{37A8E577-EDB3-4428-BC45-99BBAB199AC8}">
      <dgm:prSet/>
      <dgm:spPr/>
      <dgm:t>
        <a:bodyPr/>
        <a:lstStyle/>
        <a:p>
          <a:endParaRPr lang="fr-FR"/>
        </a:p>
      </dgm:t>
    </dgm:pt>
    <dgm:pt modelId="{C988C432-2D97-4921-940B-D4A606C8FFC1}" type="sibTrans" cxnId="{37A8E577-EDB3-4428-BC45-99BBAB199AC8}">
      <dgm:prSet/>
      <dgm:spPr/>
      <dgm:t>
        <a:bodyPr/>
        <a:lstStyle/>
        <a:p>
          <a:endParaRPr lang="fr-FR"/>
        </a:p>
      </dgm:t>
    </dgm:pt>
    <dgm:pt modelId="{6D2FE0C5-6B1D-4BC3-A9B2-261E88B15FC5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B356A113-3918-41E6-A3A5-F481980F1FEF}" type="parTrans" cxnId="{9DC33A77-B02E-4825-A57E-597C86C526F8}">
      <dgm:prSet/>
      <dgm:spPr/>
      <dgm:t>
        <a:bodyPr/>
        <a:lstStyle/>
        <a:p>
          <a:endParaRPr lang="fr-FR"/>
        </a:p>
      </dgm:t>
    </dgm:pt>
    <dgm:pt modelId="{CC27649D-11F3-42D1-9365-BF65365D72F6}" type="sibTrans" cxnId="{9DC33A77-B02E-4825-A57E-597C86C526F8}">
      <dgm:prSet/>
      <dgm:spPr/>
      <dgm:t>
        <a:bodyPr/>
        <a:lstStyle/>
        <a:p>
          <a:endParaRPr lang="fr-FR"/>
        </a:p>
      </dgm:t>
    </dgm:pt>
    <dgm:pt modelId="{AF1A4249-2943-43C7-9EAC-9278FC109EE5}">
      <dgm:prSet/>
      <dgm:spPr/>
      <dgm:t>
        <a:bodyPr/>
        <a:lstStyle/>
        <a:p>
          <a:r>
            <a:rPr lang="fr-FR" dirty="0"/>
            <a:t>Potentiel:</a:t>
          </a:r>
        </a:p>
      </dgm:t>
    </dgm:pt>
    <dgm:pt modelId="{2A3E9C3D-F49B-4D03-B0EE-BDB3764B22EE}" type="parTrans" cxnId="{DBA27206-367C-4447-9A36-5AE76BF430A5}">
      <dgm:prSet/>
      <dgm:spPr/>
      <dgm:t>
        <a:bodyPr/>
        <a:lstStyle/>
        <a:p>
          <a:endParaRPr lang="fr-FR"/>
        </a:p>
      </dgm:t>
    </dgm:pt>
    <dgm:pt modelId="{DBDFAA86-4858-4542-AC06-C5546B00124F}" type="sibTrans" cxnId="{DBA27206-367C-4447-9A36-5AE76BF430A5}">
      <dgm:prSet/>
      <dgm:spPr/>
      <dgm:t>
        <a:bodyPr/>
        <a:lstStyle/>
        <a:p>
          <a:endParaRPr lang="fr-FR"/>
        </a:p>
      </dgm:t>
    </dgm:pt>
    <dgm:pt modelId="{46DE3750-1C03-4F63-BDF6-DDC0F4B6D9D3}">
      <dgm:prSet/>
      <dgm:spPr>
        <a:blipFill>
          <a:blip xmlns:r="http://schemas.openxmlformats.org/officeDocument/2006/relationships" r:embed="rId2"/>
          <a:stretch>
            <a:fillRect b="-990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F0A0293C-A558-4ABD-BAA6-CBD370F0D1F6}" type="parTrans" cxnId="{A634B5E0-378E-4D3D-A7BA-A6278BF5A919}">
      <dgm:prSet/>
      <dgm:spPr/>
      <dgm:t>
        <a:bodyPr/>
        <a:lstStyle/>
        <a:p>
          <a:endParaRPr lang="fr-FR"/>
        </a:p>
      </dgm:t>
    </dgm:pt>
    <dgm:pt modelId="{A7C24500-CC89-41E2-84F5-B42F33D86B28}" type="sibTrans" cxnId="{A634B5E0-378E-4D3D-A7BA-A6278BF5A919}">
      <dgm:prSet/>
      <dgm:spPr/>
      <dgm:t>
        <a:bodyPr/>
        <a:lstStyle/>
        <a:p>
          <a:endParaRPr lang="fr-FR"/>
        </a:p>
      </dgm:t>
    </dgm:pt>
    <dgm:pt modelId="{86A4F98B-C3D7-4000-9A2E-8246277C738B}" type="pres">
      <dgm:prSet presAssocID="{2337D580-1CFB-4C4A-88CB-1E04D7C27DF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FEEF08C-C2AA-4CDE-AFA8-E429B12EFFB6}" type="pres">
      <dgm:prSet presAssocID="{8EEFE706-5FA0-4852-9003-CD8174CEF53D}" presName="horFlow" presStyleCnt="0"/>
      <dgm:spPr/>
    </dgm:pt>
    <dgm:pt modelId="{5CD6BD62-0290-459C-B66A-8154F1FCCB10}" type="pres">
      <dgm:prSet presAssocID="{8EEFE706-5FA0-4852-9003-CD8174CEF53D}" presName="bigChev" presStyleLbl="node1" presStyleIdx="0" presStyleCnt="2"/>
      <dgm:spPr/>
    </dgm:pt>
    <dgm:pt modelId="{81339942-A9A2-40A9-827F-7D02F88C996C}" type="pres">
      <dgm:prSet presAssocID="{B356A113-3918-41E6-A3A5-F481980F1FEF}" presName="parTrans" presStyleCnt="0"/>
      <dgm:spPr/>
    </dgm:pt>
    <dgm:pt modelId="{8B3ED4CD-9545-486E-8047-31530C8F287F}" type="pres">
      <dgm:prSet presAssocID="{6D2FE0C5-6B1D-4BC3-A9B2-261E88B15FC5}" presName="node" presStyleLbl="alignAccFollowNode1" presStyleIdx="0" presStyleCnt="2" custScaleX="203808">
        <dgm:presLayoutVars>
          <dgm:bulletEnabled val="1"/>
        </dgm:presLayoutVars>
      </dgm:prSet>
      <dgm:spPr/>
    </dgm:pt>
    <dgm:pt modelId="{F66E4422-3EA6-4647-98A6-849F1161B78F}" type="pres">
      <dgm:prSet presAssocID="{8EEFE706-5FA0-4852-9003-CD8174CEF53D}" presName="vSp" presStyleCnt="0"/>
      <dgm:spPr/>
    </dgm:pt>
    <dgm:pt modelId="{DAC95AEF-7A54-4DAF-BE6E-2FB29282C2D8}" type="pres">
      <dgm:prSet presAssocID="{AF1A4249-2943-43C7-9EAC-9278FC109EE5}" presName="horFlow" presStyleCnt="0"/>
      <dgm:spPr/>
    </dgm:pt>
    <dgm:pt modelId="{96B15FE3-0BE4-47B5-99AB-8DC5FBBBF70B}" type="pres">
      <dgm:prSet presAssocID="{AF1A4249-2943-43C7-9EAC-9278FC109EE5}" presName="bigChev" presStyleLbl="node1" presStyleIdx="1" presStyleCnt="2"/>
      <dgm:spPr/>
    </dgm:pt>
    <dgm:pt modelId="{DD218F4C-F154-4ACE-ADC6-322BD328B789}" type="pres">
      <dgm:prSet presAssocID="{F0A0293C-A558-4ABD-BAA6-CBD370F0D1F6}" presName="parTrans" presStyleCnt="0"/>
      <dgm:spPr/>
    </dgm:pt>
    <dgm:pt modelId="{13BF3D24-B042-4739-A2C0-5993055ABB29}" type="pres">
      <dgm:prSet presAssocID="{46DE3750-1C03-4F63-BDF6-DDC0F4B6D9D3}" presName="node" presStyleLbl="alignAccFollowNode1" presStyleIdx="1" presStyleCnt="2" custScaleX="203520">
        <dgm:presLayoutVars>
          <dgm:bulletEnabled val="1"/>
        </dgm:presLayoutVars>
      </dgm:prSet>
      <dgm:spPr/>
    </dgm:pt>
  </dgm:ptLst>
  <dgm:cxnLst>
    <dgm:cxn modelId="{DBA27206-367C-4447-9A36-5AE76BF430A5}" srcId="{2337D580-1CFB-4C4A-88CB-1E04D7C27DFF}" destId="{AF1A4249-2943-43C7-9EAC-9278FC109EE5}" srcOrd="1" destOrd="0" parTransId="{2A3E9C3D-F49B-4D03-B0EE-BDB3764B22EE}" sibTransId="{DBDFAA86-4858-4542-AC06-C5546B00124F}"/>
    <dgm:cxn modelId="{26F4B534-5C85-45E7-AF9F-519CF83442C6}" type="presOf" srcId="{46DE3750-1C03-4F63-BDF6-DDC0F4B6D9D3}" destId="{13BF3D24-B042-4739-A2C0-5993055ABB29}" srcOrd="0" destOrd="0" presId="urn:microsoft.com/office/officeart/2005/8/layout/lProcess3"/>
    <dgm:cxn modelId="{1029245D-36D8-4773-AFA8-BBE8BD1888CC}" type="presOf" srcId="{6D2FE0C5-6B1D-4BC3-A9B2-261E88B15FC5}" destId="{8B3ED4CD-9545-486E-8047-31530C8F287F}" srcOrd="0" destOrd="0" presId="urn:microsoft.com/office/officeart/2005/8/layout/lProcess3"/>
    <dgm:cxn modelId="{9DC33A77-B02E-4825-A57E-597C86C526F8}" srcId="{8EEFE706-5FA0-4852-9003-CD8174CEF53D}" destId="{6D2FE0C5-6B1D-4BC3-A9B2-261E88B15FC5}" srcOrd="0" destOrd="0" parTransId="{B356A113-3918-41E6-A3A5-F481980F1FEF}" sibTransId="{CC27649D-11F3-42D1-9365-BF65365D72F6}"/>
    <dgm:cxn modelId="{37A8E577-EDB3-4428-BC45-99BBAB199AC8}" srcId="{2337D580-1CFB-4C4A-88CB-1E04D7C27DFF}" destId="{8EEFE706-5FA0-4852-9003-CD8174CEF53D}" srcOrd="0" destOrd="0" parTransId="{FA127558-5FC8-41E9-AB71-14E6A67C9224}" sibTransId="{C988C432-2D97-4921-940B-D4A606C8FFC1}"/>
    <dgm:cxn modelId="{528F8D92-59B4-491F-A91D-4306F8841DA2}" type="presOf" srcId="{2337D580-1CFB-4C4A-88CB-1E04D7C27DFF}" destId="{86A4F98B-C3D7-4000-9A2E-8246277C738B}" srcOrd="0" destOrd="0" presId="urn:microsoft.com/office/officeart/2005/8/layout/lProcess3"/>
    <dgm:cxn modelId="{03B078BF-E0F2-4966-AC48-DB6367577FA4}" type="presOf" srcId="{AF1A4249-2943-43C7-9EAC-9278FC109EE5}" destId="{96B15FE3-0BE4-47B5-99AB-8DC5FBBBF70B}" srcOrd="0" destOrd="0" presId="urn:microsoft.com/office/officeart/2005/8/layout/lProcess3"/>
    <dgm:cxn modelId="{C671C8D1-96A1-4FE4-883F-846942059417}" type="presOf" srcId="{8EEFE706-5FA0-4852-9003-CD8174CEF53D}" destId="{5CD6BD62-0290-459C-B66A-8154F1FCCB10}" srcOrd="0" destOrd="0" presId="urn:microsoft.com/office/officeart/2005/8/layout/lProcess3"/>
    <dgm:cxn modelId="{A634B5E0-378E-4D3D-A7BA-A6278BF5A919}" srcId="{AF1A4249-2943-43C7-9EAC-9278FC109EE5}" destId="{46DE3750-1C03-4F63-BDF6-DDC0F4B6D9D3}" srcOrd="0" destOrd="0" parTransId="{F0A0293C-A558-4ABD-BAA6-CBD370F0D1F6}" sibTransId="{A7C24500-CC89-41E2-84F5-B42F33D86B28}"/>
    <dgm:cxn modelId="{C02A33B7-0DC1-4661-803A-7004E7ABA8ED}" type="presParOf" srcId="{86A4F98B-C3D7-4000-9A2E-8246277C738B}" destId="{FFEEF08C-C2AA-4CDE-AFA8-E429B12EFFB6}" srcOrd="0" destOrd="0" presId="urn:microsoft.com/office/officeart/2005/8/layout/lProcess3"/>
    <dgm:cxn modelId="{987FEB77-EC27-4323-B33A-C4EF8305091E}" type="presParOf" srcId="{FFEEF08C-C2AA-4CDE-AFA8-E429B12EFFB6}" destId="{5CD6BD62-0290-459C-B66A-8154F1FCCB10}" srcOrd="0" destOrd="0" presId="urn:microsoft.com/office/officeart/2005/8/layout/lProcess3"/>
    <dgm:cxn modelId="{7D2E14C0-171F-4FD4-92F4-A1BD3CD5FE2B}" type="presParOf" srcId="{FFEEF08C-C2AA-4CDE-AFA8-E429B12EFFB6}" destId="{81339942-A9A2-40A9-827F-7D02F88C996C}" srcOrd="1" destOrd="0" presId="urn:microsoft.com/office/officeart/2005/8/layout/lProcess3"/>
    <dgm:cxn modelId="{6B4A734E-2EBF-45E0-91B2-043C9FC93FBC}" type="presParOf" srcId="{FFEEF08C-C2AA-4CDE-AFA8-E429B12EFFB6}" destId="{8B3ED4CD-9545-486E-8047-31530C8F287F}" srcOrd="2" destOrd="0" presId="urn:microsoft.com/office/officeart/2005/8/layout/lProcess3"/>
    <dgm:cxn modelId="{E984BD73-D277-41C3-8FF8-75CDC82ED692}" type="presParOf" srcId="{86A4F98B-C3D7-4000-9A2E-8246277C738B}" destId="{F66E4422-3EA6-4647-98A6-849F1161B78F}" srcOrd="1" destOrd="0" presId="urn:microsoft.com/office/officeart/2005/8/layout/lProcess3"/>
    <dgm:cxn modelId="{DCE70AF9-41CD-4221-99C7-EEBC10C55E96}" type="presParOf" srcId="{86A4F98B-C3D7-4000-9A2E-8246277C738B}" destId="{DAC95AEF-7A54-4DAF-BE6E-2FB29282C2D8}" srcOrd="2" destOrd="0" presId="urn:microsoft.com/office/officeart/2005/8/layout/lProcess3"/>
    <dgm:cxn modelId="{66BD3F5E-83D2-4E24-8AC5-40225772FB0C}" type="presParOf" srcId="{DAC95AEF-7A54-4DAF-BE6E-2FB29282C2D8}" destId="{96B15FE3-0BE4-47B5-99AB-8DC5FBBBF70B}" srcOrd="0" destOrd="0" presId="urn:microsoft.com/office/officeart/2005/8/layout/lProcess3"/>
    <dgm:cxn modelId="{72D56DDF-443D-463D-8C20-DA9D661B4778}" type="presParOf" srcId="{DAC95AEF-7A54-4DAF-BE6E-2FB29282C2D8}" destId="{DD218F4C-F154-4ACE-ADC6-322BD328B789}" srcOrd="1" destOrd="0" presId="urn:microsoft.com/office/officeart/2005/8/layout/lProcess3"/>
    <dgm:cxn modelId="{2C867886-9DFA-48DC-808E-9C48F74C7A7E}" type="presParOf" srcId="{DAC95AEF-7A54-4DAF-BE6E-2FB29282C2D8}" destId="{13BF3D24-B042-4739-A2C0-5993055ABB29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8B291-4E0C-4161-95D9-3804E77DFBB6}">
      <dsp:nvSpPr>
        <dsp:cNvPr id="0" name=""/>
        <dsp:cNvSpPr/>
      </dsp:nvSpPr>
      <dsp:spPr>
        <a:xfrm>
          <a:off x="2103719" y="1411"/>
          <a:ext cx="1332152" cy="8658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Evaluation des individus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Fitness</a:t>
          </a:r>
        </a:p>
      </dsp:txBody>
      <dsp:txXfrm>
        <a:off x="2145989" y="43681"/>
        <a:ext cx="1247612" cy="781359"/>
      </dsp:txXfrm>
    </dsp:sp>
    <dsp:sp modelId="{18765658-D30B-4845-985B-B03FB1A5CE59}">
      <dsp:nvSpPr>
        <dsp:cNvPr id="0" name=""/>
        <dsp:cNvSpPr/>
      </dsp:nvSpPr>
      <dsp:spPr>
        <a:xfrm>
          <a:off x="1339846" y="434360"/>
          <a:ext cx="2859898" cy="2859898"/>
        </a:xfrm>
        <a:custGeom>
          <a:avLst/>
          <a:gdLst/>
          <a:ahLst/>
          <a:cxnLst/>
          <a:rect l="0" t="0" r="0" b="0"/>
          <a:pathLst>
            <a:path>
              <a:moveTo>
                <a:pt x="2279738" y="279900"/>
              </a:moveTo>
              <a:arcTo wR="1429949" hR="1429949" stAng="18387676" swAng="163293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AA5F3-DEF1-4B66-933A-FD0E05119D21}">
      <dsp:nvSpPr>
        <dsp:cNvPr id="0" name=""/>
        <dsp:cNvSpPr/>
      </dsp:nvSpPr>
      <dsp:spPr>
        <a:xfrm>
          <a:off x="3533668" y="1431360"/>
          <a:ext cx="1332152" cy="8658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Sélection des meilleurs individus</a:t>
          </a:r>
        </a:p>
      </dsp:txBody>
      <dsp:txXfrm>
        <a:off x="3575938" y="1473630"/>
        <a:ext cx="1247612" cy="781359"/>
      </dsp:txXfrm>
    </dsp:sp>
    <dsp:sp modelId="{6B23E5FF-CA49-4262-9F4F-DF3CEC77A7C4}">
      <dsp:nvSpPr>
        <dsp:cNvPr id="0" name=""/>
        <dsp:cNvSpPr/>
      </dsp:nvSpPr>
      <dsp:spPr>
        <a:xfrm>
          <a:off x="1339846" y="434360"/>
          <a:ext cx="2859898" cy="2859898"/>
        </a:xfrm>
        <a:custGeom>
          <a:avLst/>
          <a:gdLst/>
          <a:ahLst/>
          <a:cxnLst/>
          <a:rect l="0" t="0" r="0" b="0"/>
          <a:pathLst>
            <a:path>
              <a:moveTo>
                <a:pt x="2711622" y="2064037"/>
              </a:moveTo>
              <a:arcTo wR="1429949" hR="1429949" stAng="1579392" swAng="163293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135FD-81B9-4AEB-9662-97336C1DA70A}">
      <dsp:nvSpPr>
        <dsp:cNvPr id="0" name=""/>
        <dsp:cNvSpPr/>
      </dsp:nvSpPr>
      <dsp:spPr>
        <a:xfrm>
          <a:off x="2103719" y="2861309"/>
          <a:ext cx="1332152" cy="8658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Croisement</a:t>
          </a:r>
        </a:p>
      </dsp:txBody>
      <dsp:txXfrm>
        <a:off x="2145989" y="2903579"/>
        <a:ext cx="1247612" cy="781359"/>
      </dsp:txXfrm>
    </dsp:sp>
    <dsp:sp modelId="{A6902BBA-095D-40E8-A704-46C0251C734C}">
      <dsp:nvSpPr>
        <dsp:cNvPr id="0" name=""/>
        <dsp:cNvSpPr/>
      </dsp:nvSpPr>
      <dsp:spPr>
        <a:xfrm>
          <a:off x="1339846" y="434360"/>
          <a:ext cx="2859898" cy="2859898"/>
        </a:xfrm>
        <a:custGeom>
          <a:avLst/>
          <a:gdLst/>
          <a:ahLst/>
          <a:cxnLst/>
          <a:rect l="0" t="0" r="0" b="0"/>
          <a:pathLst>
            <a:path>
              <a:moveTo>
                <a:pt x="580160" y="2579998"/>
              </a:moveTo>
              <a:arcTo wR="1429949" hR="1429949" stAng="7587676" swAng="163293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311A5-878B-4D90-ACE9-79B306977200}">
      <dsp:nvSpPr>
        <dsp:cNvPr id="0" name=""/>
        <dsp:cNvSpPr/>
      </dsp:nvSpPr>
      <dsp:spPr>
        <a:xfrm>
          <a:off x="673769" y="1431360"/>
          <a:ext cx="1332152" cy="8658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Mutation</a:t>
          </a:r>
        </a:p>
      </dsp:txBody>
      <dsp:txXfrm>
        <a:off x="716039" y="1473630"/>
        <a:ext cx="1247612" cy="781359"/>
      </dsp:txXfrm>
    </dsp:sp>
    <dsp:sp modelId="{66D8768C-A6F5-42C1-9C50-43F81FEA94B4}">
      <dsp:nvSpPr>
        <dsp:cNvPr id="0" name=""/>
        <dsp:cNvSpPr/>
      </dsp:nvSpPr>
      <dsp:spPr>
        <a:xfrm>
          <a:off x="1339846" y="434360"/>
          <a:ext cx="2859898" cy="2859898"/>
        </a:xfrm>
        <a:custGeom>
          <a:avLst/>
          <a:gdLst/>
          <a:ahLst/>
          <a:cxnLst/>
          <a:rect l="0" t="0" r="0" b="0"/>
          <a:pathLst>
            <a:path>
              <a:moveTo>
                <a:pt x="148275" y="795860"/>
              </a:moveTo>
              <a:arcTo wR="1429949" hR="1429949" stAng="12379392" swAng="163293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1B83-851C-4BA8-8F74-8E3FB7DBADC6}">
      <dsp:nvSpPr>
        <dsp:cNvPr id="0" name=""/>
        <dsp:cNvSpPr/>
      </dsp:nvSpPr>
      <dsp:spPr>
        <a:xfrm>
          <a:off x="1458104" y="738853"/>
          <a:ext cx="2884975" cy="288505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099D2-DE17-4E07-B9DC-11AF722D57C7}">
      <dsp:nvSpPr>
        <dsp:cNvPr id="0" name=""/>
        <dsp:cNvSpPr/>
      </dsp:nvSpPr>
      <dsp:spPr>
        <a:xfrm>
          <a:off x="2095276" y="1783361"/>
          <a:ext cx="1609589" cy="80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Classification des individus en espèces</a:t>
          </a:r>
        </a:p>
      </dsp:txBody>
      <dsp:txXfrm>
        <a:off x="2095276" y="1783361"/>
        <a:ext cx="1609589" cy="804699"/>
      </dsp:txXfrm>
    </dsp:sp>
    <dsp:sp modelId="{73860678-1C19-4194-B15B-B8DA7BAE6562}">
      <dsp:nvSpPr>
        <dsp:cNvPr id="0" name=""/>
        <dsp:cNvSpPr/>
      </dsp:nvSpPr>
      <dsp:spPr>
        <a:xfrm>
          <a:off x="862577" y="2588060"/>
          <a:ext cx="2478413" cy="247946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2">
            <a:shade val="80000"/>
            <a:hueOff val="70101"/>
            <a:satOff val="2242"/>
            <a:lumOff val="1919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3EFBF-F60E-4A3E-973B-FA41E81D4483}">
      <dsp:nvSpPr>
        <dsp:cNvPr id="0" name=""/>
        <dsp:cNvSpPr/>
      </dsp:nvSpPr>
      <dsp:spPr>
        <a:xfrm>
          <a:off x="1290482" y="3444271"/>
          <a:ext cx="1609589" cy="80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Calcul du nombre de descendants attribués à chaque espèce</a:t>
          </a:r>
        </a:p>
      </dsp:txBody>
      <dsp:txXfrm>
        <a:off x="1290482" y="3444271"/>
        <a:ext cx="1609589" cy="804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6BD62-0290-459C-B66A-8154F1FCCB10}">
      <dsp:nvSpPr>
        <dsp:cNvPr id="0" name=""/>
        <dsp:cNvSpPr/>
      </dsp:nvSpPr>
      <dsp:spPr>
        <a:xfrm>
          <a:off x="1442" y="645693"/>
          <a:ext cx="1805602" cy="722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Convergence en deux temps: </a:t>
          </a:r>
        </a:p>
      </dsp:txBody>
      <dsp:txXfrm>
        <a:off x="362562" y="645693"/>
        <a:ext cx="1083362" cy="722240"/>
      </dsp:txXfrm>
    </dsp:sp>
    <dsp:sp modelId="{8B3ED4CD-9545-486E-8047-31530C8F287F}">
      <dsp:nvSpPr>
        <dsp:cNvPr id="0" name=""/>
        <dsp:cNvSpPr/>
      </dsp:nvSpPr>
      <dsp:spPr>
        <a:xfrm>
          <a:off x="1572316" y="707083"/>
          <a:ext cx="3054368" cy="5994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fr-FR" sz="2200" b="1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fr-FR" sz="2200" b="1" i="1" kern="1200">
                      <a:latin typeface="Cambria Math" panose="02040503050406030204" pitchFamily="18" charset="0"/>
                    </a:rPr>
                    <m:t>𝒈</m:t>
                  </m:r>
                </m:e>
              </m:acc>
              <m:r>
                <a:rPr lang="fr-FR" sz="2200" b="1" i="1" kern="1200">
                  <a:latin typeface="Cambria Math" panose="02040503050406030204" pitchFamily="18" charset="0"/>
                </a:rPr>
                <m:t>=</m:t>
              </m:r>
              <m:r>
                <a:rPr lang="fr-FR" sz="2200" b="1" i="1" kern="1200" smtClean="0">
                  <a:latin typeface="Cambria Math" panose="02040503050406030204" pitchFamily="18" charset="0"/>
                </a:rPr>
                <m:t>𝟏𝟒𝟎</m:t>
              </m:r>
            </m:oMath>
          </a14:m>
          <a:r>
            <a:rPr lang="fr-FR" sz="2200" b="1" kern="1200" dirty="0"/>
            <a:t> </a:t>
          </a:r>
          <a:r>
            <a:rPr lang="fr-FR" sz="2200" kern="1200" dirty="0">
              <a:sym typeface="Wingdings" panose="05000000000000000000" pitchFamily="2" charset="2"/>
            </a:rPr>
            <a:t>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fr-FR" sz="2200" b="1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fr-FR" sz="2200" b="1" i="1" kern="1200">
                      <a:latin typeface="Cambria Math" panose="02040503050406030204" pitchFamily="18" charset="0"/>
                    </a:rPr>
                    <m:t>𝒈</m:t>
                  </m:r>
                </m:e>
              </m:acc>
              <m:r>
                <a:rPr lang="fr-FR" sz="2200" b="1" i="1" kern="1200">
                  <a:latin typeface="Cambria Math" panose="02040503050406030204" pitchFamily="18" charset="0"/>
                </a:rPr>
                <m:t>=</m:t>
              </m:r>
              <m:r>
                <a:rPr lang="fr-FR" sz="2200" b="1" i="1" kern="1200" smtClean="0">
                  <a:latin typeface="Cambria Math" panose="02040503050406030204" pitchFamily="18" charset="0"/>
                </a:rPr>
                <m:t>𝟖𝟎</m:t>
              </m:r>
            </m:oMath>
          </a14:m>
          <a:r>
            <a:rPr lang="fr-FR" sz="2200" b="1" kern="1200" dirty="0"/>
            <a:t> </a:t>
          </a:r>
        </a:p>
      </dsp:txBody>
      <dsp:txXfrm>
        <a:off x="1872046" y="707083"/>
        <a:ext cx="2454909" cy="599459"/>
      </dsp:txXfrm>
    </dsp:sp>
    <dsp:sp modelId="{96B15FE3-0BE4-47B5-99AB-8DC5FBBBF70B}">
      <dsp:nvSpPr>
        <dsp:cNvPr id="0" name=""/>
        <dsp:cNvSpPr/>
      </dsp:nvSpPr>
      <dsp:spPr>
        <a:xfrm>
          <a:off x="1442" y="1469047"/>
          <a:ext cx="1805602" cy="722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Potentiel:</a:t>
          </a:r>
        </a:p>
      </dsp:txBody>
      <dsp:txXfrm>
        <a:off x="362562" y="1469047"/>
        <a:ext cx="1083362" cy="722240"/>
      </dsp:txXfrm>
    </dsp:sp>
    <dsp:sp modelId="{13BF3D24-B042-4739-A2C0-5993055ABB29}">
      <dsp:nvSpPr>
        <dsp:cNvPr id="0" name=""/>
        <dsp:cNvSpPr/>
      </dsp:nvSpPr>
      <dsp:spPr>
        <a:xfrm>
          <a:off x="1572316" y="1530438"/>
          <a:ext cx="3050052" cy="5994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fr-FR" sz="2200" b="1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fr-FR" sz="2200" b="1" i="1" kern="1200">
                      <a:latin typeface="Cambria Math" panose="02040503050406030204" pitchFamily="18" charset="0"/>
                    </a:rPr>
                    <m:t>𝒈</m:t>
                  </m:r>
                </m:e>
              </m:acc>
              <m:r>
                <a:rPr lang="fr-FR" sz="2200" b="1" i="1" kern="1200">
                  <a:latin typeface="Cambria Math" panose="02040503050406030204" pitchFamily="18" charset="0"/>
                </a:rPr>
                <m:t>=</m:t>
              </m:r>
              <m:r>
                <a:rPr lang="fr-FR" sz="2200" b="1" i="1" kern="1200" smtClean="0">
                  <a:latin typeface="Cambria Math" panose="02040503050406030204" pitchFamily="18" charset="0"/>
                </a:rPr>
                <m:t>𝟖𝟎</m:t>
              </m:r>
            </m:oMath>
          </a14:m>
          <a:r>
            <a:rPr lang="fr-FR" sz="2200" b="1" kern="1200" dirty="0"/>
            <a:t> </a:t>
          </a:r>
          <a:r>
            <a:rPr lang="fr-FR" sz="2200" kern="1200" dirty="0">
              <a:sym typeface="Wingdings" panose="05000000000000000000" pitchFamily="2" charset="2"/>
            </a:rPr>
            <a:t>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fr-FR" sz="2200" b="1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fr-FR" sz="2200" b="1" i="1" kern="1200">
                      <a:latin typeface="Cambria Math" panose="02040503050406030204" pitchFamily="18" charset="0"/>
                    </a:rPr>
                    <m:t>𝒈</m:t>
                  </m:r>
                </m:e>
              </m:acc>
              <m:r>
                <a:rPr lang="fr-FR" sz="2200" b="1" i="1" kern="1200">
                  <a:latin typeface="Cambria Math" panose="02040503050406030204" pitchFamily="18" charset="0"/>
                </a:rPr>
                <m:t>=</m:t>
              </m:r>
              <m:r>
                <a:rPr lang="fr-FR" sz="2200" b="1" i="1" kern="1200">
                  <a:latin typeface="Cambria Math" panose="02040503050406030204" pitchFamily="18" charset="0"/>
                </a:rPr>
                <m:t>𝟒𝟎</m:t>
              </m:r>
            </m:oMath>
          </a14:m>
          <a:r>
            <a:rPr lang="fr-FR" sz="2200" b="1" kern="1200" dirty="0"/>
            <a:t> </a:t>
          </a:r>
        </a:p>
      </dsp:txBody>
      <dsp:txXfrm>
        <a:off x="1872046" y="1530438"/>
        <a:ext cx="2450593" cy="599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6"/>
            <a:ext cx="2971800" cy="458786"/>
          </a:xfrm>
          <a:prstGeom prst="rect">
            <a:avLst/>
          </a:prstGeom>
        </p:spPr>
        <p:txBody>
          <a:bodyPr vert="horz" lIns="91311" tIns="45655" rIns="91311" bIns="4565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4" y="6"/>
            <a:ext cx="2971800" cy="458786"/>
          </a:xfrm>
          <a:prstGeom prst="rect">
            <a:avLst/>
          </a:prstGeom>
        </p:spPr>
        <p:txBody>
          <a:bodyPr vert="horz" lIns="91311" tIns="45655" rIns="91311" bIns="45655" rtlCol="0"/>
          <a:lstStyle>
            <a:lvl1pPr algn="r">
              <a:defRPr sz="1200"/>
            </a:lvl1pPr>
          </a:lstStyle>
          <a:p>
            <a:fld id="{F10112F8-68DC-4117-A362-AA4A49B27916}" type="datetimeFigureOut">
              <a:rPr lang="fr-FR" smtClean="0"/>
              <a:t>12/06/2017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2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1" tIns="45655" rIns="91311" bIns="45655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3" y="4400556"/>
            <a:ext cx="5486399" cy="3600450"/>
          </a:xfrm>
          <a:prstGeom prst="rect">
            <a:avLst/>
          </a:prstGeom>
        </p:spPr>
        <p:txBody>
          <a:bodyPr vert="horz" lIns="91311" tIns="45655" rIns="91311" bIns="45655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3" y="8685219"/>
            <a:ext cx="2971800" cy="458786"/>
          </a:xfrm>
          <a:prstGeom prst="rect">
            <a:avLst/>
          </a:prstGeom>
        </p:spPr>
        <p:txBody>
          <a:bodyPr vert="horz" lIns="91311" tIns="45655" rIns="91311" bIns="4565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4" y="8685219"/>
            <a:ext cx="2971800" cy="458786"/>
          </a:xfrm>
          <a:prstGeom prst="rect">
            <a:avLst/>
          </a:prstGeom>
        </p:spPr>
        <p:txBody>
          <a:bodyPr vert="horz" lIns="91311" tIns="45655" rIns="91311" bIns="45655" rtlCol="0" anchor="b"/>
          <a:lstStyle>
            <a:lvl1pPr algn="r">
              <a:defRPr sz="1200"/>
            </a:lvl1pPr>
          </a:lstStyle>
          <a:p>
            <a:fld id="{A5B7E1E4-CDAA-424A-A6E0-025896871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41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WHY -&gt; HOW -&gt; WHAT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981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19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N°innovation</a:t>
            </a:r>
            <a:r>
              <a:rPr lang="fr-FR" dirty="0"/>
              <a:t> identifie de manière unique une connexion, </a:t>
            </a:r>
            <a:r>
              <a:rPr lang="fr-FR" dirty="0" err="1"/>
              <a:t>qqe</a:t>
            </a:r>
            <a:r>
              <a:rPr lang="fr-FR" dirty="0"/>
              <a:t> soit le réseau auquel elle appartient.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8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60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décrire </a:t>
            </a:r>
            <a:r>
              <a:rPr lang="fr-FR"/>
              <a:t>le ca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7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547">
              <a:defRPr/>
            </a:pPr>
            <a:fld id="{A5B7E1E4-CDAA-424A-A6E0-02589687157B}" type="slidenum">
              <a:rPr lang="fr-FR">
                <a:solidFill>
                  <a:prstClr val="black"/>
                </a:solidFill>
                <a:latin typeface="Calibri" panose="020F0502020204030204"/>
              </a:rPr>
              <a:pPr defTabSz="456547">
                <a:defRPr/>
              </a:pPr>
              <a:t>17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44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Parmi ceux d’avant, voilà ce que je vais montrer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0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Commencer par le vocabulaire, métaphore de la terre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80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Inspirés par la nature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Pousser l’analogie avec la nature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83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Insister sur le dimensionnement et l’évolutivité, ne pas lire les exemples d’application, ajouter un capteur sur un voiture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379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Réseau minimal = important pour avoir un solution </a:t>
            </a:r>
            <a:r>
              <a:rPr lang="fr-FR" dirty="0" err="1"/>
              <a:t>opti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63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Idée générale -&gt; intérêts -&gt;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48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Bien montrer, Le parent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E1E4-CDAA-424A-A6E0-02589687157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86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6487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4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8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3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26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8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7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0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9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7" Type="http://schemas.openxmlformats.org/officeDocument/2006/relationships/image" Target="../media/image25.png"/><Relationship Id="rId2" Type="http://schemas.openxmlformats.org/officeDocument/2006/relationships/image" Target="../media/image24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270.png"/><Relationship Id="rId9" Type="http://schemas.microsoft.com/office/2007/relationships/diagramDrawing" Target="../diagrams/drawin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168900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Evolution par </a:t>
            </a:r>
            <a:r>
              <a:rPr lang="fr-FR" sz="4800" dirty="0"/>
              <a:t>algorithme génétique d’un réseau de neurones à structure variable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NEAT</a:t>
            </a:r>
          </a:p>
        </p:txBody>
      </p:sp>
    </p:spTree>
    <p:extLst>
      <p:ext uri="{BB962C8B-B14F-4D97-AF65-F5344CB8AC3E}">
        <p14:creationId xmlns:p14="http://schemas.microsoft.com/office/powerpoint/2010/main" val="281690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261872" y="365760"/>
            <a:ext cx="7323328" cy="1325562"/>
          </a:xfrm>
        </p:spPr>
        <p:txBody>
          <a:bodyPr/>
          <a:lstStyle/>
          <a:p>
            <a:r>
              <a:rPr lang="fr-FR" dirty="0"/>
              <a:t>Les mutations structurelles: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(Kenneth O. Stanley,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Risto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Miikkulainen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- 2002)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34" y="2146301"/>
            <a:ext cx="3259186" cy="1535722"/>
          </a:xfrm>
          <a:prstGeom prst="rect">
            <a:avLst/>
          </a:prstGeom>
        </p:spPr>
      </p:pic>
      <p:pic>
        <p:nvPicPr>
          <p:cNvPr id="6" name="Image 5" descr="Une image contenant ipod&#10;&#10;Description générée avec un niveau de confiance très élevé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12" y="2144681"/>
            <a:ext cx="3240409" cy="1535720"/>
          </a:xfrm>
          <a:prstGeom prst="rect">
            <a:avLst/>
          </a:prstGeom>
        </p:spPr>
      </p:pic>
      <p:pic>
        <p:nvPicPr>
          <p:cNvPr id="7" name="Image 6" descr="Une image contenant piscine à balles&#10;&#10;Description générée avec un niveau de confiance très élevé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313" y="2146301"/>
            <a:ext cx="3302248" cy="1542070"/>
          </a:xfrm>
          <a:prstGeom prst="rect">
            <a:avLst/>
          </a:prstGeom>
        </p:spPr>
      </p:pic>
      <p:cxnSp>
        <p:nvCxnSpPr>
          <p:cNvPr id="8" name="Connecteur : en angle 7"/>
          <p:cNvCxnSpPr>
            <a:cxnSpLocks/>
            <a:stCxn id="5" idx="2"/>
            <a:endCxn id="6" idx="2"/>
          </p:cNvCxnSpPr>
          <p:nvPr/>
        </p:nvCxnSpPr>
        <p:spPr>
          <a:xfrm rot="5400000" flipH="1" flipV="1">
            <a:off x="4177211" y="1896917"/>
            <a:ext cx="1622" cy="3568590"/>
          </a:xfrm>
          <a:prstGeom prst="bentConnector3">
            <a:avLst>
              <a:gd name="adj1" fmla="val -144852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/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7753392" y="1889326"/>
            <a:ext cx="7970" cy="3590120"/>
          </a:xfrm>
          <a:prstGeom prst="bentConnector3">
            <a:avLst>
              <a:gd name="adj1" fmla="val 2968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487638" y="4070396"/>
            <a:ext cx="25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d’une connexion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63774" y="4070396"/>
            <a:ext cx="222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d’un neurone</a:t>
            </a: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7720"/>
              </p:ext>
            </p:extLst>
          </p:nvPr>
        </p:nvGraphicFramePr>
        <p:xfrm>
          <a:off x="3159517" y="5415106"/>
          <a:ext cx="8044044" cy="109728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1340674">
                  <a:extLst>
                    <a:ext uri="{9D8B030D-6E8A-4147-A177-3AD203B41FA5}">
                      <a16:colId xmlns:a16="http://schemas.microsoft.com/office/drawing/2014/main" val="3015589512"/>
                    </a:ext>
                  </a:extLst>
                </a:gridCol>
                <a:gridCol w="1340674">
                  <a:extLst>
                    <a:ext uri="{9D8B030D-6E8A-4147-A177-3AD203B41FA5}">
                      <a16:colId xmlns:a16="http://schemas.microsoft.com/office/drawing/2014/main" val="3151517105"/>
                    </a:ext>
                  </a:extLst>
                </a:gridCol>
                <a:gridCol w="1340674">
                  <a:extLst>
                    <a:ext uri="{9D8B030D-6E8A-4147-A177-3AD203B41FA5}">
                      <a16:colId xmlns:a16="http://schemas.microsoft.com/office/drawing/2014/main" val="1920137391"/>
                    </a:ext>
                  </a:extLst>
                </a:gridCol>
                <a:gridCol w="1340674">
                  <a:extLst>
                    <a:ext uri="{9D8B030D-6E8A-4147-A177-3AD203B41FA5}">
                      <a16:colId xmlns:a16="http://schemas.microsoft.com/office/drawing/2014/main" val="3383438382"/>
                    </a:ext>
                  </a:extLst>
                </a:gridCol>
                <a:gridCol w="1340674">
                  <a:extLst>
                    <a:ext uri="{9D8B030D-6E8A-4147-A177-3AD203B41FA5}">
                      <a16:colId xmlns:a16="http://schemas.microsoft.com/office/drawing/2014/main" val="1518929727"/>
                    </a:ext>
                  </a:extLst>
                </a:gridCol>
                <a:gridCol w="1340674">
                  <a:extLst>
                    <a:ext uri="{9D8B030D-6E8A-4147-A177-3AD203B41FA5}">
                      <a16:colId xmlns:a16="http://schemas.microsoft.com/office/drawing/2014/main" val="1810857130"/>
                    </a:ext>
                  </a:extLst>
                </a:gridCol>
              </a:tblGrid>
              <a:tr h="362630">
                <a:tc>
                  <a:txBody>
                    <a:bodyPr/>
                    <a:lstStyle/>
                    <a:p>
                      <a:r>
                        <a:rPr lang="fr-FR" dirty="0"/>
                        <a:t>Gène1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Gène2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Gène4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Gène5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Gène6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86558"/>
                  </a:ext>
                </a:extLst>
              </a:tr>
              <a:tr h="362630">
                <a:tc>
                  <a:txBody>
                    <a:bodyPr/>
                    <a:lstStyle/>
                    <a:p>
                      <a:r>
                        <a:rPr lang="fr-FR" dirty="0"/>
                        <a:t>Gène1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Gène2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Gène3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Gène4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13619"/>
                  </a:ext>
                </a:extLst>
              </a:tr>
              <a:tr h="362630">
                <a:tc>
                  <a:txBody>
                    <a:bodyPr/>
                    <a:lstStyle/>
                    <a:p>
                      <a:r>
                        <a:rPr lang="fr-FR" dirty="0"/>
                        <a:t>Gène1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Gène2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Gène3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Gène4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Gène6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50837"/>
                  </a:ext>
                </a:extLst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85589"/>
              </p:ext>
            </p:extLst>
          </p:nvPr>
        </p:nvGraphicFramePr>
        <p:xfrm>
          <a:off x="1008240" y="5415106"/>
          <a:ext cx="2041073" cy="109728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2041073">
                  <a:extLst>
                    <a:ext uri="{9D8B030D-6E8A-4147-A177-3AD203B41FA5}">
                      <a16:colId xmlns:a16="http://schemas.microsoft.com/office/drawing/2014/main" val="3142868191"/>
                    </a:ext>
                  </a:extLst>
                </a:gridCol>
              </a:tblGrid>
              <a:tr h="362630">
                <a:tc>
                  <a:txBody>
                    <a:bodyPr/>
                    <a:lstStyle/>
                    <a:p>
                      <a:r>
                        <a:rPr lang="fr-FR" dirty="0"/>
                        <a:t>Le – performant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35053"/>
                  </a:ext>
                </a:extLst>
              </a:tr>
              <a:tr h="362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Le + performant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49421"/>
                  </a:ext>
                </a:extLst>
              </a:tr>
              <a:tr h="362630">
                <a:tc>
                  <a:txBody>
                    <a:bodyPr/>
                    <a:lstStyle/>
                    <a:p>
                      <a:r>
                        <a:rPr lang="fr-FR" dirty="0"/>
                        <a:t>Le fils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45633"/>
                  </a:ext>
                </a:extLst>
              </a:tr>
            </a:tbl>
          </a:graphicData>
        </a:graphic>
      </p:graphicFrame>
      <p:sp>
        <p:nvSpPr>
          <p:cNvPr id="36" name="ZoneTexte 35"/>
          <p:cNvSpPr txBox="1"/>
          <p:nvPr/>
        </p:nvSpPr>
        <p:spPr>
          <a:xfrm>
            <a:off x="675234" y="4517023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Croisement:</a:t>
            </a:r>
            <a:endParaRPr lang="fr-FR" sz="2000" dirty="0"/>
          </a:p>
        </p:txBody>
      </p:sp>
      <p:sp>
        <p:nvSpPr>
          <p:cNvPr id="2" name="Accolade ouvrante 1"/>
          <p:cNvSpPr/>
          <p:nvPr/>
        </p:nvSpPr>
        <p:spPr>
          <a:xfrm>
            <a:off x="812202" y="5415106"/>
            <a:ext cx="139850" cy="714232"/>
          </a:xfrm>
          <a:prstGeom prst="leftBrace">
            <a:avLst>
              <a:gd name="adj1" fmla="val 429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5580062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Parents</a:t>
            </a:r>
          </a:p>
        </p:txBody>
      </p:sp>
    </p:spTree>
    <p:extLst>
      <p:ext uri="{BB962C8B-B14F-4D97-AF65-F5344CB8AC3E}">
        <p14:creationId xmlns:p14="http://schemas.microsoft.com/office/powerpoint/2010/main" val="70033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30398" y="228600"/>
            <a:ext cx="9151578" cy="3213100"/>
          </a:xfrm>
        </p:spPr>
        <p:txBody>
          <a:bodyPr anchor="b">
            <a:normAutofit/>
          </a:bodyPr>
          <a:lstStyle/>
          <a:p>
            <a:r>
              <a:rPr lang="fr-FR" sz="4800"/>
              <a:t>Mon implémentation en python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30398" y="3602566"/>
            <a:ext cx="9151578" cy="2978437"/>
          </a:xfrm>
          <a:noFill/>
        </p:spPr>
        <p:txBody>
          <a:bodyPr anchor="t"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Points clefs</a:t>
            </a:r>
          </a:p>
        </p:txBody>
      </p:sp>
    </p:spTree>
    <p:extLst>
      <p:ext uri="{BB962C8B-B14F-4D97-AF65-F5344CB8AC3E}">
        <p14:creationId xmlns:p14="http://schemas.microsoft.com/office/powerpoint/2010/main" val="327687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386" y="1198201"/>
            <a:ext cx="3200400" cy="668073"/>
          </a:xfrm>
        </p:spPr>
        <p:txBody>
          <a:bodyPr/>
          <a:lstStyle/>
          <a:p>
            <a:r>
              <a:rPr lang="fr-FR" dirty="0"/>
              <a:t>L’objet génome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390" y="374351"/>
            <a:ext cx="7391400" cy="5486400"/>
          </a:xfrm>
        </p:spPr>
        <p:txBody>
          <a:bodyPr/>
          <a:lstStyle/>
          <a:p>
            <a:r>
              <a:rPr lang="fr-FR" dirty="0"/>
              <a:t>Attributs clefs:</a:t>
            </a:r>
          </a:p>
          <a:p>
            <a:endParaRPr lang="fr-FR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6827" y="2512484"/>
            <a:ext cx="5443873" cy="3810001"/>
          </a:xfrm>
        </p:spPr>
        <p:txBody>
          <a:bodyPr>
            <a:normAutofit/>
          </a:bodyPr>
          <a:lstStyle/>
          <a:p>
            <a:r>
              <a:rPr lang="fr-FR" sz="1400" dirty="0"/>
              <a:t>Fonction récursive d’évaluation du réseau: </a:t>
            </a:r>
          </a:p>
          <a:p>
            <a:r>
              <a:rPr lang="fr-FR" sz="1600" b="1" i="1" dirty="0"/>
              <a:t>évaluer(neurone, </a:t>
            </a:r>
            <a:r>
              <a:rPr lang="fr-FR" sz="1600" b="1" i="1" dirty="0" err="1"/>
              <a:t>deja_evalues</a:t>
            </a:r>
            <a:r>
              <a:rPr lang="fr-FR" sz="1600" b="1" i="1" dirty="0"/>
              <a:t>):</a:t>
            </a:r>
          </a:p>
          <a:p>
            <a:r>
              <a:rPr lang="fr-FR" sz="1400" i="1" dirty="0"/>
              <a:t>    </a:t>
            </a:r>
            <a:r>
              <a:rPr lang="fr-FR" sz="1400" b="1" i="1" dirty="0"/>
              <a:t>si</a:t>
            </a:r>
            <a:r>
              <a:rPr lang="fr-FR" sz="1400" i="1" dirty="0"/>
              <a:t> le neurone a déjà été évalué:</a:t>
            </a:r>
            <a:br>
              <a:rPr lang="fr-FR" sz="1400" i="1" dirty="0"/>
            </a:br>
            <a:r>
              <a:rPr lang="fr-FR" sz="1400" i="1" dirty="0"/>
              <a:t>        </a:t>
            </a:r>
            <a:r>
              <a:rPr lang="fr-FR" sz="1400" b="1" i="1" dirty="0"/>
              <a:t>renvoyer</a:t>
            </a:r>
            <a:r>
              <a:rPr lang="fr-FR" sz="1400" i="1" dirty="0"/>
              <a:t> sa valeur</a:t>
            </a:r>
          </a:p>
          <a:p>
            <a:r>
              <a:rPr lang="fr-FR" sz="1400" i="1" dirty="0"/>
              <a:t>    </a:t>
            </a:r>
            <a:r>
              <a:rPr lang="fr-FR" sz="1400" b="1" i="1" dirty="0"/>
              <a:t>sinon:</a:t>
            </a:r>
            <a:br>
              <a:rPr lang="fr-FR" sz="1400" i="1" dirty="0"/>
            </a:br>
            <a:r>
              <a:rPr lang="fr-FR" sz="1400" i="1" dirty="0"/>
              <a:t>         </a:t>
            </a:r>
            <a:r>
              <a:rPr lang="fr-FR" sz="1400" b="1" i="1" dirty="0"/>
              <a:t>pour chaque </a:t>
            </a:r>
            <a:r>
              <a:rPr lang="fr-FR" sz="1400" i="1" dirty="0"/>
              <a:t>entrée, poids du neurone:</a:t>
            </a:r>
            <a:br>
              <a:rPr lang="fr-FR" sz="1400" i="1" dirty="0"/>
            </a:br>
            <a:r>
              <a:rPr lang="fr-FR" sz="1400" i="1" dirty="0"/>
              <a:t>             </a:t>
            </a:r>
            <a:r>
              <a:rPr lang="fr-FR" sz="1400" b="1" i="1" dirty="0"/>
              <a:t>ajouter</a:t>
            </a:r>
            <a:r>
              <a:rPr lang="fr-FR" sz="1400" i="1" dirty="0"/>
              <a:t> poids ∙ </a:t>
            </a:r>
            <a:r>
              <a:rPr lang="fr-FR" sz="1400" b="1" i="1" dirty="0"/>
              <a:t>évaluer</a:t>
            </a:r>
            <a:r>
              <a:rPr lang="fr-FR" sz="1400" i="1" dirty="0"/>
              <a:t>(entrée) à la valeur du neurone</a:t>
            </a:r>
          </a:p>
          <a:p>
            <a:r>
              <a:rPr lang="fr-FR" sz="1400" i="1" dirty="0"/>
              <a:t>         une fois toutes les entrées évaluées:</a:t>
            </a:r>
            <a:br>
              <a:rPr lang="fr-FR" sz="1400" i="1" dirty="0"/>
            </a:br>
            <a:r>
              <a:rPr lang="fr-FR" sz="1400" i="1" dirty="0"/>
              <a:t>         valeur du neurone = </a:t>
            </a:r>
            <a:r>
              <a:rPr lang="fr-FR" sz="1400" b="1" i="1" dirty="0"/>
              <a:t>(</a:t>
            </a:r>
            <a:r>
              <a:rPr lang="fr-FR" sz="1400" i="1" dirty="0"/>
              <a:t>valeur du neurone</a:t>
            </a:r>
            <a:r>
              <a:rPr lang="fr-FR" sz="1400" b="1" i="1" dirty="0"/>
              <a:t>)</a:t>
            </a:r>
            <a:br>
              <a:rPr lang="fr-FR" sz="1400" i="1" dirty="0"/>
            </a:br>
            <a:r>
              <a:rPr lang="fr-FR" sz="1400" i="1" dirty="0"/>
              <a:t>         </a:t>
            </a:r>
            <a:r>
              <a:rPr lang="fr-FR" sz="1400" b="1" i="1" dirty="0"/>
              <a:t>renvoyer</a:t>
            </a:r>
            <a:r>
              <a:rPr lang="fr-FR" sz="1400" i="1" dirty="0"/>
              <a:t> sa valeur</a:t>
            </a:r>
          </a:p>
        </p:txBody>
      </p:sp>
      <p:cxnSp>
        <p:nvCxnSpPr>
          <p:cNvPr id="9" name="Connecteur droit 8"/>
          <p:cNvCxnSpPr>
            <a:cxnSpLocks/>
          </p:cNvCxnSpPr>
          <p:nvPr/>
        </p:nvCxnSpPr>
        <p:spPr>
          <a:xfrm>
            <a:off x="377952" y="3193016"/>
            <a:ext cx="0" cy="231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cxnSpLocks/>
          </p:cNvCxnSpPr>
          <p:nvPr/>
        </p:nvCxnSpPr>
        <p:spPr>
          <a:xfrm>
            <a:off x="598280" y="4211572"/>
            <a:ext cx="0" cy="129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598280" y="3580020"/>
            <a:ext cx="0" cy="20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cxnSpLocks/>
          </p:cNvCxnSpPr>
          <p:nvPr/>
        </p:nvCxnSpPr>
        <p:spPr>
          <a:xfrm>
            <a:off x="818321" y="4457700"/>
            <a:ext cx="0" cy="16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73390" y="828962"/>
            <a:ext cx="7423780" cy="2462213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>
                <a:solidFill>
                  <a:srgbClr val="6C71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altLang="fr-FR" sz="1400" dirty="0">
                <a:solidFill>
                  <a:srgbClr val="6C71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>
                <a:solidFill>
                  <a:srgbClr val="6C71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i="1" dirty="0">
                <a:solidFill>
                  <a:srgbClr val="93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[entrée, poids, sortie, innovation]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reseau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[]],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[]],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)]],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>
                <a:solidFill>
                  <a:srgbClr val="6C71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-0.5</a:t>
            </a:r>
            <a: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fr-FR" altLang="fr-FR" sz="1400" dirty="0">
                <a:solidFill>
                  <a:srgbClr val="6C71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>
                <a:solidFill>
                  <a:srgbClr val="6C71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)]]}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i="1" dirty="0">
                <a:solidFill>
                  <a:srgbClr val="93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altLang="fr-FR" sz="1400" i="1" dirty="0" err="1">
                <a:solidFill>
                  <a:srgbClr val="93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numero_neurone</a:t>
            </a:r>
            <a:r>
              <a:rPr lang="fr-FR" altLang="fr-FR" sz="1400" i="1" dirty="0">
                <a:solidFill>
                  <a:srgbClr val="93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[valeur, [(entrée, poids), ...]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neurone_max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innovation_max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Image 15" descr="Une image contenant ipod&#10;&#10;Description générée avec un niveau de confiance élev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561" y="3824296"/>
            <a:ext cx="5508368" cy="25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9233987" y="2816317"/>
            <a:ext cx="2037031" cy="206997"/>
            <a:chOff x="9869732" y="688574"/>
            <a:chExt cx="2037031" cy="2897749"/>
          </a:xfrm>
        </p:grpSpPr>
        <p:sp>
          <p:nvSpPr>
            <p:cNvPr id="41" name="Rectangle 40"/>
            <p:cNvSpPr/>
            <p:nvPr/>
          </p:nvSpPr>
          <p:spPr>
            <a:xfrm>
              <a:off x="9869732" y="688574"/>
              <a:ext cx="2037031" cy="289774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ZoneTexte 41"/>
            <p:cNvSpPr txBox="1"/>
            <p:nvPr/>
          </p:nvSpPr>
          <p:spPr>
            <a:xfrm>
              <a:off x="9869732" y="688574"/>
              <a:ext cx="2037031" cy="2897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 dirty="0"/>
                <a:t>Mutations</a:t>
              </a:r>
              <a:endParaRPr lang="fr-FR" sz="1300" kern="1200" dirty="0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9233987" y="2127743"/>
            <a:ext cx="2037031" cy="688574"/>
            <a:chOff x="9869732" y="0"/>
            <a:chExt cx="2037031" cy="688574"/>
          </a:xfrm>
        </p:grpSpPr>
        <p:sp>
          <p:nvSpPr>
            <p:cNvPr id="39" name="Rectangle 38"/>
            <p:cNvSpPr/>
            <p:nvPr/>
          </p:nvSpPr>
          <p:spPr>
            <a:xfrm>
              <a:off x="9869732" y="0"/>
              <a:ext cx="2037031" cy="6885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/>
                <p:cNvSpPr txBox="1"/>
                <p:nvPr/>
              </p:nvSpPr>
              <p:spPr>
                <a:xfrm>
                  <a:off x="9869732" y="0"/>
                  <a:ext cx="2037031" cy="6885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3020" tIns="33020" rIns="33020" bIns="33020" numCol="1" spcCol="1270" anchor="b" anchorCtr="0">
                  <a:noAutofit/>
                </a:bodyPr>
                <a:lstStyle/>
                <a:p>
                  <a:pPr marL="0" lvl="0" indent="0" algn="l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1300" b="1" i="1" kern="120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1" i="1" kern="120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300" b="1" i="1" kern="120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fr-FR" sz="1300" b="1" i="1" kern="12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300" b="1" i="1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 kern="1200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300" b="1" i="1" kern="1200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fr-FR" sz="1300" b="1" i="1" kern="120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sz="1300" kern="1200" dirty="0"/>
                    <a:t>Croisements d’individus qui se suivent par ordre de fitness</a:t>
                  </a:r>
                </a:p>
              </p:txBody>
            </p:sp>
          </mc:Choice>
          <mc:Fallback>
            <p:sp>
              <p:nvSpPr>
                <p:cNvPr id="40" name="ZoneTexte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9732" y="0"/>
                  <a:ext cx="2037031" cy="688574"/>
                </a:xfrm>
                <a:prstGeom prst="rect">
                  <a:avLst/>
                </a:prstGeom>
                <a:blipFill>
                  <a:blip r:embed="rId2"/>
                  <a:stretch>
                    <a:fillRect l="-9880" t="-33628" r="-4790" b="-15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B678E3E-184B-47E1-95F6-C3ED1FC1D9FE}"/>
              </a:ext>
            </a:extLst>
          </p:cNvPr>
          <p:cNvGrpSpPr/>
          <p:nvPr/>
        </p:nvGrpSpPr>
        <p:grpSpPr>
          <a:xfrm>
            <a:off x="8403521" y="3085532"/>
            <a:ext cx="688574" cy="688574"/>
            <a:chOff x="8345346" y="3828573"/>
            <a:chExt cx="688574" cy="688574"/>
          </a:xfrm>
        </p:grpSpPr>
        <p:sp>
          <p:nvSpPr>
            <p:cNvPr id="26" name="Ellipse 25"/>
            <p:cNvSpPr/>
            <p:nvPr/>
          </p:nvSpPr>
          <p:spPr>
            <a:xfrm>
              <a:off x="8345346" y="3828573"/>
              <a:ext cx="688574" cy="688574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orde 26"/>
            <p:cNvSpPr/>
            <p:nvPr/>
          </p:nvSpPr>
          <p:spPr>
            <a:xfrm>
              <a:off x="8414203" y="3897430"/>
              <a:ext cx="550859" cy="550859"/>
            </a:xfrm>
            <a:prstGeom prst="chord">
              <a:avLst>
                <a:gd name="adj1" fmla="val 0"/>
                <a:gd name="adj2" fmla="val 10800000"/>
              </a:avLst>
            </a:prstGeom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-13333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13333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lt1"/>
            </a:fontRef>
          </p:style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95F84BE-E8AE-40FC-838B-0DA739C739AB}"/>
              </a:ext>
            </a:extLst>
          </p:cNvPr>
          <p:cNvGrpSpPr/>
          <p:nvPr/>
        </p:nvGrpSpPr>
        <p:grpSpPr>
          <a:xfrm>
            <a:off x="8403521" y="4130072"/>
            <a:ext cx="688574" cy="688574"/>
            <a:chOff x="8345345" y="2791685"/>
            <a:chExt cx="688574" cy="688574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F498179-60C6-4830-9EE2-91DBB35858C6}"/>
                </a:ext>
              </a:extLst>
            </p:cNvPr>
            <p:cNvSpPr/>
            <p:nvPr/>
          </p:nvSpPr>
          <p:spPr>
            <a:xfrm>
              <a:off x="8345345" y="2791685"/>
              <a:ext cx="688574" cy="688574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Corde 88">
              <a:extLst>
                <a:ext uri="{FF2B5EF4-FFF2-40B4-BE49-F238E27FC236}">
                  <a16:creationId xmlns:a16="http://schemas.microsoft.com/office/drawing/2014/main" id="{80823EB2-C8A5-4E31-ADE5-FDD3EE148EDC}"/>
                </a:ext>
              </a:extLst>
            </p:cNvPr>
            <p:cNvSpPr/>
            <p:nvPr/>
          </p:nvSpPr>
          <p:spPr>
            <a:xfrm>
              <a:off x="8414202" y="2860542"/>
              <a:ext cx="550859" cy="550859"/>
            </a:xfrm>
            <a:prstGeom prst="chord">
              <a:avLst>
                <a:gd name="adj1" fmla="val 1800000"/>
                <a:gd name="adj2" fmla="val 9000000"/>
              </a:avLst>
            </a:prstGeom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84" name="Ellipse 83"/>
          <p:cNvSpPr/>
          <p:nvPr/>
        </p:nvSpPr>
        <p:spPr>
          <a:xfrm>
            <a:off x="8406174" y="5174612"/>
            <a:ext cx="688574" cy="688574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BC2A5BF-1581-490C-8600-8361FB709C1E}"/>
              </a:ext>
            </a:extLst>
          </p:cNvPr>
          <p:cNvGrpSpPr/>
          <p:nvPr/>
        </p:nvGrpSpPr>
        <p:grpSpPr>
          <a:xfrm>
            <a:off x="8400666" y="2053061"/>
            <a:ext cx="688574" cy="688574"/>
            <a:chOff x="8350652" y="4872324"/>
            <a:chExt cx="688574" cy="688574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76B14BC5-163D-4407-8EEB-571FF80F9543}"/>
                </a:ext>
              </a:extLst>
            </p:cNvPr>
            <p:cNvSpPr/>
            <p:nvPr/>
          </p:nvSpPr>
          <p:spPr>
            <a:xfrm>
              <a:off x="8350652" y="4872324"/>
              <a:ext cx="688574" cy="688574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Corde 80">
              <a:extLst>
                <a:ext uri="{FF2B5EF4-FFF2-40B4-BE49-F238E27FC236}">
                  <a16:creationId xmlns:a16="http://schemas.microsoft.com/office/drawing/2014/main" id="{BDF9D51F-9E7A-4835-87ED-4F94BDA41A19}"/>
                </a:ext>
              </a:extLst>
            </p:cNvPr>
            <p:cNvSpPr/>
            <p:nvPr/>
          </p:nvSpPr>
          <p:spPr>
            <a:xfrm>
              <a:off x="8419510" y="4941181"/>
              <a:ext cx="550859" cy="550859"/>
            </a:xfrm>
            <a:prstGeom prst="chord">
              <a:avLst>
                <a:gd name="adj1" fmla="val 16200000"/>
                <a:gd name="adj2" fmla="val 16200000"/>
              </a:avLst>
            </a:prstGeom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</p:grp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fr-FR" sz="3300" dirty="0">
                <a:solidFill>
                  <a:srgbClr val="FFFFFF"/>
                </a:solidFill>
              </a:rPr>
              <a:t>L’algorithme génétique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293632"/>
              </p:ext>
            </p:extLst>
          </p:nvPr>
        </p:nvGraphicFramePr>
        <p:xfrm>
          <a:off x="3350335" y="58306"/>
          <a:ext cx="5205657" cy="5806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177708" y="5447911"/>
                <a:ext cx="3065448" cy="410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𝑓𝑖𝑡𝑛𝑒𝑠𝑠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𝑒𝑠𝑝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è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𝑓𝑖𝑡𝑛𝑒𝑠𝑠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𝑒𝑠𝑝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è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e>
                              </m:nary>
                            </m:den>
                          </m:f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𝑡𝑎𝑖𝑙𝑙𝑒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𝑝𝑜𝑝𝑢𝑙𝑎𝑡𝑖𝑜𝑛</m:t>
                          </m:r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708" y="5447911"/>
                <a:ext cx="3065448" cy="410882"/>
              </a:xfrm>
              <a:prstGeom prst="rect">
                <a:avLst/>
              </a:prstGeom>
              <a:blipFill>
                <a:blip r:embed="rId16"/>
                <a:stretch>
                  <a:fillRect t="-25373" b="-1164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9238436" y="3089946"/>
            <a:ext cx="2037031" cy="688574"/>
            <a:chOff x="832196" y="0"/>
            <a:chExt cx="2037031" cy="688574"/>
          </a:xfrm>
        </p:grpSpPr>
        <p:sp>
          <p:nvSpPr>
            <p:cNvPr id="16" name="Rectangle 15"/>
            <p:cNvSpPr/>
            <p:nvPr/>
          </p:nvSpPr>
          <p:spPr>
            <a:xfrm>
              <a:off x="832196" y="0"/>
              <a:ext cx="2037031" cy="6885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832196" y="0"/>
                  <a:ext cx="2037031" cy="6885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3020" tIns="33020" rIns="33020" bIns="33020" numCol="1" spcCol="1270" anchor="b" anchorCtr="0">
                  <a:noAutofit/>
                </a:bodyPr>
                <a:lstStyle/>
                <a:p>
                  <a:pPr lvl="0"/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13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3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fr-FR" sz="1300" b="1" i="1" dirty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3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3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fr-FR" sz="1300" dirty="0"/>
                    <a:t> Mutations directes</a:t>
                  </a:r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96" y="0"/>
                  <a:ext cx="2037031" cy="688574"/>
                </a:xfrm>
                <a:prstGeom prst="rect">
                  <a:avLst/>
                </a:prstGeom>
                <a:blipFill>
                  <a:blip r:embed="rId17"/>
                  <a:stretch>
                    <a:fillRect l="-9851" t="-10619" b="-389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e 27"/>
          <p:cNvGrpSpPr/>
          <p:nvPr/>
        </p:nvGrpSpPr>
        <p:grpSpPr>
          <a:xfrm>
            <a:off x="9228053" y="3849179"/>
            <a:ext cx="2037031" cy="260918"/>
            <a:chOff x="3844708" y="688574"/>
            <a:chExt cx="2037031" cy="2897749"/>
          </a:xfrm>
        </p:grpSpPr>
        <p:sp>
          <p:nvSpPr>
            <p:cNvPr id="33" name="Rectangle 32"/>
            <p:cNvSpPr/>
            <p:nvPr/>
          </p:nvSpPr>
          <p:spPr>
            <a:xfrm>
              <a:off x="3844708" y="688574"/>
              <a:ext cx="2037031" cy="289774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ZoneTexte 33"/>
            <p:cNvSpPr txBox="1"/>
            <p:nvPr/>
          </p:nvSpPr>
          <p:spPr>
            <a:xfrm>
              <a:off x="3844708" y="688574"/>
              <a:ext cx="2037031" cy="2897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 dirty="0"/>
                <a:t>Mutations</a:t>
              </a:r>
              <a:endParaRPr lang="fr-FR" sz="1300" kern="1200" dirty="0"/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9238434" y="4270359"/>
            <a:ext cx="2037031" cy="688574"/>
            <a:chOff x="3844708" y="0"/>
            <a:chExt cx="2037031" cy="6885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3844708" y="0"/>
                  <a:ext cx="2037031" cy="6885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3020" tIns="33020" rIns="33020" bIns="33020" numCol="1" spcCol="1270" anchor="b" anchorCtr="0">
                  <a:noAutofit/>
                </a:bodyPr>
                <a:lstStyle/>
                <a:p>
                  <a:pPr lvl="0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1300" b="1" i="1" kern="120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1" i="1" kern="120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300" b="1" i="1" kern="1200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fr-FR" sz="1300" b="1" i="1" kern="12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3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3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fr-FR" sz="1300" kern="1200" dirty="0"/>
                    <a:t> Croisements d’individus aléatoires</a:t>
                  </a:r>
                </a:p>
              </p:txBody>
            </p:sp>
          </mc:Choice>
          <mc:Fallback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708" y="0"/>
                  <a:ext cx="2037031" cy="688574"/>
                </a:xfrm>
                <a:prstGeom prst="rect">
                  <a:avLst/>
                </a:prstGeom>
                <a:blipFill>
                  <a:blip r:embed="rId18"/>
                  <a:stretch>
                    <a:fillRect l="-9851" t="-8036" b="-4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3844708" y="0"/>
              <a:ext cx="2037031" cy="6885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2" name="ZoneTexte 71"/>
          <p:cNvSpPr txBox="1"/>
          <p:nvPr/>
        </p:nvSpPr>
        <p:spPr>
          <a:xfrm>
            <a:off x="6448035" y="4607340"/>
            <a:ext cx="1680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Pour chaque espèce</a:t>
            </a:r>
          </a:p>
        </p:txBody>
      </p:sp>
      <p:grpSp>
        <p:nvGrpSpPr>
          <p:cNvPr id="85" name="Groupe 84"/>
          <p:cNvGrpSpPr/>
          <p:nvPr/>
        </p:nvGrpSpPr>
        <p:grpSpPr>
          <a:xfrm>
            <a:off x="9238434" y="2057084"/>
            <a:ext cx="2037032" cy="3801709"/>
            <a:chOff x="832195" y="0"/>
            <a:chExt cx="2037032" cy="3801709"/>
          </a:xfrm>
        </p:grpSpPr>
        <p:sp>
          <p:nvSpPr>
            <p:cNvPr id="86" name="Rectangle 85"/>
            <p:cNvSpPr/>
            <p:nvPr/>
          </p:nvSpPr>
          <p:spPr>
            <a:xfrm>
              <a:off x="832196" y="0"/>
              <a:ext cx="2037031" cy="6885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ZoneTexte 86"/>
            <p:cNvSpPr txBox="1"/>
            <p:nvPr/>
          </p:nvSpPr>
          <p:spPr>
            <a:xfrm>
              <a:off x="832195" y="3113135"/>
              <a:ext cx="2037031" cy="688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b" anchorCtr="0">
              <a:noAutofit/>
            </a:bodyPr>
            <a:lstStyle/>
            <a:p>
              <a:r>
                <a:rPr lang="fr-FR" sz="1300" dirty="0"/>
                <a:t>Sélection de la meilleure moitié des individus</a:t>
              </a:r>
            </a:p>
          </p:txBody>
        </p:sp>
      </p:grp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FF1835C-871B-4A81-A0A8-FED4E1320474}"/>
              </a:ext>
            </a:extLst>
          </p:cNvPr>
          <p:cNvSpPr/>
          <p:nvPr/>
        </p:nvSpPr>
        <p:spPr>
          <a:xfrm>
            <a:off x="7691874" y="651407"/>
            <a:ext cx="2104135" cy="8280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Nouvelle population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26061B7-604F-4310-9055-57C545B36D57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6782584" y="1065442"/>
            <a:ext cx="9092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C8F3719-10D3-4A94-BC7E-BF41CE36AE77}"/>
              </a:ext>
            </a:extLst>
          </p:cNvPr>
          <p:cNvCxnSpPr>
            <a:cxnSpLocks/>
            <a:stCxn id="80" idx="0"/>
            <a:endCxn id="50" idx="2"/>
          </p:cNvCxnSpPr>
          <p:nvPr/>
        </p:nvCxnSpPr>
        <p:spPr>
          <a:xfrm flipH="1" flipV="1">
            <a:off x="8743942" y="1479477"/>
            <a:ext cx="1011" cy="57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3AAD9A9E-5E2C-4355-9F1F-52365C196DAF}"/>
              </a:ext>
            </a:extLst>
          </p:cNvPr>
          <p:cNvCxnSpPr>
            <a:stCxn id="26" idx="0"/>
            <a:endCxn id="80" idx="4"/>
          </p:cNvCxnSpPr>
          <p:nvPr/>
        </p:nvCxnSpPr>
        <p:spPr>
          <a:xfrm flipH="1" flipV="1">
            <a:off x="8744953" y="2741635"/>
            <a:ext cx="2855" cy="34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236E427C-B7B9-425E-8170-5627EFEC9997}"/>
              </a:ext>
            </a:extLst>
          </p:cNvPr>
          <p:cNvCxnSpPr>
            <a:stCxn id="88" idx="0"/>
            <a:endCxn id="26" idx="4"/>
          </p:cNvCxnSpPr>
          <p:nvPr/>
        </p:nvCxnSpPr>
        <p:spPr>
          <a:xfrm flipV="1">
            <a:off x="8747808" y="3774106"/>
            <a:ext cx="0" cy="3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49C01CA1-CB57-4CC9-9E80-F75F5C469487}"/>
              </a:ext>
            </a:extLst>
          </p:cNvPr>
          <p:cNvCxnSpPr>
            <a:stCxn id="84" idx="0"/>
            <a:endCxn id="88" idx="4"/>
          </p:cNvCxnSpPr>
          <p:nvPr/>
        </p:nvCxnSpPr>
        <p:spPr>
          <a:xfrm flipH="1" flipV="1">
            <a:off x="8747808" y="4818646"/>
            <a:ext cx="2653" cy="3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E5D89DFC-1D85-420B-9A5D-9BAE97C7F44E}"/>
              </a:ext>
            </a:extLst>
          </p:cNvPr>
          <p:cNvCxnSpPr>
            <a:cxnSpLocks/>
            <a:endCxn id="84" idx="4"/>
          </p:cNvCxnSpPr>
          <p:nvPr/>
        </p:nvCxnSpPr>
        <p:spPr>
          <a:xfrm>
            <a:off x="6253509" y="4950032"/>
            <a:ext cx="2496952" cy="913154"/>
          </a:xfrm>
          <a:prstGeom prst="bentConnector4">
            <a:avLst>
              <a:gd name="adj1" fmla="val 43106"/>
              <a:gd name="adj2" fmla="val 125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0BEF7624-CE5A-4AB0-A8D0-0E021EC43199}"/>
              </a:ext>
            </a:extLst>
          </p:cNvPr>
          <p:cNvCxnSpPr>
            <a:cxnSpLocks/>
          </p:cNvCxnSpPr>
          <p:nvPr/>
        </p:nvCxnSpPr>
        <p:spPr>
          <a:xfrm rot="5400000">
            <a:off x="5322608" y="2288185"/>
            <a:ext cx="3470682" cy="1024941"/>
          </a:xfrm>
          <a:prstGeom prst="bentConnector3">
            <a:avLst>
              <a:gd name="adj1" fmla="val 100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03E4B01C-DF59-4B81-BD17-64AF2A003D15}"/>
              </a:ext>
            </a:extLst>
          </p:cNvPr>
          <p:cNvCxnSpPr/>
          <p:nvPr/>
        </p:nvCxnSpPr>
        <p:spPr>
          <a:xfrm flipV="1">
            <a:off x="5619404" y="5170219"/>
            <a:ext cx="0" cy="2776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7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30398" y="228600"/>
            <a:ext cx="9151578" cy="3213100"/>
          </a:xfrm>
        </p:spPr>
        <p:txBody>
          <a:bodyPr anchor="b">
            <a:normAutofit/>
          </a:bodyPr>
          <a:lstStyle/>
          <a:p>
            <a:r>
              <a:rPr lang="fr-FR" sz="4800" dirty="0"/>
              <a:t>Test de fonctionnement: </a:t>
            </a:r>
            <a:br>
              <a:rPr lang="fr-FR" sz="4800" dirty="0"/>
            </a:br>
            <a:r>
              <a:rPr lang="fr-FR" sz="4800" dirty="0"/>
              <a:t>le ou exclusif (XOR)</a:t>
            </a:r>
            <a:br>
              <a:rPr lang="fr-FR" sz="4800" dirty="0"/>
            </a:br>
            <a:br>
              <a:rPr lang="fr-FR" sz="4800" dirty="0"/>
            </a:br>
            <a:r>
              <a:rPr lang="fr-FR" sz="2400" dirty="0"/>
              <a:t>(0,0)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0</a:t>
            </a:r>
            <a:br>
              <a:rPr lang="fr-FR" sz="2400" dirty="0"/>
            </a:br>
            <a:r>
              <a:rPr lang="fr-FR" sz="2400" dirty="0"/>
              <a:t>(0,1)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1</a:t>
            </a:r>
            <a:br>
              <a:rPr lang="fr-FR" sz="2400" dirty="0"/>
            </a:br>
            <a:r>
              <a:rPr lang="fr-FR" sz="2400" dirty="0"/>
              <a:t>(1,0) </a:t>
            </a:r>
            <a:r>
              <a:rPr lang="fr-FR" sz="2400" dirty="0">
                <a:sym typeface="Wingdings" panose="05000000000000000000" pitchFamily="2" charset="2"/>
              </a:rPr>
              <a:t> 1</a:t>
            </a:r>
            <a:br>
              <a:rPr lang="fr-FR" sz="2400" dirty="0">
                <a:sym typeface="Wingdings" panose="05000000000000000000" pitchFamily="2" charset="2"/>
              </a:rPr>
            </a:br>
            <a:r>
              <a:rPr lang="fr-FR" sz="2400" dirty="0">
                <a:sym typeface="Wingdings" panose="05000000000000000000" pitchFamily="2" charset="2"/>
              </a:rPr>
              <a:t>(1,1)  0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30398" y="3602566"/>
            <a:ext cx="9151578" cy="2978437"/>
          </a:xfrm>
          <a:noFill/>
        </p:spPr>
        <p:txBody>
          <a:bodyPr anchor="t"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Non linéairement séparable</a:t>
            </a:r>
          </a:p>
          <a:p>
            <a:r>
              <a:rPr lang="fr-FR" sz="3600" dirty="0">
                <a:solidFill>
                  <a:schemeClr val="tx2"/>
                </a:solidFill>
              </a:rPr>
              <a:t>Requiert un(des) neurone(s) caché(s)</a:t>
            </a:r>
          </a:p>
        </p:txBody>
      </p:sp>
    </p:spTree>
    <p:extLst>
      <p:ext uri="{BB962C8B-B14F-4D97-AF65-F5344CB8AC3E}">
        <p14:creationId xmlns:p14="http://schemas.microsoft.com/office/powerpoint/2010/main" val="10488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251549"/>
            <a:ext cx="2891131" cy="155398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dirty="0"/>
              <a:t>Obstacle majeur: </a:t>
            </a:r>
            <a:br>
              <a:rPr lang="fr-FR" dirty="0"/>
            </a:br>
            <a:r>
              <a:rPr lang="fr-FR" sz="3600" dirty="0"/>
              <a:t>le minimum local du « ou »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sz="2800" dirty="0"/>
              <a:t>Convergence en deux temps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2154827"/>
          </a:xfrm>
        </p:spPr>
        <p:txBody>
          <a:bodyPr>
            <a:normAutofit fontScale="55000" lnSpcReduction="20000"/>
          </a:bodyPr>
          <a:lstStyle/>
          <a:p>
            <a:r>
              <a:rPr lang="fr-FR" sz="3800" dirty="0"/>
              <a:t>Mutations grossières </a:t>
            </a:r>
          </a:p>
          <a:p>
            <a:pPr lvl="1"/>
            <a:r>
              <a:rPr lang="fr-FR" sz="2900" dirty="0">
                <a:sym typeface="Wingdings" panose="05000000000000000000" pitchFamily="2" charset="2"/>
              </a:rPr>
              <a:t>Structure évolutive</a:t>
            </a:r>
          </a:p>
          <a:p>
            <a:pPr lvl="1"/>
            <a:r>
              <a:rPr lang="fr-FR" sz="2900" dirty="0">
                <a:sym typeface="Wingdings" panose="05000000000000000000" pitchFamily="2" charset="2"/>
              </a:rPr>
              <a:t>Violentes perturbations des poids</a:t>
            </a:r>
          </a:p>
          <a:p>
            <a:pPr lvl="1"/>
            <a:r>
              <a:rPr lang="fr-FR" sz="2900" dirty="0">
                <a:sym typeface="Wingdings" panose="05000000000000000000" pitchFamily="2" charset="2"/>
              </a:rPr>
              <a:t>Elimine les premiers minimums locaux</a:t>
            </a:r>
            <a:endParaRPr lang="fr-FR" sz="2900" dirty="0"/>
          </a:p>
          <a:p>
            <a:r>
              <a:rPr lang="fr-FR" sz="3800" dirty="0"/>
              <a:t>Mutations fines:</a:t>
            </a:r>
          </a:p>
          <a:p>
            <a:pPr lvl="1"/>
            <a:r>
              <a:rPr lang="fr-FR" sz="2900" dirty="0">
                <a:sym typeface="Wingdings" panose="05000000000000000000" pitchFamily="2" charset="2"/>
              </a:rPr>
              <a:t>Structure verrouillée</a:t>
            </a:r>
          </a:p>
          <a:p>
            <a:pPr lvl="1"/>
            <a:r>
              <a:rPr lang="fr-FR" sz="2900" dirty="0">
                <a:sym typeface="Wingdings" panose="05000000000000000000" pitchFamily="2" charset="2"/>
              </a:rPr>
              <a:t>Petites perturbation des poids</a:t>
            </a:r>
            <a:endParaRPr lang="fr-FR" sz="2900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b="1" dirty="0"/>
          </a:p>
          <a:p>
            <a:pPr lvl="2"/>
            <a:endParaRPr lang="fr-FR" sz="1600" dirty="0"/>
          </a:p>
          <a:p>
            <a:pPr marL="548640" lvl="2" indent="0">
              <a:buNone/>
            </a:pPr>
            <a:endParaRPr lang="fr-FR" sz="16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Stagnation et potentiel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26479" y="2507550"/>
                <a:ext cx="4782525" cy="242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La stagnation:</a:t>
                </a:r>
              </a:p>
              <a:p>
                <a:pPr lvl="1"/>
                <a:r>
                  <a:rPr lang="fr-FR" dirty="0"/>
                  <a:t>Attribut des espèces</a:t>
                </a:r>
              </a:p>
              <a:p>
                <a:r>
                  <a:rPr lang="fr-FR" dirty="0"/>
                  <a:t>Le potentiel: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𝒑𝒐𝒕𝒆𝒏𝒕𝒊𝒆𝒍</m:t>
                      </m:r>
                      <m:r>
                        <a:rPr lang="fr-FR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𝒇𝒊𝒕𝒏𝒆𝒔𝒔</m:t>
                      </m:r>
                      <m:r>
                        <a:rPr lang="fr-FR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fr-F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fr-F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𝒔𝒕𝒂𝒈𝒏𝒂𝒕𝒊𝒐𝒏</m:t>
                              </m:r>
                              <m:r>
                                <a:rPr lang="fr-F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𝒆𝒔𝒑𝒆𝒄𝒆</m:t>
                              </m:r>
                            </m:num>
                            <m:den>
                              <m:r>
                                <a:rPr lang="fr-F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𝒔𝒕𝒂𝒈𝒏𝒂𝒕𝒊𝒐𝒏</m:t>
                              </m:r>
                              <m:r>
                                <a:rPr lang="fr-F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  <a:p>
                <a:pPr marL="27432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𝑝𝑜𝑡𝑒𝑛𝑡𝑖𝑒𝑙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𝑒𝑠𝑝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è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𝑝𝑜𝑡𝑒𝑛𝑡𝑖𝑒𝑙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𝑒𝑠𝑝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è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e>
                              </m:nary>
                            </m:den>
                          </m:f>
                          <m:r>
                            <a:rPr lang="fr-F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𝑡𝑎𝑖𝑙𝑙𝑒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𝑝𝑜𝑝𝑢𝑙𝑎𝑡𝑖𝑜𝑛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 marL="27432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7" name="Espace réservé du conten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26479" y="2507550"/>
                <a:ext cx="4782525" cy="2426400"/>
              </a:xfrm>
              <a:blipFill>
                <a:blip r:embed="rId4"/>
                <a:stretch>
                  <a:fillRect t="-1759" b="-82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space réservé du texte 3"/>
          <p:cNvSpPr txBox="1">
            <a:spLocks/>
          </p:cNvSpPr>
          <p:nvPr/>
        </p:nvSpPr>
        <p:spPr>
          <a:xfrm>
            <a:off x="1414849" y="5362831"/>
            <a:ext cx="1868102" cy="6464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Résultats: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Diagramme 19"/>
              <p:cNvGraphicFramePr/>
              <p:nvPr>
                <p:extLst>
                  <p:ext uri="{D42A27DB-BD31-4B8C-83A1-F6EECF244321}">
                    <p14:modId xmlns:p14="http://schemas.microsoft.com/office/powerpoint/2010/main" val="2632500809"/>
                  </p:ext>
                </p:extLst>
              </p:nvPr>
            </p:nvGraphicFramePr>
            <p:xfrm>
              <a:off x="3675901" y="4384675"/>
              <a:ext cx="4628127" cy="283698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>
          <p:graphicFrame>
            <p:nvGraphicFramePr>
              <p:cNvPr id="20" name="Diagramme 19"/>
              <p:cNvGraphicFramePr/>
              <p:nvPr>
                <p:extLst>
                  <p:ext uri="{D42A27DB-BD31-4B8C-83A1-F6EECF244321}">
                    <p14:modId xmlns:p14="http://schemas.microsoft.com/office/powerpoint/2010/main" val="2632500809"/>
                  </p:ext>
                </p:extLst>
              </p:nvPr>
            </p:nvGraphicFramePr>
            <p:xfrm>
              <a:off x="3675901" y="4384675"/>
              <a:ext cx="4628127" cy="283698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6" r:qs="rId7" r:cs="rId8"/>
              </a:graphicData>
            </a:graphic>
          </p:graphicFrame>
        </mc:Fallback>
      </mc:AlternateContent>
      <p:sp>
        <p:nvSpPr>
          <p:cNvPr id="8" name="ZoneTexte 7"/>
          <p:cNvSpPr txBox="1"/>
          <p:nvPr/>
        </p:nvSpPr>
        <p:spPr>
          <a:xfrm>
            <a:off x="8748181" y="36576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Réseau « ou »</a:t>
            </a:r>
          </a:p>
        </p:txBody>
      </p:sp>
    </p:spTree>
    <p:extLst>
      <p:ext uri="{BB962C8B-B14F-4D97-AF65-F5344CB8AC3E}">
        <p14:creationId xmlns:p14="http://schemas.microsoft.com/office/powerpoint/2010/main" val="117338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ipod&#10;&#10;Description générée avec un niveau de confiance très élev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81" y="2185478"/>
            <a:ext cx="4807287" cy="221135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/>
              <a:t>Résultats finaux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4401509" cy="4351337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Cadre:</a:t>
                </a:r>
              </a:p>
              <a:p>
                <a:pPr lvl="1"/>
                <a:r>
                  <a:rPr lang="fr-FR" dirty="0"/>
                  <a:t>100 essais</a:t>
                </a:r>
              </a:p>
              <a:p>
                <a:pPr lvl="1"/>
                <a:r>
                  <a:rPr lang="fr-FR" dirty="0"/>
                  <a:t>0.1 d’erreur maximale exigée</a:t>
                </a:r>
              </a:p>
              <a:p>
                <a:pPr lvl="1"/>
                <a:r>
                  <a:rPr lang="fr-FR" dirty="0"/>
                  <a:t>Population de 150 individus</a:t>
                </a:r>
              </a:p>
              <a:p>
                <a:pPr lvl="1"/>
                <a:r>
                  <a:rPr lang="fr-FR" dirty="0"/>
                  <a:t>Fonction d’activation: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fr-FR" dirty="0"/>
              </a:p>
              <a:p>
                <a:pPr lvl="1"/>
                <a:r>
                  <a:rPr lang="fr-FR" dirty="0"/>
                  <a:t>Fonction fitness:</a:t>
                </a: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 −|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fr-FR" b="1" dirty="0"/>
              </a:p>
              <a:p>
                <a:r>
                  <a:rPr lang="fr-FR" b="1" dirty="0"/>
                  <a:t>40</a:t>
                </a:r>
                <a:r>
                  <a:rPr lang="fr-FR" dirty="0"/>
                  <a:t> générations nécessaires en moyenne</a:t>
                </a:r>
              </a:p>
              <a:p>
                <a:r>
                  <a:rPr lang="fr-FR" dirty="0"/>
                  <a:t>Structure optimale trouvée dans </a:t>
                </a:r>
                <a:r>
                  <a:rPr lang="fr-FR" b="1" dirty="0"/>
                  <a:t>85% </a:t>
                </a:r>
                <a:r>
                  <a:rPr lang="fr-FR" dirty="0"/>
                  <a:t>des cas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4401509" cy="4351337"/>
              </a:xfrm>
              <a:blipFill>
                <a:blip r:embed="rId4"/>
                <a:stretch>
                  <a:fillRect l="-277" t="-980" r="-16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7324534" y="1691322"/>
            <a:ext cx="241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de solution </a:t>
            </a:r>
          </a:p>
          <a:p>
            <a:r>
              <a:rPr lang="fr-FR" dirty="0"/>
              <a:t>(structure optimale)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C215EF-58FB-4CAD-B1E8-06618F5F534E}"/>
              </a:ext>
            </a:extLst>
          </p:cNvPr>
          <p:cNvSpPr txBox="1"/>
          <p:nvPr/>
        </p:nvSpPr>
        <p:spPr>
          <a:xfrm>
            <a:off x="7057766" y="4826818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Structure non optimale:</a:t>
            </a:r>
          </a:p>
        </p:txBody>
      </p:sp>
      <p:pic>
        <p:nvPicPr>
          <p:cNvPr id="10" name="Image 9" descr="Une image contenant ipod&#10;&#10;Description générée avec un niveau de confiance très élevé">
            <a:extLst>
              <a:ext uri="{FF2B5EF4-FFF2-40B4-BE49-F238E27FC236}">
                <a16:creationId xmlns:a16="http://schemas.microsoft.com/office/drawing/2014/main" id="{F0740A05-FDE1-4FF7-969E-31C0ED808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850" y="5134595"/>
            <a:ext cx="3896662" cy="15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30398" y="228600"/>
            <a:ext cx="9591042" cy="3213100"/>
          </a:xfrm>
        </p:spPr>
        <p:txBody>
          <a:bodyPr anchor="b">
            <a:normAutofit/>
          </a:bodyPr>
          <a:lstStyle/>
          <a:p>
            <a:r>
              <a:rPr lang="fr-FR" sz="4800" dirty="0"/>
              <a:t>Test de prédiction: Approximation de la fonction Sinus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30398" y="3602566"/>
            <a:ext cx="9151578" cy="2978437"/>
          </a:xfrm>
          <a:noFill/>
        </p:spPr>
        <p:txBody>
          <a:bodyPr anchor="t"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Comparaison avec le perceptron</a:t>
            </a:r>
          </a:p>
        </p:txBody>
      </p:sp>
    </p:spTree>
    <p:extLst>
      <p:ext uri="{BB962C8B-B14F-4D97-AF65-F5344CB8AC3E}">
        <p14:creationId xmlns:p14="http://schemas.microsoft.com/office/powerpoint/2010/main" val="3969626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02" y="4810643"/>
            <a:ext cx="5283750" cy="1859644"/>
          </a:xfrm>
          <a:prstGeom prst="rect">
            <a:avLst/>
          </a:prstGeom>
        </p:spPr>
      </p:pic>
      <p:pic>
        <p:nvPicPr>
          <p:cNvPr id="7" name="Image 6" descr="Une image contenant cerf-volant, carte, texte&#10;&#10;Description générée avec un niveau de confiance très élevé"/>
          <p:cNvPicPr>
            <a:picLocks noChangeAspect="1"/>
          </p:cNvPicPr>
          <p:nvPr/>
        </p:nvPicPr>
        <p:blipFill rotWithShape="1">
          <a:blip r:embed="rId3"/>
          <a:srcRect l="8269" t="9805" r="8579" b="7353"/>
          <a:stretch/>
        </p:blipFill>
        <p:spPr>
          <a:xfrm>
            <a:off x="529347" y="1001804"/>
            <a:ext cx="4886668" cy="35505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l="4512" t="8920" r="7535" b="4055"/>
          <a:stretch/>
        </p:blipFill>
        <p:spPr>
          <a:xfrm>
            <a:off x="7254688" y="1001804"/>
            <a:ext cx="3677771" cy="2689412"/>
          </a:xfrm>
          <a:prstGeom prst="rect">
            <a:avLst/>
          </a:prstGeom>
        </p:spPr>
      </p:pic>
      <p:pic>
        <p:nvPicPr>
          <p:cNvPr id="11" name="Image 10" descr="Une image contenant carte&#10;&#10;Description générée avec un niveau de confiance très élevé"/>
          <p:cNvPicPr>
            <a:picLocks noChangeAspect="1"/>
          </p:cNvPicPr>
          <p:nvPr/>
        </p:nvPicPr>
        <p:blipFill rotWithShape="1">
          <a:blip r:embed="rId5"/>
          <a:srcRect l="3186" t="9317" r="8255" b="5806"/>
          <a:stretch/>
        </p:blipFill>
        <p:spPr>
          <a:xfrm>
            <a:off x="7192963" y="4053688"/>
            <a:ext cx="3760861" cy="26165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960802" y="1250886"/>
            <a:ext cx="169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Réseau NEAT</a:t>
            </a:r>
          </a:p>
          <a:p>
            <a:r>
              <a:rPr lang="fr-FR" dirty="0"/>
              <a:t>2 neurones</a:t>
            </a:r>
          </a:p>
          <a:p>
            <a:r>
              <a:rPr lang="fr-FR" dirty="0"/>
              <a:t>5 connexions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723991" y="1096998"/>
            <a:ext cx="1664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MLP</a:t>
            </a:r>
          </a:p>
          <a:p>
            <a:r>
              <a:rPr lang="fr-FR" sz="1600" dirty="0"/>
              <a:t>2 </a:t>
            </a:r>
            <a:r>
              <a:rPr lang="fr-FR" sz="1200" dirty="0"/>
              <a:t>+ 1</a:t>
            </a:r>
            <a:r>
              <a:rPr lang="fr-FR" sz="1600" dirty="0"/>
              <a:t> neurones</a:t>
            </a:r>
          </a:p>
          <a:p>
            <a:r>
              <a:rPr lang="fr-FR" sz="1600" dirty="0"/>
              <a:t>4 </a:t>
            </a:r>
            <a:r>
              <a:rPr lang="fr-FR" sz="1200" dirty="0"/>
              <a:t>+ 2 </a:t>
            </a:r>
            <a:r>
              <a:rPr lang="fr-FR" sz="1600" dirty="0"/>
              <a:t>connexions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723991" y="4159659"/>
            <a:ext cx="166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MLP</a:t>
            </a:r>
          </a:p>
          <a:p>
            <a:r>
              <a:rPr lang="fr-FR" sz="1600" dirty="0"/>
              <a:t>3 </a:t>
            </a:r>
            <a:r>
              <a:rPr lang="fr-FR" sz="1200" dirty="0"/>
              <a:t>+ 1</a:t>
            </a:r>
            <a:r>
              <a:rPr lang="fr-FR" sz="1600" dirty="0"/>
              <a:t> neurones</a:t>
            </a:r>
          </a:p>
          <a:p>
            <a:r>
              <a:rPr lang="fr-FR" sz="1600" dirty="0"/>
              <a:t>6 </a:t>
            </a:r>
            <a:r>
              <a:rPr lang="fr-FR" sz="1200" dirty="0"/>
              <a:t>+ 3 </a:t>
            </a:r>
            <a:r>
              <a:rPr lang="fr-FR" sz="1600" dirty="0"/>
              <a:t>connexions</a:t>
            </a: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770841" y="160088"/>
            <a:ext cx="7609366" cy="668073"/>
          </a:xfrm>
        </p:spPr>
        <p:txBody>
          <a:bodyPr>
            <a:normAutofit fontScale="90000"/>
          </a:bodyPr>
          <a:lstStyle/>
          <a:p>
            <a:r>
              <a:rPr lang="fr-FR" dirty="0"/>
              <a:t>~5000 évaluations de réseaux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589892" y="4855292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Produit en 33 générations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6019" y="5278393"/>
            <a:ext cx="1458236" cy="92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8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  <a:br>
              <a:rPr lang="fr-FR" dirty="0"/>
            </a:br>
            <a:r>
              <a:rPr lang="fr-FR" sz="2000" dirty="0"/>
              <a:t>Production de deux fonctions 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24220" y="3247497"/>
            <a:ext cx="7844476" cy="1815882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D336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demo_sinus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motif = [[[x], [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(x)]]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reseau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fitness, </a:t>
            </a:r>
            <a:r>
              <a:rPr lang="fr-FR" altLang="fr-FR" sz="1400" dirty="0" err="1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nb_generations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algo_gen_motif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(motif)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reseau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24220" y="1801334"/>
            <a:ext cx="7844476" cy="40011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D336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algo_gen_motif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algo_gen_ouvert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61995" y="737119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Approxime un motif donné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419760" y="2772880"/>
            <a:ext cx="480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Maximise une fonction d’évaluation donnée</a:t>
            </a:r>
          </a:p>
        </p:txBody>
      </p:sp>
      <p:cxnSp>
        <p:nvCxnSpPr>
          <p:cNvPr id="10" name="Connecteur : en angle 9"/>
          <p:cNvCxnSpPr>
            <a:stCxn id="6" idx="0"/>
            <a:endCxn id="7" idx="2"/>
          </p:cNvCxnSpPr>
          <p:nvPr/>
        </p:nvCxnSpPr>
        <p:spPr>
          <a:xfrm rot="5400000" flipH="1" flipV="1">
            <a:off x="4914685" y="1338225"/>
            <a:ext cx="694883" cy="2313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/>
          <p:cNvCxnSpPr>
            <a:cxnSpLocks/>
            <a:stCxn id="8" idx="0"/>
          </p:cNvCxnSpPr>
          <p:nvPr/>
        </p:nvCxnSpPr>
        <p:spPr>
          <a:xfrm rot="16200000" flipV="1">
            <a:off x="7326191" y="2277851"/>
            <a:ext cx="586332" cy="4037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224220" y="5436819"/>
            <a:ext cx="7844477" cy="116955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 err="1">
                <a:solidFill>
                  <a:srgbClr val="D336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altLang="fr-FR" sz="1400" b="1" dirty="0">
                <a:solidFill>
                  <a:srgbClr val="D336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demo_saut_dobstacle</a:t>
            </a:r>
            <a: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dirty="0" err="1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reseau</a:t>
            </a:r>
            <a: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fitness, </a:t>
            </a:r>
            <a:r>
              <a:rPr lang="fr-FR" altLang="fr-FR" sz="1400" dirty="0" err="1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</a:t>
            </a:r>
            <a: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400" dirty="0" err="1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algo_gen_ouvert</a:t>
            </a:r>
            <a: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400" dirty="0" err="1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saut_dobstacles</a:t>
            </a:r>
            <a: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400" b="1" dirty="0">
                <a:solidFill>
                  <a:srgbClr val="D336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1400" dirty="0" err="1">
                <a:solidFill>
                  <a:srgbClr val="586E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reseau</a:t>
            </a:r>
            <a:endParaRPr lang="fr-FR" altLang="fr-F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3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En quoi consiste la NEAT ?</a:t>
            </a:r>
          </a:p>
          <a:p>
            <a:r>
              <a:rPr lang="fr-FR" sz="2800" dirty="0"/>
              <a:t>Mon implémentation</a:t>
            </a:r>
          </a:p>
          <a:p>
            <a:r>
              <a:rPr lang="fr-FR" sz="2800" dirty="0"/>
              <a:t>Résolution du « ou exclusif »</a:t>
            </a:r>
          </a:p>
          <a:p>
            <a:r>
              <a:rPr lang="fr-FR" sz="2800" dirty="0"/>
              <a:t>Approximation de la fonction sinus</a:t>
            </a:r>
          </a:p>
          <a:p>
            <a:r>
              <a:rPr lang="fr-FR" sz="2800" dirty="0"/>
              <a:t>Bilan du TIPE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32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5CE2B-46E3-43BA-AED8-E1C3B1CA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 de contrôle: Saut d’obstacle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4A2139-EC76-4EDE-A50F-1C10AA18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12" y="2101576"/>
            <a:ext cx="3494954" cy="12305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654130-C8AF-4543-9DD3-05E9247B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91" y="2101577"/>
            <a:ext cx="3494954" cy="12305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F716AD-32FE-4269-BD08-D2394B7F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30" y="3626279"/>
            <a:ext cx="3494954" cy="12305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D8A02A9-B1E0-4160-AD19-D69A20CBE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512" y="3626281"/>
            <a:ext cx="3494954" cy="123051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9BBD7C2-AAB9-40C5-B6C0-307E48DE2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96" y="3626281"/>
            <a:ext cx="3494955" cy="123051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EAA8EC1-01D0-4D84-BDA0-8F2463A5E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130" y="5201759"/>
            <a:ext cx="3494966" cy="123051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9B4A8E9-94E4-406A-9DCF-F500E956B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8512" y="5201759"/>
            <a:ext cx="3494954" cy="123051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47C5A73-D208-4691-9D7A-C03B9528A6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3891" y="5205805"/>
            <a:ext cx="3494960" cy="123051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9312EBE-8188-4888-8CD5-DC9A8B460E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725" y="2101576"/>
            <a:ext cx="3029763" cy="12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génétique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9152" y="1691322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255796010"/>
              </p:ext>
            </p:extLst>
          </p:nvPr>
        </p:nvGraphicFramePr>
        <p:xfrm>
          <a:off x="3790213" y="2306230"/>
          <a:ext cx="5539591" cy="3728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 : coins arrondis 4"/>
          <p:cNvSpPr/>
          <p:nvPr/>
        </p:nvSpPr>
        <p:spPr>
          <a:xfrm>
            <a:off x="2359152" y="2307434"/>
            <a:ext cx="1731929" cy="8026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Initialisation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232174" y="2720022"/>
            <a:ext cx="146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cxnSpLocks/>
          </p:cNvCxnSpPr>
          <p:nvPr/>
        </p:nvCxnSpPr>
        <p:spPr>
          <a:xfrm>
            <a:off x="7601838" y="2748539"/>
            <a:ext cx="208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7510758" y="2495735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Individu satisfaisant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9879032" y="2280582"/>
            <a:ext cx="944521" cy="8576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42210" y="4764147"/>
            <a:ext cx="5243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Travaille sur une </a:t>
            </a:r>
            <a:r>
              <a:rPr lang="fr-FR" sz="1600" b="1" dirty="0"/>
              <a:t>population</a:t>
            </a:r>
          </a:p>
          <a:p>
            <a:r>
              <a:rPr lang="fr-FR" sz="1600" dirty="0"/>
              <a:t>Population = ensemble d’</a:t>
            </a:r>
            <a:r>
              <a:rPr lang="fr-FR" sz="1600" b="1" dirty="0"/>
              <a:t>individus</a:t>
            </a:r>
          </a:p>
          <a:p>
            <a:r>
              <a:rPr lang="fr-FR" sz="1600" dirty="0"/>
              <a:t>Individu = </a:t>
            </a:r>
            <a:r>
              <a:rPr lang="fr-FR" sz="1600" b="1" dirty="0"/>
              <a:t>solution potentielle </a:t>
            </a:r>
            <a:r>
              <a:rPr lang="fr-FR" sz="1600" dirty="0"/>
              <a:t>au problème</a:t>
            </a:r>
          </a:p>
          <a:p>
            <a:r>
              <a:rPr lang="fr-FR" sz="1600" dirty="0"/>
              <a:t>(chemin, …, réseau de neurone)</a:t>
            </a:r>
          </a:p>
          <a:p>
            <a:r>
              <a:rPr lang="fr-FR" sz="1600" b="1" dirty="0"/>
              <a:t>Fitness</a:t>
            </a:r>
            <a:r>
              <a:rPr lang="fr-FR" sz="1600" dirty="0"/>
              <a:t> = attribut d’un individu,</a:t>
            </a:r>
            <a:br>
              <a:rPr lang="fr-FR" sz="1600" dirty="0"/>
            </a:br>
            <a:r>
              <a:rPr lang="fr-FR" sz="1600" b="1" dirty="0"/>
              <a:t>nombre représentant la qualité de l’individu</a:t>
            </a:r>
          </a:p>
        </p:txBody>
      </p:sp>
    </p:spTree>
    <p:extLst>
      <p:ext uri="{BB962C8B-B14F-4D97-AF65-F5344CB8AC3E}">
        <p14:creationId xmlns:p14="http://schemas.microsoft.com/office/powerpoint/2010/main" val="13398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de neurones et apprentissage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262021" y="1778887"/>
            <a:ext cx="4480560" cy="731520"/>
          </a:xfrm>
        </p:spPr>
        <p:txBody>
          <a:bodyPr>
            <a:normAutofit/>
          </a:bodyPr>
          <a:lstStyle/>
          <a:p>
            <a:r>
              <a:rPr lang="fr-FR" sz="2400" dirty="0"/>
              <a:t>Neurone artificiel: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>
          <a:xfrm>
            <a:off x="7228476" y="1793227"/>
            <a:ext cx="3571539" cy="731520"/>
          </a:xfrm>
        </p:spPr>
        <p:txBody>
          <a:bodyPr>
            <a:normAutofit/>
          </a:bodyPr>
          <a:lstStyle/>
          <a:p>
            <a:r>
              <a:rPr lang="fr-FR" sz="2400" dirty="0"/>
              <a:t>Réseau:</a:t>
            </a:r>
            <a:br>
              <a:rPr lang="fr-FR" sz="2400" dirty="0"/>
            </a:br>
            <a:r>
              <a:rPr lang="fr-FR" dirty="0"/>
              <a:t>Neurones interconnectés</a:t>
            </a:r>
            <a:endParaRPr lang="fr-FR" sz="2400" dirty="0"/>
          </a:p>
        </p:txBody>
      </p:sp>
      <p:sp>
        <p:nvSpPr>
          <p:cNvPr id="13" name="Ellipse 12"/>
          <p:cNvSpPr/>
          <p:nvPr/>
        </p:nvSpPr>
        <p:spPr>
          <a:xfrm>
            <a:off x="2705547" y="3329493"/>
            <a:ext cx="2130015" cy="118334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781587" y="3539616"/>
                <a:ext cx="1138837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87" y="3539616"/>
                <a:ext cx="1138837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016410" y="3609798"/>
                <a:ext cx="67407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3200" dirty="0"/>
                        <m:t>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410" y="3609798"/>
                <a:ext cx="6740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>
            <a:cxnSpLocks/>
          </p:cNvCxnSpPr>
          <p:nvPr/>
        </p:nvCxnSpPr>
        <p:spPr>
          <a:xfrm>
            <a:off x="3879399" y="3331896"/>
            <a:ext cx="0" cy="115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602009" y="2862441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09" y="2862441"/>
                <a:ext cx="273215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596686" y="3763687"/>
                <a:ext cx="2785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86" y="3763687"/>
                <a:ext cx="278538" cy="276999"/>
              </a:xfrm>
              <a:prstGeom prst="rect">
                <a:avLst/>
              </a:prstGeom>
              <a:blipFill>
                <a:blip r:embed="rId6"/>
                <a:stretch>
                  <a:fillRect l="-10870" r="-4348" b="-19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611879" y="4683910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79" y="4683910"/>
                <a:ext cx="278538" cy="276999"/>
              </a:xfrm>
              <a:prstGeom prst="rect">
                <a:avLst/>
              </a:prstGeom>
              <a:blipFill>
                <a:blip r:embed="rId7"/>
                <a:stretch>
                  <a:fillRect l="-10870" r="-6522" b="-19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/>
          <p:cNvCxnSpPr>
            <a:cxnSpLocks/>
            <a:stCxn id="57" idx="3"/>
            <a:endCxn id="13" idx="2"/>
          </p:cNvCxnSpPr>
          <p:nvPr/>
        </p:nvCxnSpPr>
        <p:spPr>
          <a:xfrm>
            <a:off x="875224" y="3000941"/>
            <a:ext cx="1830323" cy="92022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  <a:stCxn id="59" idx="3"/>
            <a:endCxn id="13" idx="2"/>
          </p:cNvCxnSpPr>
          <p:nvPr/>
        </p:nvCxnSpPr>
        <p:spPr>
          <a:xfrm flipV="1">
            <a:off x="890417" y="3921164"/>
            <a:ext cx="1815130" cy="9012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52349" y="3102255"/>
                <a:ext cx="287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49" y="3102255"/>
                <a:ext cx="287066" cy="276999"/>
              </a:xfrm>
              <a:prstGeom prst="rect">
                <a:avLst/>
              </a:prstGeom>
              <a:blipFill>
                <a:blip r:embed="rId8"/>
                <a:stretch>
                  <a:fillRect l="-19149" r="-6383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651788" y="4406910"/>
                <a:ext cx="292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88" y="4406910"/>
                <a:ext cx="292388" cy="276999"/>
              </a:xfrm>
              <a:prstGeom prst="rect">
                <a:avLst/>
              </a:prstGeom>
              <a:blipFill>
                <a:blip r:embed="rId9"/>
                <a:stretch>
                  <a:fillRect l="-18750" r="-4167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51788" y="3770869"/>
                <a:ext cx="292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88" y="3770869"/>
                <a:ext cx="292388" cy="276999"/>
              </a:xfrm>
              <a:prstGeom prst="rect">
                <a:avLst/>
              </a:prstGeom>
              <a:blipFill>
                <a:blip r:embed="rId10"/>
                <a:stretch>
                  <a:fillRect l="-18750" r="-4167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79"/>
          <p:cNvCxnSpPr>
            <a:cxnSpLocks/>
            <a:stCxn id="58" idx="3"/>
            <a:endCxn id="76" idx="1"/>
          </p:cNvCxnSpPr>
          <p:nvPr/>
        </p:nvCxnSpPr>
        <p:spPr>
          <a:xfrm>
            <a:off x="875224" y="3902187"/>
            <a:ext cx="776564" cy="71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  <a:stCxn id="76" idx="3"/>
            <a:endCxn id="13" idx="2"/>
          </p:cNvCxnSpPr>
          <p:nvPr/>
        </p:nvCxnSpPr>
        <p:spPr>
          <a:xfrm>
            <a:off x="1944176" y="3909369"/>
            <a:ext cx="761371" cy="1179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cxnSpLocks/>
            <a:stCxn id="13" idx="6"/>
          </p:cNvCxnSpPr>
          <p:nvPr/>
        </p:nvCxnSpPr>
        <p:spPr>
          <a:xfrm flipV="1">
            <a:off x="4835562" y="3921163"/>
            <a:ext cx="521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397868" y="3717519"/>
                <a:ext cx="1223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 b="0" i="0" dirty="0" smtClean="0"/>
                        <m:t>s</m:t>
                      </m:r>
                      <m:r>
                        <m:rPr>
                          <m:nor/>
                        </m:rPr>
                        <a:rPr lang="fr-FR" sz="2400" b="0" i="0" dirty="0" smtClean="0"/>
                        <m:t> = (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868" y="3717519"/>
                <a:ext cx="1223091" cy="369332"/>
              </a:xfrm>
              <a:prstGeom prst="rect">
                <a:avLst/>
              </a:prstGeom>
              <a:blipFill>
                <a:blip r:embed="rId11"/>
                <a:stretch>
                  <a:fillRect l="-2488" r="-7960" b="-3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Connecteur droit avec flèche 149"/>
          <p:cNvCxnSpPr>
            <a:cxnSpLocks/>
          </p:cNvCxnSpPr>
          <p:nvPr/>
        </p:nvCxnSpPr>
        <p:spPr>
          <a:xfrm>
            <a:off x="4293205" y="4102495"/>
            <a:ext cx="0" cy="10971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4354997" y="4717722"/>
                <a:ext cx="548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997" y="4717722"/>
                <a:ext cx="548996" cy="276999"/>
              </a:xfrm>
              <a:prstGeom prst="rect">
                <a:avLst/>
              </a:prstGeom>
              <a:blipFill>
                <a:blip r:embed="rId12"/>
                <a:stretch>
                  <a:fillRect l="-8889" r="-100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6" name="Image 155" descr="Une image contenant chose&#10;&#10;Description générée avec un niveau de confiance élevé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28476" y="2902906"/>
            <a:ext cx="3837352" cy="1941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7448795" y="5587835"/>
                <a:ext cx="281487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b="0" dirty="0"/>
              </a:p>
              <a:p>
                <a:endParaRPr lang="fr-FR" sz="1600" dirty="0"/>
              </a:p>
              <a:p>
                <a:pPr algn="ctr"/>
                <a:r>
                  <a:rPr lang="fr-FR" sz="1600" dirty="0"/>
                  <a:t>Apprentissage par expérience</a:t>
                </a:r>
              </a:p>
              <a:p>
                <a:pPr algn="ctr"/>
                <a:r>
                  <a:rPr lang="fr-FR" sz="1600" dirty="0"/>
                  <a:t>descente du gradient</a:t>
                </a:r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795" y="5587835"/>
                <a:ext cx="2814873" cy="1107996"/>
              </a:xfrm>
              <a:prstGeom prst="rect">
                <a:avLst/>
              </a:prstGeom>
              <a:blipFill>
                <a:blip r:embed="rId14"/>
                <a:stretch>
                  <a:fillRect l="-4113" r="-3896" b="-104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8611495" y="5108536"/>
                <a:ext cx="7153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495" y="5108536"/>
                <a:ext cx="71538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3875273" y="2883853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Fonction d’activation</a:t>
            </a:r>
          </a:p>
          <a:p>
            <a:r>
              <a:rPr lang="fr-FR" sz="1200" dirty="0"/>
              <a:t>(non linéaire)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46259" y="2691365"/>
            <a:ext cx="98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Somme algébrique des entrées</a:t>
            </a:r>
          </a:p>
        </p:txBody>
      </p:sp>
      <p:pic>
        <p:nvPicPr>
          <p:cNvPr id="7" name="Image 6" descr="Une image contenant texte, mur, ciel&#10;&#10;Description générée avec un niveau de confiance très élevé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68184" y="5202459"/>
            <a:ext cx="2850041" cy="12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u contenu 1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08192" y="1709424"/>
            <a:ext cx="4104042" cy="43997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L’objet: </a:t>
            </a:r>
            <a:r>
              <a:rPr lang="fr-FR" sz="2800" dirty="0"/>
              <a:t>Réseau de neurones à Topologie variable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Perceptron</a:t>
            </a:r>
            <a:r>
              <a:rPr lang="fr-FR" dirty="0"/>
              <a:t> Multicouches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Réseau NEAT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257113" y="5414905"/>
            <a:ext cx="38060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Pratique mais rigide: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Taille fixe, disposition par couches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Connexions préétablies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Implémentation matricielle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Problèmes de dimensionnement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476219" y="5414904"/>
            <a:ext cx="57810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Flexible: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Un neurone quelconque peut être connecté à n’importe quel autre neurone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Plus « naturel »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Possibilité de connexions récursives </a:t>
            </a:r>
            <a:r>
              <a:rPr lang="fr-FR" sz="1400" dirty="0"/>
              <a:t>(à effet dans le temps)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257114" y="294382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Entrée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979441" y="2805323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Cachés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279989" y="313767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Sortie</a:t>
            </a:r>
            <a:endParaRPr lang="fr-FR" dirty="0">
              <a:solidFill>
                <a:srgbClr val="00B050"/>
              </a:solidFill>
            </a:endParaRPr>
          </a:p>
        </p:txBody>
      </p:sp>
      <p:pic>
        <p:nvPicPr>
          <p:cNvPr id="14" name="Espace réservé du contenu 13" descr="Une image contenant chose&#10;&#10;Description générée avec un niveau de confiance élevé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57114" y="2943823"/>
            <a:ext cx="3929786" cy="1987764"/>
          </a:xfrm>
        </p:spPr>
      </p:pic>
      <p:sp>
        <p:nvSpPr>
          <p:cNvPr id="26" name="ZoneTexte 25"/>
          <p:cNvSpPr txBox="1"/>
          <p:nvPr/>
        </p:nvSpPr>
        <p:spPr>
          <a:xfrm>
            <a:off x="6248551" y="2534867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Entrée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967005" y="3013073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Cachés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575835" y="330460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Sortie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3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1872" y="343593"/>
            <a:ext cx="9692640" cy="1325562"/>
          </a:xfrm>
        </p:spPr>
        <p:txBody>
          <a:bodyPr/>
          <a:lstStyle/>
          <a:p>
            <a:r>
              <a:rPr lang="fr-FR" dirty="0"/>
              <a:t>Pourquoi ?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Intérêts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950506" cy="36646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sz="2000" b="1" dirty="0"/>
              <a:t>Dimensionnement</a:t>
            </a:r>
            <a:r>
              <a:rPr lang="fr-FR" sz="2000" dirty="0"/>
              <a:t> intelligent </a:t>
            </a:r>
            <a:br>
              <a:rPr lang="fr-FR" sz="1600" dirty="0"/>
            </a:br>
            <a:r>
              <a:rPr lang="fr-FR" sz="1600" dirty="0"/>
              <a:t>- Optimalité dans la topologie du réseau </a:t>
            </a:r>
            <a:br>
              <a:rPr lang="fr-FR" sz="1600" dirty="0"/>
            </a:br>
            <a:r>
              <a:rPr lang="fr-FR" sz="1400" dirty="0"/>
              <a:t>(évolution d’une structure initialement minimale)</a:t>
            </a:r>
          </a:p>
          <a:p>
            <a:pPr marL="285750" indent="-285750">
              <a:buFontTx/>
              <a:buChar char="-"/>
            </a:pPr>
            <a:r>
              <a:rPr lang="fr-FR" sz="2000" b="1" dirty="0"/>
              <a:t>Evolutif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Hautement parallélisable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seul objet, nombreuses applications: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Approximation: </a:t>
            </a:r>
            <a:br>
              <a:rPr lang="fr-FR" dirty="0"/>
            </a:br>
            <a:r>
              <a:rPr lang="fr-FR" dirty="0"/>
              <a:t>Minimiser une erreur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Problèmes ouverts, de contrôle: Maximiser une fitness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lvl="1"/>
            <a:endParaRPr lang="fr-FR" sz="14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Exemples d’applications: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sz="2400" dirty="0"/>
              <a:t>Reconnaissance d’image</a:t>
            </a:r>
          </a:p>
          <a:p>
            <a:r>
              <a:rPr lang="fr-FR" sz="2400" dirty="0"/>
              <a:t>Diagnostic de cancer du sein</a:t>
            </a:r>
          </a:p>
          <a:p>
            <a:r>
              <a:rPr lang="fr-FR" sz="2400" dirty="0"/>
              <a:t>Tâches de </a:t>
            </a:r>
            <a:r>
              <a:rPr lang="fr-FR" sz="2400" u="sng" dirty="0"/>
              <a:t>contrôle</a:t>
            </a:r>
            <a:r>
              <a:rPr lang="fr-FR" sz="2400" dirty="0"/>
              <a:t>:</a:t>
            </a:r>
          </a:p>
          <a:p>
            <a:pPr lvl="1"/>
            <a:r>
              <a:rPr lang="fr-FR" sz="2000" dirty="0"/>
              <a:t>Objet virtuel / jeu vidéo</a:t>
            </a:r>
          </a:p>
          <a:p>
            <a:pPr lvl="1"/>
            <a:r>
              <a:rPr lang="fr-FR" sz="2000" dirty="0"/>
              <a:t>Robots</a:t>
            </a:r>
          </a:p>
          <a:p>
            <a:pPr lvl="1"/>
            <a:r>
              <a:rPr lang="fr-FR" sz="2000" dirty="0"/>
              <a:t>Drones</a:t>
            </a:r>
          </a:p>
          <a:p>
            <a:pPr lvl="1"/>
            <a:r>
              <a:rPr lang="fr-FR" sz="2000" b="1" dirty="0"/>
              <a:t>Voitures autonomes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54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fr-FR" sz="3300" dirty="0">
                <a:solidFill>
                  <a:srgbClr val="FFFFFF"/>
                </a:solidFill>
              </a:rPr>
              <a:t>Comment ?</a:t>
            </a:r>
          </a:p>
        </p:txBody>
      </p:sp>
      <p:sp>
        <p:nvSpPr>
          <p:cNvPr id="44" name="Espace réservé du contenu 2"/>
          <p:cNvSpPr>
            <a:spLocks noGrp="1"/>
          </p:cNvSpPr>
          <p:nvPr>
            <p:ph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fr-FR" sz="3200" dirty="0"/>
              <a:t>Départ d’un réseau minimal:</a:t>
            </a:r>
          </a:p>
          <a:p>
            <a:pPr lvl="1"/>
            <a:r>
              <a:rPr lang="fr-FR" sz="2000" dirty="0"/>
              <a:t>Toutes les entrées connectées à toutes les sorties</a:t>
            </a:r>
          </a:p>
          <a:p>
            <a:pPr marL="274320" lvl="1" indent="0">
              <a:buNone/>
            </a:pPr>
            <a:endParaRPr lang="fr-FR" sz="2000" dirty="0"/>
          </a:p>
          <a:p>
            <a:r>
              <a:rPr lang="fr-FR" sz="3200" dirty="0"/>
              <a:t>Evolution:</a:t>
            </a:r>
          </a:p>
          <a:p>
            <a:pPr lvl="1"/>
            <a:r>
              <a:rPr lang="fr-FR" sz="2000" dirty="0"/>
              <a:t>Ajout de neurones</a:t>
            </a:r>
          </a:p>
          <a:p>
            <a:pPr lvl="1"/>
            <a:r>
              <a:rPr lang="fr-FR" sz="2000" dirty="0"/>
              <a:t>Ajout de connexions</a:t>
            </a:r>
          </a:p>
          <a:p>
            <a:pPr lvl="1"/>
            <a:r>
              <a:rPr lang="fr-FR" sz="2000" dirty="0"/>
              <a:t>Perturbation des poids</a:t>
            </a:r>
          </a:p>
          <a:p>
            <a:pPr lvl="1"/>
            <a:r>
              <a:rPr lang="fr-FR" sz="2000" dirty="0"/>
              <a:t>Croisement de deux individus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7434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fr-FR" sz="3300" dirty="0">
                <a:solidFill>
                  <a:srgbClr val="FFFFFF"/>
                </a:solidFill>
              </a:rPr>
              <a:t>Conventions</a:t>
            </a:r>
          </a:p>
        </p:txBody>
      </p:sp>
      <p:sp>
        <p:nvSpPr>
          <p:cNvPr id="44" name="Espace réservé du contenu 2"/>
          <p:cNvSpPr>
            <a:spLocks noGrp="1"/>
          </p:cNvSpPr>
          <p:nvPr>
            <p:ph idx="1"/>
          </p:nvPr>
        </p:nvSpPr>
        <p:spPr>
          <a:xfrm>
            <a:off x="4199409" y="643466"/>
            <a:ext cx="7093432" cy="5571067"/>
          </a:xfrm>
        </p:spPr>
        <p:txBody>
          <a:bodyPr>
            <a:normAutofit/>
          </a:bodyPr>
          <a:lstStyle/>
          <a:p>
            <a:r>
              <a:rPr lang="fr-FR" sz="2800" dirty="0"/>
              <a:t>Gène</a:t>
            </a:r>
            <a:r>
              <a:rPr lang="fr-FR" sz="2000" dirty="0"/>
              <a:t> = </a:t>
            </a:r>
            <a:r>
              <a:rPr lang="fr-FR" sz="2800" dirty="0"/>
              <a:t>Connexion</a:t>
            </a:r>
            <a:r>
              <a:rPr lang="fr-FR" sz="2000" dirty="0"/>
              <a:t> (entre deux neurones donnés)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/>
              <a:t>Génome</a:t>
            </a:r>
            <a:r>
              <a:rPr lang="fr-FR" sz="2000" dirty="0"/>
              <a:t> = </a:t>
            </a:r>
            <a:r>
              <a:rPr lang="fr-FR" sz="2800" dirty="0"/>
              <a:t>Individu</a:t>
            </a:r>
            <a:r>
              <a:rPr lang="fr-FR" sz="2000" dirty="0"/>
              <a:t> = </a:t>
            </a:r>
            <a:r>
              <a:rPr lang="fr-FR" sz="2800" dirty="0"/>
              <a:t>Réseau de neurones</a:t>
            </a:r>
            <a:br>
              <a:rPr lang="fr-FR" sz="2000" dirty="0"/>
            </a:br>
            <a:r>
              <a:rPr lang="fr-FR" sz="2000" dirty="0"/>
              <a:t>= ensemble de gènes </a:t>
            </a:r>
          </a:p>
          <a:p>
            <a:r>
              <a:rPr lang="fr-FR" sz="2800" dirty="0"/>
              <a:t>Espèce</a:t>
            </a:r>
            <a:r>
              <a:rPr lang="fr-FR" sz="2000" dirty="0"/>
              <a:t> = Ensemble d’individus se ressemblant</a:t>
            </a:r>
            <a:endParaRPr lang="fr-FR" sz="2800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46" y="2979751"/>
            <a:ext cx="4509262" cy="896319"/>
          </a:xfrm>
          <a:prstGeom prst="rect">
            <a:avLst/>
          </a:prstGeom>
        </p:spPr>
      </p:pic>
      <p:pic>
        <p:nvPicPr>
          <p:cNvPr id="6" name="Image 5" descr="Une image contenant ipod, équipement électronique&#10;&#10;Description générée avec un niveau de confiance très élev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27" y="4105915"/>
            <a:ext cx="6017021" cy="275427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199409" y="3921249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Gènes en commun: n° 1 et 2</a:t>
            </a:r>
          </a:p>
        </p:txBody>
      </p:sp>
    </p:spTree>
    <p:extLst>
      <p:ext uri="{BB962C8B-B14F-4D97-AF65-F5344CB8AC3E}">
        <p14:creationId xmlns:p14="http://schemas.microsoft.com/office/powerpoint/2010/main" val="412679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spéciation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(Kenneth O. Stanley,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Risto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Miikkulainen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- 2002)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Intérêts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Croisements uniquement au sein d’une même espèce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 Cohérence des croisements</a:t>
            </a:r>
            <a:endParaRPr lang="fr-FR" dirty="0"/>
          </a:p>
          <a:p>
            <a:r>
              <a:rPr lang="fr-FR" dirty="0"/>
              <a:t>Compétition uniquement au sein d’une même espèce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 P</a:t>
            </a:r>
            <a:r>
              <a:rPr lang="fr-FR" dirty="0"/>
              <a:t>rotection des innovations structurelles pour leur laisser le temps d’être optimisées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Principe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fr-FR" dirty="0"/>
                  <a:t>Distance en deux individus: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num>
                            <m:den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</m:borderBox>
                    </m:oMath>
                  </m:oMathPara>
                </a14:m>
                <a:endParaRPr lang="fr-FR" b="1" dirty="0"/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/>
                  <a:t> </a:t>
                </a:r>
                <a:r>
                  <a:rPr lang="fr-FR" dirty="0"/>
                  <a:t>et</a:t>
                </a:r>
                <a:r>
                  <a:rPr lang="fr-F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b="1" dirty="0"/>
                  <a:t>  </a:t>
                </a:r>
                <a:r>
                  <a:rPr lang="fr-FR" dirty="0"/>
                  <a:t>(valeurs expérimentales)</a:t>
                </a:r>
              </a:p>
              <a:p>
                <a:r>
                  <a:rPr lang="fr-FR" dirty="0"/>
                  <a:t>Seuil d’appartenance à une même espèce: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fr-FR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72" t="-11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1267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2461</TotalTime>
  <Words>822</Words>
  <Application>Microsoft Office PowerPoint</Application>
  <PresentationFormat>Grand écran</PresentationFormat>
  <Paragraphs>238</Paragraphs>
  <Slides>20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Courier New</vt:lpstr>
      <vt:lpstr>Wingdings</vt:lpstr>
      <vt:lpstr>Wingdings 2</vt:lpstr>
      <vt:lpstr>View</vt:lpstr>
      <vt:lpstr>Evolution par algorithme génétique d’un réseau de neurones à structure variable  NEAT</vt:lpstr>
      <vt:lpstr>Plan de la présentation</vt:lpstr>
      <vt:lpstr>Algorithme génétique</vt:lpstr>
      <vt:lpstr>Réseaux de neurones et apprentissage</vt:lpstr>
      <vt:lpstr>L’objet: Réseau de neurones à Topologie variable</vt:lpstr>
      <vt:lpstr>Pourquoi ?</vt:lpstr>
      <vt:lpstr>Comment ?</vt:lpstr>
      <vt:lpstr>Conventions</vt:lpstr>
      <vt:lpstr>La spéciation (Kenneth O. Stanley, Risto Miikkulainen - 2002)</vt:lpstr>
      <vt:lpstr>Les mutations structurelles: (Kenneth O. Stanley, Risto Miikkulainen - 2002)</vt:lpstr>
      <vt:lpstr>Mon implémentation en python</vt:lpstr>
      <vt:lpstr>L’objet génome</vt:lpstr>
      <vt:lpstr>L’algorithme génétique</vt:lpstr>
      <vt:lpstr>Test de fonctionnement:  le ou exclusif (XOR)  (0,0)  0 (0,1)  1 (1,0)  1 (1,1)  0</vt:lpstr>
      <vt:lpstr>Obstacle majeur:  le minimum local du « ou »</vt:lpstr>
      <vt:lpstr>Résultats finaux</vt:lpstr>
      <vt:lpstr>Test de prédiction: Approximation de la fonction Sinus</vt:lpstr>
      <vt:lpstr>~5000 évaluations de réseaux</vt:lpstr>
      <vt:lpstr>Bilan Production de deux fonctions </vt:lpstr>
      <vt:lpstr>Tâche de contrôle: Saut d’obstacle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par algorithme génétique d’un réseau de neurone à structure variable.</dc:title>
  <dc:creator>Emilien Fugier</dc:creator>
  <cp:lastModifiedBy>Emilien Fugier</cp:lastModifiedBy>
  <cp:revision>158</cp:revision>
  <cp:lastPrinted>2017-06-11T22:30:21Z</cp:lastPrinted>
  <dcterms:created xsi:type="dcterms:W3CDTF">2017-05-28T08:45:56Z</dcterms:created>
  <dcterms:modified xsi:type="dcterms:W3CDTF">2017-06-12T15:23:04Z</dcterms:modified>
</cp:coreProperties>
</file>