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AB1AA-C811-4ADB-9DF6-A5DC369BE3BC}" v="3" dt="2021-01-09T12:07:03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12F-3A1D-411C-B2A1-8FAC1119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F7EB8-11CD-42F8-87FD-036A3074A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7D8DB-FBAE-44DF-A93B-421C69D7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F0BC-0646-4B63-8766-8F7E590F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F0E3-9E6F-43D7-88F3-F14E6758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3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337-3E7F-4B29-B413-AFF63F25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014C-CE89-4058-B8F1-656B5FBE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A8E6-B536-439F-B873-935A235B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724A-D04C-4BA1-BEDB-A4F4FA22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88F6-2A40-4D6E-874D-12F5AB99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4A783-E5FD-4C00-83FE-DAA17B688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98EBB-39A5-4897-BA31-8C60BC7EC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6E0D-4230-4415-9C2B-E6320120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5C6F-D8FD-43E1-A1D3-8EBB32D7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4F91-9ECB-4DC5-BE20-05240ECD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3CFE-D58B-42C9-A3FA-867941C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DE3E-3271-4FF9-8BDA-A270BD6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1F1D-12B9-4367-82D1-3328AAFC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61AF-EFE6-4B6B-99CB-6D6461B8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E97B-6FA5-468E-A9BA-50241C89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C041-0429-4059-B6DA-6904AF1B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5E46E-91D9-4CFE-9509-7499EC6F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68C5-D82C-442C-841B-A72F995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3F0B-C964-4E7A-8F70-B3DECD11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F00D-7CD0-46A4-958A-A74F1E66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363-5A75-47A1-B387-E178216B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069B-0EA2-4120-AFC9-CDAAF488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FDC70-D85F-4B53-A2E2-45DFA291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E514B-8B2D-419A-9CEC-F2EE6221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AF74-5747-4C7C-8A1B-10D32FD2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8608-0745-4F22-A0F6-B259F6D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B173-B81B-4C5E-90C0-5DE0B40B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FC8A-173C-4969-8851-6978019E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1A3CB-6519-4466-B11E-36599EB8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A5D2A-E191-4A5B-9D58-C952C4A24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1511F-B0EE-4421-91C4-022B9D7D3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E9D9-91E8-4B73-B21F-2FBD364D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4AFF3-4692-44D2-9E82-9A8C9233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680C9-0A9F-4380-ABB6-81179E2D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0D6C-DF1F-4F3D-8A0D-A5B7A79E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B556A-19B0-4890-8934-104F66B2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1F299-3F7E-47C9-92E8-339ABCD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B76F-0522-4A2D-B5BD-6215647C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8A40C-3AA4-442A-A44B-AAA329F8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25C5C-98C6-4ECE-8646-FAA0553C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6D59-4598-4EF2-8546-F263669F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7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9EF1-288F-409B-9E1D-023FEC6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FB94-E4DD-4331-B204-6F226475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0FD42-8001-44AA-A690-190A0970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3111-90B7-4B9F-A3CD-4B9EC81E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C07E2-158B-4C2F-81F3-A0A91A88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B633-6156-4C99-B72C-A14AC2A0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4814-82C6-48B7-A569-947FF2A8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82197-39A9-4243-B6AF-B4AC865AA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4F7C1-0F78-4094-800D-5CB483C7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E4E8-83E9-4A76-B8E9-140EDEF4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C28E4-8C4B-4180-A922-1A3F62A4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6CA1E-66D3-4818-B00B-867B2E93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D5F51-DB59-4E7E-AFF3-04463F89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387-53F3-4EA5-B767-250D93E8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1A84-F54B-4302-8F67-DE053D3CF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D81E-A1C0-4CC4-9ACD-C05DEC5EC1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F92A-2856-43C3-966D-81B89BDC0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19E1-23F2-484E-A258-5F3AD53FD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BF8D-48DA-4D26-8F1C-DDFB7564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79F4-A840-4463-A9AD-2C7084A41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Cube humidity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AC3DA-F71C-4901-B7A5-F72AE90DA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 0</a:t>
            </a:r>
          </a:p>
          <a:p>
            <a:r>
              <a:rPr lang="en-US" dirty="0"/>
              <a:t>Author: A. Iaconis</a:t>
            </a:r>
          </a:p>
        </p:txBody>
      </p:sp>
    </p:spTree>
    <p:extLst>
      <p:ext uri="{BB962C8B-B14F-4D97-AF65-F5344CB8AC3E}">
        <p14:creationId xmlns:p14="http://schemas.microsoft.com/office/powerpoint/2010/main" val="17270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68066-ED16-490C-BD60-466054ED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Measured behavior -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8E934-1508-4598-923E-CD56087A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" r="2" b="2"/>
          <a:stretch/>
        </p:blipFill>
        <p:spPr>
          <a:xfrm>
            <a:off x="841247" y="2516777"/>
            <a:ext cx="6502527" cy="3816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74F5E-9314-4725-A255-D9FDD40D89A5}"/>
              </a:ext>
            </a:extLst>
          </p:cNvPr>
          <p:cNvSpPr txBox="1"/>
          <p:nvPr/>
        </p:nvSpPr>
        <p:spPr>
          <a:xfrm>
            <a:off x="7784973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Air between 20°C – 22°C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HVAC was not operational at this temperature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Coolant temperature at approx. 19°C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Need to consider min wet bulb temp around 17°C</a:t>
            </a:r>
          </a:p>
        </p:txBody>
      </p:sp>
    </p:spTree>
    <p:extLst>
      <p:ext uri="{BB962C8B-B14F-4D97-AF65-F5344CB8AC3E}">
        <p14:creationId xmlns:p14="http://schemas.microsoft.com/office/powerpoint/2010/main" val="355379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B771-A1FF-4B1C-8FD8-0D1D766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Psychrometric Chart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CD91B084-F1B0-4973-A208-54E2E53B5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17" y="1480184"/>
            <a:ext cx="8873305" cy="49307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ADBFA8-B9B3-4054-88BE-51CD58A6EAEF}"/>
              </a:ext>
            </a:extLst>
          </p:cNvPr>
          <p:cNvSpPr txBox="1"/>
          <p:nvPr/>
        </p:nvSpPr>
        <p:spPr>
          <a:xfrm>
            <a:off x="9428422" y="1494472"/>
            <a:ext cx="2407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observed on the left, the highest relative humidity that can be tolerated at 22°C air temp is approx. 73% if we want to avoid any condensation on colder surfaces.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higher air temperatures the max allowed relative humidity will be lower (e.g. at 25°C the max relative humidity should be 60%)</a:t>
            </a:r>
          </a:p>
        </p:txBody>
      </p:sp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0B71C5AE-67CC-440F-B11C-CE15B3C324AC}"/>
              </a:ext>
            </a:extLst>
          </p:cNvPr>
          <p:cNvSpPr/>
          <p:nvPr/>
        </p:nvSpPr>
        <p:spPr>
          <a:xfrm>
            <a:off x="3712212" y="4666163"/>
            <a:ext cx="91440" cy="9144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855385E9-26F8-4971-8454-0817B294F0AE}"/>
              </a:ext>
            </a:extLst>
          </p:cNvPr>
          <p:cNvSpPr/>
          <p:nvPr/>
        </p:nvSpPr>
        <p:spPr>
          <a:xfrm>
            <a:off x="4548365" y="4660017"/>
            <a:ext cx="91440" cy="9144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llout: Double Bent Line with Border and Accent Bar 4">
            <a:extLst>
              <a:ext uri="{FF2B5EF4-FFF2-40B4-BE49-F238E27FC236}">
                <a16:creationId xmlns:a16="http://schemas.microsoft.com/office/drawing/2014/main" id="{2E72E637-00FC-4F6C-B5B0-DE426B3E422F}"/>
              </a:ext>
            </a:extLst>
          </p:cNvPr>
          <p:cNvSpPr/>
          <p:nvPr/>
        </p:nvSpPr>
        <p:spPr>
          <a:xfrm>
            <a:off x="838200" y="2743201"/>
            <a:ext cx="2675861" cy="685800"/>
          </a:xfrm>
          <a:prstGeom prst="accentBorderCallout3">
            <a:avLst>
              <a:gd name="adj1" fmla="val 18751"/>
              <a:gd name="adj2" fmla="val -4229"/>
              <a:gd name="adj3" fmla="val 18750"/>
              <a:gd name="adj4" fmla="val -16667"/>
              <a:gd name="adj5" fmla="val 146667"/>
              <a:gd name="adj6" fmla="val -17119"/>
              <a:gd name="adj7" fmla="val 282028"/>
              <a:gd name="adj8" fmla="val 1056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17°C is the lowest coolant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100% RH at 17°C = 0.012 kg/kg abs humidity</a:t>
            </a:r>
          </a:p>
        </p:txBody>
      </p:sp>
      <p:sp>
        <p:nvSpPr>
          <p:cNvPr id="9" name="Callout: Double Bent Line with Border and Accent Bar 8">
            <a:extLst>
              <a:ext uri="{FF2B5EF4-FFF2-40B4-BE49-F238E27FC236}">
                <a16:creationId xmlns:a16="http://schemas.microsoft.com/office/drawing/2014/main" id="{02DE599A-1034-48E7-8E31-CDB68B07B038}"/>
              </a:ext>
            </a:extLst>
          </p:cNvPr>
          <p:cNvSpPr/>
          <p:nvPr/>
        </p:nvSpPr>
        <p:spPr>
          <a:xfrm>
            <a:off x="4007167" y="2252330"/>
            <a:ext cx="1984280" cy="629093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46667"/>
              <a:gd name="adj6" fmla="val -17119"/>
              <a:gd name="adj7" fmla="val 376553"/>
              <a:gd name="adj8" fmla="val 271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0.012 kg/kg humidity corresponds to 73% Rh at 22°C</a:t>
            </a:r>
          </a:p>
        </p:txBody>
      </p:sp>
    </p:spTree>
    <p:extLst>
      <p:ext uri="{BB962C8B-B14F-4D97-AF65-F5344CB8AC3E}">
        <p14:creationId xmlns:p14="http://schemas.microsoft.com/office/powerpoint/2010/main" val="423683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1A30-ABE6-4346-8226-EABA7623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 control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5180-E278-46C9-9E01-F6E010E2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652588"/>
            <a:ext cx="10648950" cy="4719637"/>
          </a:xfrm>
        </p:spPr>
        <p:txBody>
          <a:bodyPr>
            <a:noAutofit/>
          </a:bodyPr>
          <a:lstStyle/>
          <a:p>
            <a:r>
              <a:rPr lang="en-US" sz="2400" dirty="0"/>
              <a:t>The lowest coolant temperature of 17°C set as wet bulb temperature at which condensation would start to occur ( coolant temperature will be ≥17°C).</a:t>
            </a:r>
          </a:p>
          <a:p>
            <a:r>
              <a:rPr lang="en-US" sz="2400" dirty="0"/>
              <a:t>Some exposed surfaces may be available at the coolant temperature (e.g. cooling plate of battery modules)</a:t>
            </a:r>
          </a:p>
          <a:p>
            <a:r>
              <a:rPr lang="en-US" sz="2400" dirty="0"/>
              <a:t>The above will result in lower relative humidity thresholds at higher temperatures.</a:t>
            </a:r>
          </a:p>
          <a:p>
            <a:r>
              <a:rPr lang="en-US" sz="2400" dirty="0"/>
              <a:t>RH thresholds created for air temperature bins to assure non-condensation at 17°C</a:t>
            </a:r>
          </a:p>
          <a:p>
            <a:r>
              <a:rPr lang="en-US" sz="2400" dirty="0"/>
              <a:t>Method: Absolute humidity removal using the HVAC unit </a:t>
            </a:r>
            <a:r>
              <a:rPr lang="en-US" sz="2400"/>
              <a:t>cooling. </a:t>
            </a:r>
          </a:p>
          <a:p>
            <a:r>
              <a:rPr lang="en-US" sz="2400"/>
              <a:t>De-humidification </a:t>
            </a:r>
            <a:r>
              <a:rPr lang="en-US" sz="2400" dirty="0"/>
              <a:t>process is triggered when RH thresholds are exceeded for the corresponding air temperature bin.</a:t>
            </a:r>
          </a:p>
          <a:p>
            <a:r>
              <a:rPr lang="en-US" sz="2400" dirty="0"/>
              <a:t>Leaf Controller will read air temperature and RH and will control HVAC setpoints accordingly</a:t>
            </a:r>
          </a:p>
        </p:txBody>
      </p:sp>
    </p:spTree>
    <p:extLst>
      <p:ext uri="{BB962C8B-B14F-4D97-AF65-F5344CB8AC3E}">
        <p14:creationId xmlns:p14="http://schemas.microsoft.com/office/powerpoint/2010/main" val="367703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CB0B-FA66-45C9-9242-CDE1BAB2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actions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AF5804-F377-4821-9364-04A0ECDE8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192202"/>
              </p:ext>
            </p:extLst>
          </p:nvPr>
        </p:nvGraphicFramePr>
        <p:xfrm>
          <a:off x="733421" y="1825625"/>
          <a:ext cx="1085850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29">
                  <a:extLst>
                    <a:ext uri="{9D8B030D-6E8A-4147-A177-3AD203B41FA5}">
                      <a16:colId xmlns:a16="http://schemas.microsoft.com/office/drawing/2014/main" val="3888515888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3510987637"/>
                    </a:ext>
                  </a:extLst>
                </a:gridCol>
                <a:gridCol w="1397599">
                  <a:extLst>
                    <a:ext uri="{9D8B030D-6E8A-4147-A177-3AD203B41FA5}">
                      <a16:colId xmlns:a16="http://schemas.microsoft.com/office/drawing/2014/main" val="1208356835"/>
                    </a:ext>
                  </a:extLst>
                </a:gridCol>
                <a:gridCol w="5418966">
                  <a:extLst>
                    <a:ext uri="{9D8B030D-6E8A-4147-A177-3AD203B41FA5}">
                      <a16:colId xmlns:a16="http://schemas.microsoft.com/office/drawing/2014/main" val="16669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#1</a:t>
                      </a:r>
                    </a:p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#2</a:t>
                      </a:r>
                    </a:p>
                    <a:p>
                      <a:pPr algn="ctr"/>
                      <a:r>
                        <a:rPr lang="en-US" dirty="0"/>
                        <a:t>[RH limit exceeded]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until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6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Tair</a:t>
                      </a:r>
                      <a:r>
                        <a:rPr lang="en-US" dirty="0"/>
                        <a:t> &lt; 15°C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Heat until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= SP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15°C &lt;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&lt; 18°C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 &gt; 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[Cool until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= SP] OR [max 1h] OR [RH – 10%] 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83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18°C &lt;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&lt; 21°C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 &gt; 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[Cool until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= SP] OR [max 1h] OR [RH – 10%] 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21°C &lt;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&lt; 24°C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 &gt; 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[Cool until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= SP] OR [max 1h] OR [RH – 10%] 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5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24°C &lt;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&lt; 27°C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 &gt; 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[Cool until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= SP] OR [max 1h] OR [RH – 10%] 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4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27°C &lt;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&lt; 30°C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 &gt; 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[Cool until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= SP] (**)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&gt; 30°C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 &gt;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[Cool until </a:t>
                      </a:r>
                      <a:r>
                        <a:rPr lang="en-US" dirty="0" err="1"/>
                        <a:t>Tair</a:t>
                      </a:r>
                      <a:r>
                        <a:rPr lang="en-US" dirty="0"/>
                        <a:t> = SP] (**)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42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9CC86C-DFB6-49D3-9AD8-AC9C15451E56}"/>
              </a:ext>
            </a:extLst>
          </p:cNvPr>
          <p:cNvSpPr txBox="1"/>
          <p:nvPr/>
        </p:nvSpPr>
        <p:spPr>
          <a:xfrm>
            <a:off x="733421" y="5400675"/>
            <a:ext cx="101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(*) any of the three conditions being met is sufficient to stop the de-humidification process</a:t>
            </a:r>
          </a:p>
          <a:p>
            <a:r>
              <a:rPr lang="en-US" dirty="0"/>
              <a:t>(**) when </a:t>
            </a:r>
            <a:r>
              <a:rPr lang="en-US" dirty="0" err="1"/>
              <a:t>Tair</a:t>
            </a:r>
            <a:r>
              <a:rPr lang="en-US" dirty="0"/>
              <a:t> is above 25°C, the HAVC remains at its normal set-point of 25°C</a:t>
            </a:r>
          </a:p>
        </p:txBody>
      </p:sp>
    </p:spTree>
    <p:extLst>
      <p:ext uri="{BB962C8B-B14F-4D97-AF65-F5344CB8AC3E}">
        <p14:creationId xmlns:p14="http://schemas.microsoft.com/office/powerpoint/2010/main" val="78187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ED8D-8E23-4432-A93C-CF00A983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Control logic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AF6C9AE-5587-4D4F-A393-C00E44155407}"/>
              </a:ext>
            </a:extLst>
          </p:cNvPr>
          <p:cNvSpPr/>
          <p:nvPr/>
        </p:nvSpPr>
        <p:spPr>
          <a:xfrm>
            <a:off x="7943846" y="1366838"/>
            <a:ext cx="1152525" cy="3238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EE54A1D-D6FB-44B2-BEB9-AEB17F8F7E68}"/>
              </a:ext>
            </a:extLst>
          </p:cNvPr>
          <p:cNvSpPr/>
          <p:nvPr/>
        </p:nvSpPr>
        <p:spPr>
          <a:xfrm>
            <a:off x="7800972" y="3659188"/>
            <a:ext cx="1438275" cy="43815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T, HR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8F029A6-9343-4D91-9939-B47A0A6DB16E}"/>
              </a:ext>
            </a:extLst>
          </p:cNvPr>
          <p:cNvSpPr/>
          <p:nvPr/>
        </p:nvSpPr>
        <p:spPr>
          <a:xfrm>
            <a:off x="7800972" y="4819650"/>
            <a:ext cx="2790827" cy="9715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Conditions #1 &amp; 2 met?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9A3EF2-3889-4A02-8ACC-4085F87374CC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8285955" y="1924842"/>
            <a:ext cx="468312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CDAAC49-C083-4A3E-9E64-D3729CA20B66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6200000" flipH="1">
            <a:off x="8497092" y="4120356"/>
            <a:ext cx="722312" cy="67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D759D8-3A98-460B-A621-64B383DCF592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H="1" flipV="1">
            <a:off x="8520110" y="3659188"/>
            <a:ext cx="2071689" cy="1646237"/>
          </a:xfrm>
          <a:prstGeom prst="bentConnector4">
            <a:avLst>
              <a:gd name="adj1" fmla="val -16551"/>
              <a:gd name="adj2" fmla="val 113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AD7015-9EA1-4565-BE02-F4A7FF523144}"/>
              </a:ext>
            </a:extLst>
          </p:cNvPr>
          <p:cNvSpPr/>
          <p:nvPr/>
        </p:nvSpPr>
        <p:spPr>
          <a:xfrm>
            <a:off x="4941089" y="4142304"/>
            <a:ext cx="189547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dehumidification FLAG =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5CC968-4338-4834-9FE4-F6716C8BA569}"/>
              </a:ext>
            </a:extLst>
          </p:cNvPr>
          <p:cNvSpPr/>
          <p:nvPr/>
        </p:nvSpPr>
        <p:spPr>
          <a:xfrm>
            <a:off x="7572375" y="2159000"/>
            <a:ext cx="189547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dehumidification FLAG = 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372322-6413-4BE4-B406-CC5DE55DEE6D}"/>
              </a:ext>
            </a:extLst>
          </p:cNvPr>
          <p:cNvSpPr/>
          <p:nvPr/>
        </p:nvSpPr>
        <p:spPr>
          <a:xfrm>
            <a:off x="1578286" y="2445782"/>
            <a:ext cx="189547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SET POINT as per table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5EE618C-B159-420D-B157-423C855AA50D}"/>
              </a:ext>
            </a:extLst>
          </p:cNvPr>
          <p:cNvCxnSpPr>
            <a:stCxn id="19" idx="2"/>
            <a:endCxn id="5" idx="3"/>
          </p:cNvCxnSpPr>
          <p:nvPr/>
        </p:nvCxnSpPr>
        <p:spPr>
          <a:xfrm rot="5400000">
            <a:off x="8222456" y="3361530"/>
            <a:ext cx="59531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AC60B-1C0A-45B1-AB14-E4799DBD6867}"/>
              </a:ext>
            </a:extLst>
          </p:cNvPr>
          <p:cNvSpPr txBox="1"/>
          <p:nvPr/>
        </p:nvSpPr>
        <p:spPr>
          <a:xfrm>
            <a:off x="7481932" y="4894540"/>
            <a:ext cx="46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5A1C45-20DD-4611-B3E4-D2BC73DA8311}"/>
              </a:ext>
            </a:extLst>
          </p:cNvPr>
          <p:cNvSpPr txBox="1"/>
          <p:nvPr/>
        </p:nvSpPr>
        <p:spPr>
          <a:xfrm>
            <a:off x="10448925" y="4852987"/>
            <a:ext cx="46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E6DA4D-1D7B-49B0-A749-F419033E2503}"/>
              </a:ext>
            </a:extLst>
          </p:cNvPr>
          <p:cNvSpPr/>
          <p:nvPr/>
        </p:nvSpPr>
        <p:spPr>
          <a:xfrm>
            <a:off x="4962531" y="5372099"/>
            <a:ext cx="189547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Time Counter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415F83-666A-4159-BD59-D05B50BF2A5A}"/>
              </a:ext>
            </a:extLst>
          </p:cNvPr>
          <p:cNvCxnSpPr>
            <a:stCxn id="6" idx="1"/>
            <a:endCxn id="18" idx="3"/>
          </p:cNvCxnSpPr>
          <p:nvPr/>
        </p:nvCxnSpPr>
        <p:spPr>
          <a:xfrm rot="10800000">
            <a:off x="6836564" y="4594743"/>
            <a:ext cx="964408" cy="710683"/>
          </a:xfrm>
          <a:prstGeom prst="bentConnector3">
            <a:avLst>
              <a:gd name="adj1" fmla="val 49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2B11C2-4BDC-4765-A9EC-B4473F76F8E2}"/>
              </a:ext>
            </a:extLst>
          </p:cNvPr>
          <p:cNvCxnSpPr>
            <a:stCxn id="6" idx="1"/>
            <a:endCxn id="28" idx="3"/>
          </p:cNvCxnSpPr>
          <p:nvPr/>
        </p:nvCxnSpPr>
        <p:spPr>
          <a:xfrm rot="10800000" flipV="1">
            <a:off x="6858006" y="5305425"/>
            <a:ext cx="942966" cy="519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D6E9D82-AFE4-45D1-9857-3C2E85C76D1C}"/>
              </a:ext>
            </a:extLst>
          </p:cNvPr>
          <p:cNvCxnSpPr>
            <a:stCxn id="18" idx="1"/>
            <a:endCxn id="22" idx="3"/>
          </p:cNvCxnSpPr>
          <p:nvPr/>
        </p:nvCxnSpPr>
        <p:spPr>
          <a:xfrm rot="10800000">
            <a:off x="3473761" y="2898220"/>
            <a:ext cx="1467328" cy="1696522"/>
          </a:xfrm>
          <a:prstGeom prst="bentConnector3">
            <a:avLst>
              <a:gd name="adj1" fmla="val 26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B72E80D-25CB-4F63-A23E-C2CAC80863A1}"/>
              </a:ext>
            </a:extLst>
          </p:cNvPr>
          <p:cNvCxnSpPr>
            <a:stCxn id="28" idx="1"/>
            <a:endCxn id="22" idx="3"/>
          </p:cNvCxnSpPr>
          <p:nvPr/>
        </p:nvCxnSpPr>
        <p:spPr>
          <a:xfrm rot="10800000">
            <a:off x="3473761" y="2898221"/>
            <a:ext cx="1488770" cy="2926317"/>
          </a:xfrm>
          <a:prstGeom prst="bentConnector3">
            <a:avLst>
              <a:gd name="adj1" fmla="val 27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64C8CBA5-647B-4C70-92ED-C95A6832C8E3}"/>
              </a:ext>
            </a:extLst>
          </p:cNvPr>
          <p:cNvSpPr/>
          <p:nvPr/>
        </p:nvSpPr>
        <p:spPr>
          <a:xfrm>
            <a:off x="1794503" y="3893582"/>
            <a:ext cx="1463040" cy="43815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T, HR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04DFB55-8D2A-4084-9D83-FAAC5FCABEAA}"/>
              </a:ext>
            </a:extLst>
          </p:cNvPr>
          <p:cNvCxnSpPr>
            <a:stCxn id="22" idx="2"/>
            <a:endCxn id="46" idx="3"/>
          </p:cNvCxnSpPr>
          <p:nvPr/>
        </p:nvCxnSpPr>
        <p:spPr>
          <a:xfrm rot="5400000">
            <a:off x="2254562" y="3622119"/>
            <a:ext cx="5429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182BA812-0F2F-4E90-9BDE-49EBE6F85EE7}"/>
              </a:ext>
            </a:extLst>
          </p:cNvPr>
          <p:cNvSpPr/>
          <p:nvPr/>
        </p:nvSpPr>
        <p:spPr>
          <a:xfrm>
            <a:off x="1114426" y="4819650"/>
            <a:ext cx="2820596" cy="9715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of 3 </a:t>
            </a:r>
            <a:r>
              <a:rPr lang="en-US" i="1" dirty="0"/>
              <a:t>action until</a:t>
            </a:r>
            <a:r>
              <a:rPr lang="en-US" dirty="0"/>
              <a:t> met?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CD5C994-93E9-4BD9-8C49-A6E20419C280}"/>
              </a:ext>
            </a:extLst>
          </p:cNvPr>
          <p:cNvCxnSpPr>
            <a:cxnSpLocks/>
            <a:stCxn id="46" idx="1"/>
            <a:endCxn id="57" idx="0"/>
          </p:cNvCxnSpPr>
          <p:nvPr/>
        </p:nvCxnSpPr>
        <p:spPr>
          <a:xfrm rot="5400000">
            <a:off x="2281415" y="4575042"/>
            <a:ext cx="487918" cy="1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70BF1E1-FC8A-41AA-A145-CEBB2273E020}"/>
              </a:ext>
            </a:extLst>
          </p:cNvPr>
          <p:cNvCxnSpPr>
            <a:cxnSpLocks/>
            <a:stCxn id="57" idx="1"/>
            <a:endCxn id="99" idx="1"/>
          </p:cNvCxnSpPr>
          <p:nvPr/>
        </p:nvCxnSpPr>
        <p:spPr>
          <a:xfrm rot="10800000" flipH="1">
            <a:off x="1114426" y="2209799"/>
            <a:ext cx="3826662" cy="3095627"/>
          </a:xfrm>
          <a:prstGeom prst="bentConnector3">
            <a:avLst>
              <a:gd name="adj1" fmla="val -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33E51C5-E26B-464C-A053-46F24FEBA92A}"/>
              </a:ext>
            </a:extLst>
          </p:cNvPr>
          <p:cNvSpPr txBox="1"/>
          <p:nvPr/>
        </p:nvSpPr>
        <p:spPr>
          <a:xfrm>
            <a:off x="949685" y="4862513"/>
            <a:ext cx="46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C85CE76-EE2A-4ECD-AED1-638A36268E09}"/>
              </a:ext>
            </a:extLst>
          </p:cNvPr>
          <p:cNvCxnSpPr>
            <a:stCxn id="57" idx="3"/>
            <a:endCxn id="46" idx="3"/>
          </p:cNvCxnSpPr>
          <p:nvPr/>
        </p:nvCxnSpPr>
        <p:spPr>
          <a:xfrm flipH="1" flipV="1">
            <a:off x="2526023" y="3893582"/>
            <a:ext cx="1408999" cy="1411843"/>
          </a:xfrm>
          <a:prstGeom prst="bentConnector4">
            <a:avLst>
              <a:gd name="adj1" fmla="val -16224"/>
              <a:gd name="adj2" fmla="val 116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D7AB589-3090-4599-8C19-583FCB82F76B}"/>
              </a:ext>
            </a:extLst>
          </p:cNvPr>
          <p:cNvSpPr txBox="1"/>
          <p:nvPr/>
        </p:nvSpPr>
        <p:spPr>
          <a:xfrm>
            <a:off x="3776851" y="4894540"/>
            <a:ext cx="46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6955037-2B53-4A32-8821-700F9CEB5A27}"/>
              </a:ext>
            </a:extLst>
          </p:cNvPr>
          <p:cNvSpPr/>
          <p:nvPr/>
        </p:nvSpPr>
        <p:spPr>
          <a:xfrm>
            <a:off x="4941088" y="1757360"/>
            <a:ext cx="189547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set-point to 25°C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B1F426A-A620-4C42-996D-A97810130978}"/>
              </a:ext>
            </a:extLst>
          </p:cNvPr>
          <p:cNvCxnSpPr>
            <a:stCxn id="99" idx="3"/>
            <a:endCxn id="19" idx="1"/>
          </p:cNvCxnSpPr>
          <p:nvPr/>
        </p:nvCxnSpPr>
        <p:spPr>
          <a:xfrm>
            <a:off x="6836563" y="2209798"/>
            <a:ext cx="735812" cy="401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4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Cube humidity control</vt:lpstr>
      <vt:lpstr>Measured behavior - example</vt:lpstr>
      <vt:lpstr>Psychrometric Chart</vt:lpstr>
      <vt:lpstr>Humidity control method</vt:lpstr>
      <vt:lpstr>Table of actions</vt:lpstr>
      <vt:lpstr>SW Control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humidity control</dc:title>
  <dc:creator>Alfredo Iaconis &lt;DE ERL PLM EM&gt;</dc:creator>
  <cp:lastModifiedBy>Georg Kordowich &lt;DE ERL TEC IN&gt;</cp:lastModifiedBy>
  <cp:revision>7</cp:revision>
  <dcterms:created xsi:type="dcterms:W3CDTF">2021-01-07T15:46:02Z</dcterms:created>
  <dcterms:modified xsi:type="dcterms:W3CDTF">2021-01-26T10:37:22Z</dcterms:modified>
</cp:coreProperties>
</file>