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ABA940A-D4AE-44BB-87A7-4D909DD093E9}" type="datetimeFigureOut">
              <a:rPr lang="es-CR" smtClean="0"/>
              <a:pPr/>
              <a:t>15/05/2014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A6CA8E4-7474-48C9-AE2A-F5BDC3426E0D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7772400" cy="1780108"/>
          </a:xfrm>
        </p:spPr>
        <p:txBody>
          <a:bodyPr>
            <a:normAutofit/>
          </a:bodyPr>
          <a:lstStyle/>
          <a:p>
            <a:r>
              <a:rPr lang="es-CR" sz="3600" dirty="0" smtClean="0"/>
              <a:t>Universidad de Costa Rica</a:t>
            </a:r>
            <a:br>
              <a:rPr lang="es-CR" sz="3600" dirty="0" smtClean="0"/>
            </a:br>
            <a:r>
              <a:rPr lang="es-CR" sz="3600" dirty="0" smtClean="0"/>
              <a:t>Facultad de Ingeniería</a:t>
            </a:r>
            <a:br>
              <a:rPr lang="es-CR" sz="3600" dirty="0" smtClean="0"/>
            </a:br>
            <a:r>
              <a:rPr lang="es-CR" sz="3600" dirty="0" smtClean="0"/>
              <a:t>Escuela de Ingeniería Industrial</a:t>
            </a:r>
            <a:endParaRPr lang="es-CR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84560"/>
            <a:ext cx="6400800" cy="1473200"/>
          </a:xfrm>
        </p:spPr>
        <p:txBody>
          <a:bodyPr/>
          <a:lstStyle/>
          <a:p>
            <a:r>
              <a:rPr lang="es-CR" dirty="0" smtClean="0"/>
              <a:t>"Ingeniería Industrial un acercamiento metodológico para la evaluación de las competencias de egreso" </a:t>
            </a:r>
            <a:endParaRPr lang="es-CR" dirty="0"/>
          </a:p>
        </p:txBody>
      </p:sp>
      <p:pic>
        <p:nvPicPr>
          <p:cNvPr id="1026" name="Picture 2" descr="C:\Users\Ana Maria Soto\AppData\Local\Microsoft\Windows\Temporary Internet Files\Low\Content.IE5\VQI092Q1\LOG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714884"/>
            <a:ext cx="3000396" cy="1200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017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285720" y="2194258"/>
          <a:ext cx="885828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5715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Área</a:t>
                      </a:r>
                      <a:r>
                        <a:rPr lang="es-CR" baseline="0" dirty="0" smtClean="0"/>
                        <a:t> de competencia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Competencia </a:t>
                      </a:r>
                      <a:endParaRPr lang="es-CR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Área social y </a:t>
                      </a:r>
                      <a:r>
                        <a:rPr lang="es-C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actitudinal</a:t>
                      </a:r>
                      <a:endParaRPr lang="es-C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36000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  Desempeñarse de manera efectiva en equipos de trabajo.</a:t>
                      </a:r>
                    </a:p>
                    <a:p>
                      <a:pPr marL="36000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  Comunicarse con efectividad</a:t>
                      </a:r>
                    </a:p>
                    <a:p>
                      <a:pPr marL="36000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es-C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Actuar con ética, responsabilidad profesional y compromiso social, considerando el impacto económico, social y ambiental de su actividad en el contexto local y global</a:t>
                      </a:r>
                    </a:p>
                    <a:p>
                      <a:pPr marL="36000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 Aprender en forma continua y autónoma</a:t>
                      </a:r>
                    </a:p>
                    <a:p>
                      <a:pPr marL="36000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 Actuar con espíritu emprendedor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Competencias de salida de la persona graduada de la Licenciatura en Ingeniería Industrial </a:t>
            </a:r>
            <a:r>
              <a:rPr lang="es-CR" sz="1600" dirty="0" smtClean="0"/>
              <a:t>(parte 2)</a:t>
            </a:r>
            <a:endParaRPr lang="es-CR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643702" y="600076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Fuente:  EII-2013</a:t>
            </a:r>
            <a:endParaRPr lang="es-C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Formación humanística</a:t>
            </a:r>
            <a:endParaRPr lang="es-CR" dirty="0" smtClean="0"/>
          </a:p>
          <a:p>
            <a:pPr lvl="0"/>
            <a:r>
              <a:rPr lang="es-MX" dirty="0" smtClean="0"/>
              <a:t>Matemáticas</a:t>
            </a:r>
            <a:endParaRPr lang="es-CR" dirty="0" smtClean="0"/>
          </a:p>
          <a:p>
            <a:pPr lvl="0"/>
            <a:r>
              <a:rPr lang="es-MX" dirty="0" smtClean="0"/>
              <a:t>Ciencias naturales</a:t>
            </a:r>
            <a:endParaRPr lang="es-CR" dirty="0" smtClean="0"/>
          </a:p>
          <a:p>
            <a:pPr lvl="0"/>
            <a:r>
              <a:rPr lang="es-MX" dirty="0" smtClean="0"/>
              <a:t>Ciencias de la ingeniería</a:t>
            </a:r>
            <a:endParaRPr lang="es-CR" dirty="0" smtClean="0"/>
          </a:p>
          <a:p>
            <a:pPr lvl="0"/>
            <a:r>
              <a:rPr lang="es-MX" dirty="0" smtClean="0"/>
              <a:t>Calidad y productividad</a:t>
            </a:r>
            <a:endParaRPr lang="es-CR" dirty="0" smtClean="0"/>
          </a:p>
          <a:p>
            <a:pPr lvl="0"/>
            <a:r>
              <a:rPr lang="es-MX" dirty="0" smtClean="0"/>
              <a:t>Ingeniería económica y financiera</a:t>
            </a:r>
            <a:endParaRPr lang="es-CR" dirty="0" smtClean="0"/>
          </a:p>
          <a:p>
            <a:pPr lvl="0"/>
            <a:r>
              <a:rPr lang="es-MX" dirty="0" smtClean="0"/>
              <a:t>Ingeniería en operaciones</a:t>
            </a:r>
            <a:endParaRPr lang="es-CR" dirty="0" smtClean="0"/>
          </a:p>
          <a:p>
            <a:pPr lvl="0"/>
            <a:r>
              <a:rPr lang="es-MX" dirty="0" smtClean="0"/>
              <a:t>Ingeniería de procesos de negocio</a:t>
            </a:r>
            <a:endParaRPr lang="es-CR" dirty="0" smtClean="0"/>
          </a:p>
          <a:p>
            <a:pPr lvl="0"/>
            <a:r>
              <a:rPr lang="es-MX" dirty="0" smtClean="0"/>
              <a:t>Desarrollo sostenible, innovación y emprendimiento</a:t>
            </a:r>
            <a:endParaRPr lang="es-CR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Matriz por área de conocimiento y por curso  </a:t>
            </a:r>
            <a:endParaRPr lang="es-C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14282" y="2000240"/>
          <a:ext cx="8715438" cy="397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6"/>
                <a:gridCol w="2905146"/>
                <a:gridCol w="290514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Conocimientos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Habilidades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Actitudes</a:t>
                      </a:r>
                    </a:p>
                  </a:txBody>
                  <a:tcPr marL="9525" marR="9525" marT="9525" marB="0" anchor="b"/>
                </a:tc>
              </a:tr>
              <a:tr h="1483360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Métodos generales de diseño de experimentos como instrumentos en la solución de problemas de ingeniería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Aplicar principios fundamentales del diseño de experimentos</a:t>
                      </a:r>
                    </a:p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• Evaluar procesos de planeación de experimentos</a:t>
                      </a:r>
                      <a:r>
                        <a:rPr lang="es-C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</a:t>
                      </a:r>
                    </a:p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Ejecutar experimentos de diversos tipos para valorar el logro de los objetivos que dieron lugar al ensayo, y comparar los resultados con criterios y estándares específicos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ü"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Excelencia en el trabajo a realizar</a:t>
                      </a:r>
                    </a:p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ü"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Trabajo en equipo centrado en objetivos</a:t>
                      </a:r>
                    </a:p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ü"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 de colaborar y cooperar activamente con los demás en la consecución de una meta común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Área de conocimiento: Calidad</a:t>
            </a:r>
            <a:br>
              <a:rPr lang="es-CR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CR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Curso:  Diseño de experimentos</a:t>
            </a:r>
            <a:endParaRPr lang="es-C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0253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855"/>
                <a:gridCol w="436880"/>
                <a:gridCol w="463868"/>
                <a:gridCol w="468630"/>
                <a:gridCol w="479743"/>
                <a:gridCol w="586105"/>
                <a:gridCol w="543243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Cursos</a:t>
                      </a:r>
                      <a:r>
                        <a:rPr lang="es-MX" baseline="0" dirty="0" smtClean="0"/>
                        <a:t>  - </a:t>
                      </a:r>
                      <a:r>
                        <a:rPr lang="es-MX" dirty="0" smtClean="0"/>
                        <a:t>Área</a:t>
                      </a:r>
                      <a:r>
                        <a:rPr lang="es-MX" baseline="0" dirty="0" smtClean="0"/>
                        <a:t>  Ciencias de la Ingeniería </a:t>
                      </a:r>
                      <a:endParaRPr lang="es-C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Competencias</a:t>
                      </a:r>
                      <a:r>
                        <a:rPr lang="es-MX" baseline="0" dirty="0" smtClean="0"/>
                        <a:t> 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C…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C12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Dibujo 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Electrotecnia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Mecánica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s-C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Termofluidos</a:t>
                      </a:r>
                      <a:endParaRPr lang="es-C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del mantenimiento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Relación entre las competencias y los cursos</a:t>
            </a:r>
            <a:endParaRPr lang="es-C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42910" y="2000240"/>
          <a:ext cx="8072494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498405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TRABAJO EN EQUIPO</a:t>
                      </a:r>
                      <a:endParaRPr lang="es-CR" sz="2400" dirty="0"/>
                    </a:p>
                  </a:txBody>
                  <a:tcPr/>
                </a:tc>
              </a:tr>
              <a:tr h="697766">
                <a:tc>
                  <a:txBody>
                    <a:bodyPr/>
                    <a:lstStyle/>
                    <a:p>
                      <a:r>
                        <a:rPr lang="es-CR" dirty="0" smtClean="0"/>
                        <a:t>Definición: Integrarse y colaborar de forma activa en la consecución de objetivos comunes con otras personas, áreas y organizaciones.</a:t>
                      </a:r>
                      <a:endParaRPr lang="es-CR" dirty="0"/>
                    </a:p>
                  </a:txBody>
                  <a:tcPr/>
                </a:tc>
              </a:tr>
              <a:tr h="3090109">
                <a:tc>
                  <a:txBody>
                    <a:bodyPr/>
                    <a:lstStyle/>
                    <a:p>
                      <a:r>
                        <a:rPr lang="es-CR" dirty="0" smtClean="0"/>
                        <a:t>Niveles de dominio:</a:t>
                      </a:r>
                    </a:p>
                    <a:p>
                      <a:endParaRPr lang="es-CR" dirty="0" smtClean="0"/>
                    </a:p>
                    <a:p>
                      <a:r>
                        <a:rPr lang="es-CR" b="1" dirty="0" smtClean="0"/>
                        <a:t>INTRODUCTORIO</a:t>
                      </a:r>
                      <a:r>
                        <a:rPr lang="es-CR" dirty="0" smtClean="0"/>
                        <a:t>: Participar y colaborar activamente en las tareas del equipo y fomentar la confianza, la cordialidad y la orientación a la tarea conjunta</a:t>
                      </a:r>
                    </a:p>
                    <a:p>
                      <a:r>
                        <a:rPr lang="es-CR" b="1" dirty="0" smtClean="0"/>
                        <a:t>INTERMEDIO</a:t>
                      </a:r>
                      <a:r>
                        <a:rPr lang="es-CR" dirty="0" smtClean="0"/>
                        <a:t>: Contribuir en la consolidación y desarrollo del equipo, favoreciendo la comunicación, el reparto equilibrado de tareas, el clima interno y la cohesión</a:t>
                      </a:r>
                    </a:p>
                    <a:p>
                      <a:r>
                        <a:rPr lang="es-CR" b="1" dirty="0" smtClean="0"/>
                        <a:t>AVANZADO</a:t>
                      </a:r>
                      <a:r>
                        <a:rPr lang="es-CR" dirty="0" smtClean="0"/>
                        <a:t>: Dirigir grupos de trabajo, asegurando la integración de los miembros y su orientación a un rendimiento elevado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Ficha técnica por</a:t>
            </a:r>
            <a:br>
              <a:rPr lang="es-MX" sz="3600" dirty="0" smtClean="0"/>
            </a:br>
            <a:r>
              <a:rPr lang="es-MX" sz="3600" dirty="0" smtClean="0"/>
              <a:t>competencia de salida</a:t>
            </a:r>
            <a:endParaRPr lang="es-C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71472" y="2214554"/>
          <a:ext cx="8215370" cy="336812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7118"/>
                <a:gridCol w="1686075"/>
                <a:gridCol w="1007118"/>
                <a:gridCol w="1007118"/>
                <a:gridCol w="1075014"/>
                <a:gridCol w="1075014"/>
                <a:gridCol w="1357913"/>
              </a:tblGrid>
              <a:tr h="1829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Nivel de dominio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Indicadores de desempeño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 kern="1200" dirty="0"/>
                        <a:t>Descriptores</a:t>
                      </a:r>
                      <a:endParaRPr lang="es-C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Evidencias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/>
                        <a:t>Nivel 0</a:t>
                      </a:r>
                      <a:endParaRPr lang="es-C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 dirty="0"/>
                        <a:t>Nivel 1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/>
                        <a:t>Nivel 2</a:t>
                      </a:r>
                      <a:endParaRPr lang="es-C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/>
                        <a:t>Nivel 3</a:t>
                      </a:r>
                      <a:endParaRPr lang="es-C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28850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No cumple lo esperado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Cumple de forma mínima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Cumple lo esperado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Supera expectativas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654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INTRODUCTORIO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Asume responsabilidad de su propio trabajo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No cumple las tareas asignadas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Cumple parcialmente las tareas asignadas o se retrasa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Cumple en el plazo establecido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Además de cumplir facilita el del resto de los miembros del equipo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Observación del desempeño individual y de la interacción de las personas por lo menos en tres eventos.</a:t>
                      </a:r>
                      <a:br>
                        <a:rPr lang="es-CR" sz="1100" kern="1200" dirty="0" smtClean="0"/>
                      </a:br>
                      <a:r>
                        <a:rPr lang="es-CR" sz="1100" kern="1200" dirty="0" smtClean="0"/>
                        <a:t>Entrevista a integrantes de los equipos para verificar cumplimiento de los criterios.</a:t>
                      </a:r>
                      <a:br>
                        <a:rPr lang="es-CR" sz="1100" kern="1200" dirty="0" smtClean="0"/>
                      </a:br>
                      <a:r>
                        <a:rPr lang="es-CR" sz="1100" kern="1200" dirty="0" smtClean="0"/>
                        <a:t>Se requiere revisar registros (actas) sobre reuniones de tres equipos diferentes.</a:t>
                      </a:r>
                      <a:br>
                        <a:rPr lang="es-CR" sz="1100" kern="1200" dirty="0" smtClean="0"/>
                      </a:b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  <a:tr h="865499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Tiene iniciativa y contribuye al establecimiento de las metas del equipo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Manifiesta resistencia ante la organización del trabajo en equipo.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Se limita a aceptar la organización del trabajo propuesta por otros miembros del equipo.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Participa en la planificación, organización y establecimiento de metas del trabajo en equipo.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Fomenta una organización del trabajo aprovechando los recursos de los miembros del equipo.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252728"/>
          </a:xfrm>
        </p:spPr>
        <p:txBody>
          <a:bodyPr>
            <a:normAutofit/>
          </a:bodyPr>
          <a:lstStyle/>
          <a:p>
            <a:r>
              <a:rPr lang="es-MX" sz="3600" dirty="0" smtClean="0"/>
              <a:t>Trabajo en equipo</a:t>
            </a:r>
            <a:endParaRPr lang="es-C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00034" y="2000240"/>
          <a:ext cx="8215370" cy="336812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7118"/>
                <a:gridCol w="1686075"/>
                <a:gridCol w="1007118"/>
                <a:gridCol w="1007118"/>
                <a:gridCol w="1075014"/>
                <a:gridCol w="1075014"/>
                <a:gridCol w="1357913"/>
              </a:tblGrid>
              <a:tr h="1829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Nivel de dominio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Indicadores de desempeño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 kern="1200" dirty="0"/>
                        <a:t>Descriptores</a:t>
                      </a:r>
                      <a:endParaRPr lang="es-C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Evidencias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/>
                        <a:t>Nivel 0</a:t>
                      </a:r>
                      <a:endParaRPr lang="es-C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 dirty="0"/>
                        <a:t>Nivel 1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/>
                        <a:t>Nivel 2</a:t>
                      </a:r>
                      <a:endParaRPr lang="es-C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/>
                        <a:t>Nivel 3</a:t>
                      </a:r>
                      <a:endParaRPr lang="es-C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28850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No cumple lo esperado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Cumple de forma mínima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Cumple lo esperado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Supera expectativas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7212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INTERMEDIO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Contribuye al establecimiento y aplicación de los procesos de trabajo en equipo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Desonoce o no aplica los metodos y procedimientos acordados por el equipo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Tiene dificultades para comprender y aplicar los procesos de trabajo establecidos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Aplica métodos y procedimientos adecuados para un desarrollo eficaz del trabajo en equipo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Introduce cambios en los procesos para mejorar la calidad del trabajo en equipo.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Observación del desempeño individual y de la interacción de las personas por lo menos en tres eventos.</a:t>
                      </a:r>
                      <a:br>
                        <a:rPr lang="es-CR" sz="1100" kern="1200" dirty="0" smtClean="0"/>
                      </a:br>
                      <a:r>
                        <a:rPr lang="es-CR" sz="1100" kern="1200" dirty="0" smtClean="0"/>
                        <a:t>Entrevista a integrantes de los equipos para verificar cumplimiento de los criterios.</a:t>
                      </a:r>
                      <a:br>
                        <a:rPr lang="es-CR" sz="1100" kern="1200" dirty="0" smtClean="0"/>
                      </a:br>
                      <a:r>
                        <a:rPr lang="es-CR" sz="1100" kern="1200" dirty="0" smtClean="0"/>
                        <a:t>Se requiere revisar registros (actas) sobre reuniones de tres equipos diferentes.</a:t>
                      </a:r>
                      <a:br>
                        <a:rPr lang="es-CR" sz="1100" kern="1200" dirty="0" smtClean="0"/>
                      </a:b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  <a:tr h="865499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Aplica los principios de administración de conflictos para resolver situaciones especificas del equipo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Provoca conflictos en el grupo sin aportar soluciones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Evita abordar los conflictos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Actúa positivamente en la resolución de los conflictos que surgen en el equipo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Con su actuación aporta salidas constructivas a los conflictos, evitando su prolongación o deterioro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Trabajo en equipo</a:t>
            </a:r>
            <a:endParaRPr lang="es-C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00034" y="2132581"/>
          <a:ext cx="8215370" cy="336812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7118"/>
                <a:gridCol w="1686075"/>
                <a:gridCol w="1007118"/>
                <a:gridCol w="1007118"/>
                <a:gridCol w="1075014"/>
                <a:gridCol w="1075014"/>
                <a:gridCol w="1357913"/>
              </a:tblGrid>
              <a:tr h="1829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Nivel de dominio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Indicadores de desempeño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 kern="1200" dirty="0"/>
                        <a:t>Descriptores</a:t>
                      </a:r>
                      <a:endParaRPr lang="es-C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Evidencias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/>
                        <a:t>Nivel 0</a:t>
                      </a:r>
                      <a:endParaRPr lang="es-C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 dirty="0"/>
                        <a:t>Nivel 1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/>
                        <a:t>Nivel 2</a:t>
                      </a:r>
                      <a:endParaRPr lang="es-C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u="none" strike="noStrike"/>
                        <a:t>Nivel 3</a:t>
                      </a:r>
                      <a:endParaRPr lang="es-C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28850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No cumple lo esperado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Cumple de forma mínima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Cumple lo esperado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Supera expectativas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616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R" sz="1100" kern="1200" dirty="0" smtClean="0"/>
                        <a:t>AVANZADO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Propone al grupo metas ambiciosas y claramente definidas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No sabe o no es capaz de formular con claridad los objetivos del grupo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Propone objetivos confusos que desorientan al grupo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Propone objetivos atractivos para el grupo, definiendolos con claridad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Consigue estimular al equipo formulando objetivos que aceptan como propios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Observación del desempeño individual y de la interacción de las personas por lo menos en tres eventos.</a:t>
                      </a:r>
                      <a:br>
                        <a:rPr lang="es-CR" sz="1100" kern="1200" dirty="0" smtClean="0"/>
                      </a:br>
                      <a:r>
                        <a:rPr lang="es-CR" sz="1100" kern="1200" dirty="0" smtClean="0"/>
                        <a:t>Entrevista a integrantes de los equipos para verificar cumplimiento de los criterios.</a:t>
                      </a:r>
                      <a:br>
                        <a:rPr lang="es-CR" sz="1100" kern="1200" dirty="0" smtClean="0"/>
                      </a:br>
                      <a:r>
                        <a:rPr lang="es-CR" sz="1100" kern="1200" dirty="0" smtClean="0"/>
                        <a:t>Se requiere revisar registros (actas) sobre reuniones de tres equipos diferentes.</a:t>
                      </a:r>
                      <a:br>
                        <a:rPr lang="es-CR" sz="1100" kern="1200" dirty="0" smtClean="0"/>
                      </a:b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  <a:tr h="865499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Fomenta el compromiso de todos los miembros en la gestión y funcionamiento del equipo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No logra el compromiso individual, favoreciendo el desanimo del equipo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Le cuesta lograr un compromiso básico de los meimbros para poder funcionar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Consigue el compromiso de cada miembro logrando que el grupo funcione como tal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sz="1100" kern="1200" dirty="0" smtClean="0"/>
                        <a:t>Consigue que los miembros se comprometan y acepten sugerencias de los otros como propuestas propias. </a:t>
                      </a:r>
                      <a:endParaRPr lang="es-C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Trabajo en equipo</a:t>
            </a:r>
            <a:endParaRPr lang="es-C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000100" y="2428868"/>
          <a:ext cx="7408864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/>
                <a:gridCol w="5556648"/>
              </a:tblGrid>
              <a:tr h="111252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Nivel de dominio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Cursos en los que se espera alcanzar cada nivel de dominio</a:t>
                      </a:r>
                    </a:p>
                  </a:txBody>
                  <a:tcPr marL="0" marR="0" marT="0" marB="0" anchor="ctr"/>
                </a:tc>
              </a:tr>
              <a:tr h="74168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INTRODUCTORIO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II-0201 Introducción a la Ingeniería Industrial</a:t>
                      </a:r>
                    </a:p>
                    <a:p>
                      <a:pPr algn="ctr" fontAlgn="t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II-0402 Ingeniería de Calidad I</a:t>
                      </a:r>
                    </a:p>
                  </a:txBody>
                  <a:tcPr marL="0" marR="0" marT="0" marB="0" anchor="ctr"/>
                </a:tc>
              </a:tr>
              <a:tr h="75725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INTERMEDIO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II-0502 Ingeniería de Calidad II</a:t>
                      </a:r>
                    </a:p>
                    <a:p>
                      <a:pPr algn="ctr" fontAlgn="t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II-0602 Gestión de Calidad</a:t>
                      </a:r>
                    </a:p>
                    <a:p>
                      <a:pPr algn="ctr" fontAlgn="t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II-0703 Ingeniería de Operaciones</a:t>
                      </a:r>
                    </a:p>
                    <a:p>
                      <a:pPr algn="ctr" fontAlgn="t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II-0705 Logística de la Cadena de Valor II</a:t>
                      </a:r>
                    </a:p>
                    <a:p>
                      <a:pPr algn="ctr" fontAlgn="t"/>
                      <a:endParaRPr lang="es-C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  <a:tr h="631212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AVANZADO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II-0802  Ingeniería de Procesos de Negocio</a:t>
                      </a:r>
                    </a:p>
                    <a:p>
                      <a:pPr algn="ctr" fontAlgn="t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II-0805 Distribución y Localización de Instalaciones</a:t>
                      </a:r>
                    </a:p>
                    <a:p>
                      <a:pPr algn="ctr" fontAlgn="t"/>
                      <a:r>
                        <a:rPr lang="es-C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II-0902 Proyecto industrial</a:t>
                      </a:r>
                    </a:p>
                    <a:p>
                      <a:pPr algn="ctr" fontAlgn="t"/>
                      <a:endParaRPr lang="es-C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Cursos por nivel de dominio</a:t>
            </a:r>
            <a:endParaRPr lang="es-C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Diseño de métodos de evaluación que generen las evidencias del desarrollo de las competencias en los estudiantes</a:t>
            </a:r>
          </a:p>
          <a:p>
            <a:r>
              <a:rPr lang="es-MX" dirty="0" smtClean="0"/>
              <a:t>Diseño de plan piloto para implementación </a:t>
            </a:r>
          </a:p>
          <a:p>
            <a:r>
              <a:rPr lang="es-MX" dirty="0" smtClean="0"/>
              <a:t>Diseño del plan de evaluación, seguimiento y mejora 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C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Pasos a seguir…</a:t>
            </a:r>
            <a:endParaRPr lang="es-C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98390856"/>
              </p:ext>
            </p:extLst>
          </p:nvPr>
        </p:nvGraphicFramePr>
        <p:xfrm>
          <a:off x="285720" y="2500306"/>
          <a:ext cx="842968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2143140"/>
                <a:gridCol w="2071702"/>
                <a:gridCol w="2000264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800" dirty="0" smtClean="0"/>
                        <a:t>Sede Rodrigo Facio</a:t>
                      </a:r>
                      <a:endParaRPr lang="es-C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800" dirty="0" smtClean="0"/>
                        <a:t>Sede de Occidente </a:t>
                      </a:r>
                      <a:endParaRPr lang="es-C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800" dirty="0" smtClean="0"/>
                        <a:t>Sede de Interuniversitaria</a:t>
                      </a:r>
                      <a:r>
                        <a:rPr lang="es-CR" sz="1800" baseline="0" dirty="0" smtClean="0"/>
                        <a:t> de </a:t>
                      </a:r>
                      <a:r>
                        <a:rPr lang="es-CR" sz="1800" dirty="0" smtClean="0"/>
                        <a:t>Alajuela</a:t>
                      </a:r>
                      <a:endParaRPr lang="es-C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Inicio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1970 Bachillerato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1985 Licenciatura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2000 Bachillerato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2005 Licenciatura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2007 Licenciatura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Estudiantes empadronados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300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Estudiantes activos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200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Total de profesores </a:t>
                      </a:r>
                      <a:endParaRPr lang="es-C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58</a:t>
                      </a:r>
                      <a:endParaRPr lang="es-C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15</a:t>
                      </a:r>
                      <a:endParaRPr lang="es-C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43</a:t>
                      </a:r>
                      <a:endParaRPr lang="es-C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Algunos números…</a:t>
            </a:r>
            <a:endParaRPr lang="es-CR" dirty="0"/>
          </a:p>
        </p:txBody>
      </p:sp>
      <p:sp>
        <p:nvSpPr>
          <p:cNvPr id="5" name="4 CuadroTexto"/>
          <p:cNvSpPr txBox="1"/>
          <p:nvPr/>
        </p:nvSpPr>
        <p:spPr>
          <a:xfrm>
            <a:off x="6429201" y="592933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Fuente: Estadísticas EII-2013</a:t>
            </a:r>
            <a:endParaRPr lang="es-C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Inga. Ileana Aguilar Mata</a:t>
            </a:r>
          </a:p>
          <a:p>
            <a:r>
              <a:rPr lang="es-MX" dirty="0" smtClean="0"/>
              <a:t>Inga. Alejandra </a:t>
            </a:r>
            <a:r>
              <a:rPr lang="es-MX" dirty="0" err="1" smtClean="0"/>
              <a:t>Pabón</a:t>
            </a:r>
            <a:r>
              <a:rPr lang="es-MX" dirty="0" smtClean="0"/>
              <a:t> Páramo </a:t>
            </a:r>
          </a:p>
          <a:p>
            <a:r>
              <a:rPr lang="es-MX" dirty="0" smtClean="0"/>
              <a:t>Inga. María del Mar Pacheco Rojas</a:t>
            </a:r>
          </a:p>
          <a:p>
            <a:r>
              <a:rPr lang="es-MX" dirty="0" smtClean="0"/>
              <a:t>Inga. Carla Fernández Corrales </a:t>
            </a:r>
          </a:p>
          <a:p>
            <a:r>
              <a:rPr lang="es-MX" dirty="0" smtClean="0"/>
              <a:t>Inga. </a:t>
            </a:r>
            <a:r>
              <a:rPr lang="es-MX" dirty="0" err="1" smtClean="0"/>
              <a:t>Yendry</a:t>
            </a:r>
            <a:r>
              <a:rPr lang="es-MX" dirty="0" smtClean="0"/>
              <a:t> Fernández Mora </a:t>
            </a:r>
          </a:p>
          <a:p>
            <a:r>
              <a:rPr lang="es-MX" dirty="0" smtClean="0"/>
              <a:t>Inga. Paola Gamboa Hernández</a:t>
            </a:r>
          </a:p>
          <a:p>
            <a:r>
              <a:rPr lang="es-MX" dirty="0" smtClean="0"/>
              <a:t>Inga. Carolina Vásquez Soto </a:t>
            </a:r>
            <a:endParaRPr lang="es-C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Comisión de acreditación y revisión curricular  EII-UCR</a:t>
            </a:r>
            <a:endParaRPr lang="es-C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28662" y="2214554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s-MX" sz="3200" dirty="0" smtClean="0"/>
              <a:t>Licenciatura en Ingeniería Industrial declarada la como sustancialmente equivalente por parte de la CEAB </a:t>
            </a:r>
          </a:p>
          <a:p>
            <a:endParaRPr lang="es-CR" sz="3200" dirty="0" smtClean="0"/>
          </a:p>
          <a:p>
            <a:pPr lvl="2"/>
            <a:r>
              <a:rPr lang="es-CR" sz="2600" dirty="0" smtClean="0"/>
              <a:t>Sede Rodrigo Facio 2000</a:t>
            </a:r>
          </a:p>
          <a:p>
            <a:pPr lvl="2"/>
            <a:r>
              <a:rPr lang="es-CR" sz="2600" dirty="0" smtClean="0"/>
              <a:t>Sede de Occidente 2007</a:t>
            </a:r>
          </a:p>
          <a:p>
            <a:pPr lvl="2"/>
            <a:r>
              <a:rPr lang="es-CR" sz="2600" dirty="0" smtClean="0"/>
              <a:t>Sede Interuniversitaria de Alajuela 2011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Acreditación </a:t>
            </a:r>
            <a:endParaRPr lang="es-C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Revisión curricular integral</a:t>
            </a:r>
            <a:endParaRPr lang="es-CR" dirty="0"/>
          </a:p>
        </p:txBody>
      </p:sp>
      <p:sp>
        <p:nvSpPr>
          <p:cNvPr id="4" name="3 Rectángulo"/>
          <p:cNvSpPr/>
          <p:nvPr/>
        </p:nvSpPr>
        <p:spPr>
          <a:xfrm>
            <a:off x="1785918" y="1643050"/>
            <a:ext cx="5572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  <a:t>Modelo de Sistemas de las</a:t>
            </a:r>
          </a:p>
          <a:p>
            <a:pPr algn="ctr"/>
            <a:r>
              <a:rPr lang="es-MX" sz="2000" b="1" dirty="0" smtClean="0">
                <a:solidFill>
                  <a:schemeClr val="accent2">
                    <a:lumMod val="75000"/>
                  </a:schemeClr>
                </a:solidFill>
              </a:rPr>
              <a:t>Áreas de Conocimiento de la Ingeniería Industrial</a:t>
            </a:r>
            <a:endParaRPr lang="es-C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234" y="2674938"/>
            <a:ext cx="5661469" cy="3451225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992134" y="6121619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Fuente: EII-2013</a:t>
            </a:r>
            <a:endParaRPr lang="es-C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1071538" y="-1428784"/>
          <a:ext cx="7358106" cy="8577549"/>
        </p:xfrm>
        <a:graphic>
          <a:graphicData uri="http://schemas.openxmlformats.org/drawingml/2006/table">
            <a:tbl>
              <a:tblPr/>
              <a:tblGrid>
                <a:gridCol w="594032"/>
                <a:gridCol w="187954"/>
                <a:gridCol w="221390"/>
                <a:gridCol w="372642"/>
                <a:gridCol w="594032"/>
                <a:gridCol w="213481"/>
                <a:gridCol w="594032"/>
                <a:gridCol w="594032"/>
                <a:gridCol w="213481"/>
                <a:gridCol w="213481"/>
                <a:gridCol w="594032"/>
                <a:gridCol w="187954"/>
                <a:gridCol w="594032"/>
                <a:gridCol w="594032"/>
                <a:gridCol w="213481"/>
                <a:gridCol w="594032"/>
                <a:gridCol w="594032"/>
                <a:gridCol w="187954"/>
              </a:tblGrid>
              <a:tr h="293265">
                <a:tc>
                  <a:txBody>
                    <a:bodyPr/>
                    <a:lstStyle/>
                    <a:p>
                      <a:pPr algn="l" fontAlgn="b"/>
                      <a:endParaRPr lang="es-CR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s-CR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265"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s-CR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265"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s-CR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265"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s-CR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265"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s-CR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265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s-CR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341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s-CR" sz="1000" b="1" i="0" u="none" strike="noStrike" dirty="0">
                          <a:solidFill>
                            <a:srgbClr val="000080"/>
                          </a:solidFill>
                          <a:latin typeface="Verdana"/>
                        </a:rPr>
                        <a:t>MALLA CURRICULAR VD-R-8755-2011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EG-0124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EF-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EG-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EG-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QU-0100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CURSO INTEGRADO DE HUMANIDADES 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ACTIVIDAD DEPORTIVA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REPERTORIO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CÁLCULO 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CURSO DE ARTE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QUÍMICA 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QU-0101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LAB. QUÍMICA 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19351">
                <a:tc>
                  <a:txBody>
                    <a:bodyPr/>
                    <a:lstStyle/>
                    <a:p>
                      <a:pPr algn="l" fontAlgn="b"/>
                      <a:endParaRPr lang="es-C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EG-0125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II-0201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FS-0210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QU-0102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CURSO INTEGRADO DE HUMANIDADES 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INTRODUCCIÓN A LA INGENIERÍA INDUSTRIAL"/>
                        </a:rPr>
                        <a:t>INTRODUCCIÓN A LA ING. INDUSTRIAL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CÁLCULO 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FÍSICA 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QUÍMICA 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FS-0211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QU-0103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18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LAB. FÍSICA 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LAB. QUÍMICA 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19351">
                <a:tc>
                  <a:txBody>
                    <a:bodyPr/>
                    <a:lstStyle/>
                    <a:p>
                      <a:pPr algn="l" fontAlgn="b"/>
                      <a:endParaRPr lang="es-C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CI-0202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MA-1003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FS-0310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MA-1004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PROBABILIDAD Y ESTADISTICA "/>
                        </a:rPr>
                        <a:t>PROBABILIDAD Y ESTADÍSTICA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PRINCIPIOS DE INFORMÁTICA"/>
                        </a:rPr>
                        <a:t>PRINCIPIOS DE INFORMÁTICA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CÁLCULO III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FÍSICA 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ÁLGEBRA </a:t>
                      </a:r>
                      <a:b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</a:br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LINEAL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FS-0311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LAB. FÍSICA 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19351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II-0402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II-0501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MA-1005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FS-0410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IM-0202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ESTADÍSTICA APLICADA I"/>
                        </a:rPr>
                        <a:t>INGENIERÍA DE CALIDAD I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TECNOLOGÍAS DE INFORMACIÓN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INVESTIGACIÓN DE OPERACIONES"/>
                        </a:rPr>
                        <a:t>INVESTIGACIÓN DE OPERACIONES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ECUACIONES DIFERENCIALES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FÍSICA III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DIBUJO I"/>
                        </a:rPr>
                        <a:t>DIBUJO I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FS-0411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LAB. FÍSICA III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19351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II-0502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II-0302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II-0503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II-0504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IE-0303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IM-0207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ESTADÍSTICA APLICADA II"/>
                        </a:rPr>
                        <a:t>INGENIERÍA DE CALIDAD II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DISEÑO DE TRABAJO E ING. DE FACTORES HUMANOS"/>
                        </a:rPr>
                        <a:t>DISEÑO DEL TRABAJO E ING. DE FACTORES HUMANOS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SIMULACIÓN"/>
                        </a:rPr>
                        <a:t>SIMULACIÓN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ADMINISTRACIÓN FINANCIERA CONTABLE I"/>
                        </a:rPr>
                        <a:t>ADMINISTRACIÓN FINANCIERA CONTABLE I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ELECTROTECNIA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MECÁNICA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62925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19351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II-0601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II-0701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II-0603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II-0604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II-0605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II-0606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GESTIÓN DE CALIDAD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DISEÑO DE SISTEMAS DE INFORMACIÓN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SISTEMAS DE MANUFACTURA Y ROBÓTICA"/>
                        </a:rPr>
                        <a:t>SISTEMAS AUTOMATIZADOS DE MANUFACTURA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ADMINISTRACIÓN FINANCIERA CONTABLE 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LOGÍSTICA DE LA CADENA DE VALOR I"/>
                        </a:rPr>
                        <a:t>LOGÍSTICA DE LA CADENA DE VALOR I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TERMOFLUIDOS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60118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19351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II-0602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II-0702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II-0703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II-0704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II-0705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SR-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DISEÑO EXPERIMENTAL "/>
                        </a:rPr>
                        <a:t>DISEÑO DE EXPERIMENTOS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GESTIÓN POR VALORES Y CULTURA ORGANIZACIONAL"/>
                        </a:rPr>
                        <a:t>COMPORTAMIENTO ORGANIZACIONAL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PLANIFICACIÓN Y CONTROL DE OPERACIONES"/>
                        </a:rPr>
                        <a:t>INGENIERÍA DE OPERACIONES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INGENIERÍA ECONÓMICA Y FINANCIERA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LOGÍSTICA DE LA CADENA DE VALOR II "/>
                        </a:rPr>
                        <a:t>LOGÍSTICA DE LA CADENA DE VALOR II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SEMINARIO REALIDAD NACIONAL 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60118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19351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II-0806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II-0802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II-0803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II-0804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II-0805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SR-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INGENIERÍA DE MATERIALES"/>
                        </a:rPr>
                        <a:t>NORMALIZACIÓN Y METROLOGÍA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INGENIERÍA ORGANIZACIONAL "/>
                        </a:rPr>
                        <a:t>INGENIERÍA DE PROCESOS DE NEGOCIO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DISEÑO E INGENIERÍA DE PRODUCTOS Y SERVICIOS"/>
                        </a:rPr>
                        <a:t>DISEÑO DE PRODUCTO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GESTIÓN DE PROYECTOS"/>
                        </a:rPr>
                        <a:t>GESTIÓN DE PROYECTOS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DISTRIBUCIÓN Y LOCALIZACIÓN DE INSTALACIONES"/>
                        </a:rPr>
                        <a:t>DISTRIBUCIÓN Y LOCALIZACIÓN DE INSTALACIONES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SEMINARIO REALIDAD NACIONAL II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60118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19351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II-0801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II-0902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II-0905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II-0904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II-0906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INGENIERÍA DE SERVICIOS"/>
                        </a:rPr>
                        <a:t>INGENIERÍA DE SERVICIOS 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PROYECTO INDUSTRIAL"/>
                        </a:rPr>
                        <a:t>PROYECTO INDUSTRIAL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TECNOLOGÍA DE LA FABRICACIÓN"/>
                        </a:rPr>
                        <a:t>INGENIERÍA DE MANUFACTURA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GESTIÓN Y TECNOLOGÍA AMBIENTAL"/>
                        </a:rPr>
                        <a:t>INGENIERÍA AMBIENTAL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MANTENIMIENTO INDUSTRIAL"/>
                        </a:rPr>
                        <a:t>GESTIÓN DE MANTENIMIENTO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 dirty="0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ELECTIVA I"/>
                        </a:rPr>
                        <a:t>ELECTIVA I</a:t>
                      </a:r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119351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II-1001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5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63"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INVESTIGACIÓN DIRIGIDA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ELECTIVA II "/>
                        </a:rPr>
                        <a:t>ELECTIVA II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RESPONSABILIDAD EN EL EJERCICIO PROFESIONAL"/>
                        </a:rPr>
                        <a:t>RESPONSABILIDAD SOCIAL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ELECTIVA III"/>
                        </a:rPr>
                        <a:t>ELECTIVA III</a:t>
                      </a:r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s-CR" sz="700" b="0" i="0" u="none" strike="noStrike" dirty="0">
                          <a:solidFill>
                            <a:srgbClr val="000000"/>
                          </a:solidFill>
                          <a:latin typeface="Verdana"/>
                          <a:hlinkClick r:id="" action="ppaction://hlinkfile" tooltip="ELECTIVA IV"/>
                        </a:rPr>
                        <a:t>ELECTIVA IV</a:t>
                      </a:r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 gridSpan="6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7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7755">
                <a:tc>
                  <a:txBody>
                    <a:bodyPr/>
                    <a:lstStyle/>
                    <a:p>
                      <a:pPr algn="l" fontAlgn="b"/>
                      <a:endParaRPr lang="es-CR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6"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463"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R" sz="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0" name="12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sz="3200" dirty="0" smtClean="0"/>
              <a:t>Calidad y Productividad</a:t>
            </a:r>
            <a:endParaRPr lang="es-CR" sz="3200" dirty="0" smtClean="0"/>
          </a:p>
          <a:p>
            <a:pPr lvl="0"/>
            <a:r>
              <a:rPr lang="es-MX" sz="3200" dirty="0" smtClean="0"/>
              <a:t>Ingeniería de Operaciones</a:t>
            </a:r>
            <a:endParaRPr lang="es-CR" sz="3200" dirty="0" smtClean="0"/>
          </a:p>
          <a:p>
            <a:pPr lvl="0"/>
            <a:r>
              <a:rPr lang="es-MX" sz="3200" dirty="0" smtClean="0"/>
              <a:t>Ingeniería de Procesos de Negocio</a:t>
            </a:r>
            <a:endParaRPr lang="es-CR" sz="3200" dirty="0" smtClean="0"/>
          </a:p>
          <a:p>
            <a:pPr lvl="0"/>
            <a:r>
              <a:rPr lang="es-MX" sz="3200" dirty="0" smtClean="0"/>
              <a:t>Desarrollo Sostenible</a:t>
            </a:r>
            <a:endParaRPr lang="es-CR" sz="32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Áreas de concentración </a:t>
            </a:r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Perfil de Salida </a:t>
            </a:r>
            <a:endParaRPr lang="es-C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6" name="Picture 2" descr="C:\Users\Ana Maria Soto\AppData\Local\Microsoft\Windows\Temporary Internet Files\Low\Content.IE5\VQI092Q1\LOG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657696"/>
            <a:ext cx="3214710" cy="128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R" dirty="0" smtClean="0"/>
              <a:t/>
            </a:r>
            <a:br>
              <a:rPr lang="es-CR" dirty="0" smtClean="0"/>
            </a:br>
            <a:endParaRPr lang="es-C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 smtClean="0">
                <a:solidFill>
                  <a:schemeClr val="accent2">
                    <a:lumMod val="75000"/>
                  </a:schemeClr>
                </a:solidFill>
              </a:rPr>
              <a:t>El pensamiento del ingeniero(a) industrial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714488"/>
            <a:ext cx="6288087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285720" y="1714488"/>
          <a:ext cx="8858280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5715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Área</a:t>
                      </a:r>
                      <a:r>
                        <a:rPr lang="es-CR" baseline="0" dirty="0" smtClean="0"/>
                        <a:t> de competencia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Competencia 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2000" indent="228600" algn="ctr">
                        <a:spcAft>
                          <a:spcPts val="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crítica, diversa y ética de problemas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Identificar y formular problemas de ingeniería.</a:t>
                      </a:r>
                    </a:p>
                    <a:p>
                      <a:pPr marL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Utilizar de manera efectiva las técnicas y herramientas</a:t>
                      </a:r>
                      <a:r>
                        <a:rPr lang="es-C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aplicación en la ingeniería</a:t>
                      </a:r>
                    </a:p>
                  </a:txBody>
                  <a:tcPr marL="44450" marR="44450" marT="0" marB="0" anchor="ctr"/>
                </a:tc>
              </a:tr>
              <a:tr h="1112520">
                <a:tc>
                  <a:txBody>
                    <a:bodyPr/>
                    <a:lstStyle/>
                    <a:p>
                      <a:pPr marL="72000" indent="228600" algn="ctr">
                        <a:spcAft>
                          <a:spcPts val="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Planteamiento de diseños viables, diversos, innovadores y sostenibles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Habilidad de diseñar soluciones para problemas de ingeniería complejos y de final abierto</a:t>
                      </a:r>
                    </a:p>
                    <a:p>
                      <a:pPr marL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Contribuir a la generación de desarrollos tecnológicos y/o innovaciones tecnológicas</a:t>
                      </a:r>
                    </a:p>
                    <a:p>
                      <a:pPr marL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Utilizar de manera efectiva las técnicas y herramientas de aplicación en la ingeniería</a:t>
                      </a:r>
                    </a:p>
                  </a:txBody>
                  <a:tcPr marL="44450" marR="44450" marT="0" marB="0" anchor="ctr"/>
                </a:tc>
              </a:tr>
              <a:tr h="1112520">
                <a:tc>
                  <a:txBody>
                    <a:bodyPr/>
                    <a:lstStyle/>
                    <a:p>
                      <a:pPr marL="72000" indent="228600" algn="ctr">
                        <a:spcAft>
                          <a:spcPts val="0"/>
                        </a:spcAft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Validación de diseños de ingeniería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Demostrar la validez del diseño de ingeniería en atención a la solución del problema planteado.</a:t>
                      </a:r>
                    </a:p>
                    <a:p>
                      <a:pPr marL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Utilizar de manera efectiva las técnicas y herramientas de aplicación en la ingeniería.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Competencias de salida de la persona graduada de la Licenciatura en Ingeniería Industrial  </a:t>
            </a:r>
            <a:r>
              <a:rPr lang="es-CR" sz="1600" dirty="0" smtClean="0"/>
              <a:t>(parte 1)</a:t>
            </a:r>
            <a:endParaRPr lang="es-CR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715140" y="628652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Fuente:  EII-2013</a:t>
            </a:r>
            <a:endParaRPr lang="es-C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394</TotalTime>
  <Words>1584</Words>
  <Application>Microsoft Office PowerPoint</Application>
  <PresentationFormat>Presentación en pantalla (4:3)</PresentationFormat>
  <Paragraphs>399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Forma de onda</vt:lpstr>
      <vt:lpstr>Universidad de Costa Rica Facultad de Ingeniería Escuela de Ingeniería Industrial</vt:lpstr>
      <vt:lpstr>Algunos números…</vt:lpstr>
      <vt:lpstr>Acreditación </vt:lpstr>
      <vt:lpstr>Revisión curricular integral</vt:lpstr>
      <vt:lpstr>Diapositiva 5</vt:lpstr>
      <vt:lpstr>Áreas de concentración </vt:lpstr>
      <vt:lpstr>Perfil de Salida </vt:lpstr>
      <vt:lpstr>El pensamiento del ingeniero(a) industrial</vt:lpstr>
      <vt:lpstr>Competencias de salida de la persona graduada de la Licenciatura en Ingeniería Industrial  (parte 1)</vt:lpstr>
      <vt:lpstr>Competencias de salida de la persona graduada de la Licenciatura en Ingeniería Industrial (parte 2)</vt:lpstr>
      <vt:lpstr>Matriz por área de conocimiento y por curso  </vt:lpstr>
      <vt:lpstr>Área de conocimiento: Calidad Curso:  Diseño de experimentos</vt:lpstr>
      <vt:lpstr>Relación entre las competencias y los cursos</vt:lpstr>
      <vt:lpstr>Ficha técnica por competencia de salida</vt:lpstr>
      <vt:lpstr>Trabajo en equipo</vt:lpstr>
      <vt:lpstr>Trabajo en equipo</vt:lpstr>
      <vt:lpstr>Trabajo en equipo</vt:lpstr>
      <vt:lpstr>Cursos por nivel de dominio</vt:lpstr>
      <vt:lpstr>Pasos a seguir…</vt:lpstr>
      <vt:lpstr>Comisión de acreditación y revisión curricular  EII-UCR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de Ingeniería Industrial</dc:title>
  <dc:creator>Eii-63</dc:creator>
  <cp:lastModifiedBy>Edwin</cp:lastModifiedBy>
  <cp:revision>47</cp:revision>
  <dcterms:created xsi:type="dcterms:W3CDTF">2012-05-14T15:51:29Z</dcterms:created>
  <dcterms:modified xsi:type="dcterms:W3CDTF">2014-05-15T23:02:49Z</dcterms:modified>
</cp:coreProperties>
</file>