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9" r:id="rId4"/>
    <p:sldId id="280" r:id="rId5"/>
    <p:sldId id="279" r:id="rId6"/>
    <p:sldId id="268" r:id="rId7"/>
    <p:sldId id="278" r:id="rId8"/>
    <p:sldId id="263" r:id="rId9"/>
    <p:sldId id="262" r:id="rId10"/>
    <p:sldId id="270" r:id="rId11"/>
    <p:sldId id="282" r:id="rId12"/>
    <p:sldId id="274" r:id="rId13"/>
    <p:sldId id="275" r:id="rId14"/>
    <p:sldId id="276" r:id="rId15"/>
    <p:sldId id="272" r:id="rId16"/>
    <p:sldId id="258" r:id="rId17"/>
    <p:sldId id="261" r:id="rId18"/>
    <p:sldId id="264" r:id="rId19"/>
    <p:sldId id="265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34F60F7-A82F-4D9C-939B-86F5B022571F}">
          <p14:sldIdLst>
            <p14:sldId id="256"/>
            <p14:sldId id="266"/>
            <p14:sldId id="269"/>
            <p14:sldId id="280"/>
            <p14:sldId id="279"/>
            <p14:sldId id="268"/>
            <p14:sldId id="278"/>
            <p14:sldId id="263"/>
            <p14:sldId id="262"/>
            <p14:sldId id="270"/>
            <p14:sldId id="282"/>
            <p14:sldId id="274"/>
            <p14:sldId id="275"/>
            <p14:sldId id="276"/>
            <p14:sldId id="272"/>
            <p14:sldId id="258"/>
            <p14:sldId id="261"/>
            <p14:sldId id="264"/>
            <p14:sldId id="265"/>
            <p14:sldId id="281"/>
          </p14:sldIdLst>
        </p14:section>
        <p14:section name="Sección sin título" id="{4AD99EBC-2E75-40EE-A94F-77FC032407E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B7D1EA"/>
    <a:srgbClr val="F79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16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4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06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6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44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3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3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5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13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38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2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C18-9E7E-49BA-8B48-34DBF3A207EA}" type="datetimeFigureOut">
              <a:rPr lang="en-GB" smtClean="0"/>
              <a:pPr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4E9BBC-18CD-4A25-AEC9-978F8A75AA6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5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gc-recuento1718.es/api/get/recuento.js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pera.eii.us.es/egc/public/trabajo/ver/id/9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GC-G2-Trabajo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399" y="1613453"/>
            <a:ext cx="6600451" cy="2262781"/>
          </a:xfrm>
        </p:spPr>
        <p:txBody>
          <a:bodyPr/>
          <a:lstStyle/>
          <a:p>
            <a:r>
              <a:rPr lang="en-AU" dirty="0" err="1"/>
              <a:t>Recuento</a:t>
            </a:r>
            <a:r>
              <a:rPr lang="en-AU" dirty="0"/>
              <a:t> de </a:t>
            </a:r>
            <a:r>
              <a:rPr lang="en-AU" dirty="0" err="1"/>
              <a:t>votos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Grupo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14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elegidas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Lenguaje</a:t>
            </a:r>
            <a:r>
              <a:rPr lang="en-GB" dirty="0"/>
              <a:t>: PHP</a:t>
            </a:r>
          </a:p>
          <a:p>
            <a:r>
              <a:rPr lang="en-GB" dirty="0" err="1"/>
              <a:t>Entorno</a:t>
            </a:r>
            <a:r>
              <a:rPr lang="en-GB" dirty="0"/>
              <a:t> de </a:t>
            </a:r>
            <a:r>
              <a:rPr lang="en-GB" dirty="0" err="1"/>
              <a:t>desarrollo</a:t>
            </a:r>
            <a:r>
              <a:rPr lang="en-GB" dirty="0"/>
              <a:t>: </a:t>
            </a:r>
            <a:r>
              <a:rPr lang="en-GB" dirty="0" err="1"/>
              <a:t>PhpStorm</a:t>
            </a:r>
            <a:r>
              <a:rPr lang="en-GB" dirty="0"/>
              <a:t>.</a:t>
            </a:r>
          </a:p>
          <a:p>
            <a:r>
              <a:rPr lang="en-GB" dirty="0"/>
              <a:t>Framework: Lumen </a:t>
            </a:r>
            <a:r>
              <a:rPr lang="en-GB" dirty="0" err="1"/>
              <a:t>basado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Laravel.</a:t>
            </a:r>
          </a:p>
          <a:p>
            <a:r>
              <a:rPr lang="en-GB" dirty="0"/>
              <a:t>Base de </a:t>
            </a:r>
            <a:r>
              <a:rPr lang="en-GB" dirty="0" err="1"/>
              <a:t>datos</a:t>
            </a:r>
            <a:r>
              <a:rPr lang="en-GB" dirty="0"/>
              <a:t>: </a:t>
            </a:r>
            <a:r>
              <a:rPr lang="es-ES" dirty="0" err="1"/>
              <a:t>Eloquent</a:t>
            </a:r>
            <a:r>
              <a:rPr lang="es-ES" dirty="0"/>
              <a:t>.</a:t>
            </a:r>
            <a:endParaRPr lang="en-GB" dirty="0"/>
          </a:p>
          <a:p>
            <a:r>
              <a:rPr lang="en-GB" dirty="0"/>
              <a:t>Docker.</a:t>
            </a:r>
          </a:p>
          <a:p>
            <a:r>
              <a:rPr lang="en-GB" dirty="0" err="1"/>
              <a:t>Gestión</a:t>
            </a:r>
            <a:r>
              <a:rPr lang="en-GB" dirty="0"/>
              <a:t> de las </a:t>
            </a:r>
            <a:r>
              <a:rPr lang="en-GB" dirty="0" err="1"/>
              <a:t>dependencias</a:t>
            </a:r>
            <a:r>
              <a:rPr lang="en-GB" dirty="0"/>
              <a:t>: Composer.</a:t>
            </a:r>
          </a:p>
        </p:txBody>
      </p:sp>
    </p:spTree>
    <p:extLst>
      <p:ext uri="{BB962C8B-B14F-4D97-AF65-F5344CB8AC3E}">
        <p14:creationId xmlns:p14="http://schemas.microsoft.com/office/powerpoint/2010/main" val="30562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elegidas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Lenguaje</a:t>
            </a:r>
            <a:r>
              <a:rPr lang="en-GB" dirty="0"/>
              <a:t>: PHP</a:t>
            </a:r>
          </a:p>
          <a:p>
            <a:r>
              <a:rPr lang="en-GB" dirty="0" err="1"/>
              <a:t>Entorno</a:t>
            </a:r>
            <a:r>
              <a:rPr lang="en-GB" dirty="0"/>
              <a:t> de </a:t>
            </a:r>
            <a:r>
              <a:rPr lang="en-GB" dirty="0" err="1"/>
              <a:t>desarrollo</a:t>
            </a:r>
            <a:r>
              <a:rPr lang="en-GB" dirty="0"/>
              <a:t>: </a:t>
            </a:r>
            <a:r>
              <a:rPr lang="en-GB" dirty="0" err="1"/>
              <a:t>PhpStorm</a:t>
            </a:r>
            <a:r>
              <a:rPr lang="en-GB" dirty="0"/>
              <a:t>.</a:t>
            </a:r>
          </a:p>
          <a:p>
            <a:r>
              <a:rPr lang="en-GB" dirty="0"/>
              <a:t>Framework: Lumen </a:t>
            </a:r>
            <a:r>
              <a:rPr lang="en-GB" dirty="0" err="1"/>
              <a:t>basado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Laravel.</a:t>
            </a:r>
          </a:p>
          <a:p>
            <a:r>
              <a:rPr lang="en-GB" dirty="0"/>
              <a:t>Base de </a:t>
            </a:r>
            <a:r>
              <a:rPr lang="en-GB" dirty="0" err="1"/>
              <a:t>datos</a:t>
            </a:r>
            <a:r>
              <a:rPr lang="en-GB" dirty="0"/>
              <a:t>: </a:t>
            </a:r>
            <a:r>
              <a:rPr lang="es-ES" dirty="0" err="1"/>
              <a:t>Eloquent</a:t>
            </a:r>
            <a:r>
              <a:rPr lang="es-ES" dirty="0"/>
              <a:t>.</a:t>
            </a:r>
            <a:endParaRPr lang="en-GB" dirty="0"/>
          </a:p>
          <a:p>
            <a:r>
              <a:rPr lang="en-GB" dirty="0"/>
              <a:t>Docker.</a:t>
            </a:r>
          </a:p>
          <a:p>
            <a:r>
              <a:rPr lang="en-GB" dirty="0" err="1"/>
              <a:t>Gestión</a:t>
            </a:r>
            <a:r>
              <a:rPr lang="en-GB" dirty="0"/>
              <a:t> de las </a:t>
            </a:r>
            <a:r>
              <a:rPr lang="en-GB" dirty="0" err="1"/>
              <a:t>dependencias</a:t>
            </a:r>
            <a:r>
              <a:rPr lang="en-GB" dirty="0"/>
              <a:t>: Composer.</a:t>
            </a:r>
          </a:p>
        </p:txBody>
      </p:sp>
    </p:spTree>
    <p:extLst>
      <p:ext uri="{BB962C8B-B14F-4D97-AF65-F5344CB8AC3E}">
        <p14:creationId xmlns:p14="http://schemas.microsoft.com/office/powerpoint/2010/main" val="9528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Dependencias</a:t>
            </a:r>
            <a:endParaRPr lang="en-AU" dirty="0"/>
          </a:p>
          <a:p>
            <a:pPr lvl="1"/>
            <a:r>
              <a:rPr lang="es-ES" sz="1800" dirty="0"/>
              <a:t>Dependemos totalmente de la API del módulo de Almacenamiento de datos. </a:t>
            </a:r>
          </a:p>
          <a:p>
            <a:pPr lvl="1"/>
            <a:r>
              <a:rPr lang="es-ES" sz="1800" dirty="0"/>
              <a:t>Nuestro módulo deberá poder ofrecer la información completa del recuento al módulo de "Visualización de datos" para que se lleve a cabo.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12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Obtención de recuento</a:t>
            </a:r>
          </a:p>
          <a:p>
            <a:pPr lvl="1"/>
            <a:r>
              <a:rPr lang="es-ES" sz="1800" dirty="0"/>
              <a:t>Se hace una petición GET con los parámetros siguientes y se devolverá un JSON con la siguiente información</a:t>
            </a:r>
            <a:r>
              <a:rPr lang="es-ES" dirty="0"/>
              <a:t>:</a:t>
            </a:r>
            <a:endParaRPr lang="en-AU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Obtención de recuento</a:t>
            </a:r>
          </a:p>
          <a:p>
            <a:pPr lvl="1"/>
            <a:r>
              <a:rPr lang="es-ES" sz="1800" dirty="0"/>
              <a:t>Se hace una petición GET con los parámetros siguientes y se devolverá un JSON con la siguiente información:</a:t>
            </a:r>
          </a:p>
          <a:p>
            <a:pPr marL="457200" lvl="1" indent="0">
              <a:buNone/>
            </a:pPr>
            <a:endParaRPr lang="es-ES" sz="1800" dirty="0"/>
          </a:p>
          <a:p>
            <a:pPr marL="457200" lvl="1" indent="0">
              <a:buNone/>
            </a:pPr>
            <a:r>
              <a:rPr lang="es-ES" sz="1800" b="1" dirty="0"/>
              <a:t>URL: </a:t>
            </a:r>
            <a:r>
              <a:rPr lang="es-ES" sz="1800" dirty="0">
                <a:solidFill>
                  <a:srgbClr val="0563C1"/>
                </a:solidFill>
                <a:hlinkClick r:id="rId2"/>
              </a:rPr>
              <a:t>http://egc-recuento1718.es/</a:t>
            </a:r>
            <a:r>
              <a:rPr lang="es-ES" sz="1800" u="sng" dirty="0">
                <a:solidFill>
                  <a:srgbClr val="0563C1"/>
                </a:solidFill>
                <a:hlinkClick r:id="rId2"/>
              </a:rPr>
              <a:t>api/get/recuento.json</a:t>
            </a:r>
            <a:endParaRPr lang="es-ES" sz="1800" u="sng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s-ES" sz="1800" u="sng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r>
              <a:rPr lang="en-AU" sz="1800" b="1" dirty="0" err="1"/>
              <a:t>Ejemplo</a:t>
            </a:r>
            <a:r>
              <a:rPr lang="en-AU" sz="1800" b="1" dirty="0"/>
              <a:t>: </a:t>
            </a:r>
            <a:r>
              <a:rPr lang="en-AU" sz="1800" dirty="0"/>
              <a:t>GET</a:t>
            </a:r>
            <a:r>
              <a:rPr lang="en-AU" sz="1800" b="1" dirty="0"/>
              <a:t> </a:t>
            </a:r>
            <a:r>
              <a:rPr lang="es-ES" sz="1800" dirty="0">
                <a:solidFill>
                  <a:srgbClr val="0563C1"/>
                </a:solidFill>
                <a:hlinkClick r:id="rId2"/>
              </a:rPr>
              <a:t>http://egc-recuento1718.es/</a:t>
            </a:r>
            <a:r>
              <a:rPr lang="es-ES" sz="1800" u="sng" dirty="0">
                <a:solidFill>
                  <a:srgbClr val="0563C1"/>
                </a:solidFill>
                <a:hlinkClick r:id="rId2"/>
              </a:rPr>
              <a:t>api/get/recuento.json</a:t>
            </a:r>
            <a:endParaRPr lang="es-ES" sz="1800" u="sng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s-ES" u="sng" dirty="0">
              <a:solidFill>
                <a:srgbClr val="0563C1"/>
              </a:solidFill>
            </a:endParaRPr>
          </a:p>
          <a:p>
            <a:pPr marL="457200" lvl="1" indent="0">
              <a:buNone/>
            </a:pP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BC778D-E952-47FD-BDE8-16AA9E09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733" y="5472900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Obtención de recuento</a:t>
            </a:r>
          </a:p>
          <a:p>
            <a:pPr lvl="1"/>
            <a:r>
              <a:rPr lang="es-ES" sz="1800" dirty="0"/>
              <a:t>Se hace una petición GET con los parámetros siguientes y se devolverá un JSON con la siguiente información:</a:t>
            </a:r>
          </a:p>
          <a:p>
            <a:pPr lvl="1"/>
            <a:endParaRPr lang="es-ES" sz="1800" dirty="0"/>
          </a:p>
          <a:p>
            <a:pPr marL="457200" lvl="1" indent="0">
              <a:buNone/>
            </a:pPr>
            <a:r>
              <a:rPr lang="es-ES" sz="1800" b="1" dirty="0"/>
              <a:t>Parámetros:</a:t>
            </a:r>
          </a:p>
          <a:p>
            <a:pPr lvl="2"/>
            <a:r>
              <a:rPr lang="es-ES" sz="1800" dirty="0"/>
              <a:t> id: Identificador de la encuesta (cifrado).</a:t>
            </a:r>
          </a:p>
          <a:p>
            <a:pPr lvl="2"/>
            <a:r>
              <a:rPr lang="es-ES" sz="1800" dirty="0" err="1"/>
              <a:t>authToken</a:t>
            </a:r>
            <a:r>
              <a:rPr lang="es-ES" sz="1800" dirty="0"/>
              <a:t>: Identificador del usuario autorizado para obtener esa votación.</a:t>
            </a:r>
          </a:p>
          <a:p>
            <a:pPr lvl="2"/>
            <a:r>
              <a:rPr lang="es-ES" sz="1800" dirty="0"/>
              <a:t>status: Indicador.</a:t>
            </a:r>
          </a:p>
        </p:txBody>
      </p:sp>
    </p:spTree>
    <p:extLst>
      <p:ext uri="{BB962C8B-B14F-4D97-AF65-F5344CB8AC3E}">
        <p14:creationId xmlns:p14="http://schemas.microsoft.com/office/powerpoint/2010/main" val="21250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Formato JSON: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D707DD-9203-4A5A-B977-6C147CFC3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0" y="2525553"/>
            <a:ext cx="7946027" cy="32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Códigos</a:t>
            </a:r>
            <a:r>
              <a:rPr lang="en-AU" dirty="0"/>
              <a:t> de </a:t>
            </a:r>
            <a:r>
              <a:rPr lang="en-AU" dirty="0" err="1"/>
              <a:t>estado</a:t>
            </a:r>
            <a:r>
              <a:rPr lang="en-AU" dirty="0"/>
              <a:t> 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200 (OK)</a:t>
            </a:r>
            <a:r>
              <a:rPr lang="es-ES" dirty="0"/>
              <a:t>: Respuesta para peticiones correctas.</a:t>
            </a:r>
          </a:p>
          <a:p>
            <a:r>
              <a:rPr lang="es-ES" b="1" dirty="0"/>
              <a:t>400 (BAD REQUEST)</a:t>
            </a:r>
            <a:r>
              <a:rPr lang="es-ES" dirty="0"/>
              <a:t> : La solicitud contiene sintaxis errónea y no debería repetirse.</a:t>
            </a:r>
          </a:p>
          <a:p>
            <a:r>
              <a:rPr lang="es-ES" b="1" dirty="0"/>
              <a:t>403 (FORBIDDEN)</a:t>
            </a:r>
            <a:r>
              <a:rPr lang="es-ES" dirty="0"/>
              <a:t>: La solicitud fue legal, pero el servidor rehúsa responderla dado que el cliente no tiene los privilegios para hacerla.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3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Códigos</a:t>
            </a:r>
            <a:r>
              <a:rPr lang="en-AU" dirty="0"/>
              <a:t> de </a:t>
            </a:r>
            <a:r>
              <a:rPr lang="en-AU" dirty="0" err="1"/>
              <a:t>estado</a:t>
            </a:r>
            <a:r>
              <a:rPr lang="en-AU" dirty="0"/>
              <a:t> 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404 (NOT FOUND)</a:t>
            </a:r>
            <a:r>
              <a:rPr lang="es-ES" dirty="0"/>
              <a:t>: Recurso no encontrado.</a:t>
            </a:r>
          </a:p>
          <a:p>
            <a:r>
              <a:rPr lang="es-ES" b="1" dirty="0"/>
              <a:t>405 (METHOD NOT ALLOWED)</a:t>
            </a:r>
            <a:r>
              <a:rPr lang="es-ES" dirty="0"/>
              <a:t>: Una petición fue hecha a una URI utilizando un método de solicitud no soportado por dicha URI.</a:t>
            </a:r>
            <a:endParaRPr lang="es-ES" b="1" dirty="0"/>
          </a:p>
          <a:p>
            <a:r>
              <a:rPr lang="es-ES" b="1" dirty="0"/>
              <a:t>500 (INTERNAL SERVER ERROR)</a:t>
            </a:r>
            <a:r>
              <a:rPr lang="es-ES" dirty="0"/>
              <a:t>: Error ajeno a la naturaleza del servidor web.</a:t>
            </a:r>
            <a:endParaRPr lang="en-GB" dirty="0"/>
          </a:p>
        </p:txBody>
      </p:sp>
      <p:sp>
        <p:nvSpPr>
          <p:cNvPr id="8" name="Shape 54"/>
          <p:cNvSpPr txBox="1"/>
          <p:nvPr/>
        </p:nvSpPr>
        <p:spPr>
          <a:xfrm>
            <a:off x="1443337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55"/>
          <p:cNvSpPr txBox="1"/>
          <p:nvPr/>
        </p:nvSpPr>
        <p:spPr>
          <a:xfrm>
            <a:off x="2937000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6"/>
          <p:cNvSpPr txBox="1"/>
          <p:nvPr/>
        </p:nvSpPr>
        <p:spPr>
          <a:xfrm>
            <a:off x="4430662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57"/>
          <p:cNvSpPr txBox="1"/>
          <p:nvPr/>
        </p:nvSpPr>
        <p:spPr>
          <a:xfrm>
            <a:off x="5924325" y="3373781"/>
            <a:ext cx="1592826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Diagrama</a:t>
            </a:r>
            <a:r>
              <a:rPr lang="en-AU" dirty="0"/>
              <a:t> del </a:t>
            </a:r>
            <a:r>
              <a:rPr lang="en-AU" dirty="0" err="1"/>
              <a:t>diseño</a:t>
            </a:r>
            <a:endParaRPr lang="en-GB" dirty="0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9EF892D8-1011-4E17-B114-8FEBD73C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20" y="2133600"/>
            <a:ext cx="5526259" cy="3778250"/>
          </a:xfrm>
        </p:spPr>
      </p:pic>
      <p:sp>
        <p:nvSpPr>
          <p:cNvPr id="8" name="Shape 84"/>
          <p:cNvSpPr txBox="1"/>
          <p:nvPr/>
        </p:nvSpPr>
        <p:spPr>
          <a:xfrm>
            <a:off x="3676598" y="3757994"/>
            <a:ext cx="1635444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85"/>
          <p:cNvSpPr txBox="1"/>
          <p:nvPr/>
        </p:nvSpPr>
        <p:spPr>
          <a:xfrm>
            <a:off x="5715267" y="3757994"/>
            <a:ext cx="1635444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86"/>
          <p:cNvSpPr txBox="1">
            <a:spLocks/>
          </p:cNvSpPr>
          <p:nvPr/>
        </p:nvSpPr>
        <p:spPr>
          <a:xfrm>
            <a:off x="1149658" y="2882500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GB" sz="6000" dirty="0">
              <a:solidFill>
                <a:srgbClr val="F7932E"/>
              </a:solidFill>
            </a:endParaRPr>
          </a:p>
        </p:txBody>
      </p:sp>
      <p:sp>
        <p:nvSpPr>
          <p:cNvPr id="11" name="Shape 87"/>
          <p:cNvSpPr txBox="1">
            <a:spLocks/>
          </p:cNvSpPr>
          <p:nvPr/>
        </p:nvSpPr>
        <p:spPr>
          <a:xfrm>
            <a:off x="3188270" y="2882500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GB" sz="6000" dirty="0">
              <a:solidFill>
                <a:srgbClr val="F7932E"/>
              </a:solidFill>
            </a:endParaRPr>
          </a:p>
        </p:txBody>
      </p:sp>
      <p:sp>
        <p:nvSpPr>
          <p:cNvPr id="12" name="Shape 88"/>
          <p:cNvSpPr txBox="1">
            <a:spLocks/>
          </p:cNvSpPr>
          <p:nvPr/>
        </p:nvSpPr>
        <p:spPr>
          <a:xfrm>
            <a:off x="5226883" y="2904438"/>
            <a:ext cx="26121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GB" sz="6000" dirty="0">
              <a:solidFill>
                <a:srgbClr val="F793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4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Miembros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Juan Carlos </a:t>
            </a:r>
            <a:r>
              <a:rPr lang="en-GB" dirty="0" err="1"/>
              <a:t>Cansino</a:t>
            </a:r>
            <a:r>
              <a:rPr lang="en-GB" dirty="0"/>
              <a:t> Suárez (</a:t>
            </a:r>
            <a:r>
              <a:rPr lang="en-GB" dirty="0" err="1"/>
              <a:t>Coordinador</a:t>
            </a:r>
            <a:r>
              <a:rPr lang="en-GB" dirty="0"/>
              <a:t>)</a:t>
            </a:r>
          </a:p>
          <a:p>
            <a:r>
              <a:rPr lang="en-GB" dirty="0"/>
              <a:t>Mario Sánchez Rodríguez.</a:t>
            </a:r>
          </a:p>
          <a:p>
            <a:r>
              <a:rPr lang="en-GB" dirty="0"/>
              <a:t>Daniel Rodríguez López.</a:t>
            </a:r>
          </a:p>
          <a:p>
            <a:r>
              <a:rPr lang="en-GB" dirty="0"/>
              <a:t>María </a:t>
            </a:r>
            <a:r>
              <a:rPr lang="en-GB" dirty="0" err="1"/>
              <a:t>Inmaculada</a:t>
            </a:r>
            <a:r>
              <a:rPr lang="en-GB" dirty="0"/>
              <a:t> Martín </a:t>
            </a:r>
            <a:r>
              <a:rPr lang="en-GB" dirty="0" err="1"/>
              <a:t>Galván</a:t>
            </a:r>
            <a:r>
              <a:rPr lang="en-GB" dirty="0"/>
              <a:t>.</a:t>
            </a:r>
          </a:p>
          <a:p>
            <a:r>
              <a:rPr lang="en-GB" dirty="0"/>
              <a:t>Alfonso </a:t>
            </a:r>
            <a:r>
              <a:rPr lang="en-GB" dirty="0" err="1"/>
              <a:t>Soldado</a:t>
            </a:r>
            <a:r>
              <a:rPr lang="en-GB" dirty="0"/>
              <a:t> Caro.</a:t>
            </a:r>
          </a:p>
          <a:p>
            <a:r>
              <a:rPr lang="en-GB" dirty="0"/>
              <a:t>Antonio Jesús Barrera </a:t>
            </a:r>
            <a:r>
              <a:rPr lang="en-GB" dirty="0" err="1"/>
              <a:t>Roldán</a:t>
            </a:r>
            <a:endParaRPr lang="en-GB" dirty="0"/>
          </a:p>
        </p:txBody>
      </p:sp>
      <p:sp>
        <p:nvSpPr>
          <p:cNvPr id="7" name="Shape 100"/>
          <p:cNvSpPr txBox="1"/>
          <p:nvPr/>
        </p:nvSpPr>
        <p:spPr>
          <a:xfrm>
            <a:off x="2279120" y="322048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01"/>
          <p:cNvSpPr txBox="1"/>
          <p:nvPr/>
        </p:nvSpPr>
        <p:spPr>
          <a:xfrm>
            <a:off x="2279120" y="435223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08"/>
          <p:cNvSpPr txBox="1"/>
          <p:nvPr/>
        </p:nvSpPr>
        <p:spPr>
          <a:xfrm>
            <a:off x="4483258" y="3220487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09"/>
          <p:cNvSpPr txBox="1"/>
          <p:nvPr/>
        </p:nvSpPr>
        <p:spPr>
          <a:xfrm>
            <a:off x="4578377" y="4385350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95CA4-A7D2-4E14-B749-51C98D1A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06" y="2625188"/>
            <a:ext cx="6589199" cy="1280890"/>
          </a:xfrm>
        </p:spPr>
        <p:txBody>
          <a:bodyPr/>
          <a:lstStyle/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43246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Objetivo</a:t>
            </a:r>
            <a:r>
              <a:rPr lang="en-AU" dirty="0"/>
              <a:t> del </a:t>
            </a:r>
            <a:r>
              <a:rPr lang="en-AU" dirty="0" err="1"/>
              <a:t>subsistema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Dada una votación el subsistema deberá realizar un recuento de los votos almacenados.</a:t>
            </a:r>
          </a:p>
          <a:p>
            <a:endParaRPr lang="es-ES" dirty="0"/>
          </a:p>
          <a:p>
            <a:r>
              <a:rPr lang="es-ES" dirty="0"/>
              <a:t>No se utilizará código heredado de años anteriores, por supuesto se consultará el mismo para posibles dudas, pero desarrollaremos el nuestro propio.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62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Gestión</a:t>
            </a:r>
            <a:r>
              <a:rPr lang="en-GB" dirty="0"/>
              <a:t> del </a:t>
            </a:r>
            <a:r>
              <a:rPr lang="en-GB" dirty="0" err="1"/>
              <a:t>tiempo</a:t>
            </a:r>
            <a:r>
              <a:rPr lang="en-GB" dirty="0"/>
              <a:t> y de la </a:t>
            </a:r>
            <a:r>
              <a:rPr lang="en-GB" dirty="0" err="1"/>
              <a:t>comunicación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Gestión</a:t>
            </a:r>
            <a:r>
              <a:rPr lang="en-GB" dirty="0"/>
              <a:t> de las </a:t>
            </a:r>
            <a:r>
              <a:rPr lang="en-GB" dirty="0" err="1"/>
              <a:t>comunicaciones</a:t>
            </a:r>
            <a:r>
              <a:rPr lang="en-GB" dirty="0"/>
              <a:t> y </a:t>
            </a:r>
            <a:r>
              <a:rPr lang="en-GB" dirty="0" err="1"/>
              <a:t>reuniones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Telegram</a:t>
            </a:r>
          </a:p>
          <a:p>
            <a:pPr lvl="1"/>
            <a:r>
              <a:rPr lang="en-GB" dirty="0"/>
              <a:t>Skype</a:t>
            </a:r>
          </a:p>
          <a:p>
            <a:pPr lvl="1"/>
            <a:r>
              <a:rPr lang="en-GB" dirty="0"/>
              <a:t>Slack</a:t>
            </a:r>
          </a:p>
          <a:p>
            <a:pPr lvl="1"/>
            <a:endParaRPr lang="en-GB" dirty="0"/>
          </a:p>
          <a:p>
            <a:r>
              <a:rPr lang="en-GB" dirty="0" err="1"/>
              <a:t>Gestión</a:t>
            </a:r>
            <a:r>
              <a:rPr lang="en-GB" dirty="0"/>
              <a:t> de las </a:t>
            </a:r>
            <a:r>
              <a:rPr lang="en-GB" dirty="0" err="1"/>
              <a:t>tareas</a:t>
            </a:r>
            <a:r>
              <a:rPr lang="en-GB" dirty="0"/>
              <a:t> y </a:t>
            </a:r>
            <a:r>
              <a:rPr lang="en-GB" dirty="0" err="1"/>
              <a:t>tiempo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Toggl</a:t>
            </a:r>
          </a:p>
        </p:txBody>
      </p:sp>
      <p:sp>
        <p:nvSpPr>
          <p:cNvPr id="7" name="Shape 100"/>
          <p:cNvSpPr txBox="1"/>
          <p:nvPr/>
        </p:nvSpPr>
        <p:spPr>
          <a:xfrm>
            <a:off x="2279120" y="322048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01"/>
          <p:cNvSpPr txBox="1"/>
          <p:nvPr/>
        </p:nvSpPr>
        <p:spPr>
          <a:xfrm>
            <a:off x="2279120" y="4352237"/>
            <a:ext cx="2084985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08"/>
          <p:cNvSpPr txBox="1"/>
          <p:nvPr/>
        </p:nvSpPr>
        <p:spPr>
          <a:xfrm>
            <a:off x="4483258" y="3220487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09"/>
          <p:cNvSpPr txBox="1"/>
          <p:nvPr/>
        </p:nvSpPr>
        <p:spPr>
          <a:xfrm>
            <a:off x="4578377" y="4385350"/>
            <a:ext cx="2226469" cy="913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9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Enlaces de </a:t>
            </a:r>
            <a:r>
              <a:rPr lang="en-AU" dirty="0" err="1"/>
              <a:t>interés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Opera: </a:t>
            </a:r>
            <a:r>
              <a:rPr lang="en-GB" sz="2000" dirty="0">
                <a:solidFill>
                  <a:srgbClr val="0563C1"/>
                </a:solidFill>
                <a:hlinkClick r:id="rId2"/>
              </a:rPr>
              <a:t>http://opera.eii.us.es/egc/public/trabajo/ver/id/97</a:t>
            </a:r>
            <a:endParaRPr lang="en-GB" sz="2000" dirty="0">
              <a:solidFill>
                <a:srgbClr val="0563C1"/>
              </a:solidFill>
            </a:endParaRPr>
          </a:p>
          <a:p>
            <a:endParaRPr lang="en-GB" sz="2000" dirty="0">
              <a:solidFill>
                <a:srgbClr val="0563C1"/>
              </a:solidFill>
            </a:endParaRPr>
          </a:p>
          <a:p>
            <a:r>
              <a:rPr lang="en-GB" sz="2000" dirty="0"/>
              <a:t>Wiki: </a:t>
            </a:r>
          </a:p>
          <a:p>
            <a:pPr marL="400050" lvl="1" indent="0">
              <a:buNone/>
            </a:pPr>
            <a:r>
              <a:rPr lang="en-GB" sz="2000" u="sng" dirty="0">
                <a:solidFill>
                  <a:srgbClr val="0563C1"/>
                </a:solidFill>
              </a:rPr>
              <a:t>http://1984.lsi.us.es/wiki-egc/index.php/Recuento_de_votos_-_17_18_-_G2</a:t>
            </a:r>
          </a:p>
        </p:txBody>
      </p:sp>
    </p:spTree>
    <p:extLst>
      <p:ext uri="{BB962C8B-B14F-4D97-AF65-F5344CB8AC3E}">
        <p14:creationId xmlns:p14="http://schemas.microsoft.com/office/powerpoint/2010/main" val="42798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del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gestión del control de versiones y del código usaremos </a:t>
            </a:r>
            <a:r>
              <a:rPr lang="es-ES" b="1" dirty="0"/>
              <a:t>Git</a:t>
            </a:r>
            <a:r>
              <a:rPr lang="es-ES" dirty="0"/>
              <a:t>, así como </a:t>
            </a:r>
            <a:r>
              <a:rPr lang="es-ES" b="1" dirty="0"/>
              <a:t>GitHub</a:t>
            </a:r>
            <a:r>
              <a:rPr lang="es-ES" dirty="0"/>
              <a:t> como repositorio de código para nuestro proyecto.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AU" dirty="0">
                <a:solidFill>
                  <a:srgbClr val="0563C1"/>
                </a:solidFill>
                <a:hlinkClick r:id="rId2"/>
              </a:rPr>
              <a:t>https://github.com/EGC-G2-Trabajo-</a:t>
            </a:r>
            <a:r>
              <a:rPr lang="en-AU" dirty="0">
                <a:solidFill>
                  <a:srgbClr val="0563C1"/>
                </a:solidFill>
              </a:rPr>
              <a:t>1718/recuento-de-votos</a:t>
            </a:r>
          </a:p>
        </p:txBody>
      </p:sp>
    </p:spTree>
    <p:extLst>
      <p:ext uri="{BB962C8B-B14F-4D97-AF65-F5344CB8AC3E}">
        <p14:creationId xmlns:p14="http://schemas.microsoft.com/office/powerpoint/2010/main" val="22313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Organización</a:t>
            </a:r>
            <a:r>
              <a:rPr lang="en-AU" dirty="0"/>
              <a:t> del </a:t>
            </a:r>
            <a:r>
              <a:rPr lang="en-AU" dirty="0" err="1"/>
              <a:t>repositorio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miembro</a:t>
            </a:r>
            <a:r>
              <a:rPr lang="en-GB" dirty="0"/>
              <a:t> del </a:t>
            </a:r>
            <a:r>
              <a:rPr lang="en-GB" dirty="0" err="1"/>
              <a:t>grupo</a:t>
            </a:r>
            <a:r>
              <a:rPr lang="en-GB" dirty="0"/>
              <a:t> </a:t>
            </a:r>
            <a:r>
              <a:rPr lang="en-GB" dirty="0" err="1"/>
              <a:t>tendrá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rama</a:t>
            </a:r>
            <a:r>
              <a:rPr lang="en-GB" dirty="0"/>
              <a:t> </a:t>
            </a:r>
            <a:r>
              <a:rPr lang="en-GB" dirty="0" err="1"/>
              <a:t>propia</a:t>
            </a:r>
            <a:r>
              <a:rPr lang="en-GB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E093ED-EA30-4B3F-A3A4-CB11BEB6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3" y="3253735"/>
            <a:ext cx="5457143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Esquema</a:t>
            </a:r>
            <a:r>
              <a:rPr lang="en-AU" dirty="0"/>
              <a:t> de las </a:t>
            </a:r>
            <a:r>
              <a:rPr lang="en-AU" dirty="0" err="1"/>
              <a:t>ramas</a:t>
            </a:r>
            <a:endParaRPr lang="en-GB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775932-3A7E-4EE2-9DC5-3B8C37AE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2" y="1789044"/>
            <a:ext cx="8494643" cy="3299791"/>
          </a:xfrm>
        </p:spPr>
      </p:pic>
    </p:spTree>
    <p:extLst>
      <p:ext uri="{BB962C8B-B14F-4D97-AF65-F5344CB8AC3E}">
        <p14:creationId xmlns:p14="http://schemas.microsoft.com/office/powerpoint/2010/main" val="39396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Estructur</a:t>
            </a:r>
            <a:r>
              <a:rPr lang="en-AU" dirty="0"/>
              <a:t>a</a:t>
            </a:r>
            <a:r>
              <a:rPr lang="en-AU"/>
              <a:t> </a:t>
            </a:r>
            <a:r>
              <a:rPr lang="en-AU" dirty="0"/>
              <a:t>general de commits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podrá</a:t>
            </a:r>
            <a:r>
              <a:rPr lang="en-GB" dirty="0"/>
              <a:t> </a:t>
            </a:r>
            <a:r>
              <a:rPr lang="en-GB" dirty="0" err="1"/>
              <a:t>realizar</a:t>
            </a:r>
            <a:r>
              <a:rPr lang="en-GB" dirty="0"/>
              <a:t> un commit a la </a:t>
            </a:r>
            <a:r>
              <a:rPr lang="en-GB" dirty="0" err="1"/>
              <a:t>rama</a:t>
            </a:r>
            <a:r>
              <a:rPr lang="en-GB" dirty="0"/>
              <a:t> Master </a:t>
            </a:r>
            <a:r>
              <a:rPr lang="en-GB" dirty="0" err="1"/>
              <a:t>siempre</a:t>
            </a:r>
            <a:r>
              <a:rPr lang="en-GB" dirty="0"/>
              <a:t> y </a:t>
            </a:r>
            <a:r>
              <a:rPr lang="en-GB" dirty="0" err="1"/>
              <a:t>cuando</a:t>
            </a:r>
            <a:r>
              <a:rPr lang="en-GB" dirty="0"/>
              <a:t> se </a:t>
            </a:r>
            <a:r>
              <a:rPr lang="en-GB" dirty="0" err="1"/>
              <a:t>tenga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funcionalidad</a:t>
            </a:r>
            <a:r>
              <a:rPr lang="en-GB" dirty="0"/>
              <a:t> </a:t>
            </a:r>
            <a:r>
              <a:rPr lang="en-GB" dirty="0" err="1"/>
              <a:t>finalizada</a:t>
            </a:r>
            <a:r>
              <a:rPr lang="en-GB" dirty="0"/>
              <a:t> y </a:t>
            </a:r>
            <a:r>
              <a:rPr lang="en-GB" dirty="0" err="1"/>
              <a:t>testeada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Una </a:t>
            </a:r>
            <a:r>
              <a:rPr lang="en-GB" dirty="0" err="1"/>
              <a:t>vez</a:t>
            </a:r>
            <a:r>
              <a:rPr lang="en-GB" dirty="0"/>
              <a:t> que se </a:t>
            </a:r>
            <a:r>
              <a:rPr lang="en-GB" dirty="0" err="1"/>
              <a:t>tenga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la </a:t>
            </a:r>
            <a:r>
              <a:rPr lang="en-GB" dirty="0" err="1"/>
              <a:t>funcionalidad</a:t>
            </a:r>
            <a:r>
              <a:rPr lang="en-GB" dirty="0"/>
              <a:t> </a:t>
            </a:r>
            <a:r>
              <a:rPr lang="en-GB" dirty="0" err="1"/>
              <a:t>acabada</a:t>
            </a:r>
            <a:r>
              <a:rPr lang="en-GB" dirty="0"/>
              <a:t> del </a:t>
            </a:r>
            <a:r>
              <a:rPr lang="en-GB" dirty="0" err="1"/>
              <a:t>subsistema</a:t>
            </a:r>
            <a:r>
              <a:rPr lang="en-GB" dirty="0"/>
              <a:t> se </a:t>
            </a:r>
            <a:r>
              <a:rPr lang="en-GB" dirty="0" err="1"/>
              <a:t>podrá</a:t>
            </a:r>
            <a:r>
              <a:rPr lang="en-GB" dirty="0"/>
              <a:t> </a:t>
            </a:r>
            <a:r>
              <a:rPr lang="en-GB" dirty="0" err="1"/>
              <a:t>hacer</a:t>
            </a:r>
            <a:r>
              <a:rPr lang="en-GB" dirty="0"/>
              <a:t> commit a la </a:t>
            </a:r>
            <a:r>
              <a:rPr lang="en-GB" dirty="0" err="1"/>
              <a:t>rama</a:t>
            </a:r>
            <a:r>
              <a:rPr lang="en-GB" dirty="0"/>
              <a:t> Deployment.</a:t>
            </a:r>
          </a:p>
        </p:txBody>
      </p:sp>
    </p:spTree>
    <p:extLst>
      <p:ext uri="{BB962C8B-B14F-4D97-AF65-F5344CB8AC3E}">
        <p14:creationId xmlns:p14="http://schemas.microsoft.com/office/powerpoint/2010/main" val="5393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581</Words>
  <Application>Microsoft Office PowerPoint</Application>
  <PresentationFormat>Presentación en pantalla 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Espiral</vt:lpstr>
      <vt:lpstr>Recuento de votos</vt:lpstr>
      <vt:lpstr>Miembros</vt:lpstr>
      <vt:lpstr>Objetivo del subsistema</vt:lpstr>
      <vt:lpstr>Gestión del tiempo y de la comunicación</vt:lpstr>
      <vt:lpstr>Enlaces de interés</vt:lpstr>
      <vt:lpstr>Gestión del código</vt:lpstr>
      <vt:lpstr>Organización del repositorio</vt:lpstr>
      <vt:lpstr>Esquema de las ramas</vt:lpstr>
      <vt:lpstr>Estructura general de commits</vt:lpstr>
      <vt:lpstr>Tecnologías elegidas</vt:lpstr>
      <vt:lpstr>Tecnologías elegidas</vt:lpstr>
      <vt:lpstr>API</vt:lpstr>
      <vt:lpstr>API</vt:lpstr>
      <vt:lpstr>API</vt:lpstr>
      <vt:lpstr>API</vt:lpstr>
      <vt:lpstr>API</vt:lpstr>
      <vt:lpstr>Códigos de estado HTTP</vt:lpstr>
      <vt:lpstr>Códigos de estado HTTP</vt:lpstr>
      <vt:lpstr>Diagrama del diseño</vt:lpstr>
      <vt:lpstr>GRACIAS POR SU ATENCIÓN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 Template</dc:title>
  <dc:creator>Michael d</dc:creator>
  <cp:lastModifiedBy>juan carlos cansino suarez</cp:lastModifiedBy>
  <cp:revision>63</cp:revision>
  <dcterms:created xsi:type="dcterms:W3CDTF">2015-06-24T03:58:33Z</dcterms:created>
  <dcterms:modified xsi:type="dcterms:W3CDTF">2017-12-04T11:09:21Z</dcterms:modified>
</cp:coreProperties>
</file>