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1" r:id="rId3"/>
    <p:sldId id="294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13" r:id="rId14"/>
    <p:sldId id="305" r:id="rId15"/>
    <p:sldId id="306" r:id="rId16"/>
    <p:sldId id="307" r:id="rId17"/>
    <p:sldId id="308" r:id="rId18"/>
    <p:sldId id="310" r:id="rId19"/>
    <p:sldId id="257" r:id="rId20"/>
    <p:sldId id="258" r:id="rId21"/>
    <p:sldId id="259" r:id="rId22"/>
    <p:sldId id="260" r:id="rId23"/>
    <p:sldId id="312" r:id="rId24"/>
    <p:sldId id="295" r:id="rId25"/>
    <p:sldId id="29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e.usp.br/~pf/algoritmos_para_grafos/aulas/maxflowmincut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e.usp.br/~pf/algoritmos_para_grafos/aulas/graphs.html#sai-entr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ime.usp.br/~pf/algoritmos_para_grafos/aulas/footnotes/positivo-negativ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Teoria dos Grafos </a:t>
            </a:r>
            <a:r>
              <a:rPr lang="pt-BR" sz="1800" dirty="0"/>
              <a:t>– 60 horas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Juliano Ratusznei.</a:t>
            </a:r>
          </a:p>
          <a:p>
            <a:r>
              <a:rPr lang="pt-BR" dirty="0" err="1"/>
              <a:t>Email</a:t>
            </a:r>
            <a:r>
              <a:rPr lang="pt-BR" dirty="0"/>
              <a:t>: juliano.ratusznei@unicid.edu.br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57" y="3719604"/>
            <a:ext cx="3819843" cy="8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9A3DA-A64D-63C3-4670-8C80E163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do fluxo máximo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200F9-D637-8CF3-8C32-37D47779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6DF128-BC83-5142-9BBD-73B4A46D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995" y="2153949"/>
            <a:ext cx="3027932" cy="38353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6864E94-59C6-272C-F6DB-71494C947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72" y="2153949"/>
            <a:ext cx="2376855" cy="383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5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9A3DA-A64D-63C3-4670-8C80E163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do fluxo máximo </a:t>
            </a:r>
            <a:r>
              <a:rPr lang="pt-BR" sz="2400" dirty="0"/>
              <a:t>(corte máximo)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200F9-D637-8CF3-8C32-37D47779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Corte máximo têm a função de prever em qual parte do grafo possui mais recursos alocados. </a:t>
            </a:r>
          </a:p>
          <a:p>
            <a:pPr marL="457200" lvl="1" indent="0">
              <a:buNone/>
            </a:pPr>
            <a:r>
              <a:rPr lang="pt-BR" dirty="0"/>
              <a:t>A ideia básica é deslocar os recursos de uma região altamente atendida para uma região que possua uma defasagem de conexões ou recursos.</a:t>
            </a:r>
          </a:p>
          <a:p>
            <a:pPr marL="457200" lvl="1" indent="0">
              <a:buNone/>
            </a:pPr>
            <a:r>
              <a:rPr lang="pt-BR" dirty="0"/>
              <a:t>Neste caso não há compra de novos recursos apenas a transferência de recursos de uma região para outra.</a:t>
            </a:r>
          </a:p>
          <a:p>
            <a:pPr marL="457200" lvl="1" indent="0">
              <a:buNone/>
            </a:pP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5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9A3DA-A64D-63C3-4670-8C80E163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do fluxo máximo </a:t>
            </a:r>
            <a:r>
              <a:rPr lang="pt-BR" sz="2400" dirty="0"/>
              <a:t>(corte mínimo)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200F9-D637-8CF3-8C32-37D47779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Corte mínimo têm a função de prever em qual parte do grafo possui um estrangulamento em algum recurso que diminui o desempenho do sistema.</a:t>
            </a:r>
          </a:p>
          <a:p>
            <a:pPr marL="457200" lvl="1" indent="0">
              <a:buNone/>
            </a:pPr>
            <a:r>
              <a:rPr lang="pt-BR" dirty="0"/>
              <a:t>A ideia é verificar qual é a parte que ocorre estrangulamento para poder melhorar a fluidez naquele laço ou parte do grafo.</a:t>
            </a:r>
          </a:p>
          <a:p>
            <a:pPr marL="457200" lvl="1" indent="0">
              <a:buNone/>
            </a:pPr>
            <a:r>
              <a:rPr lang="pt-BR" dirty="0"/>
              <a:t>Neste caso estamos interessados em melhorar o sistema comprando o recurso correto.</a:t>
            </a:r>
          </a:p>
          <a:p>
            <a:pPr marL="457200" lvl="1" indent="0">
              <a:buNone/>
            </a:pPr>
            <a:r>
              <a:rPr lang="pt-BR" dirty="0" err="1"/>
              <a:t>Ex</a:t>
            </a:r>
            <a:r>
              <a:rPr lang="pt-BR" dirty="0"/>
              <a:t>: Em computadores podemos dizer que o Disco pode ser um recurso que ocorre estrangulamento.</a:t>
            </a:r>
          </a:p>
          <a:p>
            <a:pPr marL="457200" lvl="1" indent="0">
              <a:buNone/>
            </a:pP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62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1CB6D-6AA0-318A-0BD3-F2ED18B0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Hamiltoniano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B2FDF-2816-3A22-ED06-F4699C350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figura abaixo representa as ligações rodoviárias entre 14 cidades.</a:t>
            </a:r>
          </a:p>
          <a:p>
            <a:pPr marL="0" indent="0">
              <a:buNone/>
            </a:pPr>
            <a:r>
              <a:rPr lang="pt-BR" dirty="0"/>
              <a:t> Existe um caminho passando por cada </a:t>
            </a:r>
            <a:r>
              <a:rPr lang="pt-BR" dirty="0">
                <a:solidFill>
                  <a:srgbClr val="FFC000"/>
                </a:solidFill>
              </a:rPr>
              <a:t>cidade </a:t>
            </a:r>
            <a:r>
              <a:rPr lang="pt-BR" dirty="0"/>
              <a:t>exatamente uma vez?</a:t>
            </a:r>
          </a:p>
          <a:p>
            <a:r>
              <a:rPr lang="pt-BR" dirty="0">
                <a:solidFill>
                  <a:srgbClr val="FFC000"/>
                </a:solidFill>
              </a:rPr>
              <a:t>Passar por todos os vértices uma vez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1705F1-5ECE-22DC-A248-D0C4FCD96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659" y="4139614"/>
            <a:ext cx="2651003" cy="252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5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D8F4C-B6C2-42F9-AA0E-A9162544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do caixeiro Viajante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EA0F19-E8C5-4078-A05F-70FF703B7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37746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Formulando o problema do caixeiro: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Suponha que um caixeiro viajante tenha de visitar </a:t>
            </a:r>
            <a:r>
              <a:rPr lang="pt-BR" b="1" dirty="0"/>
              <a:t>N</a:t>
            </a:r>
            <a:r>
              <a:rPr lang="pt-BR" dirty="0"/>
              <a:t> cidades diferentes, iniciando e encerrando sua viagem na primeira cidade. Suponha, também, que não importa a ordem com que as cidades são visitadas e que de cada uma delas pode-se ir diretamente a qualquer outra.</a:t>
            </a:r>
            <a:br>
              <a:rPr lang="pt-BR" dirty="0"/>
            </a:br>
            <a:r>
              <a:rPr lang="pt-BR" dirty="0">
                <a:solidFill>
                  <a:srgbClr val="FFFF00"/>
                </a:solidFill>
              </a:rPr>
              <a:t>O problema do caixeiro viajante consiste em descobrir a rota que torna mínima a viagem total.</a:t>
            </a:r>
          </a:p>
        </p:txBody>
      </p:sp>
    </p:spTree>
    <p:extLst>
      <p:ext uri="{BB962C8B-B14F-4D97-AF65-F5344CB8AC3E}">
        <p14:creationId xmlns:p14="http://schemas.microsoft.com/office/powerpoint/2010/main" val="2657488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D8F4C-B6C2-42F9-AA0E-A9162544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do caixeiro Viajante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EA0F19-E8C5-4078-A05F-70FF703B7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37746"/>
            <a:ext cx="9905999" cy="3541714"/>
          </a:xfrm>
        </p:spPr>
        <p:txBody>
          <a:bodyPr>
            <a:normAutofit/>
          </a:bodyPr>
          <a:lstStyle/>
          <a:p>
            <a:r>
              <a:rPr lang="pt-BR" dirty="0"/>
              <a:t>Exemplificando o caso n = 4:</a:t>
            </a:r>
            <a:br>
              <a:rPr lang="pt-BR" dirty="0"/>
            </a:br>
            <a:r>
              <a:rPr lang="pt-BR" dirty="0"/>
              <a:t>Se tivermos quatro cidades A, B, C e D, uma rota que o caixeiro deve considerar poderia ser:</a:t>
            </a:r>
          </a:p>
          <a:p>
            <a:pPr lvl="1"/>
            <a:r>
              <a:rPr lang="pt-BR" i="1" dirty="0"/>
              <a:t>saia de A e daí vá para B, dessa vá para C, e daí vá para D e então volte a </a:t>
            </a:r>
            <a:r>
              <a:rPr lang="pt-BR" i="1" dirty="0" err="1"/>
              <a:t>A</a:t>
            </a:r>
            <a:r>
              <a:rPr lang="pt-BR" dirty="0"/>
              <a:t>. Quais são as outras possibilidades ? É muito fácil ver que existem seis rotas possíveis:</a:t>
            </a:r>
          </a:p>
          <a:p>
            <a:r>
              <a:rPr lang="pt-BR" dirty="0"/>
              <a:t>ABCDA	ABDCA       ACBDA	ACDBA  	ADBCA		ADCBA</a:t>
            </a:r>
          </a:p>
          <a:p>
            <a:pPr lvl="1"/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96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D8F4C-B6C2-42F9-AA0E-A9162544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do caixeiro Viajante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EA0F19-E8C5-4078-A05F-70FF703B7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37746"/>
            <a:ext cx="9905999" cy="3541714"/>
          </a:xfrm>
        </p:spPr>
        <p:txBody>
          <a:bodyPr>
            <a:normAutofit/>
          </a:bodyPr>
          <a:lstStyle/>
          <a:p>
            <a:r>
              <a:rPr lang="pt-BR" dirty="0"/>
              <a:t>Exemplificando o caso n = 4:</a:t>
            </a:r>
            <a:br>
              <a:rPr lang="pt-BR" dirty="0"/>
            </a:br>
            <a:r>
              <a:rPr lang="pt-BR" dirty="0"/>
              <a:t>Se tivermos quatro cidades A, B, C e D, uma rota que o caixeiro deve considerar poderia ser:</a:t>
            </a:r>
          </a:p>
          <a:p>
            <a:pPr lvl="1"/>
            <a:r>
              <a:rPr lang="pt-BR" i="1" dirty="0"/>
              <a:t>saia de A e daí vá para B, dessa vá para C, e daí vá para D e então volte a </a:t>
            </a:r>
            <a:r>
              <a:rPr lang="pt-BR" i="1" dirty="0" err="1"/>
              <a:t>A</a:t>
            </a:r>
            <a:r>
              <a:rPr lang="pt-BR" dirty="0"/>
              <a:t>. Quais são as outras possibilidades ? É muito fácil ver que existem seis rotas possíveis:</a:t>
            </a:r>
          </a:p>
          <a:p>
            <a:r>
              <a:rPr lang="pt-BR" dirty="0"/>
              <a:t>ABCDA	ABDCA       ACBDA	ACDBA  	ADBCA		ADCBA</a:t>
            </a:r>
          </a:p>
          <a:p>
            <a:pPr lvl="1"/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42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D8F4C-B6C2-42F9-AA0E-A9162544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do caixeiro Viajante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EA0F19-E8C5-4078-A05F-70FF703B7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37746"/>
            <a:ext cx="9905999" cy="3541714"/>
          </a:xfrm>
        </p:spPr>
        <p:txBody>
          <a:bodyPr>
            <a:normAutofit/>
          </a:bodyPr>
          <a:lstStyle/>
          <a:p>
            <a:pPr lvl="1" algn="just"/>
            <a:r>
              <a:rPr lang="pt-BR" dirty="0"/>
              <a:t>O problema do caixeiro é um clássico exemplo de </a:t>
            </a:r>
            <a:r>
              <a:rPr lang="pt-BR" b="1" dirty="0">
                <a:solidFill>
                  <a:srgbClr val="FFFF00"/>
                </a:solidFill>
              </a:rPr>
              <a:t>problema de otimização combinatória</a:t>
            </a:r>
            <a:r>
              <a:rPr lang="pt-BR" dirty="0">
                <a:solidFill>
                  <a:srgbClr val="FFFF00"/>
                </a:solidFill>
              </a:rPr>
              <a:t>.</a:t>
            </a:r>
            <a:r>
              <a:rPr lang="pt-BR" dirty="0"/>
              <a:t> </a:t>
            </a:r>
          </a:p>
          <a:p>
            <a:pPr lvl="1" algn="just"/>
            <a:r>
              <a:rPr lang="pt-BR" dirty="0"/>
              <a:t>A primeira coisa que podemos pensar para resolver esse tipo de problema é reduzi-lo a um </a:t>
            </a:r>
            <a:r>
              <a:rPr lang="pt-BR" b="1" dirty="0">
                <a:solidFill>
                  <a:srgbClr val="FFFF00"/>
                </a:solidFill>
              </a:rPr>
              <a:t>problema de enumeração</a:t>
            </a:r>
            <a:r>
              <a:rPr lang="pt-BR" dirty="0"/>
              <a:t>: achamos todas as rotas possíveis e, usando um computador, calculamos o comprimento de cada uma delas e então vemos qual a menor. </a:t>
            </a:r>
          </a:p>
          <a:p>
            <a:pPr lvl="1" algn="just"/>
            <a:r>
              <a:rPr lang="pt-BR" dirty="0"/>
              <a:t>É claro que se acharmos todas as rotas estaremos contando-as, daí podermos dizer que estamos reduzindo o problema de otimização a um de enumeração.</a:t>
            </a:r>
          </a:p>
          <a:p>
            <a:pPr lvl="1" algn="just"/>
            <a:r>
              <a:rPr lang="pt-BR" dirty="0"/>
              <a:t>De modo que, usando a notação de fatorial: </a:t>
            </a:r>
            <a:r>
              <a:rPr lang="pt-BR" b="1" dirty="0"/>
              <a:t>Resolução( n ) = ( n - 1 )!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447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D8F4C-B6C2-42F9-AA0E-A9162544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do caixeiro Viajante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EA0F19-E8C5-4078-A05F-70FF703B7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37746"/>
            <a:ext cx="9905999" cy="3541714"/>
          </a:xfrm>
        </p:spPr>
        <p:txBody>
          <a:bodyPr>
            <a:normAutofit/>
          </a:bodyPr>
          <a:lstStyle/>
          <a:p>
            <a:pPr lvl="1" algn="just"/>
            <a:r>
              <a:rPr lang="pt-BR" dirty="0"/>
              <a:t>Portanto o problema do caixeiro viajante leva em consideração.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</a:rPr>
              <a:t>Combinatória de percursos (TODOS os percursos)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</a:rPr>
              <a:t>Verificação para cada percurso qual o tamanho do caminho.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</a:rPr>
              <a:t>Para cada um dos caminhos verifica-se qual é o MENOR</a:t>
            </a:r>
          </a:p>
          <a:p>
            <a:pPr lvl="1" algn="just"/>
            <a:endParaRPr lang="pt-BR" dirty="0">
              <a:solidFill>
                <a:srgbClr val="FFFF00"/>
              </a:solidFill>
            </a:endParaRPr>
          </a:p>
          <a:p>
            <a:pPr lvl="1" algn="just"/>
            <a:r>
              <a:rPr lang="pt-BR" dirty="0">
                <a:solidFill>
                  <a:srgbClr val="FFFF00"/>
                </a:solidFill>
              </a:rPr>
              <a:t>Extremamente custoso quando há muitos vértices.</a:t>
            </a:r>
          </a:p>
          <a:p>
            <a:pPr lvl="2" algn="just"/>
            <a:r>
              <a:rPr lang="pt-BR" dirty="0"/>
              <a:t>para 12 vértices temos 479.001.600 combinações de caminhos</a:t>
            </a:r>
          </a:p>
        </p:txBody>
      </p:sp>
    </p:spTree>
    <p:extLst>
      <p:ext uri="{BB962C8B-B14F-4D97-AF65-F5344CB8AC3E}">
        <p14:creationId xmlns:p14="http://schemas.microsoft.com/office/powerpoint/2010/main" val="444103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3AE67-1FC3-4054-8EBE-8CE75FA8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da Inspeção de Rotas </a:t>
            </a:r>
            <a:r>
              <a:rPr lang="pt-BR" sz="3200" dirty="0"/>
              <a:t>ou Problema do Carteiro Chinês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508633-C095-4227-909B-3C7F084BB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/>
              <a:t>O Problema do Carteiro Chinês, enunciado pelo matemático chinês </a:t>
            </a:r>
            <a:r>
              <a:rPr lang="pt-BR" dirty="0" err="1">
                <a:solidFill>
                  <a:srgbClr val="FFC000"/>
                </a:solidFill>
              </a:rPr>
              <a:t>Meigu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 err="1">
                <a:solidFill>
                  <a:srgbClr val="FFC000"/>
                </a:solidFill>
              </a:rPr>
              <a:t>Guan</a:t>
            </a:r>
            <a:r>
              <a:rPr lang="pt-BR" dirty="0"/>
              <a:t> em </a:t>
            </a:r>
            <a:r>
              <a:rPr lang="pt-BR" dirty="0">
                <a:solidFill>
                  <a:srgbClr val="FFC000"/>
                </a:solidFill>
              </a:rPr>
              <a:t>1962</a:t>
            </a:r>
          </a:p>
          <a:p>
            <a:pPr algn="just"/>
            <a:r>
              <a:rPr lang="pt-BR" dirty="0"/>
              <a:t>consiste em encontrar um trajeto fechado de custo mínimo que percorre todas arestas de um grafo ao menos uma vez. </a:t>
            </a:r>
          </a:p>
          <a:p>
            <a:pPr algn="just"/>
            <a:r>
              <a:rPr lang="pt-BR" dirty="0"/>
              <a:t>Essa generalização do problema dos </a:t>
            </a:r>
            <a:r>
              <a:rPr lang="pt-BR" dirty="0">
                <a:solidFill>
                  <a:srgbClr val="FFC000"/>
                </a:solidFill>
              </a:rPr>
              <a:t>circuitos </a:t>
            </a:r>
            <a:r>
              <a:rPr lang="pt-BR" dirty="0" err="1">
                <a:solidFill>
                  <a:srgbClr val="FFC000"/>
                </a:solidFill>
              </a:rPr>
              <a:t>eulerianos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/>
              <a:t>possui muitas aplicações na área de logística, podendo ser usado, por exemplo, para reduzir a distância percorrida na rota de carteiros, caminhões de lixo, ou mesmo de veículos de remoção de neve. </a:t>
            </a:r>
          </a:p>
        </p:txBody>
      </p:sp>
    </p:spTree>
    <p:extLst>
      <p:ext uri="{BB962C8B-B14F-4D97-AF65-F5344CB8AC3E}">
        <p14:creationId xmlns:p14="http://schemas.microsoft.com/office/powerpoint/2010/main" val="71204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935E5-8E94-8CC7-EF2D-EAE64963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ensino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D85F99-4EF0-6C6B-0860-535836883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1" i="0" u="none" strike="noStrike" baseline="0" dirty="0">
                <a:latin typeface="Arial" panose="020B0604020202020204" pitchFamily="34" charset="0"/>
              </a:rPr>
              <a:t>Fluxos em Redes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- Conceitos e algoritmo de fluxo máximo;- Fluxo máximo e corte mínimo;- Estruturas de dados para redes de fluxo.</a:t>
            </a:r>
            <a:endParaRPr lang="pt-BR" sz="1800" b="1" i="0" u="none" strike="noStrike" baseline="0" dirty="0">
              <a:latin typeface="Arial" panose="020B0604020202020204" pitchFamily="34" charset="0"/>
            </a:endParaRPr>
          </a:p>
          <a:p>
            <a:pPr algn="l"/>
            <a:endParaRPr lang="pt-BR" sz="1800" b="1" dirty="0">
              <a:latin typeface="Arial" panose="020B0604020202020204" pitchFamily="34" charset="0"/>
            </a:endParaRPr>
          </a:p>
          <a:p>
            <a:pPr algn="l"/>
            <a:r>
              <a:rPr lang="pt-BR" sz="1800" b="1" i="0" u="none" strike="noStrike" baseline="0" dirty="0">
                <a:latin typeface="Arial" panose="020B0604020202020204" pitchFamily="34" charset="0"/>
              </a:rPr>
              <a:t>Percursos Abrangentes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- Introdução;- O problema do carteiro chinês;- O problema hamiltoniano;- O problema do caixeiro viajante.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680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AF508-4A84-423D-99EF-DDF6F17E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da Inspeção de Rotas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EA1368-0884-482A-8B72-6AA6D8EA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problema consiste em encontrar um passeio fechado que visite todas as arestas de um grafo conexo pelo menos uma vez e que possua menor custo.</a:t>
            </a:r>
          </a:p>
          <a:p>
            <a:pPr algn="just"/>
            <a:r>
              <a:rPr lang="pt-BR" dirty="0"/>
              <a:t>A grande diferença aqui é que as arestas podem ser repetidas, ou seja, usadas mais de uma vez no passeio final.</a:t>
            </a:r>
          </a:p>
        </p:txBody>
      </p:sp>
    </p:spTree>
    <p:extLst>
      <p:ext uri="{BB962C8B-B14F-4D97-AF65-F5344CB8AC3E}">
        <p14:creationId xmlns:p14="http://schemas.microsoft.com/office/powerpoint/2010/main" val="827079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AF508-4A84-423D-99EF-DDF6F17E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da Inspeção de Rotas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EA1368-0884-482A-8B72-6AA6D8EA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Mas de onde vem o nome “Problema do Carteiro Chinês”</a:t>
            </a:r>
          </a:p>
          <a:p>
            <a:pPr algn="just"/>
            <a:r>
              <a:rPr lang="pt-BR" dirty="0"/>
              <a:t>O nome do problema está relacionado ao problema do planejamento de rotas de carteiros: dada uma cidade com várias ruas de diferentes comprimentos e um posto de carteiros, encontrar a menor rota que um carteiro deve percorrer de modo a passar por todas ruas da cidade entregando cartas e voltar ao posto de carteiros no fim de sua rota.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20BF05-E922-4D9D-A38F-5D88BCF6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018" y="0"/>
            <a:ext cx="2861982" cy="242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5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D7CF1-0D37-4A15-8B14-59367D1A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da Inspeção de Rotas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456F52-5B62-4226-B79F-898C4BAF2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034" y="1825625"/>
            <a:ext cx="6028765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exemplo ao lado um passeio fechado de custo ótimo seria: </a:t>
            </a:r>
          </a:p>
          <a:p>
            <a:pPr marL="0" indent="0">
              <a:buNone/>
            </a:pPr>
            <a:r>
              <a:rPr lang="pt-BR" dirty="0"/>
              <a:t>	{A, B, D, C, A, D, C, B, A}</a:t>
            </a:r>
          </a:p>
          <a:p>
            <a:r>
              <a:rPr lang="pt-BR" dirty="0"/>
              <a:t>Sendo este um caminho fechado de custo 12 que percorre todas arestas do grafo.</a:t>
            </a:r>
          </a:p>
          <a:p>
            <a:r>
              <a:rPr lang="pt-BR" dirty="0"/>
              <a:t> Neste exemplo foi necessário que as arestas AB e DC fossem percorridas duas vezes no passeio, porém nem sempre é necessária esta repetição.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8C05C4-9C89-4ACF-9016-07D6677E3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28" y="2296081"/>
            <a:ext cx="402963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45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3329D-A883-4C44-8EBA-7C00BB3C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– Caixeiro Viajante.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C0E23D-5029-4DB5-A548-3E80B889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 o grafo abaixo, implemente uma estrutura que contenha as combinações dos caminhos para o caixeiro viajante: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786288E-B8F0-4486-A322-23D3CD999CEA}"/>
              </a:ext>
            </a:extLst>
          </p:cNvPr>
          <p:cNvSpPr/>
          <p:nvPr/>
        </p:nvSpPr>
        <p:spPr>
          <a:xfrm>
            <a:off x="3792070" y="4535668"/>
            <a:ext cx="510988" cy="53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0A05782-A66B-4456-89C3-43A6D2A2D9CA}"/>
              </a:ext>
            </a:extLst>
          </p:cNvPr>
          <p:cNvSpPr/>
          <p:nvPr/>
        </p:nvSpPr>
        <p:spPr>
          <a:xfrm>
            <a:off x="5161754" y="3589892"/>
            <a:ext cx="510988" cy="53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40C99F7-8985-430D-8392-49A0733CF55A}"/>
              </a:ext>
            </a:extLst>
          </p:cNvPr>
          <p:cNvSpPr/>
          <p:nvPr/>
        </p:nvSpPr>
        <p:spPr>
          <a:xfrm>
            <a:off x="4561119" y="5701600"/>
            <a:ext cx="510988" cy="53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BCE52E6-033D-47FE-A861-AB90AE1224D5}"/>
              </a:ext>
            </a:extLst>
          </p:cNvPr>
          <p:cNvSpPr/>
          <p:nvPr/>
        </p:nvSpPr>
        <p:spPr>
          <a:xfrm>
            <a:off x="6628606" y="4266727"/>
            <a:ext cx="510988" cy="53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2DC3BCB-AF15-4296-AC6F-60CD13650B4A}"/>
              </a:ext>
            </a:extLst>
          </p:cNvPr>
          <p:cNvSpPr/>
          <p:nvPr/>
        </p:nvSpPr>
        <p:spPr>
          <a:xfrm>
            <a:off x="5966013" y="5701600"/>
            <a:ext cx="510988" cy="53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871F182-B396-446A-B92A-A890E2BCECE8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4228226" y="3858833"/>
            <a:ext cx="933528" cy="7556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F8E79D6-A914-4F7C-A1E9-62B80D92426A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4303058" y="4535668"/>
            <a:ext cx="2325548" cy="268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AD911E78-487D-4579-BBE8-593BB2ADC9A9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228226" y="4994779"/>
            <a:ext cx="1812619" cy="7855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6DA2B0-089F-4BE5-8C45-F998338B8C71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4047564" y="5073550"/>
            <a:ext cx="588387" cy="706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5546C2A-5D31-4514-BD17-CD751583C270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597910" y="4049003"/>
            <a:ext cx="1105528" cy="296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584BC48-76AF-4017-8249-F69CE05B1237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4816613" y="4049003"/>
            <a:ext cx="419973" cy="16525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17C8585-BCEF-4282-97C8-5F7C3C9EB923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417248" y="4127774"/>
            <a:ext cx="804259" cy="15738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D3B35D-8A02-4714-AA0D-4C0117215CB7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072107" y="5970541"/>
            <a:ext cx="8939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65EFCA2A-4DF9-4F7D-9D67-D20B885127BB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97275" y="4725838"/>
            <a:ext cx="1706163" cy="10545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9CE4C2C-A51D-4CB4-89AB-11F1D0AA4EA3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6402169" y="4804609"/>
            <a:ext cx="481931" cy="9757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0CEA6ED-A464-44DE-B5D3-E6D1075B04EB}"/>
              </a:ext>
            </a:extLst>
          </p:cNvPr>
          <p:cNvSpPr txBox="1"/>
          <p:nvPr/>
        </p:nvSpPr>
        <p:spPr>
          <a:xfrm>
            <a:off x="4424458" y="39230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D4AD59B-EFD2-4028-AF8D-32BE769B9549}"/>
              </a:ext>
            </a:extLst>
          </p:cNvPr>
          <p:cNvSpPr txBox="1"/>
          <p:nvPr/>
        </p:nvSpPr>
        <p:spPr>
          <a:xfrm>
            <a:off x="6143013" y="39230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7026F8B-95A6-4552-81B4-5C5A13848F74}"/>
              </a:ext>
            </a:extLst>
          </p:cNvPr>
          <p:cNvSpPr txBox="1"/>
          <p:nvPr/>
        </p:nvSpPr>
        <p:spPr>
          <a:xfrm>
            <a:off x="5926845" y="428225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76AA7DE-5F13-4E46-8597-CDBD493EE956}"/>
              </a:ext>
            </a:extLst>
          </p:cNvPr>
          <p:cNvSpPr txBox="1"/>
          <p:nvPr/>
        </p:nvSpPr>
        <p:spPr>
          <a:xfrm>
            <a:off x="6625100" y="505202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EE6EE30-D734-4578-A7E1-D4317DFA63EC}"/>
              </a:ext>
            </a:extLst>
          </p:cNvPr>
          <p:cNvSpPr txBox="1"/>
          <p:nvPr/>
        </p:nvSpPr>
        <p:spPr>
          <a:xfrm>
            <a:off x="6084492" y="46991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AA24708-F705-4496-B16D-0DCB494E400F}"/>
              </a:ext>
            </a:extLst>
          </p:cNvPr>
          <p:cNvSpPr txBox="1"/>
          <p:nvPr/>
        </p:nvSpPr>
        <p:spPr>
          <a:xfrm>
            <a:off x="4925282" y="4166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CA5E592-3EED-4B11-B6AD-9D0126B6F9EC}"/>
              </a:ext>
            </a:extLst>
          </p:cNvPr>
          <p:cNvSpPr txBox="1"/>
          <p:nvPr/>
        </p:nvSpPr>
        <p:spPr>
          <a:xfrm>
            <a:off x="5473187" y="41608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2953B70-9182-4F8D-B131-D3D7A2E0BBD1}"/>
              </a:ext>
            </a:extLst>
          </p:cNvPr>
          <p:cNvSpPr txBox="1"/>
          <p:nvPr/>
        </p:nvSpPr>
        <p:spPr>
          <a:xfrm>
            <a:off x="4517683" y="48510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E760216-A745-4CB3-8E49-22D107126292}"/>
              </a:ext>
            </a:extLst>
          </p:cNvPr>
          <p:cNvSpPr txBox="1"/>
          <p:nvPr/>
        </p:nvSpPr>
        <p:spPr>
          <a:xfrm>
            <a:off x="4303058" y="52258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DC91DC0-F05C-4C40-BCD6-4309D9768B20}"/>
              </a:ext>
            </a:extLst>
          </p:cNvPr>
          <p:cNvSpPr txBox="1"/>
          <p:nvPr/>
        </p:nvSpPr>
        <p:spPr>
          <a:xfrm>
            <a:off x="5351925" y="56907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3375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EE79D-8357-3D03-AC0F-14781639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EE7A52-3C5C-DF8A-994C-1673C422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https://www.ime.usp.br/~pf/algoritmos_para_grafos/aulas/maxflowmincut.html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745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3DB1F-D73B-B966-EE98-177D5D694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3019"/>
            <a:ext cx="9905999" cy="354171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pt-BR" sz="4000" dirty="0"/>
              <a:t>Fim aula 8</a:t>
            </a:r>
          </a:p>
          <a:p>
            <a:pPr marL="0" indent="0" algn="ctr">
              <a:buNone/>
            </a:pPr>
            <a:endParaRPr lang="pt-BR" sz="4000" dirty="0"/>
          </a:p>
          <a:p>
            <a:pPr algn="l"/>
            <a:r>
              <a:rPr lang="pt-BR" sz="18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Fluxos em Redes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- Conceitos e algoritmo de fluxo máximo;- Fluxo máximo e corte mínimo;- Estruturas de dados para redes de fluxo.</a:t>
            </a:r>
            <a:endParaRPr lang="pt-BR" sz="1800" b="1" i="0" u="none" strike="noStrike" baseline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l"/>
            <a:endParaRPr lang="pt-BR" sz="1800" b="1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l"/>
            <a:r>
              <a:rPr lang="pt-BR" sz="1800" b="1" i="0" u="none" strike="noStrike" baseline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Percursos Abrangentes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- Introdução;- O problema do carteiro chinês;- O problema hamiltoniano;- O problema do caixeiro viajante.</a:t>
            </a:r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6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Fluxos em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i="0" u="none" strike="noStrike" baseline="0" dirty="0">
                <a:latin typeface="Arial" panose="020B0604020202020204" pitchFamily="34" charset="0"/>
              </a:rPr>
              <a:t>Algoritmo de Fluxo Máximo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Fluxo Máximo 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Corte Mínimo</a:t>
            </a:r>
          </a:p>
          <a:p>
            <a:r>
              <a:rPr lang="pt-BR" b="0" i="0" u="none" strike="noStrike" baseline="0" dirty="0">
                <a:latin typeface="Arial" panose="020B0604020202020204" pitchFamily="34" charset="0"/>
              </a:rPr>
              <a:t>Estrutura de dados para redes de fluxo.</a:t>
            </a:r>
          </a:p>
        </p:txBody>
      </p:sp>
    </p:spTree>
    <p:extLst>
      <p:ext uri="{BB962C8B-B14F-4D97-AF65-F5344CB8AC3E}">
        <p14:creationId xmlns:p14="http://schemas.microsoft.com/office/powerpoint/2010/main" val="424195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B6F8C-E6DE-FA19-8DE1-D730D966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do fluxo máximo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925121-57E7-D46C-9642-11BC6ED19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URW Bookman L"/>
              </a:rPr>
              <a:t>O problema do fluxo máximo é uma poderosa ferramenta de modelagem, capaz de representar uma grande variedade de outros problemas.  As aplicações mais óbvias incluem o fluxo de um líquido através de uma rede de tubos, o fluxo de mercadorias do produtor ao consumidor, entre outros.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51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B6F8C-E6DE-FA19-8DE1-D730D966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do fluxo máximo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FF71FD4-FA46-F5AA-A385-E19B4114C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515" y="2467552"/>
            <a:ext cx="4267796" cy="3105583"/>
          </a:xfrm>
        </p:spPr>
      </p:pic>
    </p:spTree>
    <p:extLst>
      <p:ext uri="{BB962C8B-B14F-4D97-AF65-F5344CB8AC3E}">
        <p14:creationId xmlns:p14="http://schemas.microsoft.com/office/powerpoint/2010/main" val="34990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9A3DA-A64D-63C3-4670-8C80E163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200F9-D637-8CF3-8C32-37D47779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pt-BR" b="0" i="0" dirty="0">
                <a:effectLst/>
                <a:latin typeface="URW Bookman L"/>
              </a:rPr>
              <a:t>Para qualquer vértice </a:t>
            </a:r>
            <a:r>
              <a:rPr lang="pt-BR" b="0" i="1" dirty="0">
                <a:effectLst/>
                <a:latin typeface="URW Bookman L"/>
              </a:rPr>
              <a:t>v</a:t>
            </a:r>
            <a:r>
              <a:rPr lang="pt-BR" b="0" i="0" dirty="0">
                <a:effectLst/>
                <a:latin typeface="URW Bookman L"/>
              </a:rPr>
              <a:t> do grafo, o  </a:t>
            </a:r>
            <a:r>
              <a:rPr lang="pt-BR" b="0" i="1" dirty="0">
                <a:effectLst/>
                <a:latin typeface="URW Bookman L"/>
              </a:rPr>
              <a:t>fluxo que entra</a:t>
            </a:r>
            <a:r>
              <a:rPr lang="pt-BR" b="0" i="0" dirty="0">
                <a:effectLst/>
                <a:latin typeface="URW Bookman L"/>
              </a:rPr>
              <a:t> em </a:t>
            </a:r>
            <a:r>
              <a:rPr lang="pt-BR" b="0" i="1" dirty="0">
                <a:effectLst/>
                <a:latin typeface="URW Bookman L"/>
              </a:rPr>
              <a:t>v</a:t>
            </a:r>
            <a:r>
              <a:rPr lang="pt-BR" b="0" i="0" dirty="0">
                <a:effectLst/>
                <a:latin typeface="URW Bookman L"/>
              </a:rPr>
              <a:t>  (= </a:t>
            </a:r>
            <a:r>
              <a:rPr lang="pt-BR" b="0" i="1" dirty="0" err="1">
                <a:effectLst/>
                <a:latin typeface="URW Bookman L"/>
              </a:rPr>
              <a:t>inflow</a:t>
            </a:r>
            <a:r>
              <a:rPr lang="pt-BR" b="0" i="0" dirty="0">
                <a:effectLst/>
                <a:latin typeface="URW Bookman L"/>
              </a:rPr>
              <a:t>)  é a soma dos fluxos nos arcos que </a:t>
            </a:r>
            <a:r>
              <a:rPr lang="pt-BR" b="0" i="0" u="none" strike="noStrike" dirty="0">
                <a:effectLst/>
                <a:latin typeface="URW Bookman 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entram em</a:t>
            </a:r>
            <a:r>
              <a:rPr lang="pt-BR" b="0" i="0" dirty="0">
                <a:effectLst/>
                <a:latin typeface="URW Bookman L"/>
              </a:rPr>
              <a:t> </a:t>
            </a:r>
            <a:r>
              <a:rPr lang="pt-BR" b="0" i="1" dirty="0">
                <a:effectLst/>
                <a:latin typeface="URW Bookman L"/>
              </a:rPr>
              <a:t>v</a:t>
            </a:r>
            <a:r>
              <a:rPr lang="pt-BR" b="0" i="0" dirty="0">
                <a:effectLst/>
                <a:latin typeface="URW Bookman L"/>
              </a:rPr>
              <a:t>.  </a:t>
            </a:r>
          </a:p>
          <a:p>
            <a:pPr algn="l"/>
            <a:r>
              <a:rPr lang="pt-BR" b="0" i="0" dirty="0">
                <a:effectLst/>
                <a:latin typeface="URW Bookman L"/>
              </a:rPr>
              <a:t>O </a:t>
            </a:r>
            <a:r>
              <a:rPr lang="pt-BR" b="0" i="1" dirty="0">
                <a:effectLst/>
                <a:latin typeface="URW Bookman L"/>
              </a:rPr>
              <a:t>fluxo que sai</a:t>
            </a:r>
            <a:r>
              <a:rPr lang="pt-BR" b="0" i="0" dirty="0">
                <a:effectLst/>
                <a:latin typeface="URW Bookman L"/>
              </a:rPr>
              <a:t> de </a:t>
            </a:r>
            <a:r>
              <a:rPr lang="pt-BR" b="0" i="1" dirty="0">
                <a:effectLst/>
                <a:latin typeface="URW Bookman L"/>
              </a:rPr>
              <a:t>v</a:t>
            </a:r>
            <a:r>
              <a:rPr lang="pt-BR" b="0" i="0" dirty="0">
                <a:effectLst/>
                <a:latin typeface="URW Bookman L"/>
              </a:rPr>
              <a:t>  (= </a:t>
            </a:r>
            <a:r>
              <a:rPr lang="pt-BR" b="0" i="1" dirty="0" err="1">
                <a:effectLst/>
                <a:latin typeface="URW Bookman L"/>
              </a:rPr>
              <a:t>outflow</a:t>
            </a:r>
            <a:r>
              <a:rPr lang="pt-BR" b="0" i="0" dirty="0">
                <a:effectLst/>
                <a:latin typeface="URW Bookman L"/>
              </a:rPr>
              <a:t>) é a soma dos fluxos nos arcos que saem de </a:t>
            </a:r>
            <a:r>
              <a:rPr lang="pt-BR" b="0" i="1" dirty="0">
                <a:effectLst/>
                <a:latin typeface="URW Bookman L"/>
              </a:rPr>
              <a:t>v</a:t>
            </a:r>
            <a:r>
              <a:rPr lang="pt-BR" b="0" i="0" dirty="0">
                <a:effectLst/>
                <a:latin typeface="URW Bookman L"/>
              </a:rPr>
              <a:t>.  O </a:t>
            </a:r>
            <a:r>
              <a:rPr lang="pt-BR" b="0" i="1" dirty="0">
                <a:effectLst/>
                <a:latin typeface="URW Bookman L"/>
              </a:rPr>
              <a:t>saldo de fluxo</a:t>
            </a:r>
            <a:r>
              <a:rPr lang="pt-BR" b="0" i="0" dirty="0">
                <a:effectLst/>
                <a:latin typeface="URW Bookman L"/>
              </a:rPr>
              <a:t> (= </a:t>
            </a:r>
            <a:r>
              <a:rPr lang="pt-BR" b="0" i="1" dirty="0">
                <a:effectLst/>
                <a:latin typeface="URW Bookman L"/>
              </a:rPr>
              <a:t>net </a:t>
            </a:r>
            <a:r>
              <a:rPr lang="pt-BR" b="0" i="1" dirty="0" err="1">
                <a:effectLst/>
                <a:latin typeface="URW Bookman L"/>
              </a:rPr>
              <a:t>flow</a:t>
            </a:r>
            <a:r>
              <a:rPr lang="pt-BR" b="0" i="0" dirty="0">
                <a:effectLst/>
                <a:latin typeface="URW Bookman L"/>
              </a:rPr>
              <a:t>) em </a:t>
            </a:r>
            <a:r>
              <a:rPr lang="pt-BR" b="0" i="1" dirty="0">
                <a:effectLst/>
                <a:latin typeface="URW Bookman L"/>
              </a:rPr>
              <a:t>v</a:t>
            </a:r>
            <a:r>
              <a:rPr lang="pt-BR" b="0" i="0" dirty="0">
                <a:effectLst/>
                <a:latin typeface="URW Bookman L"/>
              </a:rPr>
              <a:t> é a diferença</a:t>
            </a:r>
          </a:p>
          <a:p>
            <a:pPr marL="0" indent="0" algn="ctr">
              <a:buNone/>
            </a:pPr>
            <a:r>
              <a:rPr lang="pt-BR" dirty="0" err="1">
                <a:latin typeface="URW Bookman L"/>
              </a:rPr>
              <a:t>n</a:t>
            </a:r>
            <a:r>
              <a:rPr lang="pt-BR" b="0" i="0" dirty="0" err="1">
                <a:effectLst/>
                <a:latin typeface="URW Bookman L"/>
              </a:rPr>
              <a:t>etflow</a:t>
            </a:r>
            <a:r>
              <a:rPr lang="pt-BR" b="0" i="0" dirty="0">
                <a:effectLst/>
                <a:latin typeface="URW Bookman L"/>
              </a:rPr>
              <a:t> = </a:t>
            </a:r>
            <a:r>
              <a:rPr lang="pt-BR" b="0" i="0" dirty="0" err="1">
                <a:effectLst/>
                <a:latin typeface="URW Bookman L"/>
              </a:rPr>
              <a:t>outflow</a:t>
            </a:r>
            <a:r>
              <a:rPr lang="pt-BR" b="0" i="0" dirty="0">
                <a:effectLst/>
                <a:latin typeface="URW Bookman L"/>
              </a:rPr>
              <a:t>(</a:t>
            </a:r>
            <a:r>
              <a:rPr lang="pt-BR" b="0" i="1" dirty="0">
                <a:effectLst/>
                <a:latin typeface="URW Bookman L"/>
              </a:rPr>
              <a:t>v</a:t>
            </a:r>
            <a:r>
              <a:rPr lang="pt-BR" b="0" i="0" dirty="0">
                <a:effectLst/>
                <a:latin typeface="URW Bookman L"/>
              </a:rPr>
              <a:t>) − </a:t>
            </a:r>
            <a:r>
              <a:rPr lang="pt-BR" b="0" i="0" dirty="0" err="1">
                <a:effectLst/>
                <a:latin typeface="URW Bookman L"/>
              </a:rPr>
              <a:t>inflow</a:t>
            </a:r>
            <a:r>
              <a:rPr lang="pt-BR" b="0" i="0" dirty="0">
                <a:effectLst/>
                <a:latin typeface="URW Bookman L"/>
              </a:rPr>
              <a:t>(</a:t>
            </a:r>
            <a:r>
              <a:rPr lang="pt-BR" b="0" i="1" dirty="0">
                <a:effectLst/>
                <a:latin typeface="URW Bookman L"/>
              </a:rPr>
              <a:t>v</a:t>
            </a:r>
            <a:r>
              <a:rPr lang="pt-BR" b="0" i="0" dirty="0">
                <a:effectLst/>
                <a:latin typeface="URW Bookman L"/>
              </a:rPr>
              <a:t>)</a:t>
            </a:r>
          </a:p>
          <a:p>
            <a:pPr algn="l"/>
            <a:r>
              <a:rPr lang="pt-BR" dirty="0">
                <a:latin typeface="URW Bookman L"/>
              </a:rPr>
              <a:t>E</a:t>
            </a:r>
            <a:r>
              <a:rPr lang="pt-BR" b="0" i="0" dirty="0">
                <a:effectLst/>
                <a:latin typeface="URW Bookman L"/>
              </a:rPr>
              <a:t>ntre o fluxo que sai de </a:t>
            </a:r>
            <a:r>
              <a:rPr lang="pt-BR" b="0" i="1" dirty="0">
                <a:effectLst/>
                <a:latin typeface="URW Bookman L"/>
              </a:rPr>
              <a:t>v</a:t>
            </a:r>
            <a:r>
              <a:rPr lang="pt-BR" b="0" i="0" dirty="0">
                <a:effectLst/>
                <a:latin typeface="URW Bookman L"/>
              </a:rPr>
              <a:t> e o fluxo que entra em </a:t>
            </a:r>
            <a:r>
              <a:rPr lang="pt-BR" b="0" i="1" dirty="0">
                <a:effectLst/>
                <a:latin typeface="URW Bookman L"/>
              </a:rPr>
              <a:t>v</a:t>
            </a:r>
            <a:r>
              <a:rPr lang="pt-BR" b="0" i="0" dirty="0">
                <a:effectLst/>
                <a:latin typeface="URW Bookman L"/>
              </a:rPr>
              <a:t>.  (Não confunda essa diferença com  </a:t>
            </a:r>
            <a:r>
              <a:rPr lang="pt-BR" b="0" i="0" dirty="0" err="1">
                <a:effectLst/>
                <a:latin typeface="URW Bookman L"/>
              </a:rPr>
              <a:t>inflow</a:t>
            </a:r>
            <a:r>
              <a:rPr lang="pt-BR" b="0" i="0" dirty="0">
                <a:effectLst/>
                <a:latin typeface="URW Bookman L"/>
              </a:rPr>
              <a:t>(</a:t>
            </a:r>
            <a:r>
              <a:rPr lang="pt-BR" b="0" i="1" dirty="0">
                <a:effectLst/>
                <a:latin typeface="URW Bookman L"/>
              </a:rPr>
              <a:t>v</a:t>
            </a:r>
            <a:r>
              <a:rPr lang="pt-BR" b="0" i="0" dirty="0">
                <a:effectLst/>
                <a:latin typeface="URW Bookman L"/>
              </a:rPr>
              <a:t>) − </a:t>
            </a:r>
            <a:r>
              <a:rPr lang="pt-BR" b="0" i="0" dirty="0" err="1">
                <a:effectLst/>
                <a:latin typeface="URW Bookman L"/>
              </a:rPr>
              <a:t>outflow</a:t>
            </a:r>
            <a:r>
              <a:rPr lang="pt-BR" b="0" i="0" dirty="0">
                <a:effectLst/>
                <a:latin typeface="URW Bookman L"/>
              </a:rPr>
              <a:t>(</a:t>
            </a:r>
            <a:r>
              <a:rPr lang="pt-BR" b="0" i="1" dirty="0">
                <a:effectLst/>
                <a:latin typeface="URW Bookman L"/>
              </a:rPr>
              <a:t>v</a:t>
            </a:r>
            <a:r>
              <a:rPr lang="pt-BR" b="0" i="0" dirty="0">
                <a:effectLst/>
                <a:latin typeface="URW Bookman L"/>
              </a:rPr>
              <a:t>).)  O saldo de fluxo é estritamente positivo se o fluxo que sai é maior que o fluxo que entra.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399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9A3DA-A64D-63C3-4670-8C80E163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200F9-D637-8CF3-8C32-37D47779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dirty="0">
                <a:effectLst/>
                <a:latin typeface="URW Bookman L"/>
              </a:rPr>
              <a:t>Um  </a:t>
            </a:r>
            <a:r>
              <a:rPr lang="pt-BR" b="0" i="1" dirty="0">
                <a:effectLst/>
                <a:latin typeface="URW Bookman L"/>
              </a:rPr>
              <a:t>fluxo</a:t>
            </a:r>
            <a:r>
              <a:rPr lang="pt-BR" b="0" i="0" dirty="0">
                <a:effectLst/>
                <a:latin typeface="URW Bookman L"/>
              </a:rPr>
              <a:t> (= </a:t>
            </a:r>
            <a:r>
              <a:rPr lang="pt-BR" b="0" i="1" dirty="0" err="1">
                <a:effectLst/>
                <a:latin typeface="URW Bookman L"/>
              </a:rPr>
              <a:t>flow</a:t>
            </a:r>
            <a:r>
              <a:rPr lang="pt-BR" b="0" i="0" dirty="0">
                <a:effectLst/>
                <a:latin typeface="URW Bookman L"/>
              </a:rPr>
              <a:t>)  num grafo com vértice inicial </a:t>
            </a:r>
            <a:r>
              <a:rPr lang="pt-BR" b="0" i="1" dirty="0">
                <a:effectLst/>
                <a:latin typeface="URW Bookman L"/>
              </a:rPr>
              <a:t>s</a:t>
            </a:r>
            <a:r>
              <a:rPr lang="pt-BR" b="0" i="0" dirty="0">
                <a:effectLst/>
                <a:latin typeface="URW Bookman L"/>
              </a:rPr>
              <a:t> e vértice final </a:t>
            </a:r>
            <a:r>
              <a:rPr lang="pt-BR" b="0" i="1" dirty="0">
                <a:effectLst/>
                <a:latin typeface="URW Bookman L"/>
              </a:rPr>
              <a:t>t</a:t>
            </a:r>
            <a:r>
              <a:rPr lang="pt-BR" b="0" i="0" dirty="0">
                <a:effectLst/>
                <a:latin typeface="URW Bookman L"/>
              </a:rPr>
              <a:t> é uma tabela </a:t>
            </a:r>
            <a:r>
              <a:rPr lang="pt-BR" b="0" i="1" dirty="0">
                <a:effectLst/>
                <a:latin typeface="URW Bookman L"/>
              </a:rPr>
              <a:t>f</a:t>
            </a:r>
            <a:r>
              <a:rPr lang="pt-BR" b="0" i="0" dirty="0">
                <a:effectLst/>
                <a:latin typeface="URW Bookman L"/>
              </a:rPr>
              <a:t> que atribui números positivos (não necessariamente inteiros) aos arcos do grafo de tal modo que</a:t>
            </a:r>
          </a:p>
          <a:p>
            <a:pPr lvl="1"/>
            <a:r>
              <a:rPr lang="pt-BR" b="0" i="0" dirty="0">
                <a:effectLst/>
                <a:latin typeface="URW Bookman L"/>
              </a:rPr>
              <a:t>o saldo de </a:t>
            </a:r>
            <a:r>
              <a:rPr lang="pt-BR" b="0" i="1" dirty="0">
                <a:effectLst/>
                <a:latin typeface="URW Bookman L"/>
              </a:rPr>
              <a:t>f</a:t>
            </a:r>
            <a:r>
              <a:rPr lang="pt-BR" b="0" i="0" dirty="0">
                <a:effectLst/>
                <a:latin typeface="URW Bookman L"/>
              </a:rPr>
              <a:t> é nulo em todo vértice diferente de </a:t>
            </a:r>
            <a:r>
              <a:rPr lang="pt-BR" b="0" i="1" dirty="0">
                <a:effectLst/>
                <a:latin typeface="URW Bookman L"/>
              </a:rPr>
              <a:t>s</a:t>
            </a:r>
            <a:r>
              <a:rPr lang="pt-BR" b="0" i="0" dirty="0">
                <a:effectLst/>
                <a:latin typeface="URW Bookman L"/>
              </a:rPr>
              <a:t> e de </a:t>
            </a:r>
            <a:r>
              <a:rPr lang="pt-BR" b="0" i="1" dirty="0">
                <a:effectLst/>
                <a:latin typeface="URW Bookman L"/>
              </a:rPr>
              <a:t>t</a:t>
            </a:r>
            <a:r>
              <a:rPr lang="pt-BR" b="0" i="0" dirty="0">
                <a:effectLst/>
                <a:latin typeface="URW Bookman L"/>
              </a:rPr>
              <a:t> e</a:t>
            </a:r>
          </a:p>
          <a:p>
            <a:pPr lvl="1"/>
            <a:endParaRPr lang="pt-BR" b="0" i="0" dirty="0">
              <a:effectLst/>
              <a:latin typeface="URW Bookman L"/>
            </a:endParaRPr>
          </a:p>
          <a:p>
            <a:pPr lvl="1"/>
            <a:endParaRPr lang="pt-BR" b="0" i="0" dirty="0">
              <a:effectLst/>
              <a:latin typeface="URW Bookman L"/>
            </a:endParaRPr>
          </a:p>
          <a:p>
            <a:pPr lvl="1"/>
            <a:r>
              <a:rPr lang="pt-BR" b="0" i="0" dirty="0">
                <a:effectLst/>
                <a:latin typeface="URW Bookman L"/>
              </a:rPr>
              <a:t>o saldo de </a:t>
            </a:r>
            <a:r>
              <a:rPr lang="pt-BR" b="0" i="1" dirty="0">
                <a:effectLst/>
                <a:latin typeface="URW Bookman L"/>
              </a:rPr>
              <a:t>f</a:t>
            </a:r>
            <a:r>
              <a:rPr lang="pt-BR" b="0" i="0" dirty="0">
                <a:effectLst/>
                <a:latin typeface="URW Bookman L"/>
              </a:rPr>
              <a:t> em </a:t>
            </a:r>
            <a:r>
              <a:rPr lang="pt-BR" b="0" i="1" dirty="0">
                <a:effectLst/>
                <a:latin typeface="URW Bookman L"/>
              </a:rPr>
              <a:t>s</a:t>
            </a:r>
            <a:r>
              <a:rPr lang="pt-BR" b="0" i="0" dirty="0">
                <a:effectLst/>
                <a:latin typeface="URW Bookman L"/>
              </a:rPr>
              <a:t> é </a:t>
            </a:r>
            <a:r>
              <a:rPr lang="pt-BR" b="0" i="0" u="none" strike="noStrike" dirty="0">
                <a:effectLst/>
                <a:latin typeface="URW Bookman 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positivo</a:t>
            </a:r>
            <a:r>
              <a:rPr lang="pt-BR" b="0" i="0" dirty="0">
                <a:effectLst/>
                <a:latin typeface="URW Bookman L"/>
              </a:rPr>
              <a:t>.</a:t>
            </a:r>
          </a:p>
          <a:p>
            <a:pPr lvl="1"/>
            <a:endParaRPr lang="pt-BR" b="0" i="0" dirty="0">
              <a:solidFill>
                <a:srgbClr val="000030"/>
              </a:solidFill>
              <a:effectLst/>
              <a:latin typeface="URW Bookman L"/>
            </a:endParaRPr>
          </a:p>
          <a:p>
            <a:pPr marL="457200" lvl="1" indent="0">
              <a:buNone/>
            </a:pPr>
            <a:endParaRPr lang="pt-BR" b="0" i="0" dirty="0">
              <a:solidFill>
                <a:srgbClr val="000030"/>
              </a:solidFill>
              <a:effectLst/>
              <a:latin typeface="URW Bookman L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CC9F40-A14F-1D41-C072-37EBC71D6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28" y="4111431"/>
            <a:ext cx="3229426" cy="6192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3D0C73-3731-4303-2D29-6DF377764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090" y="5572639"/>
            <a:ext cx="3372321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4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9A3DA-A64D-63C3-4670-8C80E163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200F9-D637-8CF3-8C32-37D47779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b="0" i="0" dirty="0">
                <a:effectLst/>
                <a:latin typeface="URW Bookman L"/>
              </a:rPr>
              <a:t>A  </a:t>
            </a:r>
            <a:r>
              <a:rPr lang="pt-BR" b="0" i="1" dirty="0">
                <a:effectLst/>
                <a:latin typeface="URW Bookman L"/>
              </a:rPr>
              <a:t>intensidade</a:t>
            </a:r>
            <a:r>
              <a:rPr lang="pt-BR" b="0" i="0" dirty="0">
                <a:effectLst/>
                <a:latin typeface="URW Bookman L"/>
              </a:rPr>
              <a:t>  (= </a:t>
            </a:r>
            <a:r>
              <a:rPr lang="pt-BR" b="0" i="1" dirty="0" err="1">
                <a:effectLst/>
                <a:latin typeface="URW Bookman L"/>
              </a:rPr>
              <a:t>flow</a:t>
            </a:r>
            <a:r>
              <a:rPr lang="pt-BR" b="0" i="1" dirty="0">
                <a:effectLst/>
                <a:latin typeface="URW Bookman L"/>
              </a:rPr>
              <a:t> </a:t>
            </a:r>
            <a:r>
              <a:rPr lang="pt-BR" b="0" i="1" dirty="0" err="1">
                <a:effectLst/>
                <a:latin typeface="URW Bookman L"/>
              </a:rPr>
              <a:t>value</a:t>
            </a:r>
            <a:r>
              <a:rPr lang="pt-BR" b="0" i="0" dirty="0">
                <a:effectLst/>
                <a:latin typeface="URW Bookman L"/>
              </a:rPr>
              <a:t>) de um fluxo </a:t>
            </a:r>
            <a:r>
              <a:rPr lang="pt-BR" b="0" i="1" dirty="0">
                <a:effectLst/>
                <a:latin typeface="URW Bookman L"/>
              </a:rPr>
              <a:t>f</a:t>
            </a:r>
            <a:r>
              <a:rPr lang="pt-BR" b="0" i="0" dirty="0">
                <a:effectLst/>
                <a:latin typeface="URW Bookman L"/>
              </a:rPr>
              <a:t> é o saldo de </a:t>
            </a:r>
            <a:r>
              <a:rPr lang="pt-BR" b="0" i="1" dirty="0">
                <a:effectLst/>
                <a:latin typeface="URW Bookman L"/>
              </a:rPr>
              <a:t>f</a:t>
            </a:r>
            <a:r>
              <a:rPr lang="pt-BR" b="0" i="0" dirty="0">
                <a:effectLst/>
                <a:latin typeface="URW Bookman L"/>
              </a:rPr>
              <a:t> no vértice inicial </a:t>
            </a:r>
            <a:r>
              <a:rPr lang="pt-BR" b="0" i="1" dirty="0">
                <a:effectLst/>
                <a:latin typeface="URW Bookman L"/>
              </a:rPr>
              <a:t>s</a:t>
            </a:r>
            <a:r>
              <a:rPr lang="pt-BR" b="0" i="0" dirty="0">
                <a:effectLst/>
                <a:latin typeface="URW Bookman L"/>
              </a:rPr>
              <a:t>.</a:t>
            </a:r>
          </a:p>
          <a:p>
            <a:pPr lvl="2"/>
            <a:r>
              <a:rPr lang="pt-BR" dirty="0">
                <a:latin typeface="URW Bookman L"/>
              </a:rPr>
              <a:t>Exemplo: em 1 a intensidade é 60.</a:t>
            </a:r>
          </a:p>
          <a:p>
            <a:r>
              <a:rPr lang="pt-BR" b="0" i="0" dirty="0">
                <a:effectLst/>
                <a:latin typeface="URW Bookman L"/>
              </a:rPr>
              <a:t>Representando um fluxo.</a:t>
            </a:r>
          </a:p>
          <a:p>
            <a:pPr lvl="1"/>
            <a:r>
              <a:rPr lang="pt-BR" b="0" i="0" dirty="0">
                <a:effectLst/>
                <a:latin typeface="URW Bookman L"/>
              </a:rPr>
              <a:t> listas de aresta, poderíamos acrescentar um campo nos nós</a:t>
            </a:r>
          </a:p>
          <a:p>
            <a:pPr lvl="1"/>
            <a:r>
              <a:rPr lang="pt-BR" dirty="0">
                <a:latin typeface="URW Bookman L"/>
              </a:rPr>
              <a:t>m</a:t>
            </a:r>
            <a:r>
              <a:rPr lang="pt-BR" b="0" i="0" dirty="0">
                <a:effectLst/>
                <a:latin typeface="URW Bookman L"/>
              </a:rPr>
              <a:t>atriz, podemos usar uma matriz f[][] definida da maneira óbvia:  se v-w é um arco, então f[v][w] é o fluxo no arco;</a:t>
            </a:r>
          </a:p>
          <a:p>
            <a:pPr marL="457200" lvl="1" indent="0">
              <a:buNone/>
            </a:pPr>
            <a:endParaRPr lang="pt-BR" b="0" i="0" dirty="0">
              <a:solidFill>
                <a:srgbClr val="000030"/>
              </a:solidFill>
              <a:effectLst/>
              <a:latin typeface="URW Bookman 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46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9A3DA-A64D-63C3-4670-8C80E163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200F9-D637-8CF3-8C32-37D47779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pt-BR" b="0" i="0" dirty="0">
              <a:solidFill>
                <a:srgbClr val="000030"/>
              </a:solidFill>
              <a:effectLst/>
              <a:latin typeface="URW Bookman L"/>
            </a:endParaRPr>
          </a:p>
          <a:p>
            <a:r>
              <a:rPr lang="pt-BR" dirty="0"/>
              <a:t> A tabela a seguir define um fluxo num grafo-ciclo. O vértice inicial é 0 e o vértice final é 2.  O fluxo</a:t>
            </a:r>
          </a:p>
          <a:p>
            <a:r>
              <a:rPr lang="pt-BR" dirty="0"/>
              <a:t> tem intensidade 40. </a:t>
            </a:r>
          </a:p>
          <a:p>
            <a:pPr marL="457200" lvl="1" indent="0">
              <a:buNone/>
            </a:pPr>
            <a:r>
              <a:rPr lang="pt-BR" dirty="0"/>
              <a:t>0-1 1-2 2-0  			0-1 1-2 2-0</a:t>
            </a:r>
          </a:p>
          <a:p>
            <a:pPr marL="457200" lvl="1" indent="0">
              <a:buNone/>
            </a:pPr>
            <a:r>
              <a:rPr lang="pt-BR" dirty="0"/>
              <a:t> 50  50  10			 40   40   0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7380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1054</TotalTime>
  <Words>1498</Words>
  <Application>Microsoft Office PowerPoint</Application>
  <PresentationFormat>Widescreen</PresentationFormat>
  <Paragraphs>129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Tw Cen MT</vt:lpstr>
      <vt:lpstr>URW Bookman L</vt:lpstr>
      <vt:lpstr>Circuito</vt:lpstr>
      <vt:lpstr>Teoria dos Grafos – 60 horas</vt:lpstr>
      <vt:lpstr>Plano de ensino</vt:lpstr>
      <vt:lpstr>Teoria dos Grafos – Fluxos em Redes</vt:lpstr>
      <vt:lpstr>O problema do fluxo máximo</vt:lpstr>
      <vt:lpstr>O problema do fluxo máximo</vt:lpstr>
      <vt:lpstr>Fluxo</vt:lpstr>
      <vt:lpstr>Fluxo</vt:lpstr>
      <vt:lpstr>Fluxo</vt:lpstr>
      <vt:lpstr>Fluxo</vt:lpstr>
      <vt:lpstr>O problema do fluxo máximo</vt:lpstr>
      <vt:lpstr>O problema do fluxo máximo (corte máximo)</vt:lpstr>
      <vt:lpstr>O problema do fluxo máximo (corte mínimo)</vt:lpstr>
      <vt:lpstr>Problema Hamiltoniano</vt:lpstr>
      <vt:lpstr>Problema do caixeiro Viajante</vt:lpstr>
      <vt:lpstr>Problema do caixeiro Viajante</vt:lpstr>
      <vt:lpstr>Problema do caixeiro Viajante</vt:lpstr>
      <vt:lpstr>Problema do caixeiro Viajante</vt:lpstr>
      <vt:lpstr>Problema do caixeiro Viajante</vt:lpstr>
      <vt:lpstr>Problema da Inspeção de Rotas ou Problema do Carteiro Chinês</vt:lpstr>
      <vt:lpstr>Problema da Inspeção de Rotas</vt:lpstr>
      <vt:lpstr>Problema da Inspeção de Rotas</vt:lpstr>
      <vt:lpstr>Problema da Inspeção de Rotas</vt:lpstr>
      <vt:lpstr>Implementação – Caixeiro Viajante.</vt:lpstr>
      <vt:lpstr>Referencias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professor professor</dc:creator>
  <cp:lastModifiedBy>JULIANO RATUSZNEI</cp:lastModifiedBy>
  <cp:revision>95</cp:revision>
  <dcterms:created xsi:type="dcterms:W3CDTF">2019-08-12T18:58:48Z</dcterms:created>
  <dcterms:modified xsi:type="dcterms:W3CDTF">2024-02-04T22:20:46Z</dcterms:modified>
</cp:coreProperties>
</file>