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1" r:id="rId4"/>
    <p:sldId id="279" r:id="rId5"/>
    <p:sldId id="281" r:id="rId6"/>
    <p:sldId id="282" r:id="rId7"/>
    <p:sldId id="283" r:id="rId8"/>
    <p:sldId id="284" r:id="rId9"/>
    <p:sldId id="285" r:id="rId10"/>
    <p:sldId id="257" r:id="rId11"/>
    <p:sldId id="260" r:id="rId12"/>
    <p:sldId id="274" r:id="rId13"/>
    <p:sldId id="277" r:id="rId14"/>
    <p:sldId id="278" r:id="rId15"/>
    <p:sldId id="28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java/javase/overview/index.html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31373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A1 – 5,0 Pontos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Avaliação (A1) no valor de 0,0 a 5,0 prova de múltipla escolha com 14 questões e 1 questão discursiva. (26/05 a 01/06)</a:t>
            </a:r>
          </a:p>
          <a:p>
            <a:r>
              <a:rPr lang="pt-BR" dirty="0"/>
              <a:t>A2 – 5,0 Pontos</a:t>
            </a:r>
          </a:p>
          <a:p>
            <a:pPr lvl="1"/>
            <a:r>
              <a:rPr lang="pt-BR" dirty="0"/>
              <a:t>Prova A2 parte 1 - 2,0 Pontos: Prova Múltipla escolha por meios digitais (20/03 a 24/03). </a:t>
            </a:r>
          </a:p>
          <a:p>
            <a:pPr lvl="1"/>
            <a:r>
              <a:rPr lang="pt-BR" dirty="0"/>
              <a:t>Prova A2 parte 2 - 2,0 Pontos: Prova Múltipla escolha por meios digitais (24/04 a 28/04). </a:t>
            </a:r>
          </a:p>
          <a:p>
            <a:pPr lvl="1"/>
            <a:r>
              <a:rPr lang="pt-BR" dirty="0"/>
              <a:t>1,0 Pontos: Lista de exercício. A serem entregues no BlackBoard (10/04). 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AF - 5,0 Pontos</a:t>
            </a:r>
          </a:p>
          <a:p>
            <a:pPr lvl="1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Prova de recuperação para discentes que não atingiram 6,0 pontos de média. (19/06 a 24/06) </a:t>
            </a:r>
          </a:p>
        </p:txBody>
      </p:sp>
    </p:spTree>
    <p:extLst>
      <p:ext uri="{BB962C8B-B14F-4D97-AF65-F5344CB8AC3E}">
        <p14:creationId xmlns:p14="http://schemas.microsoft.com/office/powerpoint/2010/main" val="11699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018"/>
            <a:ext cx="9905998" cy="147857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E272AD-DD9C-46FA-9568-516715962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49603"/>
              </p:ext>
            </p:extLst>
          </p:nvPr>
        </p:nvGraphicFramePr>
        <p:xfrm>
          <a:off x="1141411" y="1614488"/>
          <a:ext cx="9906000" cy="430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9289">
                  <a:extLst>
                    <a:ext uri="{9D8B030D-6E8A-4147-A177-3AD203B41FA5}">
                      <a16:colId xmlns:a16="http://schemas.microsoft.com/office/drawing/2014/main" val="2814362862"/>
                    </a:ext>
                  </a:extLst>
                </a:gridCol>
                <a:gridCol w="5446711">
                  <a:extLst>
                    <a:ext uri="{9D8B030D-6E8A-4147-A177-3AD203B41FA5}">
                      <a16:colId xmlns:a16="http://schemas.microsoft.com/office/drawing/2014/main" val="314235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Básica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Complementar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2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FORBELLONE, A. L. V.; EBERSPACHER, H. F. Lógica de programação: a construção de algoritmos e estruturas de dados. 3. ed. São Paulo: Prentice Hall, 2005 (e-book).</a:t>
                      </a:r>
                    </a:p>
                    <a:p>
                      <a:endParaRPr lang="pt-B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PEREIRA, S. L. Estruturas de dados em C: uma abordagem didática. São Paulo: Érica, 2016 (e-book).</a:t>
                      </a:r>
                    </a:p>
                    <a:p>
                      <a:endParaRPr lang="pt-B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SZWARCFITER, J. L.; MARKENZON, L. Estruturas dedados e seus algoritmos. 3. ed. Rio de Janeiro: LTC, 2015 (e-book).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ASCENCIO, A. F. G.; ARAÚJO, G. S. de. Estruturas de dados: algoritmos, análise da complexidade e implementações em Java e C/C . São Paulo: Pearson Prentice Hall, 2010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BROOKSHEAR, J. G. Ciência da Computação: uma visão abrangente. 11. ed. Porto Alegre: Bookman, 2013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CORMEN, T. H. Desmistificando algoritmos. Rio de Janeiro: Elsevier, 2014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EDELWEISS, N.; GALANTE, R. Estruturas de dados. Porto Alegre: Bookman, 2009 (e-book).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WAZLAWICK, R. S. Introdução aos algoritmos e programação com Python: uma abordagem dirigida por testes. Rio de Janeiro: Elsevier, 2018 (e-book).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0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0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7A21-ACD0-4619-869E-13AE1A9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1DD9-9D3E-431F-9209-5B2B2E88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 C++ </a:t>
            </a:r>
          </a:p>
          <a:p>
            <a:pPr lvl="1"/>
            <a:r>
              <a:rPr lang="pt-BR" dirty="0">
                <a:hlinkClick r:id="rId2"/>
              </a:rPr>
              <a:t>https://sourceforge.net/projects/orwelldevcpp/</a:t>
            </a:r>
            <a:endParaRPr lang="pt-BR" dirty="0"/>
          </a:p>
          <a:p>
            <a:r>
              <a:rPr lang="pt-BR" dirty="0"/>
              <a:t>JAVA</a:t>
            </a:r>
          </a:p>
          <a:p>
            <a:pPr lvl="1"/>
            <a:r>
              <a:rPr lang="pt-BR" dirty="0">
                <a:hlinkClick r:id="rId3"/>
              </a:rPr>
              <a:t>https://www.oracle.com/technetwork/pt/java/javase/overview/index.html</a:t>
            </a:r>
            <a:endParaRPr lang="pt-BR" dirty="0"/>
          </a:p>
          <a:p>
            <a:r>
              <a:rPr lang="pt-BR" dirty="0"/>
              <a:t>Python</a:t>
            </a:r>
          </a:p>
          <a:p>
            <a:pPr lvl="1"/>
            <a:r>
              <a:rPr lang="pt-BR" dirty="0">
                <a:hlinkClick r:id="rId4"/>
              </a:rPr>
              <a:t>https://www.python.org/</a:t>
            </a:r>
            <a:r>
              <a:rPr lang="pt-BR">
                <a:hlinkClick r:id="rId4"/>
              </a:rPr>
              <a:t>downloads/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2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escolha de uma determinada </a:t>
            </a:r>
            <a:r>
              <a:rPr lang="pt-BR" sz="2600" u="sng" dirty="0"/>
              <a:t>estrutura de dados</a:t>
            </a:r>
            <a:r>
              <a:rPr lang="pt-BR" sz="2600" dirty="0"/>
              <a:t> </a:t>
            </a:r>
            <a:r>
              <a:rPr lang="pt-BR" dirty="0"/>
              <a:t>influencia bastante na </a:t>
            </a:r>
            <a:r>
              <a:rPr lang="pt-BR" sz="2600" u="sng" dirty="0"/>
              <a:t>eficiência de um software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u="sng" dirty="0"/>
              <a:t>organização dos dados e a linguagem escolhida </a:t>
            </a:r>
            <a:r>
              <a:rPr lang="pt-BR" dirty="0"/>
              <a:t>durante o desenvolvimento do software afeta e tem um </a:t>
            </a:r>
            <a:r>
              <a:rPr lang="pt-BR" u="sng" dirty="0"/>
              <a:t>efeito crucial na velocidade do software</a:t>
            </a:r>
            <a:r>
              <a:rPr lang="pt-BR" dirty="0"/>
              <a:t>.</a:t>
            </a:r>
          </a:p>
          <a:p>
            <a:r>
              <a:rPr lang="pt-BR" b="1" dirty="0"/>
              <a:t>Estrutura de dados</a:t>
            </a:r>
            <a:r>
              <a:rPr lang="pt-BR" dirty="0"/>
              <a:t> é o ramo da computação que estuda os diversos mecanismos de organização de dados para atender aos diferentes requisitos de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3722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Aplicabilidades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estruturas de dados definem a organização, métodos de acesso e opções de processamento para a informação manipulada pelo programa. Portanto a escolha da estrutura é crucial para a manipulação da informação e o desempenho da sua utilização.</a:t>
            </a:r>
          </a:p>
          <a:p>
            <a:r>
              <a:rPr lang="pt-BR" dirty="0"/>
              <a:t> projetista da estrutura que determina qual estrutura melhor satisfaz a solução do problema.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4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716A-9291-4768-AD81-551CDFE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e Aplicabilidades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E8A5-C75E-4431-ACCC-884BB89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estrutura possui um conjunto de procedimentos e regras. Que são as características da estrutura. Elas definem a organização, métodos de acesso e opções de processamento para a informação manipulada.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13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alguns conceitos de Estruturas de Dados e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programa em C.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Métodos</a:t>
            </a:r>
          </a:p>
          <a:p>
            <a:r>
              <a:rPr lang="pt-BR"/>
              <a:t>Comandos em C.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73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Professor</a:t>
            </a:r>
          </a:p>
          <a:p>
            <a:r>
              <a:rPr lang="pt-BR" dirty="0"/>
              <a:t>Ementa da disciplina</a:t>
            </a:r>
          </a:p>
          <a:p>
            <a:r>
              <a:rPr lang="pt-BR" dirty="0"/>
              <a:t>Métodos de avaliação</a:t>
            </a:r>
          </a:p>
          <a:p>
            <a:r>
              <a:rPr lang="pt-BR" dirty="0"/>
              <a:t>Ferramentas utilizadas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3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B4AFFF4-931A-4907-8300-EB158420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2592387"/>
            <a:ext cx="9905999" cy="1179513"/>
          </a:xfrm>
          <a:ln w="38100">
            <a:solidFill>
              <a:schemeClr val="tx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Estudo das principais estruturas lineares de dados utilizadas no desenvolvimento de programas e suas aplicações, incluindo algoritmos de busca e ordenação.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813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C21B6-94E5-4D36-89D2-6123B6D4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0218"/>
            <a:ext cx="9905998" cy="1478570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FFDE3B3F-C7D4-4E9D-9111-B77ACBA4A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08657"/>
              </p:ext>
            </p:extLst>
          </p:nvPr>
        </p:nvGraphicFramePr>
        <p:xfrm>
          <a:off x="1243013" y="1500188"/>
          <a:ext cx="9906000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189">
                  <a:extLst>
                    <a:ext uri="{9D8B030D-6E8A-4147-A177-3AD203B41FA5}">
                      <a16:colId xmlns:a16="http://schemas.microsoft.com/office/drawing/2014/main" val="1012738039"/>
                    </a:ext>
                  </a:extLst>
                </a:gridCol>
                <a:gridCol w="8532811">
                  <a:extLst>
                    <a:ext uri="{9D8B030D-6E8A-4147-A177-3AD203B41FA5}">
                      <a16:colId xmlns:a16="http://schemas.microsoft.com/office/drawing/2014/main" val="2756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Cognitivos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Compreender a importância das Estruturas de Dados (ED) no desenvolvimento de sistemas e a correlação entre desempenho e ED;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Estudar técnicas algorítmicas;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Aprender as principais estruturas de dados, entendendo as diferenças entre elas;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Conhecer recursos de uma linguagem de programação para gerenciamento dinâmico de memória.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Habilidades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Construir programas para manipulação de estruturas de dados lineares, por meio da utilização de uma linguagem de programação;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Aplicar técnicas recursivas;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Utilizar estruturas de dados para resolução de problemas;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Contribuir na análise e desenvolvimento de algoritmos.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5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Atitudes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Aprimorar o senso crítico;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Ter bom relacionamento interpessoal a fim de atuar em equipes multidisciplinares, interagindo com diferentes especialistas e profissionais;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Ter postura participativa, colaborativa 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pró-ativa</a:t>
                      </a: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Ser capaz de tomar decisões, a partir de ponto de vista crítico e com embasamento que sustente suas argumentações.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9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D8A1E1E-4FBB-4482-8B48-B2440130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6907"/>
              </p:ext>
            </p:extLst>
          </p:nvPr>
        </p:nvGraphicFramePr>
        <p:xfrm>
          <a:off x="1141411" y="1830390"/>
          <a:ext cx="99060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219101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Apresentação e discussão do Plano de Ensino, focando objetivos, conteúdo, estratégias, avaliação e bibliografia;- Introdução: conceitos básicos.</a:t>
                      </a:r>
                      <a:endParaRPr lang="pt-BR" b="0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649"/>
                  </a:ext>
                </a:extLst>
              </a:tr>
              <a:tr h="7120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Fundamentos sobre Estruturas de Dados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Teoria de conjuntos;- Estruturas de dados lineares (anatomia);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de dado abstrato.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14478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Algoritmos de Busca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Pesquisas sequencial e binária;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Questões de complexidade.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3821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Algoritmos de Classificação</a:t>
                      </a: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Classificação por seleção, inserção e bolha.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06439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Recursividade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Recursividade direta;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Recursividade indireta.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0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D8A1E1E-4FBB-4482-8B48-B2440130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028279"/>
              </p:ext>
            </p:extLst>
          </p:nvPr>
        </p:nvGraphicFramePr>
        <p:xfrm>
          <a:off x="1141411" y="1830390"/>
          <a:ext cx="9906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219101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Gerenciamento Dinâmico de Memória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Ponteiros (operações);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Ponteiros para variáveis e vetores;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Estruturas.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649"/>
                  </a:ext>
                </a:extLst>
              </a:tr>
              <a:tr h="71207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Fundamentos sobre listas;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 estática e ligada;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Operações sobre listas.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14478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VIII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Pilhas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Fundamentos;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Operações.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3821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Fundamentos;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Operações.</a:t>
                      </a: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0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5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31EA-2700-46DE-9838-585C991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1F1FE612-2EE3-4D04-B39B-4594F3DBB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032324"/>
              </p:ext>
            </p:extLst>
          </p:nvPr>
        </p:nvGraphicFramePr>
        <p:xfrm>
          <a:off x="1141413" y="2192675"/>
          <a:ext cx="99060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362721603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4602"/>
                    </a:ext>
                  </a:extLst>
                </a:gridCol>
                <a:gridCol w="8443913">
                  <a:extLst>
                    <a:ext uri="{9D8B030D-6E8A-4147-A177-3AD203B41FA5}">
                      <a16:colId xmlns:a16="http://schemas.microsoft.com/office/drawing/2014/main" val="2083614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UNID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C/H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Conteúdo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096712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Provas (parciais e regimental), trabalhos e listas de exercícios.</a:t>
                      </a:r>
                      <a:endParaRPr lang="pt-BR" dirty="0"/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0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E0DE-6667-42C2-8C5D-47974DD3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07213-D52A-4221-B3D0-F8CE2626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387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Valoriza-se a relação dialógica entre a teoria e a prática, a aprendizagem significativa, cooperativa e colaborativa, bem como a interdisciplinaridade, a investigação e uso de ambientes virtuais de aprendizagem.</a:t>
            </a:r>
          </a:p>
          <a:p>
            <a:pPr marL="0" indent="0">
              <a:buNone/>
            </a:pPr>
            <a:r>
              <a:rPr lang="pt-BR" sz="1800" dirty="0"/>
              <a:t>Há ações de diagnóstico da aprendizagem e, se for necessário, de retomada de conhecimentos em diferentes momentos do processo: apresentação da disciplina, aulas teórico-práticas e </a:t>
            </a:r>
            <a:r>
              <a:rPr lang="pt-BR" sz="1800" dirty="0" err="1"/>
              <a:t>pré</a:t>
            </a:r>
            <a:r>
              <a:rPr lang="pt-BR" sz="1800" dirty="0"/>
              <a:t>/pós-avaliações.</a:t>
            </a:r>
          </a:p>
          <a:p>
            <a:pPr marL="0" indent="0">
              <a:buNone/>
            </a:pPr>
            <a:r>
              <a:rPr lang="pt-BR" sz="1800" dirty="0"/>
              <a:t>A participação crítica e ativa do estudante é estimulada por meio de metodologias ativas, para tanto, algumas das estratégias empregadas ao longo da disciplina são:</a:t>
            </a:r>
          </a:p>
          <a:p>
            <a:pPr marL="0" indent="0">
              <a:buNone/>
            </a:pPr>
            <a:r>
              <a:rPr lang="pt-BR" sz="1800" dirty="0"/>
              <a:t>- Ensino com pesquisa;</a:t>
            </a:r>
          </a:p>
          <a:p>
            <a:pPr marL="0" indent="0">
              <a:buNone/>
            </a:pPr>
            <a:r>
              <a:rPr lang="pt-BR" sz="1800" dirty="0"/>
              <a:t>- Solução de problemas.</a:t>
            </a:r>
          </a:p>
        </p:txBody>
      </p:sp>
    </p:spTree>
    <p:extLst>
      <p:ext uri="{BB962C8B-B14F-4D97-AF65-F5344CB8AC3E}">
        <p14:creationId xmlns:p14="http://schemas.microsoft.com/office/powerpoint/2010/main" val="17053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0092-C424-4579-8883-CB0F8B14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3443B-6878-4F89-BD11-DFDDE606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O processo avaliativo compreenderá:</a:t>
            </a:r>
          </a:p>
          <a:p>
            <a:pPr marL="0" indent="0">
              <a:buNone/>
            </a:pPr>
            <a:r>
              <a:rPr lang="pt-BR" sz="1600" dirty="0"/>
              <a:t>- Avaliação (A1) no valor de 0,0 a 5,0.</a:t>
            </a:r>
          </a:p>
          <a:p>
            <a:pPr marL="0" indent="0">
              <a:buNone/>
            </a:pPr>
            <a:r>
              <a:rPr lang="pt-BR" sz="1600" dirty="0"/>
              <a:t>- Avaliações parciais e processuais (A2) no valor de 0,0 a 5,0.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Nota Final (NF) resulta da soma destas duas notas (A1 A2). É considerado aprovado na disciplina o aluno que obtiver Nota Final (NF) igual ou superior a 6,0 (seis) e que tenha, no mínimo, 75% (setenta e cinco por cento) de frequência às atividades acadêmicas.. Mais informações sobre o processo avaliativo podem ser obtidas: </a:t>
            </a:r>
          </a:p>
          <a:p>
            <a:pPr marL="0" indent="0">
              <a:buNone/>
            </a:pPr>
            <a:r>
              <a:rPr lang="pt-BR" sz="1600" dirty="0"/>
              <a:t>a)nos ordenamentos institucionais;</a:t>
            </a:r>
          </a:p>
          <a:p>
            <a:pPr marL="0" indent="0">
              <a:buNone/>
            </a:pPr>
            <a:r>
              <a:rPr lang="pt-BR" sz="1600" dirty="0"/>
              <a:t>b) no Manual do Aluno;</a:t>
            </a:r>
          </a:p>
          <a:p>
            <a:pPr marL="0" indent="0">
              <a:buNone/>
            </a:pPr>
            <a:r>
              <a:rPr lang="pt-BR" sz="1600" dirty="0"/>
              <a:t>c) com os respectivos professores das disciplinas.</a:t>
            </a:r>
          </a:p>
        </p:txBody>
      </p:sp>
    </p:spTree>
    <p:extLst>
      <p:ext uri="{BB962C8B-B14F-4D97-AF65-F5344CB8AC3E}">
        <p14:creationId xmlns:p14="http://schemas.microsoft.com/office/powerpoint/2010/main" val="266380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370</TotalTime>
  <Words>1212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estrutura de dados 1 – 60 horas</vt:lpstr>
      <vt:lpstr>Aula 1</vt:lpstr>
      <vt:lpstr>Ementa</vt:lpstr>
      <vt:lpstr>Objetivos</vt:lpstr>
      <vt:lpstr>Conteúdo</vt:lpstr>
      <vt:lpstr>Conteúdo</vt:lpstr>
      <vt:lpstr>Conteúdo</vt:lpstr>
      <vt:lpstr>ESTRATÉGIA DE ENSINO</vt:lpstr>
      <vt:lpstr>Avaliação</vt:lpstr>
      <vt:lpstr>Métodos de Avaliação</vt:lpstr>
      <vt:lpstr>Bibliografia</vt:lpstr>
      <vt:lpstr>Ferramentas Utilizadas</vt:lpstr>
      <vt:lpstr>Estrutura de dados - Conceitos</vt:lpstr>
      <vt:lpstr>Estrutura de dados e Aplicabilidades</vt:lpstr>
      <vt:lpstr>Estrutura de dados e Aplicabilidades</vt:lpstr>
      <vt:lpstr>Revisão de alguns conceitos de Estruturas de Dados 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57</cp:revision>
  <dcterms:created xsi:type="dcterms:W3CDTF">2019-08-12T18:58:48Z</dcterms:created>
  <dcterms:modified xsi:type="dcterms:W3CDTF">2023-02-20T12:02:24Z</dcterms:modified>
</cp:coreProperties>
</file>