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1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33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estrutura de dados 1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Pilhas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Operações com Pilha:</a:t>
            </a:r>
          </a:p>
          <a:p>
            <a:endParaRPr lang="pt-BR" dirty="0"/>
          </a:p>
          <a:p>
            <a:r>
              <a:rPr lang="pt-BR" dirty="0"/>
              <a:t>Todas as operações em uma pilha podem ser imaginadas como as que ocorre numa pilha de pratos em um restaurante ou como num jogo com as cartas de um baralho:</a:t>
            </a:r>
          </a:p>
        </p:txBody>
      </p:sp>
    </p:spTree>
    <p:extLst>
      <p:ext uri="{BB962C8B-B14F-4D97-AF65-F5344CB8AC3E}">
        <p14:creationId xmlns:p14="http://schemas.microsoft.com/office/powerpoint/2010/main" val="80847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Pilhas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Operações com Pilha:</a:t>
            </a:r>
          </a:p>
          <a:p>
            <a:pPr lvl="1"/>
            <a:r>
              <a:rPr lang="pt-BR" dirty="0"/>
              <a:t>criação da pilha (informar a capacidade no caso de implementação sequencial - vetor);</a:t>
            </a:r>
          </a:p>
          <a:p>
            <a:pPr lvl="1"/>
            <a:r>
              <a:rPr lang="pt-BR" dirty="0"/>
              <a:t>empilhar (</a:t>
            </a:r>
            <a:r>
              <a:rPr lang="pt-BR" dirty="0" err="1"/>
              <a:t>push</a:t>
            </a:r>
            <a:r>
              <a:rPr lang="pt-BR" dirty="0"/>
              <a:t>) - o elemento é o parâmetro nesta operação;</a:t>
            </a:r>
          </a:p>
          <a:p>
            <a:pPr lvl="1"/>
            <a:r>
              <a:rPr lang="pt-BR" dirty="0"/>
              <a:t>desempilhar (pop);</a:t>
            </a:r>
          </a:p>
          <a:p>
            <a:pPr lvl="1"/>
            <a:r>
              <a:rPr lang="pt-BR" dirty="0"/>
              <a:t>mostrar o topo;</a:t>
            </a:r>
          </a:p>
          <a:p>
            <a:pPr lvl="1"/>
            <a:r>
              <a:rPr lang="pt-BR" dirty="0"/>
              <a:t>verificar se a pilha está vazia (</a:t>
            </a:r>
            <a:r>
              <a:rPr lang="pt-BR" dirty="0" err="1"/>
              <a:t>isEmpty</a:t>
            </a:r>
            <a:r>
              <a:rPr lang="pt-BR" dirty="0"/>
              <a:t>);</a:t>
            </a:r>
          </a:p>
          <a:p>
            <a:pPr lvl="1"/>
            <a:r>
              <a:rPr lang="pt-BR" dirty="0"/>
              <a:t>verificar se a pilha está cheia (</a:t>
            </a:r>
            <a:r>
              <a:rPr lang="pt-BR" dirty="0" err="1"/>
              <a:t>isFull</a:t>
            </a:r>
            <a:r>
              <a:rPr lang="pt-BR" dirty="0"/>
              <a:t> - implementação sequencial - vetor).</a:t>
            </a:r>
          </a:p>
          <a:p>
            <a:pPr lvl="1"/>
            <a:r>
              <a:rPr lang="pt-BR" dirty="0"/>
              <a:t>listar elementos da pilha.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2333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Pilhas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9905999" cy="3541714"/>
          </a:xfrm>
        </p:spPr>
        <p:txBody>
          <a:bodyPr>
            <a:normAutofit/>
          </a:bodyPr>
          <a:lstStyle/>
          <a:p>
            <a:r>
              <a:rPr lang="pt-BR" dirty="0"/>
              <a:t>Operações com Pilha - Exemplo</a:t>
            </a:r>
          </a:p>
          <a:p>
            <a:pPr lvl="1"/>
            <a:r>
              <a:rPr lang="pt-BR" dirty="0"/>
              <a:t>Supondo uma pilha com capacidade para 5 elementos (5 nós).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CD8E57E9-0AB1-4F08-9588-77ECE5F20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55569"/>
              </p:ext>
            </p:extLst>
          </p:nvPr>
        </p:nvGraphicFramePr>
        <p:xfrm>
          <a:off x="2359342" y="2814614"/>
          <a:ext cx="6921500" cy="3038475"/>
        </p:xfrm>
        <a:graphic>
          <a:graphicData uri="http://schemas.openxmlformats.org/drawingml/2006/table">
            <a:tbl>
              <a:tblPr/>
              <a:tblGrid>
                <a:gridCol w="940817">
                  <a:extLst>
                    <a:ext uri="{9D8B030D-6E8A-4147-A177-3AD203B41FA5}">
                      <a16:colId xmlns:a16="http://schemas.microsoft.com/office/drawing/2014/main" val="2705924810"/>
                    </a:ext>
                  </a:extLst>
                </a:gridCol>
                <a:gridCol w="253419">
                  <a:extLst>
                    <a:ext uri="{9D8B030D-6E8A-4147-A177-3AD203B41FA5}">
                      <a16:colId xmlns:a16="http://schemas.microsoft.com/office/drawing/2014/main" val="3028507"/>
                    </a:ext>
                  </a:extLst>
                </a:gridCol>
                <a:gridCol w="940817">
                  <a:extLst>
                    <a:ext uri="{9D8B030D-6E8A-4147-A177-3AD203B41FA5}">
                      <a16:colId xmlns:a16="http://schemas.microsoft.com/office/drawing/2014/main" val="3763342659"/>
                    </a:ext>
                  </a:extLst>
                </a:gridCol>
                <a:gridCol w="253419">
                  <a:extLst>
                    <a:ext uri="{9D8B030D-6E8A-4147-A177-3AD203B41FA5}">
                      <a16:colId xmlns:a16="http://schemas.microsoft.com/office/drawing/2014/main" val="1052407089"/>
                    </a:ext>
                  </a:extLst>
                </a:gridCol>
                <a:gridCol w="940817">
                  <a:extLst>
                    <a:ext uri="{9D8B030D-6E8A-4147-A177-3AD203B41FA5}">
                      <a16:colId xmlns:a16="http://schemas.microsoft.com/office/drawing/2014/main" val="174162795"/>
                    </a:ext>
                  </a:extLst>
                </a:gridCol>
                <a:gridCol w="253419">
                  <a:extLst>
                    <a:ext uri="{9D8B030D-6E8A-4147-A177-3AD203B41FA5}">
                      <a16:colId xmlns:a16="http://schemas.microsoft.com/office/drawing/2014/main" val="1138805387"/>
                    </a:ext>
                  </a:extLst>
                </a:gridCol>
                <a:gridCol w="940817">
                  <a:extLst>
                    <a:ext uri="{9D8B030D-6E8A-4147-A177-3AD203B41FA5}">
                      <a16:colId xmlns:a16="http://schemas.microsoft.com/office/drawing/2014/main" val="2696426168"/>
                    </a:ext>
                  </a:extLst>
                </a:gridCol>
                <a:gridCol w="253419">
                  <a:extLst>
                    <a:ext uri="{9D8B030D-6E8A-4147-A177-3AD203B41FA5}">
                      <a16:colId xmlns:a16="http://schemas.microsoft.com/office/drawing/2014/main" val="3201976589"/>
                    </a:ext>
                  </a:extLst>
                </a:gridCol>
                <a:gridCol w="940817">
                  <a:extLst>
                    <a:ext uri="{9D8B030D-6E8A-4147-A177-3AD203B41FA5}">
                      <a16:colId xmlns:a16="http://schemas.microsoft.com/office/drawing/2014/main" val="2976040803"/>
                    </a:ext>
                  </a:extLst>
                </a:gridCol>
                <a:gridCol w="253419">
                  <a:extLst>
                    <a:ext uri="{9D8B030D-6E8A-4147-A177-3AD203B41FA5}">
                      <a16:colId xmlns:a16="http://schemas.microsoft.com/office/drawing/2014/main" val="2775949331"/>
                    </a:ext>
                  </a:extLst>
                </a:gridCol>
                <a:gridCol w="950320">
                  <a:extLst>
                    <a:ext uri="{9D8B030D-6E8A-4147-A177-3AD203B41FA5}">
                      <a16:colId xmlns:a16="http://schemas.microsoft.com/office/drawing/2014/main" val="24693550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365338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VAZIA             topo = 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Empilhar(16) topo =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Empilhar(7) topo 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Empilhar(9) topo =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Desempilhar() topo 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Empilhar(11) topo =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100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821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64755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764107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628555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49295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268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8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Pilhas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972" y="3738653"/>
            <a:ext cx="9905999" cy="3541714"/>
          </a:xfrm>
        </p:spPr>
        <p:txBody>
          <a:bodyPr>
            <a:normAutofit/>
          </a:bodyPr>
          <a:lstStyle/>
          <a:p>
            <a:r>
              <a:rPr lang="pt-BR" dirty="0"/>
              <a:t>Operações com Pilha:</a:t>
            </a:r>
          </a:p>
          <a:p>
            <a:r>
              <a:rPr lang="pt-BR" dirty="0"/>
              <a:t>Na realidade a remoção de um elemento da pilha é realizada apenas alterando-se a informação da posição do topo.</a:t>
            </a:r>
          </a:p>
          <a:p>
            <a:pPr lvl="1"/>
            <a:r>
              <a:rPr lang="pt-BR" dirty="0"/>
              <a:t>Lembrando a memoria do computador é dinâmica e randômica</a:t>
            </a:r>
          </a:p>
          <a:p>
            <a:pPr lvl="1"/>
            <a:r>
              <a:rPr lang="pt-BR" dirty="0"/>
              <a:t>O programa não libera a memoria ele só deixa de mapeá-la.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endParaRPr lang="pt-BR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51916C8D-8405-428D-9AA4-343FCAEF55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134323"/>
              </p:ext>
            </p:extLst>
          </p:nvPr>
        </p:nvGraphicFramePr>
        <p:xfrm>
          <a:off x="4545874" y="2009107"/>
          <a:ext cx="6276386" cy="1817528"/>
        </p:xfrm>
        <a:graphic>
          <a:graphicData uri="http://schemas.openxmlformats.org/drawingml/2006/table">
            <a:tbl>
              <a:tblPr/>
              <a:tblGrid>
                <a:gridCol w="853129">
                  <a:extLst>
                    <a:ext uri="{9D8B030D-6E8A-4147-A177-3AD203B41FA5}">
                      <a16:colId xmlns:a16="http://schemas.microsoft.com/office/drawing/2014/main" val="3246387887"/>
                    </a:ext>
                  </a:extLst>
                </a:gridCol>
                <a:gridCol w="229799">
                  <a:extLst>
                    <a:ext uri="{9D8B030D-6E8A-4147-A177-3AD203B41FA5}">
                      <a16:colId xmlns:a16="http://schemas.microsoft.com/office/drawing/2014/main" val="3782755131"/>
                    </a:ext>
                  </a:extLst>
                </a:gridCol>
                <a:gridCol w="853129">
                  <a:extLst>
                    <a:ext uri="{9D8B030D-6E8A-4147-A177-3AD203B41FA5}">
                      <a16:colId xmlns:a16="http://schemas.microsoft.com/office/drawing/2014/main" val="2041363845"/>
                    </a:ext>
                  </a:extLst>
                </a:gridCol>
                <a:gridCol w="229799">
                  <a:extLst>
                    <a:ext uri="{9D8B030D-6E8A-4147-A177-3AD203B41FA5}">
                      <a16:colId xmlns:a16="http://schemas.microsoft.com/office/drawing/2014/main" val="96612227"/>
                    </a:ext>
                  </a:extLst>
                </a:gridCol>
                <a:gridCol w="853129">
                  <a:extLst>
                    <a:ext uri="{9D8B030D-6E8A-4147-A177-3AD203B41FA5}">
                      <a16:colId xmlns:a16="http://schemas.microsoft.com/office/drawing/2014/main" val="2632372232"/>
                    </a:ext>
                  </a:extLst>
                </a:gridCol>
                <a:gridCol w="229799">
                  <a:extLst>
                    <a:ext uri="{9D8B030D-6E8A-4147-A177-3AD203B41FA5}">
                      <a16:colId xmlns:a16="http://schemas.microsoft.com/office/drawing/2014/main" val="2279903290"/>
                    </a:ext>
                  </a:extLst>
                </a:gridCol>
                <a:gridCol w="853129">
                  <a:extLst>
                    <a:ext uri="{9D8B030D-6E8A-4147-A177-3AD203B41FA5}">
                      <a16:colId xmlns:a16="http://schemas.microsoft.com/office/drawing/2014/main" val="1251563055"/>
                    </a:ext>
                  </a:extLst>
                </a:gridCol>
                <a:gridCol w="229799">
                  <a:extLst>
                    <a:ext uri="{9D8B030D-6E8A-4147-A177-3AD203B41FA5}">
                      <a16:colId xmlns:a16="http://schemas.microsoft.com/office/drawing/2014/main" val="169508706"/>
                    </a:ext>
                  </a:extLst>
                </a:gridCol>
                <a:gridCol w="853129">
                  <a:extLst>
                    <a:ext uri="{9D8B030D-6E8A-4147-A177-3AD203B41FA5}">
                      <a16:colId xmlns:a16="http://schemas.microsoft.com/office/drawing/2014/main" val="2334539841"/>
                    </a:ext>
                  </a:extLst>
                </a:gridCol>
                <a:gridCol w="229799">
                  <a:extLst>
                    <a:ext uri="{9D8B030D-6E8A-4147-A177-3AD203B41FA5}">
                      <a16:colId xmlns:a16="http://schemas.microsoft.com/office/drawing/2014/main" val="1056866094"/>
                    </a:ext>
                  </a:extLst>
                </a:gridCol>
                <a:gridCol w="861746">
                  <a:extLst>
                    <a:ext uri="{9D8B030D-6E8A-4147-A177-3AD203B41FA5}">
                      <a16:colId xmlns:a16="http://schemas.microsoft.com/office/drawing/2014/main" val="2116197389"/>
                    </a:ext>
                  </a:extLst>
                </a:gridCol>
              </a:tblGrid>
              <a:tr h="10488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62896"/>
                  </a:ext>
                </a:extLst>
              </a:tr>
              <a:tr h="38808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VAZIA             topo = -1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Empilhar(16) topo =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Empilhar(7) topo 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Empilhar(9) topo = 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Desempilhar() topo = 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Desempilhar() topo = 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623344"/>
                  </a:ext>
                </a:extLst>
              </a:tr>
              <a:tr h="104889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B2B2B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924622"/>
                  </a:ext>
                </a:extLst>
              </a:tr>
              <a:tr h="21502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6991764"/>
                  </a:ext>
                </a:extLst>
              </a:tr>
              <a:tr h="21502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13322"/>
                  </a:ext>
                </a:extLst>
              </a:tr>
              <a:tr h="21502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193548"/>
                  </a:ext>
                </a:extLst>
              </a:tr>
              <a:tr h="21502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41294"/>
                  </a:ext>
                </a:extLst>
              </a:tr>
              <a:tr h="215022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05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59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– </a:t>
            </a:r>
            <a:r>
              <a:rPr lang="pt-BR" sz="2400" dirty="0"/>
              <a:t>Pilhas Algoritmo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7C9B34-4130-4D5A-B9D8-871C4231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072" y="1932894"/>
            <a:ext cx="3838575" cy="44291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F6092BC-DDFF-4BC2-A21D-6E3FD70C6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0866" y="1923369"/>
            <a:ext cx="4886325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87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– </a:t>
            </a:r>
            <a:r>
              <a:rPr lang="pt-BR" sz="2400" dirty="0"/>
              <a:t>Pilhas Algoritmo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pt-BR" dirty="0"/>
          </a:p>
          <a:p>
            <a:pPr lvl="1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E087BA0-2181-4507-85A2-8C098C4C2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67" y="2097088"/>
            <a:ext cx="5162550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31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Pilhas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Pilhas - </a:t>
            </a:r>
            <a:r>
              <a:rPr lang="pt-BR" b="1" dirty="0" err="1"/>
              <a:t>Stack</a:t>
            </a:r>
            <a:endParaRPr lang="pt-BR" b="1" dirty="0"/>
          </a:p>
          <a:p>
            <a:r>
              <a:rPr lang="pt-BR" dirty="0"/>
              <a:t>São estruturas de dados do tipo LIFO </a:t>
            </a:r>
          </a:p>
          <a:p>
            <a:pPr lvl="1"/>
            <a:r>
              <a:rPr lang="pt-BR" dirty="0"/>
              <a:t>LAST-IN FIRST-OUT – Último a ser inserido primeiro a ser retirado.</a:t>
            </a:r>
          </a:p>
          <a:p>
            <a:r>
              <a:rPr lang="pt-BR" dirty="0"/>
              <a:t> Assim, uma pilha permite acesso a apenas um item dos dados </a:t>
            </a:r>
          </a:p>
          <a:p>
            <a:pPr lvl="1"/>
            <a:r>
              <a:rPr lang="pt-BR" dirty="0"/>
              <a:t>o último inserido</a:t>
            </a:r>
          </a:p>
          <a:p>
            <a:r>
              <a:rPr lang="pt-BR" dirty="0"/>
              <a:t> Para ter acesso ou processar o penúltimo item inserido:</a:t>
            </a:r>
          </a:p>
          <a:p>
            <a:pPr lvl="1"/>
            <a:r>
              <a:rPr lang="pt-BR" dirty="0"/>
              <a:t>deve-se remover o último.</a:t>
            </a:r>
          </a:p>
        </p:txBody>
      </p:sp>
      <p:pic>
        <p:nvPicPr>
          <p:cNvPr id="5" name="Imagem 4" descr="Uma imagem contendo objeto, de madeira&#10;&#10;Descrição gerada automaticamente">
            <a:extLst>
              <a:ext uri="{FF2B5EF4-FFF2-40B4-BE49-F238E27FC236}">
                <a16:creationId xmlns:a16="http://schemas.microsoft.com/office/drawing/2014/main" id="{D0091C28-A22B-4A3C-A082-3D2966AAD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390" y="1497013"/>
            <a:ext cx="2095500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456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Pilhas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Pilhas - </a:t>
            </a:r>
            <a:r>
              <a:rPr lang="pt-BR" b="1" dirty="0" err="1"/>
              <a:t>Stack</a:t>
            </a:r>
            <a:endParaRPr lang="pt-BR" b="1" dirty="0"/>
          </a:p>
          <a:p>
            <a:r>
              <a:rPr lang="pt-BR" dirty="0"/>
              <a:t> Para ter acesso ou processar o penúltimo item inserido:</a:t>
            </a:r>
          </a:p>
          <a:p>
            <a:pPr lvl="1"/>
            <a:r>
              <a:rPr lang="pt-BR" dirty="0"/>
              <a:t>Semelhante a uma pilha de pratos sujos a serem lavados</a:t>
            </a:r>
          </a:p>
          <a:p>
            <a:pPr lvl="1"/>
            <a:r>
              <a:rPr lang="pt-BR" dirty="0"/>
              <a:t>O último prato utilizado é o primeiro a ser lavado e assim </a:t>
            </a:r>
          </a:p>
          <a:p>
            <a:pPr marL="457200" lvl="1" indent="0">
              <a:buNone/>
            </a:pPr>
            <a:r>
              <a:rPr lang="pt-BR" dirty="0"/>
              <a:t>	sucessivamente.</a:t>
            </a:r>
          </a:p>
          <a:p>
            <a:pPr marL="457200" lvl="1" indent="0">
              <a:buNone/>
            </a:pPr>
            <a:endParaRPr lang="pt-BR" dirty="0"/>
          </a:p>
        </p:txBody>
      </p:sp>
      <p:pic>
        <p:nvPicPr>
          <p:cNvPr id="6" name="Imagem 5" descr="Uma imagem contendo mesa, no interior, bolo, comida&#10;&#10;Descrição gerada automaticamente">
            <a:extLst>
              <a:ext uri="{FF2B5EF4-FFF2-40B4-BE49-F238E27FC236}">
                <a16:creationId xmlns:a16="http://schemas.microsoft.com/office/drawing/2014/main" id="{EF4D9708-B7AC-4BF6-BE18-0E7F0567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174" y="1906338"/>
            <a:ext cx="2143125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3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8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0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73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4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5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6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7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8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79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0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1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2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3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4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5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6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7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8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89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0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1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  <p:sp>
          <p:nvSpPr>
            <p:cNvPr id="92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DABA4DE-26C8-47C5-84D7-C9D2B40D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328334"/>
            <a:ext cx="6858000" cy="87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dirty="0" err="1">
                <a:solidFill>
                  <a:srgbClr val="FFFFFF"/>
                </a:solidFill>
              </a:rPr>
              <a:t>Pilhas</a:t>
            </a:r>
            <a:endParaRPr lang="en-US" sz="4400" dirty="0">
              <a:solidFill>
                <a:srgbClr val="FFFFFF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D94DC5-8EFD-4AD2-821E-13329F016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cap="all" dirty="0">
                <a:solidFill>
                  <a:schemeClr val="bg2"/>
                </a:solidFill>
              </a:rPr>
              <a:t>Qual </a:t>
            </a:r>
            <a:r>
              <a:rPr lang="en-US" cap="all" dirty="0" err="1">
                <a:solidFill>
                  <a:schemeClr val="bg2"/>
                </a:solidFill>
              </a:rPr>
              <a:t>exemplo</a:t>
            </a:r>
            <a:r>
              <a:rPr lang="en-US" cap="all" dirty="0">
                <a:solidFill>
                  <a:schemeClr val="bg2"/>
                </a:solidFill>
              </a:rPr>
              <a:t> de </a:t>
            </a:r>
            <a:r>
              <a:rPr lang="en-US" cap="all" dirty="0" err="1">
                <a:solidFill>
                  <a:schemeClr val="bg2"/>
                </a:solidFill>
              </a:rPr>
              <a:t>uso</a:t>
            </a:r>
            <a:r>
              <a:rPr lang="en-US" cap="all" dirty="0">
                <a:solidFill>
                  <a:schemeClr val="bg2"/>
                </a:solidFill>
              </a:rPr>
              <a:t> de </a:t>
            </a:r>
            <a:r>
              <a:rPr lang="en-US" cap="all" dirty="0" err="1">
                <a:solidFill>
                  <a:schemeClr val="bg2"/>
                </a:solidFill>
              </a:rPr>
              <a:t>pilhas</a:t>
            </a:r>
            <a:r>
              <a:rPr lang="en-US" cap="all" dirty="0">
                <a:solidFill>
                  <a:schemeClr val="bg2"/>
                </a:solidFill>
              </a:rPr>
              <a:t> </a:t>
            </a:r>
            <a:r>
              <a:rPr lang="en-US" cap="all" dirty="0" err="1">
                <a:solidFill>
                  <a:schemeClr val="bg2"/>
                </a:solidFill>
              </a:rPr>
              <a:t>na</a:t>
            </a:r>
            <a:r>
              <a:rPr lang="en-US" cap="all" dirty="0">
                <a:solidFill>
                  <a:schemeClr val="bg2"/>
                </a:solidFill>
              </a:rPr>
              <a:t> </a:t>
            </a:r>
            <a:r>
              <a:rPr lang="en-US" cap="all" dirty="0" err="1">
                <a:solidFill>
                  <a:schemeClr val="bg2"/>
                </a:solidFill>
              </a:rPr>
              <a:t>programação</a:t>
            </a:r>
            <a:r>
              <a:rPr lang="en-US" cap="all" dirty="0">
                <a:solidFill>
                  <a:schemeClr val="bg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1631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Pilhas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Na aula de recursividade vimos o exemplo do fatorial</a:t>
            </a:r>
          </a:p>
          <a:p>
            <a:r>
              <a:rPr lang="pt-BR" dirty="0"/>
              <a:t> </a:t>
            </a:r>
          </a:p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8AE11C-C70F-4B40-B9A3-7EC043D7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57" y="2858600"/>
            <a:ext cx="8035334" cy="232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89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Pilhas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8AE11C-C70F-4B40-B9A3-7EC043D7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3" y="1865822"/>
            <a:ext cx="6753497" cy="1952833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F8A23BA6-C9F4-4763-8C00-16AE985FD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614427"/>
              </p:ext>
            </p:extLst>
          </p:nvPr>
        </p:nvGraphicFramePr>
        <p:xfrm>
          <a:off x="2984861" y="3971054"/>
          <a:ext cx="5486400" cy="1952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19993354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16000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951841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3609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4509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718365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51536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78014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23519247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595716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57099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5541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9472676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2218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17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Pilhas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C8AE11C-C70F-4B40-B9A3-7EC043D7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313" y="1865822"/>
            <a:ext cx="6753497" cy="1952833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82E36D9-DD3A-4702-A582-292379A01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773734"/>
              </p:ext>
            </p:extLst>
          </p:nvPr>
        </p:nvGraphicFramePr>
        <p:xfrm>
          <a:off x="2984861" y="4286857"/>
          <a:ext cx="5486400" cy="19526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5438388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1172306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4415701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859452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2686958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083975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30882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132319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4686065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9919468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927868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83211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553019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4!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C6E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96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8140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Pilhas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Pilhas</a:t>
            </a:r>
          </a:p>
          <a:p>
            <a:r>
              <a:rPr lang="pt-BR" dirty="0"/>
              <a:t>São exemplos de uso de pilha em um sistema:</a:t>
            </a:r>
          </a:p>
          <a:p>
            <a:pPr lvl="1"/>
            <a:r>
              <a:rPr lang="pt-BR" dirty="0"/>
              <a:t>Funções recursivas em compiladores;</a:t>
            </a:r>
          </a:p>
          <a:p>
            <a:pPr lvl="1"/>
            <a:r>
              <a:rPr lang="pt-BR" dirty="0"/>
              <a:t>Mecanismo de desfazer/refazer dos editores de texto;</a:t>
            </a:r>
          </a:p>
          <a:p>
            <a:pPr lvl="1"/>
            <a:r>
              <a:rPr lang="pt-BR" dirty="0"/>
              <a:t>Navegação entre páginas Web;</a:t>
            </a:r>
          </a:p>
          <a:p>
            <a:pPr lvl="1"/>
            <a:r>
              <a:rPr lang="pt-BR" dirty="0"/>
              <a:t>Entre outros.</a:t>
            </a:r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3540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A62907-D605-4331-B9DD-972D5D58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 de dados - Pilhas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A033F-B2A5-44D2-8234-D439D95C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implementação de pilhas pode ser realizada através de vetor</a:t>
            </a:r>
          </a:p>
          <a:p>
            <a:pPr lvl="1"/>
            <a:r>
              <a:rPr lang="pt-BR" dirty="0"/>
              <a:t>(alocação do espaço de memória para os elementos é contígua)</a:t>
            </a:r>
          </a:p>
          <a:p>
            <a:pPr lvl="1"/>
            <a:r>
              <a:rPr lang="pt-BR" dirty="0"/>
              <a:t>ou através de listas encadeadas.</a:t>
            </a:r>
          </a:p>
          <a:p>
            <a:r>
              <a:rPr lang="pt-BR" dirty="0"/>
              <a:t>Numa pilha, a </a:t>
            </a:r>
            <a:r>
              <a:rPr lang="pt-BR" dirty="0">
                <a:solidFill>
                  <a:srgbClr val="99FF33"/>
                </a:solidFill>
              </a:rPr>
              <a:t>manipulação</a:t>
            </a:r>
            <a:r>
              <a:rPr lang="pt-BR" dirty="0"/>
              <a:t> dos elementos é realizada em apenas uma das extremidades, chamada de </a:t>
            </a:r>
            <a:r>
              <a:rPr lang="pt-BR" dirty="0">
                <a:solidFill>
                  <a:srgbClr val="99FF33"/>
                </a:solidFill>
              </a:rPr>
              <a:t>topo</a:t>
            </a:r>
            <a:r>
              <a:rPr lang="pt-BR" dirty="0"/>
              <a:t>, em oposição a outra extremidade, chamada de base.</a:t>
            </a:r>
          </a:p>
          <a:p>
            <a:pPr lvl="1"/>
            <a:r>
              <a:rPr lang="pt-BR" dirty="0"/>
              <a:t>Duas extremidades BASE e TOPO.</a:t>
            </a:r>
          </a:p>
        </p:txBody>
      </p:sp>
    </p:spTree>
    <p:extLst>
      <p:ext uri="{BB962C8B-B14F-4D97-AF65-F5344CB8AC3E}">
        <p14:creationId xmlns:p14="http://schemas.microsoft.com/office/powerpoint/2010/main" val="1075604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666</Words>
  <Application>Microsoft Office PowerPoint</Application>
  <PresentationFormat>Widescreen</PresentationFormat>
  <Paragraphs>175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Tw Cen MT</vt:lpstr>
      <vt:lpstr>Circuito</vt:lpstr>
      <vt:lpstr>estrutura de dados 1 – 60 horas</vt:lpstr>
      <vt:lpstr>Estrutura de dados - Pilhas</vt:lpstr>
      <vt:lpstr>Estrutura de dados - Pilhas</vt:lpstr>
      <vt:lpstr>Pilhas</vt:lpstr>
      <vt:lpstr>Estrutura de dados - Pilhas</vt:lpstr>
      <vt:lpstr>Estrutura de dados - Pilhas</vt:lpstr>
      <vt:lpstr>Estrutura de dados - Pilhas</vt:lpstr>
      <vt:lpstr>Estrutura de dados - Pilhas</vt:lpstr>
      <vt:lpstr>Estrutura de dados - Pilhas</vt:lpstr>
      <vt:lpstr>Estrutura de dados - Pilhas</vt:lpstr>
      <vt:lpstr>Estrutura de dados - Pilhas</vt:lpstr>
      <vt:lpstr>Estrutura de dados - Pilhas</vt:lpstr>
      <vt:lpstr>Estrutura de dados - Pilhas</vt:lpstr>
      <vt:lpstr>Estrutura de dados – Pilhas Algoritmo</vt:lpstr>
      <vt:lpstr>Estrutura de dados – Pilhas Algoritmo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estrutura de dados – 40 horas</dc:title>
  <dc:creator>Juliano Ratusznei</dc:creator>
  <cp:lastModifiedBy>JULIANO RATUSZNEI</cp:lastModifiedBy>
  <cp:revision>12</cp:revision>
  <dcterms:created xsi:type="dcterms:W3CDTF">2020-04-18T09:36:24Z</dcterms:created>
  <dcterms:modified xsi:type="dcterms:W3CDTF">2021-05-21T00:51:22Z</dcterms:modified>
</cp:coreProperties>
</file>