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7" r:id="rId3"/>
    <p:sldId id="333" r:id="rId4"/>
    <p:sldId id="325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3" r:id="rId13"/>
    <p:sldId id="342" r:id="rId14"/>
    <p:sldId id="34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EC4B7-B345-457B-8DB8-7C1F580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623" y="1854424"/>
            <a:ext cx="9905999" cy="233219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Na realidade a remoção de um elemento da fila é realizada apenas alterando-se a informação da posição do último.</a:t>
            </a:r>
          </a:p>
          <a:p>
            <a:r>
              <a:rPr lang="pt-BR" dirty="0"/>
              <a:t>Para evitar problemas de não ser capaz de inserir mais elementos na fila, mesmo quando ela não está cheia, as referências primeiro e último circundam até o inicio do vetor, resultando numa fila circular.</a:t>
            </a:r>
          </a:p>
          <a:p>
            <a:r>
              <a:rPr lang="pt-BR" dirty="0"/>
              <a:t>Supondo uma fila com capacidade para 4 elementos (4 nós).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C125A1B-93D4-4B51-BC2D-324897D7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54764"/>
              </p:ext>
            </p:extLst>
          </p:nvPr>
        </p:nvGraphicFramePr>
        <p:xfrm>
          <a:off x="3187277" y="4883855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2447925" imgH="381000" progId="Excel.Sheet.12">
                  <p:embed/>
                </p:oleObj>
              </mc:Choice>
              <mc:Fallback>
                <p:oleObj name="Worksheet" r:id="rId3" imgW="2447925" imgH="3810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C125A1B-93D4-4B51-BC2D-324897D7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277" y="4883855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86FC17-7CDE-4CC1-9539-5B4E24480507}"/>
              </a:ext>
            </a:extLst>
          </p:cNvPr>
          <p:cNvSpPr txBox="1"/>
          <p:nvPr/>
        </p:nvSpPr>
        <p:spPr>
          <a:xfrm>
            <a:off x="2796199" y="5662291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2566A2-9006-4D4E-9633-4699011EDF9C}"/>
              </a:ext>
            </a:extLst>
          </p:cNvPr>
          <p:cNvSpPr txBox="1"/>
          <p:nvPr/>
        </p:nvSpPr>
        <p:spPr>
          <a:xfrm>
            <a:off x="5529726" y="5633693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2563D8-EAE9-44E4-B990-E5740595A7B2}"/>
              </a:ext>
            </a:extLst>
          </p:cNvPr>
          <p:cNvSpPr txBox="1"/>
          <p:nvPr/>
        </p:nvSpPr>
        <p:spPr>
          <a:xfrm>
            <a:off x="3828776" y="4354616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Insere(11)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0E3E2D2-9735-4DCD-8099-4008DEF6799B}"/>
              </a:ext>
            </a:extLst>
          </p:cNvPr>
          <p:cNvCxnSpPr>
            <a:cxnSpLocks/>
          </p:cNvCxnSpPr>
          <p:nvPr/>
        </p:nvCxnSpPr>
        <p:spPr>
          <a:xfrm rot="10800000">
            <a:off x="5280895" y="5416100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7CF23AF-14E1-4613-B489-159B6461CC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2188" y="5400834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36211F2-58D5-4829-AA4C-90EF98A42146}"/>
              </a:ext>
            </a:extLst>
          </p:cNvPr>
          <p:cNvCxnSpPr>
            <a:cxnSpLocks/>
          </p:cNvCxnSpPr>
          <p:nvPr/>
        </p:nvCxnSpPr>
        <p:spPr>
          <a:xfrm>
            <a:off x="4974765" y="4539282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321DD936-5447-4B8B-9D67-C3D23C0C4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78748"/>
              </p:ext>
            </p:extLst>
          </p:nvPr>
        </p:nvGraphicFramePr>
        <p:xfrm>
          <a:off x="7764204" y="4863188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5" imgW="2447925" imgH="381000" progId="Excel.Sheet.12">
                  <p:embed/>
                </p:oleObj>
              </mc:Choice>
              <mc:Fallback>
                <p:oleObj name="Worksheet" r:id="rId5" imgW="2447925" imgH="381000" progId="Excel.Sheet.12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321DD936-5447-4B8B-9D67-C3D23C0C4D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4204" y="4863188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80007C-8497-4932-99DE-486622BFF5AD}"/>
              </a:ext>
            </a:extLst>
          </p:cNvPr>
          <p:cNvSpPr txBox="1"/>
          <p:nvPr/>
        </p:nvSpPr>
        <p:spPr>
          <a:xfrm>
            <a:off x="9101636" y="4209508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844D90-AC89-429E-9390-2A519F74AAC5}"/>
              </a:ext>
            </a:extLst>
          </p:cNvPr>
          <p:cNvSpPr txBox="1"/>
          <p:nvPr/>
        </p:nvSpPr>
        <p:spPr>
          <a:xfrm>
            <a:off x="8249812" y="5581152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2B34B43-8E59-4C52-B384-0B8AE640F89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00982" y="5349260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AD5A78A-6C45-4E74-9635-47B42F5B35E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8708068" y="4394174"/>
            <a:ext cx="393569" cy="350440"/>
          </a:xfrm>
          <a:prstGeom prst="bentConnector3">
            <a:avLst>
              <a:gd name="adj1" fmla="val 1013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A6FD7A-39C1-483B-9A39-5F36921951B7}"/>
              </a:ext>
            </a:extLst>
          </p:cNvPr>
          <p:cNvSpPr txBox="1"/>
          <p:nvPr/>
        </p:nvSpPr>
        <p:spPr>
          <a:xfrm>
            <a:off x="6618215" y="4263410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Insere(18)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7EF5CE2-222A-4C52-BB23-08CECF71E44F}"/>
              </a:ext>
            </a:extLst>
          </p:cNvPr>
          <p:cNvCxnSpPr>
            <a:cxnSpLocks/>
          </p:cNvCxnSpPr>
          <p:nvPr/>
        </p:nvCxnSpPr>
        <p:spPr>
          <a:xfrm>
            <a:off x="7764204" y="4448076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Filas – </a:t>
            </a:r>
            <a:r>
              <a:rPr lang="pt-BR" sz="2000" dirty="0"/>
              <a:t>algoritmo Fila Estática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72AC01-2102-4471-B9C2-9BF1ECD8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9" y="1866897"/>
            <a:ext cx="4896533" cy="43725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1774A5-D616-4F80-9C14-28513A6D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69" y="1766870"/>
            <a:ext cx="623021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5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Filas – </a:t>
            </a:r>
            <a:r>
              <a:rPr lang="pt-BR" sz="2000" dirty="0"/>
              <a:t>algoritmo Fila Estática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0353B-94B6-45BA-8AA4-977078A4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" y="1706032"/>
            <a:ext cx="6173061" cy="4925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EF8FBF-1D0E-4B98-B2A9-303D44DE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37" y="1653722"/>
            <a:ext cx="554432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Filas – </a:t>
            </a:r>
            <a:r>
              <a:rPr lang="pt-BR" sz="2000" dirty="0"/>
              <a:t>algoritmo 2 – Parcialmente Dinâmica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A1A1E9-E3F0-4B5A-8E29-BBD7B201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010"/>
            <a:ext cx="5373417" cy="455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70F6E8-AB42-454A-8D53-81F267F8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16" y="2002009"/>
            <a:ext cx="6818583" cy="45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Filas – </a:t>
            </a:r>
            <a:r>
              <a:rPr lang="pt-BR" sz="1800" dirty="0"/>
              <a:t>algoritmo 2 – Parcialmente Dinâmica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B2A513-CDAB-4EA1-8899-1D4C4F28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949"/>
            <a:ext cx="5605306" cy="4591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0380AA3-F340-4EDF-A4FD-D013EF76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6" y="2266950"/>
            <a:ext cx="65817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Filas - </a:t>
            </a:r>
            <a:r>
              <a:rPr lang="pt-BR" b="1" dirty="0" err="1"/>
              <a:t>Queue</a:t>
            </a:r>
            <a:endParaRPr lang="pt-BR" b="1" dirty="0"/>
          </a:p>
          <a:p>
            <a:r>
              <a:rPr lang="pt-BR" dirty="0"/>
              <a:t>São estruturas de dados do tipo FIFO (</a:t>
            </a:r>
            <a:r>
              <a:rPr lang="pt-BR" dirty="0" err="1"/>
              <a:t>first</a:t>
            </a:r>
            <a:r>
              <a:rPr lang="pt-BR" dirty="0"/>
              <a:t>-in </a:t>
            </a:r>
            <a:r>
              <a:rPr lang="pt-BR" dirty="0" err="1"/>
              <a:t>first</a:t>
            </a:r>
            <a:r>
              <a:rPr lang="pt-BR" dirty="0"/>
              <a:t>-out).</a:t>
            </a:r>
          </a:p>
          <a:p>
            <a:pPr lvl="1"/>
            <a:r>
              <a:rPr lang="pt-BR" dirty="0"/>
              <a:t> onde o primeiro elemento a ser inserido, será o primeiro a ser retirado, ou seja:</a:t>
            </a:r>
          </a:p>
          <a:p>
            <a:pPr lvl="2"/>
            <a:r>
              <a:rPr lang="pt-BR" dirty="0"/>
              <a:t>adiciona-se itens no fim  </a:t>
            </a:r>
          </a:p>
          <a:p>
            <a:pPr lvl="2"/>
            <a:r>
              <a:rPr lang="pt-BR" dirty="0"/>
              <a:t>remove-se do início.</a:t>
            </a:r>
          </a:p>
        </p:txBody>
      </p:sp>
    </p:spTree>
    <p:extLst>
      <p:ext uri="{BB962C8B-B14F-4D97-AF65-F5344CB8AC3E}">
        <p14:creationId xmlns:p14="http://schemas.microsoft.com/office/powerpoint/2010/main" val="6364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Filas - </a:t>
            </a:r>
            <a:r>
              <a:rPr lang="pt-BR" b="1" dirty="0" err="1"/>
              <a:t>Queue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BEE5F-0FD3-495D-AE77-6423555C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3320256"/>
            <a:ext cx="48768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Operações com Fila:</a:t>
            </a:r>
            <a:br>
              <a:rPr lang="pt-BR" dirty="0"/>
            </a:br>
            <a:endParaRPr lang="pt-BR" dirty="0"/>
          </a:p>
          <a:p>
            <a:r>
              <a:rPr lang="pt-BR" dirty="0"/>
              <a:t>Todas as operações em uma fila podem ser imaginadas como as que ocorre numa fila de pessoas num banco, exceto que o elementos não se movem na fila, conforme o primeiro elemento é retirado. Isto seria muito custoso para o computador. O que se faz na realidade é indicar quem é o primeiro.</a:t>
            </a:r>
          </a:p>
        </p:txBody>
      </p:sp>
    </p:spTree>
    <p:extLst>
      <p:ext uri="{BB962C8B-B14F-4D97-AF65-F5344CB8AC3E}">
        <p14:creationId xmlns:p14="http://schemas.microsoft.com/office/powerpoint/2010/main" val="10756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i="1" dirty="0"/>
              <a:t>Operações com Fila:</a:t>
            </a:r>
            <a:br>
              <a:rPr lang="pt-BR" dirty="0"/>
            </a:br>
            <a:endParaRPr lang="pt-BR" dirty="0"/>
          </a:p>
          <a:p>
            <a:r>
              <a:rPr lang="pt-BR" dirty="0"/>
              <a:t>criação da fila (informar a capacidade no caso de implementação sequencial - vetor);</a:t>
            </a:r>
          </a:p>
          <a:p>
            <a:r>
              <a:rPr lang="pt-BR" dirty="0"/>
              <a:t>enfileirar (</a:t>
            </a:r>
            <a:r>
              <a:rPr lang="pt-BR" dirty="0" err="1"/>
              <a:t>enqueue</a:t>
            </a:r>
            <a:r>
              <a:rPr lang="pt-BR" dirty="0"/>
              <a:t>) - o elemento é o parâmetro nesta operação;</a:t>
            </a:r>
          </a:p>
          <a:p>
            <a:r>
              <a:rPr lang="pt-BR" dirty="0" err="1"/>
              <a:t>desenfileirar</a:t>
            </a:r>
            <a:r>
              <a:rPr lang="pt-BR" dirty="0"/>
              <a:t> (</a:t>
            </a:r>
            <a:r>
              <a:rPr lang="pt-BR" dirty="0" err="1"/>
              <a:t>dequeue</a:t>
            </a:r>
            <a:r>
              <a:rPr lang="pt-BR" dirty="0"/>
              <a:t>);</a:t>
            </a:r>
          </a:p>
          <a:p>
            <a:r>
              <a:rPr lang="pt-BR" dirty="0"/>
              <a:t>mostrar a fila (todos os elementos);</a:t>
            </a:r>
          </a:p>
          <a:p>
            <a:r>
              <a:rPr lang="pt-BR" dirty="0"/>
              <a:t>verificar se a fila está vazia (</a:t>
            </a:r>
            <a:r>
              <a:rPr lang="pt-BR" dirty="0" err="1"/>
              <a:t>isEmpty</a:t>
            </a:r>
            <a:r>
              <a:rPr lang="pt-BR" dirty="0"/>
              <a:t>);</a:t>
            </a:r>
          </a:p>
          <a:p>
            <a:r>
              <a:rPr lang="pt-BR" dirty="0"/>
              <a:t>verificar se a fila está cheia (</a:t>
            </a:r>
            <a:r>
              <a:rPr lang="pt-BR" dirty="0" err="1"/>
              <a:t>isFull</a:t>
            </a:r>
            <a:r>
              <a:rPr lang="pt-BR" dirty="0"/>
              <a:t> - implementação sequencial - vetor).</a:t>
            </a:r>
          </a:p>
        </p:txBody>
      </p:sp>
    </p:spTree>
    <p:extLst>
      <p:ext uri="{BB962C8B-B14F-4D97-AF65-F5344CB8AC3E}">
        <p14:creationId xmlns:p14="http://schemas.microsoft.com/office/powerpoint/2010/main" val="343829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EC4B7-B345-457B-8DB8-7C1F580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Supondo uma fila com capacidade para 4 elementos (4 nós).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C125A1B-93D4-4B51-BC2D-324897D7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97011"/>
              </p:ext>
            </p:extLst>
          </p:nvPr>
        </p:nvGraphicFramePr>
        <p:xfrm>
          <a:off x="4308513" y="3429000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2447925" imgH="381000" progId="Excel.Sheet.12">
                  <p:embed/>
                </p:oleObj>
              </mc:Choice>
              <mc:Fallback>
                <p:oleObj name="Worksheet" r:id="rId3" imgW="2447925" imgH="381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513" y="3429000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86FC17-7CDE-4CC1-9539-5B4E24480507}"/>
              </a:ext>
            </a:extLst>
          </p:cNvPr>
          <p:cNvSpPr txBox="1"/>
          <p:nvPr/>
        </p:nvSpPr>
        <p:spPr>
          <a:xfrm>
            <a:off x="3162524" y="4207436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2566A2-9006-4D4E-9633-4699011EDF9C}"/>
              </a:ext>
            </a:extLst>
          </p:cNvPr>
          <p:cNvSpPr txBox="1"/>
          <p:nvPr/>
        </p:nvSpPr>
        <p:spPr>
          <a:xfrm>
            <a:off x="4948422" y="4194291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2563D8-EAE9-44E4-B990-E5740595A7B2}"/>
              </a:ext>
            </a:extLst>
          </p:cNvPr>
          <p:cNvSpPr txBox="1"/>
          <p:nvPr/>
        </p:nvSpPr>
        <p:spPr>
          <a:xfrm>
            <a:off x="3162523" y="2903022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Insere(8)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0E3E2D2-9735-4DCD-8099-4008DEF6799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699592" y="3962399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7CF23AF-14E1-4613-B489-159B6461CC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08513" y="3945979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36211F2-58D5-4829-AA4C-90EF98A42146}"/>
              </a:ext>
            </a:extLst>
          </p:cNvPr>
          <p:cNvCxnSpPr>
            <a:cxnSpLocks/>
          </p:cNvCxnSpPr>
          <p:nvPr/>
        </p:nvCxnSpPr>
        <p:spPr>
          <a:xfrm>
            <a:off x="4308512" y="3087688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2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EC4B7-B345-457B-8DB8-7C1F580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Supondo uma fila com capacidade para 4 elementos (4 nós).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C125A1B-93D4-4B51-BC2D-324897D7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61903"/>
              </p:ext>
            </p:extLst>
          </p:nvPr>
        </p:nvGraphicFramePr>
        <p:xfrm>
          <a:off x="4308513" y="3429000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2447925" imgH="381000" progId="Excel.Sheet.12">
                  <p:embed/>
                </p:oleObj>
              </mc:Choice>
              <mc:Fallback>
                <p:oleObj name="Worksheet" r:id="rId3" imgW="2447925" imgH="3810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C125A1B-93D4-4B51-BC2D-324897D7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513" y="3429000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86FC17-7CDE-4CC1-9539-5B4E24480507}"/>
              </a:ext>
            </a:extLst>
          </p:cNvPr>
          <p:cNvSpPr txBox="1"/>
          <p:nvPr/>
        </p:nvSpPr>
        <p:spPr>
          <a:xfrm>
            <a:off x="3162524" y="4207436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2566A2-9006-4D4E-9633-4699011EDF9C}"/>
              </a:ext>
            </a:extLst>
          </p:cNvPr>
          <p:cNvSpPr txBox="1"/>
          <p:nvPr/>
        </p:nvSpPr>
        <p:spPr>
          <a:xfrm>
            <a:off x="5523005" y="4206712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2563D8-EAE9-44E4-B990-E5740595A7B2}"/>
              </a:ext>
            </a:extLst>
          </p:cNvPr>
          <p:cNvSpPr txBox="1"/>
          <p:nvPr/>
        </p:nvSpPr>
        <p:spPr>
          <a:xfrm>
            <a:off x="3735518" y="2892689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Insere(6)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0E3E2D2-9735-4DCD-8099-4008DEF6799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274175" y="3974820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7CF23AF-14E1-4613-B489-159B6461CC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08513" y="3945979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36211F2-58D5-4829-AA4C-90EF98A42146}"/>
              </a:ext>
            </a:extLst>
          </p:cNvPr>
          <p:cNvCxnSpPr>
            <a:cxnSpLocks/>
          </p:cNvCxnSpPr>
          <p:nvPr/>
        </p:nvCxnSpPr>
        <p:spPr>
          <a:xfrm>
            <a:off x="4881507" y="3077355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0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EC4B7-B345-457B-8DB8-7C1F580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43202"/>
          </a:xfrm>
        </p:spPr>
        <p:txBody>
          <a:bodyPr/>
          <a:lstStyle/>
          <a:p>
            <a:r>
              <a:rPr lang="pt-BR" dirty="0"/>
              <a:t>Supondo uma fila com capacidade para 4 elementos (4 nós).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C125A1B-93D4-4B51-BC2D-324897D7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90329"/>
              </p:ext>
            </p:extLst>
          </p:nvPr>
        </p:nvGraphicFramePr>
        <p:xfrm>
          <a:off x="4308513" y="3597913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2447925" imgH="381000" progId="Excel.Sheet.12">
                  <p:embed/>
                </p:oleObj>
              </mc:Choice>
              <mc:Fallback>
                <p:oleObj name="Worksheet" r:id="rId3" imgW="2447925" imgH="3810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C125A1B-93D4-4B51-BC2D-324897D7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513" y="3597913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86FC17-7CDE-4CC1-9539-5B4E24480507}"/>
              </a:ext>
            </a:extLst>
          </p:cNvPr>
          <p:cNvSpPr txBox="1"/>
          <p:nvPr/>
        </p:nvSpPr>
        <p:spPr>
          <a:xfrm>
            <a:off x="3162524" y="4376349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2566A2-9006-4D4E-9633-4699011EDF9C}"/>
              </a:ext>
            </a:extLst>
          </p:cNvPr>
          <p:cNvSpPr txBox="1"/>
          <p:nvPr/>
        </p:nvSpPr>
        <p:spPr>
          <a:xfrm>
            <a:off x="6096000" y="4376349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2563D8-EAE9-44E4-B990-E5740595A7B2}"/>
              </a:ext>
            </a:extLst>
          </p:cNvPr>
          <p:cNvSpPr txBox="1"/>
          <p:nvPr/>
        </p:nvSpPr>
        <p:spPr>
          <a:xfrm>
            <a:off x="4377016" y="3059668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Insere(9)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0E3E2D2-9735-4DCD-8099-4008DEF6799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847170" y="4144457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7CF23AF-14E1-4613-B489-159B6461CC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08513" y="4114892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36211F2-58D5-4829-AA4C-90EF98A42146}"/>
              </a:ext>
            </a:extLst>
          </p:cNvPr>
          <p:cNvCxnSpPr>
            <a:cxnSpLocks/>
          </p:cNvCxnSpPr>
          <p:nvPr/>
        </p:nvCxnSpPr>
        <p:spPr>
          <a:xfrm>
            <a:off x="5523005" y="3244334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5E59-06CB-4581-AD80-924EAD8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EC4B7-B345-457B-8DB8-7C1F580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43202"/>
          </a:xfrm>
        </p:spPr>
        <p:txBody>
          <a:bodyPr/>
          <a:lstStyle/>
          <a:p>
            <a:r>
              <a:rPr lang="pt-BR" dirty="0"/>
              <a:t>Supondo uma fila com capacidade para 4 elementos (4 nós).</a:t>
            </a:r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C125A1B-93D4-4B51-BC2D-324897D7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18152"/>
              </p:ext>
            </p:extLst>
          </p:nvPr>
        </p:nvGraphicFramePr>
        <p:xfrm>
          <a:off x="3325500" y="3618580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2447925" imgH="381000" progId="Excel.Sheet.12">
                  <p:embed/>
                </p:oleObj>
              </mc:Choice>
              <mc:Fallback>
                <p:oleObj name="Worksheet" r:id="rId3" imgW="2447925" imgH="3810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C125A1B-93D4-4B51-BC2D-324897D7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500" y="3618580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286FC17-7CDE-4CC1-9539-5B4E24480507}"/>
              </a:ext>
            </a:extLst>
          </p:cNvPr>
          <p:cNvSpPr txBox="1"/>
          <p:nvPr/>
        </p:nvSpPr>
        <p:spPr>
          <a:xfrm>
            <a:off x="2934422" y="4397016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2566A2-9006-4D4E-9633-4699011EDF9C}"/>
              </a:ext>
            </a:extLst>
          </p:cNvPr>
          <p:cNvSpPr txBox="1"/>
          <p:nvPr/>
        </p:nvSpPr>
        <p:spPr>
          <a:xfrm>
            <a:off x="5112988" y="4382717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2563D8-EAE9-44E4-B990-E5740595A7B2}"/>
              </a:ext>
            </a:extLst>
          </p:cNvPr>
          <p:cNvSpPr txBox="1"/>
          <p:nvPr/>
        </p:nvSpPr>
        <p:spPr>
          <a:xfrm>
            <a:off x="2179511" y="3070187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remove()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0E3E2D2-9735-4DCD-8099-4008DEF6799B}"/>
              </a:ext>
            </a:extLst>
          </p:cNvPr>
          <p:cNvCxnSpPr>
            <a:cxnSpLocks/>
          </p:cNvCxnSpPr>
          <p:nvPr/>
        </p:nvCxnSpPr>
        <p:spPr>
          <a:xfrm rot="10800000">
            <a:off x="4864157" y="4165124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7CF23AF-14E1-4613-B489-159B6461CC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80411" y="4135559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36211F2-58D5-4829-AA4C-90EF98A42146}"/>
              </a:ext>
            </a:extLst>
          </p:cNvPr>
          <p:cNvCxnSpPr>
            <a:cxnSpLocks/>
          </p:cNvCxnSpPr>
          <p:nvPr/>
        </p:nvCxnSpPr>
        <p:spPr>
          <a:xfrm>
            <a:off x="3325500" y="3254853"/>
            <a:ext cx="306018" cy="205333"/>
          </a:xfrm>
          <a:prstGeom prst="bentConnector3">
            <a:avLst>
              <a:gd name="adj1" fmla="val 1021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321DD936-5447-4B8B-9D67-C3D23C0C4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355010"/>
              </p:ext>
            </p:extLst>
          </p:nvPr>
        </p:nvGraphicFramePr>
        <p:xfrm>
          <a:off x="7902427" y="3597913"/>
          <a:ext cx="2447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5" imgW="2447925" imgH="381000" progId="Excel.Sheet.12">
                  <p:embed/>
                </p:oleObj>
              </mc:Choice>
              <mc:Fallback>
                <p:oleObj name="Worksheet" r:id="rId5" imgW="2447925" imgH="3810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C125A1B-93D4-4B51-BC2D-324897D7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2427" y="3597913"/>
                        <a:ext cx="2447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80007C-8497-4932-99DE-486622BFF5AD}"/>
              </a:ext>
            </a:extLst>
          </p:cNvPr>
          <p:cNvSpPr txBox="1"/>
          <p:nvPr/>
        </p:nvSpPr>
        <p:spPr>
          <a:xfrm>
            <a:off x="7511349" y="4376349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844D90-AC89-429E-9390-2A519F74AAC5}"/>
              </a:ext>
            </a:extLst>
          </p:cNvPr>
          <p:cNvSpPr txBox="1"/>
          <p:nvPr/>
        </p:nvSpPr>
        <p:spPr>
          <a:xfrm>
            <a:off x="9689914" y="4376349"/>
            <a:ext cx="11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2B34B43-8E59-4C52-B384-0B8AE640F89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9441084" y="4144457"/>
            <a:ext cx="248831" cy="416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AD5A78A-6C45-4E74-9635-47B42F5B35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657338" y="4114892"/>
            <a:ext cx="125680" cy="4461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8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438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Worksheet</vt:lpstr>
      <vt:lpstr>estrutura de dados 1 – 60 horas</vt:lpstr>
      <vt:lpstr>Estrutura de dados - Filas</vt:lpstr>
      <vt:lpstr>Estrutura de dados - Filas</vt:lpstr>
      <vt:lpstr>Estrutura de dados - Filas</vt:lpstr>
      <vt:lpstr>Estrutura de dados - Filas</vt:lpstr>
      <vt:lpstr>Estrutura de dados - Filas</vt:lpstr>
      <vt:lpstr>Estrutura de dados - Filas</vt:lpstr>
      <vt:lpstr>Estrutura de dados - Filas</vt:lpstr>
      <vt:lpstr>Estrutura de dados - Filas</vt:lpstr>
      <vt:lpstr>Estrutura de dados - Filas</vt:lpstr>
      <vt:lpstr>Estrutura de dados – Filas – algoritmo Fila Estática</vt:lpstr>
      <vt:lpstr>Estrutura de dados – Filas – algoritmo Fila Estática</vt:lpstr>
      <vt:lpstr>Estrutura de dados – Filas – algoritmo 2 – Parcialmente Dinâmica</vt:lpstr>
      <vt:lpstr>Estrutura de dados – Filas – algoritmo 2 – Parcialmente Dinâmica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estrutura de dados – 40 horas</dc:title>
  <dc:creator>Juliano Ratusznei</dc:creator>
  <cp:lastModifiedBy>Juliano</cp:lastModifiedBy>
  <cp:revision>21</cp:revision>
  <dcterms:created xsi:type="dcterms:W3CDTF">2020-04-18T09:36:24Z</dcterms:created>
  <dcterms:modified xsi:type="dcterms:W3CDTF">2023-05-11T19:55:08Z</dcterms:modified>
</cp:coreProperties>
</file>