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21" r:id="rId3"/>
    <p:sldId id="285" r:id="rId4"/>
    <p:sldId id="286" r:id="rId5"/>
    <p:sldId id="289" r:id="rId6"/>
    <p:sldId id="292" r:id="rId7"/>
    <p:sldId id="291" r:id="rId8"/>
    <p:sldId id="322" r:id="rId9"/>
    <p:sldId id="293" r:id="rId10"/>
    <p:sldId id="323" r:id="rId11"/>
    <p:sldId id="324" r:id="rId12"/>
    <p:sldId id="325" r:id="rId13"/>
    <p:sldId id="326" r:id="rId14"/>
    <p:sldId id="328" r:id="rId15"/>
    <p:sldId id="329" r:id="rId16"/>
    <p:sldId id="330" r:id="rId17"/>
    <p:sldId id="331" r:id="rId18"/>
    <p:sldId id="314" r:id="rId19"/>
    <p:sldId id="332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e.unicamp.br/~deleo/MA141/ld01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dados 1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14500"/>
            <a:ext cx="9905999" cy="4978400"/>
          </a:xfrm>
        </p:spPr>
        <p:txBody>
          <a:bodyPr>
            <a:noAutofit/>
          </a:bodyPr>
          <a:lstStyle/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/>
              <a:t>#include &lt;</a:t>
            </a:r>
            <a:r>
              <a:rPr lang="pt-BR" sz="1600" b="1" dirty="0" err="1"/>
              <a:t>stdio.h</a:t>
            </a:r>
            <a:r>
              <a:rPr lang="pt-BR" sz="1600" b="1" dirty="0"/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/>
              <a:t>#include &lt;</a:t>
            </a:r>
            <a:r>
              <a:rPr lang="pt-BR" sz="1600" b="1" dirty="0" err="1"/>
              <a:t>string.h</a:t>
            </a:r>
            <a:r>
              <a:rPr lang="pt-BR" sz="1600" b="1" dirty="0"/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/>
              <a:t>#include &lt;</a:t>
            </a:r>
            <a:r>
              <a:rPr lang="pt-BR" sz="1600" b="1" dirty="0" err="1"/>
              <a:t>locale.h</a:t>
            </a:r>
            <a:r>
              <a:rPr lang="pt-BR" sz="1600" b="1" dirty="0"/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b="1" dirty="0"/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 err="1"/>
              <a:t>float</a:t>
            </a:r>
            <a:r>
              <a:rPr lang="pt-BR" sz="1600" b="1" dirty="0"/>
              <a:t> </a:t>
            </a:r>
            <a:r>
              <a:rPr lang="pt-BR" sz="1600" b="1" dirty="0" err="1"/>
              <a:t>alturaPessoa</a:t>
            </a:r>
            <a:r>
              <a:rPr lang="pt-BR" sz="1600" b="1" dirty="0"/>
              <a:t>[5];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b="1" dirty="0"/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 err="1"/>
              <a:t>void</a:t>
            </a:r>
            <a:r>
              <a:rPr lang="pt-BR" sz="1600" b="1" dirty="0"/>
              <a:t> </a:t>
            </a:r>
            <a:r>
              <a:rPr lang="pt-BR" sz="1600" b="1" dirty="0" err="1"/>
              <a:t>main</a:t>
            </a:r>
            <a:r>
              <a:rPr lang="pt-BR" sz="1600" b="1" dirty="0"/>
              <a:t>(</a:t>
            </a:r>
            <a:r>
              <a:rPr lang="pt-BR" sz="1600" b="1" dirty="0" err="1"/>
              <a:t>void</a:t>
            </a:r>
            <a:r>
              <a:rPr lang="pt-BR" sz="1600" b="1" dirty="0"/>
              <a:t>){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/>
              <a:t>	</a:t>
            </a:r>
            <a:r>
              <a:rPr lang="pt-BR" sz="1600" b="1" dirty="0" err="1"/>
              <a:t>setlocale</a:t>
            </a:r>
            <a:r>
              <a:rPr lang="pt-BR" sz="1600" b="1" dirty="0"/>
              <a:t>(LC_ALL,"</a:t>
            </a:r>
            <a:r>
              <a:rPr lang="pt-BR" sz="1600" b="1" dirty="0" err="1"/>
              <a:t>Portuguese</a:t>
            </a:r>
            <a:r>
              <a:rPr lang="pt-BR" sz="1600" b="1" dirty="0"/>
              <a:t>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/>
              <a:t>	</a:t>
            </a:r>
            <a:r>
              <a:rPr lang="pt-BR" sz="1600" b="1" dirty="0" err="1"/>
              <a:t>int</a:t>
            </a:r>
            <a:r>
              <a:rPr lang="pt-BR" sz="1600" b="1" dirty="0"/>
              <a:t> i;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/>
              <a:t>	for(i=0;i&lt;5;i++) {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/>
              <a:t>		</a:t>
            </a:r>
            <a:r>
              <a:rPr lang="pt-BR" sz="1600" b="1" dirty="0" err="1"/>
              <a:t>printf</a:t>
            </a:r>
            <a:r>
              <a:rPr lang="pt-BR" sz="1600" b="1" dirty="0"/>
              <a:t>("Insira o valor da altura da pessoa\n");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/>
              <a:t>		</a:t>
            </a:r>
            <a:r>
              <a:rPr lang="pt-BR" sz="1600" b="1" dirty="0" err="1"/>
              <a:t>scanf</a:t>
            </a:r>
            <a:r>
              <a:rPr lang="pt-BR" sz="1600" b="1" dirty="0"/>
              <a:t>("%f",&amp;</a:t>
            </a:r>
            <a:r>
              <a:rPr lang="pt-BR" sz="1600" b="1" dirty="0" err="1"/>
              <a:t>alturaPessoa</a:t>
            </a:r>
            <a:r>
              <a:rPr lang="pt-BR" sz="1600" b="1" dirty="0"/>
              <a:t>[i]);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/>
              <a:t>	}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/>
              <a:t>	</a:t>
            </a:r>
            <a:r>
              <a:rPr lang="pt-BR" sz="1600" b="1" dirty="0" err="1"/>
              <a:t>printf</a:t>
            </a:r>
            <a:r>
              <a:rPr lang="pt-BR" sz="1600" b="1" dirty="0"/>
              <a:t>("\n\</a:t>
            </a:r>
            <a:r>
              <a:rPr lang="pt-BR" sz="1600" b="1" dirty="0" err="1"/>
              <a:t>nAs</a:t>
            </a:r>
            <a:r>
              <a:rPr lang="pt-BR" sz="1600" b="1" dirty="0"/>
              <a:t> alturas das pessoas são:\t");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/>
              <a:t>	for(i=0;i&lt;5;i++) {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/>
              <a:t>		</a:t>
            </a:r>
            <a:r>
              <a:rPr lang="pt-BR" sz="1600" b="1" dirty="0" err="1"/>
              <a:t>printf</a:t>
            </a:r>
            <a:r>
              <a:rPr lang="pt-BR" sz="1600" b="1" dirty="0"/>
              <a:t>("%.2f |\t",</a:t>
            </a:r>
            <a:r>
              <a:rPr lang="pt-BR" sz="1600" b="1" dirty="0" err="1"/>
              <a:t>alturaPessoa</a:t>
            </a:r>
            <a:r>
              <a:rPr lang="pt-BR" sz="1600" b="1" dirty="0"/>
              <a:t>[i]);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/>
              <a:t>	}	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/>
              <a:t>}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b="1" dirty="0"/>
          </a:p>
          <a:p>
            <a:pPr marL="36576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76520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14500"/>
            <a:ext cx="9905999" cy="4965700"/>
          </a:xfrm>
        </p:spPr>
        <p:txBody>
          <a:bodyPr>
            <a:noAutofit/>
          </a:bodyPr>
          <a:lstStyle/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# include &lt;</a:t>
            </a:r>
            <a:r>
              <a:rPr lang="pt-BR" sz="2000" dirty="0" err="1"/>
              <a:t>stdio.h</a:t>
            </a:r>
            <a:r>
              <a:rPr lang="pt-BR" sz="2000" dirty="0"/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# include &lt;</a:t>
            </a:r>
            <a:r>
              <a:rPr lang="pt-BR" sz="2000" dirty="0" err="1"/>
              <a:t>locale.h</a:t>
            </a:r>
            <a:r>
              <a:rPr lang="pt-BR" sz="2000" dirty="0"/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#define TAM 10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 err="1"/>
              <a:t>int</a:t>
            </a:r>
            <a:r>
              <a:rPr lang="pt-BR" sz="2000" dirty="0"/>
              <a:t> vetor[TAM]; // nome para um conjunto de 10 números inteiros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 err="1"/>
              <a:t>void</a:t>
            </a:r>
            <a:r>
              <a:rPr lang="pt-BR" sz="2000" dirty="0"/>
              <a:t> </a:t>
            </a:r>
            <a:r>
              <a:rPr lang="pt-BR" sz="2000" dirty="0" err="1"/>
              <a:t>main</a:t>
            </a:r>
            <a:r>
              <a:rPr lang="pt-BR" sz="2000" dirty="0"/>
              <a:t>(</a:t>
            </a:r>
            <a:r>
              <a:rPr lang="pt-BR" sz="2000" dirty="0" err="1"/>
              <a:t>void</a:t>
            </a:r>
            <a:r>
              <a:rPr lang="pt-BR" sz="2000" dirty="0"/>
              <a:t>){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	</a:t>
            </a:r>
            <a:r>
              <a:rPr lang="pt-BR" sz="2000" dirty="0" err="1"/>
              <a:t>setlocale</a:t>
            </a:r>
            <a:r>
              <a:rPr lang="pt-BR" sz="2000" dirty="0"/>
              <a:t>(LC_ALL,"</a:t>
            </a:r>
            <a:r>
              <a:rPr lang="pt-BR" sz="2000" dirty="0" err="1"/>
              <a:t>Portuguese</a:t>
            </a:r>
            <a:r>
              <a:rPr lang="pt-BR" sz="2000" dirty="0"/>
              <a:t>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	</a:t>
            </a:r>
            <a:r>
              <a:rPr lang="pt-BR" sz="2000" dirty="0" err="1"/>
              <a:t>int</a:t>
            </a:r>
            <a:r>
              <a:rPr lang="pt-BR" sz="2000" dirty="0"/>
              <a:t> i, num;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	vetor[0] = 2;	vetor[1] = 4;	vetor[2] = 5;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	vetor[3] = 11;	vetor[4] = 32;	vetor[5] = 68;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	vetor[6] = 9;	vetor[7] = -3;	vetor[8] = 15;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	vetor[9] = 18;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 err="1"/>
              <a:t>printf</a:t>
            </a:r>
            <a:r>
              <a:rPr lang="pt-BR" sz="2000" dirty="0"/>
              <a:t>("------- Imprimindo Vetor----------\n");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	for(i = 0;i &lt; </a:t>
            </a:r>
            <a:r>
              <a:rPr lang="pt-BR" sz="2000" dirty="0" err="1"/>
              <a:t>TAM;i</a:t>
            </a:r>
            <a:r>
              <a:rPr lang="pt-BR" sz="2000" dirty="0"/>
              <a:t>++){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		</a:t>
            </a:r>
            <a:r>
              <a:rPr lang="pt-BR" sz="2000" dirty="0" err="1"/>
              <a:t>printf</a:t>
            </a:r>
            <a:r>
              <a:rPr lang="pt-BR" sz="2000" dirty="0"/>
              <a:t>("%d,\</a:t>
            </a:r>
            <a:r>
              <a:rPr lang="pt-BR" sz="2000" dirty="0" err="1"/>
              <a:t>t",vetor</a:t>
            </a:r>
            <a:r>
              <a:rPr lang="pt-BR" sz="2000" dirty="0"/>
              <a:t>[i]);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	}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21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760912"/>
          </a:xfrm>
        </p:spPr>
        <p:txBody>
          <a:bodyPr>
            <a:normAutofit/>
          </a:bodyPr>
          <a:lstStyle/>
          <a:p>
            <a:r>
              <a:rPr lang="pt-BR" sz="2800" dirty="0"/>
              <a:t>Bidimensionais</a:t>
            </a:r>
          </a:p>
          <a:p>
            <a:pPr lvl="1"/>
            <a:r>
              <a:rPr lang="pt-BR" sz="2400" dirty="0"/>
              <a:t>Plano – sistemas de variáveis</a:t>
            </a:r>
          </a:p>
          <a:p>
            <a:r>
              <a:rPr lang="pt-BR" sz="2800" dirty="0"/>
              <a:t>Tridimensionais</a:t>
            </a:r>
          </a:p>
          <a:p>
            <a:pPr lvl="1"/>
            <a:r>
              <a:rPr lang="pt-BR" sz="2400" dirty="0"/>
              <a:t>Cubo – sistema de variáveis no espaço </a:t>
            </a:r>
          </a:p>
          <a:p>
            <a:r>
              <a:rPr lang="pt-BR" sz="2800" dirty="0"/>
              <a:t>N-dimensionais</a:t>
            </a:r>
          </a:p>
          <a:p>
            <a:pPr lvl="1"/>
            <a:r>
              <a:rPr lang="pt-BR" sz="2400" dirty="0"/>
              <a:t>n dimensões – sistema de variáveis complexas (geometria espacial e continuidade temporal)</a:t>
            </a:r>
          </a:p>
        </p:txBody>
      </p:sp>
    </p:spTree>
    <p:extLst>
      <p:ext uri="{BB962C8B-B14F-4D97-AF65-F5344CB8AC3E}">
        <p14:creationId xmlns:p14="http://schemas.microsoft.com/office/powerpoint/2010/main" val="195347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16100"/>
                <a:ext cx="9905999" cy="5041899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Matriz Linha - É uma matriz que possui somente uma linha (ordem 1 x n)</a:t>
                </a:r>
              </a:p>
              <a:p>
                <a:pPr marL="36576" indent="0" algn="ctr">
                  <a:buNone/>
                </a:pPr>
                <a:r>
                  <a:rPr lang="pt-BR" dirty="0"/>
                  <a:t>M=[1  2  3]</a:t>
                </a:r>
              </a:p>
              <a:p>
                <a:pPr marL="36576" indent="0">
                  <a:buNone/>
                </a:pPr>
                <a:endParaRPr lang="pt-BR" dirty="0"/>
              </a:p>
              <a:p>
                <a:r>
                  <a:rPr lang="pt-BR" dirty="0"/>
                  <a:t>Matriz Coluna -É uma matriz que possui uma única coluna (ordem m x 1)</a:t>
                </a: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Matriz Nula </a:t>
                </a:r>
                <a:r>
                  <a:rPr lang="pt-BR" sz="2600" dirty="0"/>
                  <a:t>- É uma matriz que possui todos os seus elementos iguais a zero.</a:t>
                </a: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36576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16100"/>
                <a:ext cx="9905999" cy="5041899"/>
              </a:xfrm>
              <a:blipFill>
                <a:blip r:embed="rId2"/>
                <a:stretch>
                  <a:fillRect l="-1046" t="-13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2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41500"/>
                <a:ext cx="9905999" cy="458470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Matriz Quadrada - É uma matriz em que o número de colunas é igual ao número de linhas. Sendo que uma matriz quadrada de ordem </a:t>
                </a:r>
                <a:r>
                  <a:rPr lang="pt-BR" b="1" dirty="0" err="1"/>
                  <a:t>mxn</a:t>
                </a:r>
                <a:r>
                  <a:rPr lang="pt-BR" dirty="0"/>
                  <a:t> podemos dizer que ela tem ordem </a:t>
                </a:r>
                <a:r>
                  <a:rPr lang="pt-BR" b="1" dirty="0"/>
                  <a:t>n</a:t>
                </a:r>
                <a:endParaRPr lang="pt-BR" dirty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36576" indent="0" algn="just">
                  <a:buNone/>
                </a:pPr>
                <a:r>
                  <a:rPr lang="pt-BR" dirty="0"/>
                  <a:t>Essa é uma matriz quadrada de ordem </a:t>
                </a:r>
                <a:r>
                  <a:rPr lang="pt-BR" b="1" dirty="0"/>
                  <a:t>2 x 2</a:t>
                </a:r>
                <a:r>
                  <a:rPr lang="pt-BR" dirty="0"/>
                  <a:t>, ou simplesmente de ordem 2. </a:t>
                </a:r>
              </a:p>
              <a:p>
                <a:pPr marL="36576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Matriz Diagonal - É uma matriz quadrada onde todos os elementos que não pertencem a diagonal principal são nulos.</a:t>
                </a: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36576" indent="0">
                  <a:buNone/>
                </a:pPr>
                <a:endParaRPr lang="pt-BR" sz="1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41500"/>
                <a:ext cx="9905999" cy="4584700"/>
              </a:xfrm>
              <a:blipFill>
                <a:blip r:embed="rId2"/>
                <a:stretch>
                  <a:fillRect l="-1046" t="-2394" r="-8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83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405313"/>
              </a:xfrm>
            </p:spPr>
            <p:txBody>
              <a:bodyPr/>
              <a:lstStyle/>
              <a:p>
                <a:pPr algn="just"/>
                <a:r>
                  <a:rPr lang="pt-BR" dirty="0"/>
                  <a:t>Matriz Identidade - É uma matriz quadrada em que todos os elementos que não pertencem a diagonal principal são nulos e os elementos da diagonal principal são </a:t>
                </a:r>
                <a:r>
                  <a:rPr lang="pt-BR" b="1" dirty="0"/>
                  <a:t>1</a:t>
                </a:r>
                <a:r>
                  <a:rPr lang="pt-BR" dirty="0"/>
                  <a:t>. É representada por </a:t>
                </a:r>
                <a:r>
                  <a:rPr lang="pt-BR" b="1" dirty="0"/>
                  <a:t>I</a:t>
                </a:r>
                <a:r>
                  <a:rPr lang="pt-BR" b="1" baseline="-25000" dirty="0"/>
                  <a:t>n</a:t>
                </a:r>
                <a:r>
                  <a:rPr lang="pt-BR" dirty="0"/>
                  <a:t>, matriz quadrada de ordem </a:t>
                </a:r>
                <a:r>
                  <a:rPr lang="pt-BR" b="1" dirty="0"/>
                  <a:t>n</a:t>
                </a:r>
                <a:r>
                  <a:rPr lang="pt-BR" dirty="0"/>
                  <a:t>.</a:t>
                </a: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405313"/>
              </a:xfrm>
              <a:blipFill>
                <a:blip r:embed="rId2"/>
                <a:stretch>
                  <a:fillRect l="-1231" t="-1798" r="-9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04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265613"/>
              </a:xfrm>
            </p:spPr>
            <p:txBody>
              <a:bodyPr/>
              <a:lstStyle/>
              <a:p>
                <a:pPr algn="just"/>
                <a:r>
                  <a:rPr lang="pt-BR" dirty="0"/>
                  <a:t>Matriz Oposta- É uma matriz que é obtida trocando os sinais dos elementos da matriz. Se chamamos uma matriz de M, então a matriz oposta é </a:t>
                </a:r>
                <a:r>
                  <a:rPr lang="pt-BR" b="1" dirty="0"/>
                  <a:t>-M</a:t>
                </a:r>
                <a:r>
                  <a:rPr lang="pt-BR" dirty="0"/>
                  <a:t>.</a:t>
                </a: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36576" indent="0">
                  <a:buNone/>
                </a:pPr>
                <a:r>
                  <a:rPr lang="pt-BR" dirty="0"/>
                  <a:t>Oposta de M</a:t>
                </a: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−23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265613"/>
              </a:xfrm>
              <a:blipFill>
                <a:blip r:embed="rId2"/>
                <a:stretch>
                  <a:fillRect l="-1231" t="-1857" r="-9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55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/>
                  <a:t>Matriz Transposta - é uma matriz resultante da troca ordenadamente de linhas pelas colunas de outra matriz. Se temos uma matriz </a:t>
                </a:r>
                <a:r>
                  <a:rPr lang="pt-BR" b="1" dirty="0"/>
                  <a:t>A</a:t>
                </a:r>
                <a:r>
                  <a:rPr lang="pt-BR" dirty="0"/>
                  <a:t>, então a transposta de </a:t>
                </a:r>
                <a:r>
                  <a:rPr lang="pt-BR" b="1" dirty="0"/>
                  <a:t>A</a:t>
                </a:r>
                <a:r>
                  <a:rPr lang="pt-BR" dirty="0"/>
                  <a:t> tem notação </a:t>
                </a:r>
                <a:r>
                  <a:rPr lang="pt-BR" b="1" dirty="0"/>
                  <a:t>A</a:t>
                </a:r>
                <a:r>
                  <a:rPr lang="pt-BR" b="1" baseline="30000" dirty="0"/>
                  <a:t>t</a:t>
                </a:r>
                <a:r>
                  <a:rPr lang="pt-BR" dirty="0"/>
                  <a:t>.</a:t>
                </a:r>
              </a:p>
              <a:p>
                <a:pPr marL="36576" indent="0">
                  <a:buNone/>
                </a:pPr>
                <a:r>
                  <a:rPr lang="pt-BR" dirty="0"/>
                  <a:t>	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   =&gt;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0" t="-1752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11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matrizes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Soma e subtração</a:t>
                </a:r>
              </a:p>
              <a:p>
                <a:pPr marL="36576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36576" indent="0" algn="ctr">
                  <a:buNone/>
                </a:pPr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36576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  <a:p>
                <a:pPr marL="36576" indent="0" algn="ctr">
                  <a:buNone/>
                </a:pPr>
                <a:endParaRPr lang="pt-BR" dirty="0"/>
              </a:p>
              <a:p>
                <a:pPr marL="36576" indent="0" algn="ctr">
                  <a:buNone/>
                </a:pPr>
                <a:r>
                  <a:rPr lang="pt-BR" dirty="0"/>
                  <a:t>A+B=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		A-B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30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476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com matrizes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4608513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pt-BR" dirty="0"/>
                  <a:t>Multiplicação de um número real por uma Matriz - Seja </a:t>
                </a:r>
                <a:r>
                  <a:rPr lang="pt-BR" b="1" dirty="0" err="1"/>
                  <a:t>A</a:t>
                </a:r>
                <a:r>
                  <a:rPr lang="pt-BR" b="1" baseline="-25000" dirty="0" err="1"/>
                  <a:t>mxn</a:t>
                </a:r>
                <a:r>
                  <a:rPr lang="pt-BR" dirty="0"/>
                  <a:t> uma matriz, e </a:t>
                </a:r>
                <a:r>
                  <a:rPr lang="pt-BR" b="1" dirty="0"/>
                  <a:t>a</a:t>
                </a:r>
                <a:r>
                  <a:rPr lang="pt-BR" dirty="0"/>
                  <a:t> um número real. O produto de </a:t>
                </a:r>
                <a:r>
                  <a:rPr lang="pt-BR" b="1" dirty="0"/>
                  <a:t>a</a:t>
                </a:r>
                <a:r>
                  <a:rPr lang="pt-BR" dirty="0"/>
                  <a:t> por </a:t>
                </a:r>
                <a:r>
                  <a:rPr lang="pt-BR" b="1" dirty="0"/>
                  <a:t>A</a:t>
                </a:r>
                <a:r>
                  <a:rPr lang="pt-BR" dirty="0"/>
                  <a:t> resulta em uma matriz </a:t>
                </a:r>
                <a:r>
                  <a:rPr lang="pt-BR" b="1" dirty="0" err="1"/>
                  <a:t>B</a:t>
                </a:r>
                <a:r>
                  <a:rPr lang="pt-BR" b="1" baseline="-25000" dirty="0" err="1"/>
                  <a:t>mxn</a:t>
                </a:r>
                <a:r>
                  <a:rPr lang="pt-BR" dirty="0"/>
                  <a:t>, de forma que multiplicamos o número real </a:t>
                </a:r>
                <a:r>
                  <a:rPr lang="pt-BR" b="1" dirty="0"/>
                  <a:t>a</a:t>
                </a:r>
                <a:r>
                  <a:rPr lang="pt-BR" dirty="0"/>
                  <a:t> por cada elemento de </a:t>
                </a:r>
                <a:r>
                  <a:rPr lang="pt-BR" b="1" dirty="0"/>
                  <a:t>A</a:t>
                </a:r>
                <a:r>
                  <a:rPr lang="pt-BR" dirty="0"/>
                  <a:t>.</a:t>
                </a: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36576" indent="0">
                  <a:buNone/>
                </a:pPr>
                <a:endParaRPr lang="pt-BR" dirty="0"/>
              </a:p>
              <a:p>
                <a:pPr marL="36576" indent="0" algn="ctr">
                  <a:buNone/>
                </a:pPr>
                <a:r>
                  <a:rPr lang="pt-BR" dirty="0"/>
                  <a:t>2 x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36576" indent="0" algn="ctr">
                  <a:buNone/>
                </a:pPr>
                <a:endParaRPr lang="pt-BR" dirty="0"/>
              </a:p>
              <a:p>
                <a:pPr marL="36576" indent="0" algn="ctr">
                  <a:buNone/>
                </a:pPr>
                <a:r>
                  <a:rPr lang="pt-BR" dirty="0"/>
                  <a:t>2 X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4608513"/>
              </a:xfrm>
              <a:blipFill>
                <a:blip r:embed="rId2"/>
                <a:stretch>
                  <a:fillRect l="-1046" t="-2116" r="-8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47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Vetor </a:t>
            </a:r>
            <a:r>
              <a:rPr lang="pt-BR" dirty="0"/>
              <a:t>é uma coleção de variáveis de mesmo tipo, acessíveis com um único nome e armazenados contiguamente na memória. </a:t>
            </a:r>
          </a:p>
          <a:p>
            <a:endParaRPr lang="pt-BR" dirty="0"/>
          </a:p>
          <a:p>
            <a:r>
              <a:rPr lang="pt-BR" dirty="0"/>
              <a:t>A individualização de cada variável de um </a:t>
            </a:r>
            <a:r>
              <a:rPr lang="pt-BR" b="1" dirty="0"/>
              <a:t>vetor</a:t>
            </a:r>
            <a:r>
              <a:rPr lang="pt-BR" dirty="0"/>
              <a:t> é feita através do uso de índices.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bidimensionais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816100"/>
                <a:ext cx="9905999" cy="48894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FFFF00"/>
                    </a:solidFill>
                  </a:rPr>
                  <a:t>int</a:t>
                </a:r>
                <a:r>
                  <a:rPr lang="en-US" b="1" dirty="0"/>
                  <a:t>  c [2][2];</a:t>
                </a:r>
              </a:p>
              <a:p>
                <a:pPr lvl="1"/>
                <a:r>
                  <a:rPr lang="pt-BR" b="1" dirty="0"/>
                  <a:t>Instância</a:t>
                </a:r>
                <a:r>
                  <a:rPr lang="en-US" b="1" dirty="0"/>
                  <a:t> </a:t>
                </a:r>
                <a:r>
                  <a:rPr lang="pt-BR" b="1" dirty="0"/>
                  <a:t>uma</a:t>
                </a:r>
                <a:r>
                  <a:rPr lang="en-US" b="1" dirty="0"/>
                  <a:t> </a:t>
                </a:r>
                <a:r>
                  <a:rPr lang="pt-BR" b="1" dirty="0"/>
                  <a:t>matriz</a:t>
                </a:r>
                <a:r>
                  <a:rPr lang="en-US" b="1" dirty="0"/>
                  <a:t> 2 x 2</a:t>
                </a:r>
              </a:p>
              <a:p>
                <a:pPr lvl="1"/>
                <a:r>
                  <a:rPr lang="pt-BR" b="1" dirty="0"/>
                  <a:t>Matriz quadrada:</a:t>
                </a:r>
                <a:r>
                  <a:rPr lang="pt-BR" dirty="0"/>
                  <a:t> </a:t>
                </a:r>
              </a:p>
              <a:p>
                <a:pPr lvl="1"/>
                <a:endParaRPr lang="en-US" b="1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C é uma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𝑚𝑥𝑛</m:t>
                        </m:r>
                      </m:sub>
                    </m:sSub>
                  </m:oMath>
                </a14:m>
                <a:r>
                  <a:rPr lang="pt-BR" dirty="0"/>
                  <a:t> Onde:</a:t>
                </a:r>
              </a:p>
              <a:p>
                <a:pPr lvl="1"/>
                <a:r>
                  <a:rPr lang="pt-BR" dirty="0"/>
                  <a:t> m linhas</a:t>
                </a:r>
              </a:p>
              <a:p>
                <a:pPr lvl="1"/>
                <a:r>
                  <a:rPr lang="pt-BR" dirty="0"/>
                  <a:t>n colunas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816100"/>
                <a:ext cx="9905999" cy="4889499"/>
              </a:xfrm>
              <a:blipFill>
                <a:blip r:embed="rId2"/>
                <a:stretch>
                  <a:fillRect l="-1231" t="-22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15" y="3429000"/>
            <a:ext cx="2257971" cy="131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169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bidimensionais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Na programação de computadores adotamos a leitura de termos de uma matriz como:</a:t>
                </a: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pt-BR" dirty="0"/>
                  <a:t> Onde:</a:t>
                </a:r>
              </a:p>
              <a:p>
                <a:pPr lvl="1"/>
                <a:r>
                  <a:rPr lang="pt-BR" dirty="0"/>
                  <a:t>i é a posição da linha</a:t>
                </a:r>
              </a:p>
              <a:p>
                <a:pPr lvl="1"/>
                <a:r>
                  <a:rPr lang="pt-BR" dirty="0"/>
                  <a:t>j é a posição da coluna</a:t>
                </a:r>
              </a:p>
              <a:p>
                <a:pPr marL="448056" lvl="1" indent="0">
                  <a:buNone/>
                </a:pPr>
                <a:endParaRPr lang="pt-BR" dirty="0"/>
              </a:p>
              <a:p>
                <a:pPr marL="448056" lvl="1" indent="0">
                  <a:buNone/>
                </a:pPr>
                <a:r>
                  <a:rPr lang="pt-BR" dirty="0"/>
                  <a:t>Exemplo:</a:t>
                </a:r>
              </a:p>
              <a:p>
                <a:pPr marL="448056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0 0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448056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7</a:t>
                </a:r>
              </a:p>
              <a:p>
                <a:pPr marL="448056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t-BR" dirty="0"/>
              </a:p>
              <a:p>
                <a:pPr marL="448056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1</a:t>
                </a:r>
              </a:p>
              <a:p>
                <a:pPr marL="448056" lvl="1" indent="0">
                  <a:buNone/>
                </a:pPr>
                <a:endParaRPr lang="pt-BR" dirty="0"/>
              </a:p>
              <a:p>
                <a:pPr marL="448056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2" t="-25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66" y="3356993"/>
            <a:ext cx="2257971" cy="131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3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bidimensionais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65300"/>
            <a:ext cx="9905999" cy="4991100"/>
          </a:xfrm>
        </p:spPr>
        <p:txBody>
          <a:bodyPr numCol="2">
            <a:normAutofit/>
          </a:bodyPr>
          <a:lstStyle/>
          <a:p>
            <a:r>
              <a:rPr lang="pt-BR" dirty="0"/>
              <a:t>Coordenadas geográficas</a:t>
            </a:r>
          </a:p>
          <a:p>
            <a:pPr lvl="1"/>
            <a:r>
              <a:rPr lang="pt-BR" dirty="0"/>
              <a:t>Latitude</a:t>
            </a:r>
          </a:p>
          <a:p>
            <a:pPr lvl="1"/>
            <a:r>
              <a:rPr lang="pt-BR" dirty="0"/>
              <a:t>Longitude</a:t>
            </a:r>
          </a:p>
          <a:p>
            <a:endParaRPr lang="pt-BR" dirty="0"/>
          </a:p>
          <a:p>
            <a:r>
              <a:rPr lang="pt-BR" dirty="0"/>
              <a:t>Valores de aceleração de um carro mistura de:</a:t>
            </a:r>
          </a:p>
          <a:p>
            <a:pPr lvl="1"/>
            <a:r>
              <a:rPr lang="pt-BR" dirty="0"/>
              <a:t> combustível e entrada de ar.</a:t>
            </a:r>
          </a:p>
          <a:p>
            <a:endParaRPr lang="pt-BR" dirty="0"/>
          </a:p>
          <a:p>
            <a:r>
              <a:rPr lang="pt-BR" dirty="0"/>
              <a:t>Valor da aerodinâmica de um avião </a:t>
            </a:r>
          </a:p>
          <a:p>
            <a:pPr lvl="1"/>
            <a:r>
              <a:rPr lang="pt-BR" dirty="0"/>
              <a:t>pressão e velocidade </a:t>
            </a:r>
          </a:p>
          <a:p>
            <a:endParaRPr lang="pt-BR" dirty="0"/>
          </a:p>
          <a:p>
            <a:r>
              <a:rPr lang="pt-BR" dirty="0"/>
              <a:t>Sistema de produção</a:t>
            </a:r>
          </a:p>
          <a:p>
            <a:pPr lvl="1"/>
            <a:r>
              <a:rPr lang="pt-BR" dirty="0"/>
              <a:t>Quantidade de produto produzido </a:t>
            </a:r>
            <a:r>
              <a:rPr lang="pt-BR" dirty="0" err="1"/>
              <a:t>vs</a:t>
            </a:r>
            <a:r>
              <a:rPr lang="pt-BR" dirty="0"/>
              <a:t> acidentes de trabalho.</a:t>
            </a:r>
          </a:p>
          <a:p>
            <a:endParaRPr lang="pt-BR" dirty="0"/>
          </a:p>
          <a:p>
            <a:r>
              <a:rPr lang="pt-BR" dirty="0"/>
              <a:t>Sistemas com conjunto de valores de duas variáveis.</a:t>
            </a:r>
          </a:p>
        </p:txBody>
      </p:sp>
    </p:spTree>
    <p:extLst>
      <p:ext uri="{BB962C8B-B14F-4D97-AF65-F5344CB8AC3E}">
        <p14:creationId xmlns:p14="http://schemas.microsoft.com/office/powerpoint/2010/main" val="2303479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bidimensionais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838339"/>
            <a:ext cx="5904656" cy="4403128"/>
          </a:xfrm>
        </p:spPr>
      </p:pic>
    </p:spTree>
    <p:extLst>
      <p:ext uri="{BB962C8B-B14F-4D97-AF65-F5344CB8AC3E}">
        <p14:creationId xmlns:p14="http://schemas.microsoft.com/office/powerpoint/2010/main" val="76710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tridimensionais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8" y="1958181"/>
            <a:ext cx="3971925" cy="3810000"/>
          </a:xfrm>
        </p:spPr>
      </p:pic>
    </p:spTree>
    <p:extLst>
      <p:ext uri="{BB962C8B-B14F-4D97-AF65-F5344CB8AC3E}">
        <p14:creationId xmlns:p14="http://schemas.microsoft.com/office/powerpoint/2010/main" val="3336031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 tridimensionais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Sistemas de rotas</a:t>
            </a:r>
          </a:p>
          <a:p>
            <a:pPr lvl="1"/>
            <a:r>
              <a:rPr lang="en-US" sz="2400" b="1" dirty="0"/>
              <a:t>int </a:t>
            </a:r>
            <a:r>
              <a:rPr lang="en-US" sz="2400" b="1" dirty="0" err="1"/>
              <a:t>rota</a:t>
            </a:r>
            <a:r>
              <a:rPr lang="en-US" sz="2400" b="1" dirty="0"/>
              <a:t> [4][4][4];</a:t>
            </a:r>
          </a:p>
          <a:p>
            <a:r>
              <a:rPr lang="pt-BR" sz="2800" dirty="0"/>
              <a:t>Sistemas laboratoriais</a:t>
            </a:r>
          </a:p>
          <a:p>
            <a:pPr lvl="1"/>
            <a:r>
              <a:rPr lang="pt-BR" sz="2400" dirty="0"/>
              <a:t>Quantidade de amostras e possíveis variâncias de medicamentos</a:t>
            </a:r>
          </a:p>
          <a:p>
            <a:r>
              <a:rPr lang="pt-BR" sz="2800" dirty="0"/>
              <a:t>Computação de criptografia</a:t>
            </a:r>
          </a:p>
          <a:p>
            <a:pPr lvl="1"/>
            <a:r>
              <a:rPr lang="pt-BR" sz="2400" dirty="0"/>
              <a:t>Senhas e criptografias</a:t>
            </a:r>
          </a:p>
        </p:txBody>
      </p:sp>
    </p:spTree>
    <p:extLst>
      <p:ext uri="{BB962C8B-B14F-4D97-AF65-F5344CB8AC3E}">
        <p14:creationId xmlns:p14="http://schemas.microsoft.com/office/powerpoint/2010/main" val="3278485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 dimensionais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89413"/>
          </a:xfrm>
        </p:spPr>
        <p:txBody>
          <a:bodyPr>
            <a:normAutofit/>
          </a:bodyPr>
          <a:lstStyle/>
          <a:p>
            <a:r>
              <a:rPr lang="pt-BR" sz="3200" dirty="0"/>
              <a:t>Aplicações complexas</a:t>
            </a:r>
          </a:p>
          <a:p>
            <a:r>
              <a:rPr lang="pt-BR" sz="3200" dirty="0"/>
              <a:t>Linguagem natural e comportamentos</a:t>
            </a:r>
          </a:p>
          <a:p>
            <a:r>
              <a:rPr lang="pt-BR" sz="3200" dirty="0"/>
              <a:t>Entre outros.</a:t>
            </a:r>
          </a:p>
        </p:txBody>
      </p:sp>
    </p:spTree>
    <p:extLst>
      <p:ext uri="{BB962C8B-B14F-4D97-AF65-F5344CB8AC3E}">
        <p14:creationId xmlns:p14="http://schemas.microsoft.com/office/powerpoint/2010/main" val="745356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3" y="1658142"/>
            <a:ext cx="9905999" cy="5199857"/>
          </a:xfrm>
        </p:spPr>
        <p:txBody>
          <a:bodyPr>
            <a:noAutofit/>
          </a:bodyPr>
          <a:lstStyle/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stdio.h</a:t>
            </a:r>
            <a:r>
              <a:rPr lang="pt-BR" sz="1800" dirty="0"/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#include &lt;</a:t>
            </a:r>
            <a:r>
              <a:rPr lang="pt-BR" sz="1800" dirty="0" err="1"/>
              <a:t>locale.h</a:t>
            </a:r>
            <a:r>
              <a:rPr lang="pt-BR" sz="1800" dirty="0"/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err="1"/>
              <a:t>int</a:t>
            </a:r>
            <a:r>
              <a:rPr lang="pt-BR" sz="1800" dirty="0"/>
              <a:t> matriz[3][3];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 err="1"/>
              <a:t>void</a:t>
            </a:r>
            <a:r>
              <a:rPr lang="pt-BR" sz="1800" dirty="0"/>
              <a:t> </a:t>
            </a:r>
            <a:r>
              <a:rPr lang="pt-BR" sz="1800" dirty="0" err="1"/>
              <a:t>main</a:t>
            </a:r>
            <a:r>
              <a:rPr lang="pt-BR" sz="1800" dirty="0"/>
              <a:t>(</a:t>
            </a:r>
            <a:r>
              <a:rPr lang="pt-BR" sz="1800" dirty="0" err="1"/>
              <a:t>void</a:t>
            </a:r>
            <a:r>
              <a:rPr lang="pt-BR" sz="1800" dirty="0"/>
              <a:t>){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</a:t>
            </a:r>
            <a:r>
              <a:rPr lang="pt-BR" sz="1800" dirty="0" err="1"/>
              <a:t>setlocale</a:t>
            </a:r>
            <a:r>
              <a:rPr lang="pt-BR" sz="1800" dirty="0"/>
              <a:t>(LC_ALL,"</a:t>
            </a:r>
            <a:r>
              <a:rPr lang="pt-BR" sz="1800" dirty="0" err="1"/>
              <a:t>Portuguese</a:t>
            </a:r>
            <a:r>
              <a:rPr lang="pt-BR" sz="1800" dirty="0"/>
              <a:t>");	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	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matriz[0][0] = 2;	matriz[0][1] = 5;	matriz[0][2] = 7;		matriz[1][0] = 8;	matriz[1][1] = 9;	matriz[1][2] = 0;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matriz[2][0] = 4;	matriz[2][1] = 3;	matriz[2][2] = 1;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</a:t>
            </a:r>
            <a:r>
              <a:rPr lang="pt-BR" sz="1800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i,j</a:t>
            </a:r>
            <a:r>
              <a:rPr lang="pt-BR" sz="1800" dirty="0"/>
              <a:t>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</a:t>
            </a:r>
            <a:r>
              <a:rPr lang="pt-BR" sz="1800" dirty="0" err="1"/>
              <a:t>printf</a:t>
            </a:r>
            <a:r>
              <a:rPr lang="pt-BR" sz="1800" dirty="0"/>
              <a:t>("\n---------Matriz-----------\n");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for(i = 0; i &lt; 3;i++){		// deslocamento de linha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	for(j = 0; j &lt; 3;j++){		//deslocamento de coluna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		</a:t>
            </a:r>
            <a:r>
              <a:rPr lang="pt-BR" sz="1800" dirty="0" err="1"/>
              <a:t>printf</a:t>
            </a:r>
            <a:r>
              <a:rPr lang="pt-BR" sz="1800" dirty="0"/>
              <a:t>("%d,\</a:t>
            </a:r>
            <a:r>
              <a:rPr lang="pt-BR" sz="1800" dirty="0" err="1"/>
              <a:t>t",matriz</a:t>
            </a:r>
            <a:r>
              <a:rPr lang="pt-BR" sz="1800" dirty="0"/>
              <a:t>[i][j]);	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	}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	</a:t>
            </a:r>
            <a:r>
              <a:rPr lang="pt-BR" sz="1800" dirty="0" err="1"/>
              <a:t>printf</a:t>
            </a:r>
            <a:r>
              <a:rPr lang="pt-BR" sz="1800" dirty="0"/>
              <a:t>("\n");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	}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800" dirty="0"/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1455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689100"/>
            <a:ext cx="9905999" cy="5054600"/>
          </a:xfrm>
        </p:spPr>
        <p:txBody>
          <a:bodyPr>
            <a:noAutofit/>
          </a:bodyPr>
          <a:lstStyle/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stdio.h</a:t>
            </a:r>
            <a:r>
              <a:rPr lang="pt-BR" sz="1600" dirty="0"/>
              <a:t>&gt; #include &lt;</a:t>
            </a:r>
            <a:r>
              <a:rPr lang="pt-BR" sz="1600" dirty="0" err="1"/>
              <a:t>locale.h</a:t>
            </a:r>
            <a:r>
              <a:rPr lang="pt-BR" sz="1600" dirty="0"/>
              <a:t>&gt; #include &lt;</a:t>
            </a:r>
            <a:r>
              <a:rPr lang="pt-BR" sz="1600" dirty="0" err="1"/>
              <a:t>string.h</a:t>
            </a:r>
            <a:r>
              <a:rPr lang="pt-BR" sz="1600" dirty="0"/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#define QTDNOMES 5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char nome[QTDNOMES][12]; 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</a:t>
            </a:r>
            <a:r>
              <a:rPr lang="pt-BR" sz="1600" dirty="0" err="1"/>
              <a:t>void</a:t>
            </a:r>
            <a:r>
              <a:rPr lang="pt-BR" sz="1600" dirty="0"/>
              <a:t>){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</a:t>
            </a:r>
            <a:r>
              <a:rPr lang="pt-BR" sz="1600" dirty="0" err="1"/>
              <a:t>setlocale</a:t>
            </a:r>
            <a:r>
              <a:rPr lang="pt-BR" sz="1600" dirty="0"/>
              <a:t>(LC_ALL,"</a:t>
            </a:r>
            <a:r>
              <a:rPr lang="pt-BR" sz="1600" dirty="0" err="1"/>
              <a:t>Portuguese</a:t>
            </a:r>
            <a:r>
              <a:rPr lang="pt-BR" sz="1600" dirty="0"/>
              <a:t>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</a:t>
            </a:r>
            <a:r>
              <a:rPr lang="pt-BR" sz="1600" dirty="0" err="1"/>
              <a:t>strcpy</a:t>
            </a:r>
            <a:r>
              <a:rPr lang="pt-BR" sz="1600" dirty="0"/>
              <a:t>(nome[0],"Alan Silva");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</a:t>
            </a:r>
            <a:r>
              <a:rPr lang="pt-BR" sz="1600" dirty="0" err="1"/>
              <a:t>strcpy</a:t>
            </a:r>
            <a:r>
              <a:rPr lang="pt-BR" sz="1600" dirty="0"/>
              <a:t>(nome[1],"Juliano Lee");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</a:t>
            </a:r>
            <a:r>
              <a:rPr lang="pt-BR" sz="1600" dirty="0" err="1"/>
              <a:t>strcpy</a:t>
            </a:r>
            <a:r>
              <a:rPr lang="pt-BR" sz="1600" dirty="0"/>
              <a:t>(nome[2],"José Santos");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</a:t>
            </a:r>
            <a:r>
              <a:rPr lang="pt-BR" sz="1600" dirty="0" err="1"/>
              <a:t>strcpy</a:t>
            </a:r>
            <a:r>
              <a:rPr lang="pt-BR" sz="1600" dirty="0"/>
              <a:t>(nome[3],"Ana Claudia");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</a:t>
            </a:r>
            <a:r>
              <a:rPr lang="pt-BR" sz="1600" dirty="0" err="1"/>
              <a:t>strcpy</a:t>
            </a:r>
            <a:r>
              <a:rPr lang="pt-BR" sz="1600" dirty="0"/>
              <a:t>(nome[4],"Carlos Abreu");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for(linha = 0;linha &lt; </a:t>
            </a:r>
            <a:r>
              <a:rPr lang="pt-BR" sz="1600" dirty="0" err="1"/>
              <a:t>qtdNomes;linha</a:t>
            </a:r>
            <a:r>
              <a:rPr lang="pt-BR" sz="1600" dirty="0"/>
              <a:t>++){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	for(coluna = 0;coluna &lt; 12;coluna++){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		</a:t>
            </a:r>
            <a:r>
              <a:rPr lang="pt-BR" sz="1600" dirty="0" err="1"/>
              <a:t>printf</a:t>
            </a:r>
            <a:r>
              <a:rPr lang="pt-BR" sz="1600" dirty="0"/>
              <a:t>("%</a:t>
            </a:r>
            <a:r>
              <a:rPr lang="pt-BR" sz="1600" dirty="0" err="1"/>
              <a:t>c",nome</a:t>
            </a:r>
            <a:r>
              <a:rPr lang="pt-BR" sz="1600" dirty="0"/>
              <a:t>[linha][coluna]);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	}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	</a:t>
            </a:r>
            <a:r>
              <a:rPr lang="pt-BR" sz="1600" dirty="0" err="1"/>
              <a:t>printf</a:t>
            </a:r>
            <a:r>
              <a:rPr lang="pt-BR" sz="1600" dirty="0"/>
              <a:t>("\n");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}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}</a:t>
            </a:r>
          </a:p>
          <a:p>
            <a:pPr marL="36576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92983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E2D0B-D4A0-4B78-83F6-F4F274A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Sobre Matrizes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E0DAB-A2E0-408D-BD5E-5508A0FA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https://www.ime.unicamp.br/~deleo/MA141/ld01a.pdf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853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Vetores são coleções de variáveis de mesmo tipo e para a mesma finalidade.</a:t>
            </a:r>
          </a:p>
          <a:p>
            <a:endParaRPr lang="pt-BR" b="1" dirty="0"/>
          </a:p>
          <a:p>
            <a:r>
              <a:rPr lang="pt-BR" dirty="0" err="1"/>
              <a:t>Ex</a:t>
            </a:r>
            <a:r>
              <a:rPr lang="pt-BR" dirty="0"/>
              <a:t> de coleções de variáveis</a:t>
            </a:r>
          </a:p>
          <a:p>
            <a:pPr marL="36576" indent="0">
              <a:buNone/>
            </a:pPr>
            <a:r>
              <a:rPr lang="pt-BR" dirty="0" err="1"/>
              <a:t>int</a:t>
            </a:r>
            <a:r>
              <a:rPr lang="pt-BR" dirty="0"/>
              <a:t> par1, par2,par3,par4,par5, ... ,par99;</a:t>
            </a:r>
          </a:p>
          <a:p>
            <a:pPr marL="36576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	6     12    22    26	   268</a:t>
            </a:r>
          </a:p>
          <a:p>
            <a:pPr marL="36576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36576" indent="0">
              <a:buNone/>
            </a:pPr>
            <a:r>
              <a:rPr lang="pt-BR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*POSSÍVEIS NÚMEROS PARA AS VARIÁVEIS</a:t>
            </a:r>
          </a:p>
        </p:txBody>
      </p:sp>
    </p:spTree>
    <p:extLst>
      <p:ext uri="{BB962C8B-B14F-4D97-AF65-F5344CB8AC3E}">
        <p14:creationId xmlns:p14="http://schemas.microsoft.com/office/powerpoint/2010/main" val="388355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 de coleção de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pt-BR" dirty="0" err="1"/>
              <a:t>int</a:t>
            </a:r>
            <a:r>
              <a:rPr lang="pt-BR" dirty="0"/>
              <a:t> par1, par2,par3,par4,par5, ... ,par99;</a:t>
            </a:r>
          </a:p>
          <a:p>
            <a:pPr marL="36576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2	6     12    22    26	   268</a:t>
            </a:r>
          </a:p>
          <a:p>
            <a:endParaRPr lang="pt-BR" dirty="0"/>
          </a:p>
          <a:p>
            <a:r>
              <a:rPr lang="pt-BR" dirty="0"/>
              <a:t>Nessa coleção é possível verificar se existe o numero 22? Como fazer via código?</a:t>
            </a:r>
          </a:p>
          <a:p>
            <a:endParaRPr lang="pt-BR" dirty="0"/>
          </a:p>
          <a:p>
            <a:pPr lvl="1"/>
            <a:r>
              <a:rPr lang="pt-BR" dirty="0"/>
              <a:t>O número 22 poderia ser inserido em qualquer variável.</a:t>
            </a:r>
          </a:p>
          <a:p>
            <a:pPr lvl="1"/>
            <a:r>
              <a:rPr lang="pt-BR" dirty="0"/>
              <a:t>Nesse caso temos que procurar esse número em todas a variáveis atribuídas e não atribuídas.</a:t>
            </a:r>
          </a:p>
          <a:p>
            <a:pPr lvl="1"/>
            <a:r>
              <a:rPr lang="pt-BR" dirty="0"/>
              <a:t>Qual a estrutura a utilizar?   </a:t>
            </a:r>
          </a:p>
        </p:txBody>
      </p:sp>
    </p:spTree>
    <p:extLst>
      <p:ext uri="{BB962C8B-B14F-4D97-AF65-F5344CB8AC3E}">
        <p14:creationId xmlns:p14="http://schemas.microsoft.com/office/powerpoint/2010/main" val="249718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3E307BE-5B03-4056-95F1-6E6C802F018D}"/>
              </a:ext>
            </a:extLst>
          </p:cNvPr>
          <p:cNvSpPr/>
          <p:nvPr/>
        </p:nvSpPr>
        <p:spPr>
          <a:xfrm>
            <a:off x="749300" y="3728057"/>
            <a:ext cx="8648700" cy="25114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Os vetores facilitam a busca por informações</a:t>
            </a:r>
          </a:p>
          <a:p>
            <a:endParaRPr lang="pt-BR" b="1" dirty="0"/>
          </a:p>
          <a:p>
            <a:r>
              <a:rPr lang="pt-BR" sz="2200" b="1" dirty="0"/>
              <a:t>Colchetes determinam a quantidade de dimensões</a:t>
            </a:r>
          </a:p>
          <a:p>
            <a:endParaRPr lang="pt-BR" b="1" dirty="0"/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Todo vetor possui:</a:t>
            </a:r>
          </a:p>
          <a:p>
            <a:pPr lvl="1"/>
            <a:r>
              <a:rPr lang="pt-BR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  <a:p>
            <a:pPr lvl="1"/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 de dado</a:t>
            </a:r>
          </a:p>
          <a:p>
            <a:pPr lvl="1"/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tamanho</a:t>
            </a:r>
          </a:p>
          <a:p>
            <a:pPr marL="36576" indent="0">
              <a:buNone/>
            </a:pP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84970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 – sintaxe e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Quando eles são criados eles reservam o espaço de memória suficiente para todos os valores. Isto é, reserva o </a:t>
            </a:r>
            <a:r>
              <a:rPr 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tamanho total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independente se for utilizar ou não pelo programa. </a:t>
            </a: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36576" indent="0">
              <a:buNone/>
            </a:pP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b="1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par[</a:t>
            </a:r>
            <a:r>
              <a:rPr lang="pt-BR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14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 – sintaxe e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714500"/>
            <a:ext cx="9905999" cy="4889500"/>
          </a:xfrm>
        </p:spPr>
        <p:txBody>
          <a:bodyPr>
            <a:normAutofit fontScale="62500" lnSpcReduction="20000"/>
          </a:bodyPr>
          <a:lstStyle/>
          <a:p>
            <a:r>
              <a:rPr lang="pt-BR" sz="4000" dirty="0"/>
              <a:t>Semelhante a uma </a:t>
            </a:r>
            <a:r>
              <a:rPr lang="pt-BR" sz="4000" u="sng" dirty="0"/>
              <a:t>rua</a:t>
            </a:r>
            <a:r>
              <a:rPr lang="pt-BR" sz="4000" dirty="0"/>
              <a:t> toda </a:t>
            </a:r>
            <a:r>
              <a:rPr lang="pt-BR" sz="4000" u="sng" dirty="0"/>
              <a:t>casa</a:t>
            </a:r>
            <a:r>
              <a:rPr lang="pt-BR" sz="4000" dirty="0"/>
              <a:t> possui um </a:t>
            </a:r>
            <a:r>
              <a:rPr lang="pt-BR" sz="4000" dirty="0">
                <a:solidFill>
                  <a:srgbClr val="FFFF00"/>
                </a:solidFill>
              </a:rPr>
              <a:t>número de localização</a:t>
            </a:r>
            <a:r>
              <a:rPr lang="pt-BR" sz="4000" dirty="0"/>
              <a:t>. </a:t>
            </a:r>
          </a:p>
          <a:p>
            <a:r>
              <a:rPr lang="pt-BR" sz="4000" dirty="0"/>
              <a:t>Nos vetores esse número de localização é chamado de </a:t>
            </a:r>
            <a:r>
              <a:rPr lang="pt-BR" sz="4000" b="1" u="sng" dirty="0">
                <a:solidFill>
                  <a:srgbClr val="FFFF00"/>
                </a:solidFill>
              </a:rPr>
              <a:t>índice</a:t>
            </a:r>
            <a:r>
              <a:rPr lang="pt-BR" sz="4000" b="1" dirty="0"/>
              <a:t>.</a:t>
            </a:r>
          </a:p>
          <a:p>
            <a:pPr marL="36576" indent="0">
              <a:buNone/>
            </a:pPr>
            <a:r>
              <a:rPr lang="pt-BR" sz="4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4000" b="1" dirty="0" err="1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4000" b="1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par[99];</a:t>
            </a:r>
          </a:p>
          <a:p>
            <a:pPr marL="36576" indent="0">
              <a:buNone/>
            </a:pPr>
            <a:r>
              <a:rPr lang="pt-BR" sz="4000" dirty="0"/>
              <a:t>	par[</a:t>
            </a:r>
            <a:r>
              <a:rPr lang="pt-BR" sz="4000" dirty="0">
                <a:solidFill>
                  <a:srgbClr val="FFFF00"/>
                </a:solidFill>
              </a:rPr>
              <a:t>0</a:t>
            </a:r>
            <a:r>
              <a:rPr lang="pt-BR" sz="4000" dirty="0"/>
              <a:t>] = 2;</a:t>
            </a:r>
          </a:p>
          <a:p>
            <a:pPr marL="36576" indent="0">
              <a:buNone/>
            </a:pPr>
            <a:r>
              <a:rPr lang="pt-BR" sz="4000" dirty="0"/>
              <a:t>	par[</a:t>
            </a:r>
            <a:r>
              <a:rPr lang="pt-BR" sz="4000" dirty="0">
                <a:solidFill>
                  <a:srgbClr val="FFFF00"/>
                </a:solidFill>
              </a:rPr>
              <a:t>1</a:t>
            </a:r>
            <a:r>
              <a:rPr lang="pt-BR" sz="4000" dirty="0"/>
              <a:t>] = 12;</a:t>
            </a:r>
          </a:p>
          <a:p>
            <a:pPr marL="36576" indent="0">
              <a:buNone/>
            </a:pPr>
            <a:r>
              <a:rPr lang="pt-BR" sz="4000" dirty="0"/>
              <a:t>	par[</a:t>
            </a:r>
            <a:r>
              <a:rPr lang="pt-BR" sz="4000" dirty="0">
                <a:solidFill>
                  <a:srgbClr val="FFFF00"/>
                </a:solidFill>
              </a:rPr>
              <a:t>2</a:t>
            </a:r>
            <a:r>
              <a:rPr lang="pt-BR" sz="4000" dirty="0"/>
              <a:t>] = 54;</a:t>
            </a:r>
          </a:p>
          <a:p>
            <a:pPr marL="36576" indent="0">
              <a:buNone/>
            </a:pPr>
            <a:r>
              <a:rPr lang="pt-BR" sz="4000" dirty="0"/>
              <a:t>	par[</a:t>
            </a:r>
            <a:r>
              <a:rPr lang="pt-BR" sz="4000" dirty="0">
                <a:solidFill>
                  <a:srgbClr val="FFFF00"/>
                </a:solidFill>
              </a:rPr>
              <a:t>3</a:t>
            </a:r>
            <a:r>
              <a:rPr lang="pt-BR" sz="4000" dirty="0"/>
              <a:t>] = 8;</a:t>
            </a:r>
            <a:endParaRPr lang="pt-BR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Nos vetores é possível atribuir em qualquer índice um valor, Contanto que esse índice pertença ao vetor.</a:t>
            </a:r>
          </a:p>
          <a:p>
            <a:pPr marL="36576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7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Vetores – sintaxe e atribuição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4"/>
          </a:xfrm>
        </p:spPr>
        <p:txBody>
          <a:bodyPr>
            <a:normAutofit fontScale="25000" lnSpcReduction="20000"/>
          </a:bodyPr>
          <a:lstStyle/>
          <a:p>
            <a:r>
              <a:rPr lang="pt-BR" sz="5600" dirty="0"/>
              <a:t>Nos vetores  o </a:t>
            </a:r>
            <a:r>
              <a:rPr lang="pt-BR" sz="9600" b="1" u="sng" dirty="0">
                <a:solidFill>
                  <a:srgbClr val="FFFF00"/>
                </a:solidFill>
              </a:rPr>
              <a:t>índice</a:t>
            </a:r>
            <a:r>
              <a:rPr lang="pt-BR" sz="5600" b="1" dirty="0"/>
              <a:t> </a:t>
            </a:r>
            <a:r>
              <a:rPr lang="pt-BR" sz="5600" dirty="0"/>
              <a:t>é sempre um número</a:t>
            </a:r>
            <a:r>
              <a:rPr lang="pt-BR" sz="5600" b="1" dirty="0"/>
              <a:t> </a:t>
            </a:r>
            <a:r>
              <a:rPr lang="pt-BR" sz="9600" b="1" dirty="0"/>
              <a:t>inteiro</a:t>
            </a:r>
            <a:r>
              <a:rPr lang="pt-BR" sz="5600" b="1" dirty="0"/>
              <a:t>.</a:t>
            </a:r>
          </a:p>
          <a:p>
            <a:endParaRPr lang="pt-BR" sz="5600" dirty="0"/>
          </a:p>
          <a:p>
            <a:pPr marL="36576" indent="0">
              <a:buNone/>
            </a:pPr>
            <a:r>
              <a:rPr lang="pt-BR" sz="9600" dirty="0"/>
              <a:t>#include &lt;</a:t>
            </a:r>
            <a:r>
              <a:rPr lang="pt-BR" sz="9600" dirty="0" err="1"/>
              <a:t>stdio.h</a:t>
            </a:r>
            <a:r>
              <a:rPr lang="pt-BR" sz="9600" dirty="0"/>
              <a:t>&gt;	#include &lt;</a:t>
            </a:r>
            <a:r>
              <a:rPr lang="pt-BR" sz="9600" dirty="0" err="1"/>
              <a:t>string.h</a:t>
            </a:r>
            <a:r>
              <a:rPr lang="pt-BR" sz="9600" dirty="0"/>
              <a:t>&gt;</a:t>
            </a:r>
          </a:p>
          <a:p>
            <a:pPr marL="36576" indent="0">
              <a:buNone/>
            </a:pPr>
            <a:r>
              <a:rPr lang="pt-BR" sz="9600" dirty="0"/>
              <a:t>char aluno [3] [20]</a:t>
            </a:r>
            <a:r>
              <a:rPr lang="pt-BR" sz="9600" b="1" dirty="0"/>
              <a:t>;</a:t>
            </a:r>
          </a:p>
          <a:p>
            <a:pPr marL="36576" indent="0">
              <a:buNone/>
            </a:pPr>
            <a:r>
              <a:rPr lang="pt-BR" sz="9600" dirty="0" err="1"/>
              <a:t>void</a:t>
            </a:r>
            <a:r>
              <a:rPr lang="pt-BR" sz="9600" dirty="0"/>
              <a:t> </a:t>
            </a:r>
            <a:r>
              <a:rPr lang="pt-BR" sz="9600" dirty="0" err="1"/>
              <a:t>main</a:t>
            </a:r>
            <a:r>
              <a:rPr lang="pt-BR" sz="9600" dirty="0"/>
              <a:t> (</a:t>
            </a:r>
            <a:r>
              <a:rPr lang="pt-BR" sz="9600" dirty="0" err="1"/>
              <a:t>void</a:t>
            </a:r>
            <a:r>
              <a:rPr lang="pt-BR" sz="9600" dirty="0"/>
              <a:t>){</a:t>
            </a:r>
          </a:p>
          <a:p>
            <a:pPr marL="36576" indent="0">
              <a:buNone/>
            </a:pPr>
            <a:r>
              <a:rPr lang="pt-BR" sz="9600" dirty="0"/>
              <a:t>	</a:t>
            </a:r>
            <a:r>
              <a:rPr lang="pt-BR" sz="9600" dirty="0" err="1"/>
              <a:t>strcpy</a:t>
            </a:r>
            <a:r>
              <a:rPr lang="pt-BR" sz="9600" dirty="0"/>
              <a:t>(aluno[0], "Maria");</a:t>
            </a:r>
          </a:p>
          <a:p>
            <a:pPr marL="36576" indent="0">
              <a:buNone/>
            </a:pPr>
            <a:r>
              <a:rPr lang="pt-BR" sz="9600" dirty="0"/>
              <a:t>	</a:t>
            </a:r>
            <a:r>
              <a:rPr lang="pt-BR" sz="9600" dirty="0" err="1"/>
              <a:t>strcpy</a:t>
            </a:r>
            <a:r>
              <a:rPr lang="pt-BR" sz="9600" dirty="0"/>
              <a:t>(aluno[1], "José");</a:t>
            </a:r>
          </a:p>
          <a:p>
            <a:pPr marL="36576" indent="0">
              <a:buNone/>
            </a:pPr>
            <a:r>
              <a:rPr lang="pt-BR" sz="9600" dirty="0"/>
              <a:t>	</a:t>
            </a:r>
            <a:r>
              <a:rPr lang="pt-BR" sz="9600" dirty="0" err="1"/>
              <a:t>strcpy</a:t>
            </a:r>
            <a:r>
              <a:rPr lang="pt-BR" sz="9600" dirty="0"/>
              <a:t>(aluno[2],"Alex"); </a:t>
            </a:r>
          </a:p>
          <a:p>
            <a:pPr marL="36576" indent="0">
              <a:buNone/>
            </a:pPr>
            <a:r>
              <a:rPr lang="pt-BR" sz="9600" b="1" dirty="0"/>
              <a:t>}</a:t>
            </a:r>
          </a:p>
          <a:p>
            <a:pPr marL="36576" indent="0">
              <a:buNone/>
            </a:pPr>
            <a:r>
              <a:rPr lang="pt-BR" sz="6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BR" sz="6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42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587500"/>
            <a:ext cx="9905999" cy="5016500"/>
          </a:xfrm>
        </p:spPr>
        <p:txBody>
          <a:bodyPr>
            <a:noAutofit/>
          </a:bodyPr>
          <a:lstStyle/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stdio.h</a:t>
            </a:r>
            <a:r>
              <a:rPr lang="pt-BR" sz="1600" dirty="0"/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string.h</a:t>
            </a:r>
            <a:r>
              <a:rPr lang="pt-BR" sz="1600" dirty="0"/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#include &lt;</a:t>
            </a:r>
            <a:r>
              <a:rPr lang="pt-BR" sz="1600" dirty="0" err="1"/>
              <a:t>locale.h</a:t>
            </a:r>
            <a:r>
              <a:rPr lang="pt-BR" sz="1600" dirty="0"/>
              <a:t>&gt;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char aluno[3][20];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 err="1"/>
              <a:t>void</a:t>
            </a:r>
            <a:r>
              <a:rPr lang="pt-BR" sz="1600" dirty="0"/>
              <a:t> </a:t>
            </a:r>
            <a:r>
              <a:rPr lang="pt-BR" sz="1600" dirty="0" err="1"/>
              <a:t>main</a:t>
            </a:r>
            <a:r>
              <a:rPr lang="pt-BR" sz="1600" dirty="0"/>
              <a:t>(</a:t>
            </a:r>
            <a:r>
              <a:rPr lang="pt-BR" sz="1600" dirty="0" err="1"/>
              <a:t>void</a:t>
            </a:r>
            <a:r>
              <a:rPr lang="pt-BR" sz="1600" dirty="0"/>
              <a:t>){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</a:t>
            </a:r>
            <a:r>
              <a:rPr lang="pt-BR" sz="1600" dirty="0" err="1"/>
              <a:t>setlocale</a:t>
            </a:r>
            <a:r>
              <a:rPr lang="pt-BR" sz="1600" dirty="0"/>
              <a:t>(LC_ALL,"</a:t>
            </a:r>
            <a:r>
              <a:rPr lang="pt-BR" sz="1600" dirty="0" err="1"/>
              <a:t>Portuguese</a:t>
            </a:r>
            <a:r>
              <a:rPr lang="pt-BR" sz="1600" dirty="0"/>
              <a:t>");	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//</a:t>
            </a:r>
            <a:r>
              <a:rPr lang="pt-BR" sz="1600" dirty="0" err="1"/>
              <a:t>populando</a:t>
            </a:r>
            <a:r>
              <a:rPr lang="pt-BR" sz="1600" dirty="0"/>
              <a:t> a matriz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</a:t>
            </a:r>
            <a:r>
              <a:rPr lang="pt-BR" sz="1600" dirty="0" err="1"/>
              <a:t>strcpy</a:t>
            </a:r>
            <a:r>
              <a:rPr lang="pt-BR" sz="1600" dirty="0"/>
              <a:t>(aluno[0], "Maria");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</a:t>
            </a:r>
            <a:r>
              <a:rPr lang="pt-BR" sz="1600" dirty="0" err="1"/>
              <a:t>strcpy</a:t>
            </a:r>
            <a:r>
              <a:rPr lang="pt-BR" sz="1600" dirty="0"/>
              <a:t>(aluno[1], "José");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</a:t>
            </a:r>
            <a:r>
              <a:rPr lang="pt-BR" sz="1600" dirty="0" err="1"/>
              <a:t>strcpy</a:t>
            </a:r>
            <a:r>
              <a:rPr lang="pt-BR" sz="1600" dirty="0"/>
              <a:t>(aluno[2],"Alex"); 	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//imprimindo os nomes da matriz de char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</a:t>
            </a:r>
            <a:r>
              <a:rPr lang="pt-BR" sz="1600" dirty="0" err="1"/>
              <a:t>int</a:t>
            </a:r>
            <a:r>
              <a:rPr lang="pt-BR" sz="1600" dirty="0"/>
              <a:t> </a:t>
            </a:r>
            <a:r>
              <a:rPr lang="pt-BR" sz="1600" dirty="0" err="1"/>
              <a:t>i,j</a:t>
            </a:r>
            <a:r>
              <a:rPr lang="pt-BR" sz="1600" dirty="0"/>
              <a:t>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for(i=0;i&lt;3;i++){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	for(j=0;j&lt;20;j++){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		</a:t>
            </a:r>
            <a:r>
              <a:rPr lang="pt-BR" sz="1600" dirty="0" err="1"/>
              <a:t>printf</a:t>
            </a:r>
            <a:r>
              <a:rPr lang="pt-BR" sz="1600" dirty="0"/>
              <a:t>("%</a:t>
            </a:r>
            <a:r>
              <a:rPr lang="pt-BR" sz="1600" dirty="0" err="1"/>
              <a:t>c",aluno</a:t>
            </a:r>
            <a:r>
              <a:rPr lang="pt-BR" sz="1600" dirty="0"/>
              <a:t>[i][j]);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	}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	</a:t>
            </a:r>
            <a:r>
              <a:rPr lang="pt-BR" sz="1600" dirty="0" err="1"/>
              <a:t>printf</a:t>
            </a:r>
            <a:r>
              <a:rPr lang="pt-BR" sz="1600" dirty="0"/>
              <a:t>("\n");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	}</a:t>
            </a:r>
          </a:p>
          <a:p>
            <a:pPr marL="36576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79106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1100</TotalTime>
  <Words>1839</Words>
  <Application>Microsoft Office PowerPoint</Application>
  <PresentationFormat>Widescreen</PresentationFormat>
  <Paragraphs>255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Cambria Math</vt:lpstr>
      <vt:lpstr>Courier New</vt:lpstr>
      <vt:lpstr>Trebuchet MS</vt:lpstr>
      <vt:lpstr>Tw Cen MT</vt:lpstr>
      <vt:lpstr>Circuito</vt:lpstr>
      <vt:lpstr>Estrutura de dados 1 – 60 horas</vt:lpstr>
      <vt:lpstr>Vetores</vt:lpstr>
      <vt:lpstr>Vetores</vt:lpstr>
      <vt:lpstr>Exemplos de coleção de variáveis</vt:lpstr>
      <vt:lpstr>Vetores</vt:lpstr>
      <vt:lpstr>Vetores – sintaxe e atribuição</vt:lpstr>
      <vt:lpstr>Vetores – sintaxe e atribuição</vt:lpstr>
      <vt:lpstr>Vetores – sintaxe e atribuição</vt:lpstr>
      <vt:lpstr>Exemplo 1</vt:lpstr>
      <vt:lpstr>Exemplo 2</vt:lpstr>
      <vt:lpstr>Exemplo 3</vt:lpstr>
      <vt:lpstr>Matrizes</vt:lpstr>
      <vt:lpstr>Matrizes</vt:lpstr>
      <vt:lpstr>Matrizes</vt:lpstr>
      <vt:lpstr>Matrizes</vt:lpstr>
      <vt:lpstr>Matrizes</vt:lpstr>
      <vt:lpstr>Matrizes</vt:lpstr>
      <vt:lpstr>Operações com matrizes</vt:lpstr>
      <vt:lpstr>Operações com matrizes</vt:lpstr>
      <vt:lpstr>Matrizes bidimensionais</vt:lpstr>
      <vt:lpstr>Matrizes bidimensionais</vt:lpstr>
      <vt:lpstr>Matrizes bidimensionais</vt:lpstr>
      <vt:lpstr>Matrizes bidimensionais</vt:lpstr>
      <vt:lpstr>Matrizes tridimensionais</vt:lpstr>
      <vt:lpstr>Matrizes tridimensionais</vt:lpstr>
      <vt:lpstr>N dimensionais</vt:lpstr>
      <vt:lpstr>Exemplo 1</vt:lpstr>
      <vt:lpstr>Exemplo 2</vt:lpstr>
      <vt:lpstr>Mais Sobre Matrizes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professor professor</dc:creator>
  <cp:lastModifiedBy>LogonUCD (Laboratórios de Informática)</cp:lastModifiedBy>
  <cp:revision>85</cp:revision>
  <dcterms:created xsi:type="dcterms:W3CDTF">2019-08-12T18:58:48Z</dcterms:created>
  <dcterms:modified xsi:type="dcterms:W3CDTF">2022-03-09T00:44:10Z</dcterms:modified>
</cp:coreProperties>
</file>