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9" r:id="rId3"/>
    <p:sldId id="300" r:id="rId4"/>
    <p:sldId id="302" r:id="rId5"/>
    <p:sldId id="303" r:id="rId6"/>
    <p:sldId id="304" r:id="rId7"/>
    <p:sldId id="30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8" r:id="rId20"/>
    <p:sldId id="317" r:id="rId21"/>
    <p:sldId id="31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/>
              <a:t>estrutura </a:t>
            </a:r>
            <a:r>
              <a:rPr lang="pt-BR" dirty="0"/>
              <a:t>de </a:t>
            </a:r>
            <a:r>
              <a:rPr lang="pt-BR"/>
              <a:t>dados 1</a:t>
            </a:r>
            <a:r>
              <a:rPr lang="pt-BR" sz="1800"/>
              <a:t>– </a:t>
            </a:r>
            <a:r>
              <a:rPr lang="pt-BR" sz="1800" dirty="0"/>
              <a:t>40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Sequencial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456" y="1891679"/>
            <a:ext cx="9905999" cy="35417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3200" dirty="0"/>
          </a:p>
          <a:p>
            <a:pPr marL="0" indent="0">
              <a:spcBef>
                <a:spcPts val="0"/>
              </a:spcBef>
              <a:buNone/>
            </a:pPr>
            <a:endParaRPr lang="pt-BR" sz="3200" dirty="0"/>
          </a:p>
          <a:p>
            <a:pPr marL="0" indent="0">
              <a:spcBef>
                <a:spcPts val="0"/>
              </a:spcBef>
              <a:buNone/>
            </a:pPr>
            <a:r>
              <a:rPr lang="pt-BR" sz="3200" dirty="0"/>
              <a:t>Implemente em código uma versão para este algoritmo</a:t>
            </a:r>
            <a:endParaRPr lang="pt-B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0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</a:t>
            </a:r>
            <a:r>
              <a:rPr lang="pt-BR" dirty="0" err="1"/>
              <a:t>BinÁria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456" y="1891679"/>
            <a:ext cx="9905999" cy="354171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pt-BR" sz="3200" dirty="0"/>
              <a:t>Agora vamos supor que o vetor está ordenado (crescente).</a:t>
            </a:r>
          </a:p>
          <a:p>
            <a:pPr>
              <a:spcBef>
                <a:spcPts val="0"/>
              </a:spcBef>
            </a:pPr>
            <a:endParaRPr lang="pt-BR" sz="3200" dirty="0"/>
          </a:p>
          <a:p>
            <a:pPr>
              <a:spcBef>
                <a:spcPts val="0"/>
              </a:spcBef>
            </a:pPr>
            <a:r>
              <a:rPr lang="pt-BR" sz="3200" dirty="0"/>
              <a:t>Será que é possível resolver o problema de modo mais eficiente?</a:t>
            </a:r>
          </a:p>
          <a:p>
            <a:pPr>
              <a:spcBef>
                <a:spcPts val="0"/>
              </a:spcBef>
            </a:pPr>
            <a:endParaRPr lang="pt-BR" sz="3200" dirty="0"/>
          </a:p>
          <a:p>
            <a:pPr>
              <a:spcBef>
                <a:spcPts val="0"/>
              </a:spcBef>
            </a:pPr>
            <a:r>
              <a:rPr lang="pt-BR" sz="3200" dirty="0"/>
              <a:t> Será que podemos fazer algo melhor do que verificar cada posição do vetor?</a:t>
            </a:r>
          </a:p>
          <a:p>
            <a:pPr>
              <a:spcBef>
                <a:spcPts val="0"/>
              </a:spcBef>
            </a:pPr>
            <a:endParaRPr lang="pt-BR" sz="3200" dirty="0"/>
          </a:p>
          <a:p>
            <a:pPr>
              <a:spcBef>
                <a:spcPts val="0"/>
              </a:spcBef>
            </a:pPr>
            <a:r>
              <a:rPr lang="pt-BR" sz="3200" dirty="0"/>
              <a:t>Que tal verificarmos se a </a:t>
            </a:r>
            <a:r>
              <a:rPr lang="pt-BR" sz="3200" dirty="0" err="1"/>
              <a:t>posoção</a:t>
            </a:r>
            <a:r>
              <a:rPr lang="pt-BR" sz="3200" dirty="0"/>
              <a:t> do meio do vetor contem x.</a:t>
            </a:r>
          </a:p>
          <a:p>
            <a:pPr>
              <a:spcBef>
                <a:spcPts val="0"/>
              </a:spcBef>
            </a:pPr>
            <a:endParaRPr lang="pt-BR" sz="3200" dirty="0"/>
          </a:p>
          <a:p>
            <a:pPr>
              <a:spcBef>
                <a:spcPts val="0"/>
              </a:spcBef>
            </a:pPr>
            <a:r>
              <a:rPr lang="pt-BR" sz="2800" dirty="0"/>
              <a:t> O que podemos concluir?</a:t>
            </a:r>
          </a:p>
          <a:p>
            <a:pPr>
              <a:spcBef>
                <a:spcPts val="0"/>
              </a:spcBef>
            </a:pP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60BB9E-8B0C-4988-96DA-CDA22746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87" y="5579167"/>
            <a:ext cx="5128737" cy="8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39" y="1921563"/>
            <a:ext cx="9905999" cy="354171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/>
              <a:t>Se x for menor do que o elemento do meio,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 então x deve estar na metade inferior do vetor.</a:t>
            </a:r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/>
              <a:t>Se x for maior do que o elemento do meio,</a:t>
            </a:r>
          </a:p>
          <a:p>
            <a:pPr lvl="1">
              <a:spcBef>
                <a:spcPts val="0"/>
              </a:spcBef>
            </a:pPr>
            <a:r>
              <a:rPr lang="pt-BR" sz="2400" dirty="0"/>
              <a:t> então x deve estar na metade superior do vetor. 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60BB9E-8B0C-4988-96DA-CDA22746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05" y="1797865"/>
            <a:ext cx="5128737" cy="8060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AAD213-BB1A-4E61-ACA3-F72126D7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68" y="3630571"/>
            <a:ext cx="4441264" cy="6980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280E40-3DAB-4A1E-A0B3-33EE00A3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68" y="5355226"/>
            <a:ext cx="4441264" cy="6980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11D14C3-99E7-4ED1-8502-2A8B2D7C53A8}"/>
              </a:ext>
            </a:extLst>
          </p:cNvPr>
          <p:cNvSpPr/>
          <p:nvPr/>
        </p:nvSpPr>
        <p:spPr>
          <a:xfrm>
            <a:off x="5791200" y="3630571"/>
            <a:ext cx="2525432" cy="6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C6FD93-DB8F-42F4-BDC1-D44DEB7DA7C2}"/>
              </a:ext>
            </a:extLst>
          </p:cNvPr>
          <p:cNvSpPr/>
          <p:nvPr/>
        </p:nvSpPr>
        <p:spPr>
          <a:xfrm>
            <a:off x="3875368" y="5355226"/>
            <a:ext cx="2379658" cy="6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62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921562"/>
            <a:ext cx="6422493" cy="44792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Em outras palavras</a:t>
            </a:r>
          </a:p>
          <a:p>
            <a:pPr>
              <a:spcBef>
                <a:spcPts val="0"/>
              </a:spcBef>
            </a:pPr>
            <a:r>
              <a:rPr lang="pt-BR" dirty="0"/>
              <a:t>Caso a lista esteja ordenada, sabemos que, para qualquer i e j, i &lt; j, se, e somente se, A[i] &lt;= A[j]. </a:t>
            </a:r>
          </a:p>
          <a:p>
            <a:pPr>
              <a:spcBef>
                <a:spcPts val="0"/>
              </a:spcBef>
            </a:pPr>
            <a:r>
              <a:rPr lang="pt-BR" dirty="0"/>
              <a:t>Portanto, comparando um determinado elemento com o elemento procurado, saberemos: Se o elemento procurado é o elemento comparado; Se ele está antes do elemento comparado ou depois;</a:t>
            </a:r>
            <a:endParaRPr lang="pt-BR" sz="2400" dirty="0"/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60BB9E-8B0C-4988-96DA-CDA22746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631" y="2296657"/>
            <a:ext cx="4341709" cy="6823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3AAD213-BB1A-4E61-ACA3-F72126D7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631" y="1187256"/>
            <a:ext cx="4441264" cy="69803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2280E40-3DAB-4A1E-A0B3-33EE00A3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76" y="3476660"/>
            <a:ext cx="4441264" cy="69803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11D14C3-99E7-4ED1-8502-2A8B2D7C53A8}"/>
              </a:ext>
            </a:extLst>
          </p:cNvPr>
          <p:cNvSpPr/>
          <p:nvPr/>
        </p:nvSpPr>
        <p:spPr>
          <a:xfrm>
            <a:off x="9086908" y="3476660"/>
            <a:ext cx="2525432" cy="6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C6FD93-DB8F-42F4-BDC1-D44DEB7DA7C2}"/>
              </a:ext>
            </a:extLst>
          </p:cNvPr>
          <p:cNvSpPr/>
          <p:nvPr/>
        </p:nvSpPr>
        <p:spPr>
          <a:xfrm>
            <a:off x="7270631" y="2281010"/>
            <a:ext cx="2379658" cy="6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27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76" y="1760245"/>
            <a:ext cx="7658894" cy="44792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Solução: busca binária </a:t>
            </a:r>
          </a:p>
          <a:p>
            <a:pPr>
              <a:spcBef>
                <a:spcPts val="0"/>
              </a:spcBef>
            </a:pPr>
            <a:r>
              <a:rPr lang="pt-BR" sz="2800" dirty="0"/>
              <a:t>Se fizermos isso sempre com o elemento do meio da lista, a cada comparação dividiremos a lista em duas, reduzindo nosso tempo de busca.</a:t>
            </a:r>
          </a:p>
          <a:p>
            <a:pPr>
              <a:spcBef>
                <a:spcPts val="0"/>
              </a:spcBef>
            </a:pPr>
            <a:r>
              <a:rPr lang="pt-BR" sz="2800" dirty="0"/>
              <a:t>Se em um determinado momento o vetor, após sucessivas divisões, tiver tamanho zero, então o elemento não está no vetor. </a:t>
            </a:r>
            <a:endParaRPr lang="pt-BR" sz="2400" dirty="0"/>
          </a:p>
          <a:p>
            <a:pPr lvl="1">
              <a:spcBef>
                <a:spcPts val="0"/>
              </a:spcBef>
            </a:pPr>
            <a:endParaRPr lang="pt-BR" sz="2400" dirty="0"/>
          </a:p>
          <a:p>
            <a:pPr>
              <a:spcBef>
                <a:spcPts val="0"/>
              </a:spcBef>
            </a:pPr>
            <a:endParaRPr lang="pt-BR" sz="2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6A0A5C7-FD9E-4614-A1B5-75A18811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62" y="1008784"/>
            <a:ext cx="4441264" cy="6980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C3DAED9-3D9C-4E76-B3FA-E4369DF4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670" y="2150511"/>
            <a:ext cx="4441264" cy="69803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8E33CAA-A192-4FA6-AB39-5F2A1F339AE2}"/>
              </a:ext>
            </a:extLst>
          </p:cNvPr>
          <p:cNvSpPr/>
          <p:nvPr/>
        </p:nvSpPr>
        <p:spPr>
          <a:xfrm>
            <a:off x="10575235" y="2150511"/>
            <a:ext cx="2519699" cy="6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87A584D-0271-496F-BCCE-07F34771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50" y="3845977"/>
            <a:ext cx="4441264" cy="69803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3D04DB8-A9B0-450B-92A7-94D833319B0C}"/>
              </a:ext>
            </a:extLst>
          </p:cNvPr>
          <p:cNvSpPr/>
          <p:nvPr/>
        </p:nvSpPr>
        <p:spPr>
          <a:xfrm>
            <a:off x="10416209" y="3845977"/>
            <a:ext cx="3434305" cy="69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79C079-A867-4704-AFC2-8A8DE051E0CF}"/>
              </a:ext>
            </a:extLst>
          </p:cNvPr>
          <p:cNvSpPr txBox="1"/>
          <p:nvPr/>
        </p:nvSpPr>
        <p:spPr>
          <a:xfrm>
            <a:off x="8945217" y="469482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 = 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707AE3-3D36-4593-A252-C0B38390440A}"/>
              </a:ext>
            </a:extLst>
          </p:cNvPr>
          <p:cNvSpPr txBox="1"/>
          <p:nvPr/>
        </p:nvSpPr>
        <p:spPr>
          <a:xfrm flipH="1">
            <a:off x="10032309" y="5171719"/>
            <a:ext cx="130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Valor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88236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75" y="1760245"/>
            <a:ext cx="10508111" cy="44792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1 Inicialização </a:t>
            </a:r>
          </a:p>
          <a:p>
            <a:pPr marL="457200" lvl="1" indent="0">
              <a:spcBef>
                <a:spcPts val="0"/>
              </a:spcBef>
              <a:buNone/>
            </a:pP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direita, esquerda, meio;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encontrado = 0; /*Falso*/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esquerda = 0;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direita = TAMANHO - 1;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6042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75" y="1760245"/>
            <a:ext cx="10508111" cy="44792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sz="2800" dirty="0"/>
              <a:t>2 Busca 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(esquerda&lt;=direita &amp;&amp; !encontrado){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meio=(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direita+esquerda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)/2;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(vetor[meio] == valor) encontrado = 1; /*Verdadeiro*/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(valor &lt; vetor[meio]) direita = meio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esquerda = meio + 1;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1095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75" y="1760245"/>
            <a:ext cx="10508111" cy="447923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3 Tratamento do Resultado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(encontrado){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("Valor %d encontrado na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%d\n", vetor[meio], meio);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("Valor %d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n~ao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encontrado\n", valor);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25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 - </a:t>
            </a:r>
            <a:r>
              <a:rPr lang="pt-BR" sz="2800" dirty="0"/>
              <a:t>EFICIÊNCIA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75" y="1760245"/>
            <a:ext cx="10508111" cy="44792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Quanto tempo a busca binária demora para executar? 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Em outras palavras, quantas vezes a comparação vetor[i] == valor é executada?</a:t>
            </a:r>
          </a:p>
          <a:p>
            <a:pPr>
              <a:spcBef>
                <a:spcPts val="0"/>
              </a:spcBef>
            </a:pPr>
            <a:endParaRPr lang="pt-BR" sz="2800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Caso valor não exista no vetor, log2 (n) vezes.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Caso valor exista no vetor: 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1 vez no melhor caso (valor é a mediana do vetor). 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log2 (n) vezes no caso médio.</a:t>
            </a:r>
          </a:p>
          <a:p>
            <a:pPr>
              <a:spcBef>
                <a:spcPts val="0"/>
              </a:spcBef>
            </a:pPr>
            <a:endParaRPr lang="pt-BR" sz="28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 err="1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Obs</a:t>
            </a:r>
            <a:r>
              <a:rPr lang="pt-BR" sz="2200" dirty="0">
                <a:solidFill>
                  <a:srgbClr val="FFC000"/>
                </a:solidFill>
                <a:latin typeface="+mj-lt"/>
                <a:cs typeface="Courier New" panose="02070309020205020404" pitchFamily="49" charset="0"/>
              </a:rPr>
              <a:t>: O logaritmo de base 2 aparece porque sempre dividimos o intervalo ao meio.</a:t>
            </a:r>
          </a:p>
          <a:p>
            <a:pPr>
              <a:spcBef>
                <a:spcPts val="0"/>
              </a:spcBef>
            </a:pPr>
            <a:endParaRPr lang="pt-BR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4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75" y="1760245"/>
            <a:ext cx="10508111" cy="447923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endParaRPr lang="pt-BR" sz="2800" dirty="0"/>
          </a:p>
          <a:p>
            <a:pPr>
              <a:spcBef>
                <a:spcPts val="0"/>
              </a:spcBef>
            </a:pPr>
            <a:r>
              <a:rPr lang="pt-BR" sz="2800" dirty="0"/>
              <a:t>Implemente em código uma versão para o algoritmo da busca binária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BR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9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— Definição Coleção de variáveis do mesmo tipo referenciada por um nome comum. </a:t>
            </a:r>
          </a:p>
          <a:p>
            <a:pPr lvl="1"/>
            <a:r>
              <a:rPr lang="pt-BR" dirty="0"/>
              <a:t> O acesso aos valores é por meio de índice das  posições contíguas na memória.</a:t>
            </a:r>
          </a:p>
          <a:p>
            <a:pPr lvl="1"/>
            <a:r>
              <a:rPr lang="pt-BR" dirty="0"/>
              <a:t>tamanho pré-definido índices fora dos limites podem causar comportamento anômalo do código.</a:t>
            </a:r>
          </a:p>
          <a:p>
            <a:r>
              <a:rPr lang="pt-BR" dirty="0"/>
              <a:t>Como verificar se existe um  valor inserido no vetor?</a:t>
            </a:r>
          </a:p>
          <a:p>
            <a:r>
              <a:rPr lang="pt-BR" dirty="0"/>
              <a:t>Buscar o valor.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5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–Busca sequencial </a:t>
            </a:r>
            <a:r>
              <a:rPr lang="pt-BR" dirty="0" err="1"/>
              <a:t>vs</a:t>
            </a:r>
            <a:r>
              <a:rPr lang="pt-BR" dirty="0"/>
              <a:t>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249" y="1948135"/>
            <a:ext cx="10508111" cy="44792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Para n = 1000,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Busca sequencial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melhor caso = 1</a:t>
            </a:r>
            <a:r>
              <a:rPr lang="pt-BR" sz="2400" dirty="0">
                <a:cs typeface="Courier New" panose="02070309020205020404" pitchFamily="49" charset="0"/>
              </a:rPr>
              <a:t>comparação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pior caso = 1000 comparações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caso médio = 500 comparações.</a:t>
            </a:r>
          </a:p>
          <a:p>
            <a:pPr>
              <a:spcBef>
                <a:spcPts val="0"/>
              </a:spcBef>
            </a:pPr>
            <a:r>
              <a:rPr lang="pt-BR" sz="2800" dirty="0">
                <a:latin typeface="+mj-lt"/>
                <a:cs typeface="Courier New" panose="02070309020205020404" pitchFamily="49" charset="0"/>
              </a:rPr>
              <a:t>Busca binária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cs typeface="Courier New" panose="02070309020205020404" pitchFamily="49" charset="0"/>
              </a:rPr>
              <a:t>melhor caso = 1comparação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cs typeface="Courier New" panose="02070309020205020404" pitchFamily="49" charset="0"/>
              </a:rPr>
              <a:t>log2 (n) vezes no caso médio.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pior caso =  10 comparações. </a:t>
            </a:r>
          </a:p>
          <a:p>
            <a:pPr lvl="1">
              <a:spcBef>
                <a:spcPts val="0"/>
              </a:spcBef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O algoritmo de busca binária supõe que o vetor está ordenado. Ordenar um vetor também tem um custo, superior ao custo da busca sequencial.</a:t>
            </a:r>
          </a:p>
          <a:p>
            <a:pPr>
              <a:spcBef>
                <a:spcPts val="0"/>
              </a:spcBef>
            </a:pPr>
            <a:endParaRPr lang="pt-BR" sz="2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63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632F-7212-4129-B90A-584742E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–Busca sequencial 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FF6E05-3B8D-4885-9E1A-12E1E5DA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  <a:p>
            <a:r>
              <a:rPr lang="pt-BR" dirty="0"/>
              <a:t>Dado um vetor de 250 números aleatórios implemente:</a:t>
            </a:r>
          </a:p>
          <a:p>
            <a:pPr lvl="1"/>
            <a:r>
              <a:rPr lang="pt-BR" dirty="0"/>
              <a:t>Uma função de busca sequencial</a:t>
            </a:r>
          </a:p>
          <a:p>
            <a:pPr lvl="1"/>
            <a:r>
              <a:rPr lang="pt-BR" dirty="0"/>
              <a:t>Uma função de busca binária</a:t>
            </a:r>
          </a:p>
          <a:p>
            <a:pPr lvl="1"/>
            <a:r>
              <a:rPr lang="pt-BR" dirty="0"/>
              <a:t>A leitura de um número pelo usuário e exiba em qual posição encontra-se o número escolhido.</a:t>
            </a:r>
          </a:p>
          <a:p>
            <a:r>
              <a:rPr lang="pt-BR" dirty="0"/>
              <a:t>Enviar no BlackBoard como .</a:t>
            </a:r>
            <a:r>
              <a:rPr lang="pt-BR" dirty="0" err="1"/>
              <a:t>doc</a:t>
            </a:r>
            <a:r>
              <a:rPr lang="pt-BR" dirty="0"/>
              <a:t>, .</a:t>
            </a:r>
            <a:r>
              <a:rPr lang="pt-BR" dirty="0" err="1"/>
              <a:t>docx</a:t>
            </a:r>
            <a:r>
              <a:rPr lang="pt-BR" dirty="0"/>
              <a:t>, ou </a:t>
            </a:r>
            <a:r>
              <a:rPr lang="pt-BR"/>
              <a:t>pdf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2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</a:t>
            </a:r>
            <a:r>
              <a:rPr lang="pt-BR" sz="2400" dirty="0"/>
              <a:t> Definição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Busca - Definição do problema</a:t>
            </a:r>
          </a:p>
          <a:p>
            <a:r>
              <a:rPr lang="pt-BR" dirty="0"/>
              <a:t>Problema: Dada uma coleção de N elementos, pretende-se saber se um determinado elemento (valor) está presente nessa coleção. Determinar a posição desse elemento (valor) em um conjunto de elementos. </a:t>
            </a:r>
          </a:p>
        </p:txBody>
      </p:sp>
    </p:spTree>
    <p:extLst>
      <p:ext uri="{BB962C8B-B14F-4D97-AF65-F5344CB8AC3E}">
        <p14:creationId xmlns:p14="http://schemas.microsoft.com/office/powerpoint/2010/main" val="192890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sz="3200" dirty="0" err="1"/>
              <a:t>int</a:t>
            </a:r>
            <a:r>
              <a:rPr lang="pt-BR" sz="3200" dirty="0"/>
              <a:t> v[ ] = {3, 5, 7, 11, 21, 35, 42, 59, 72}</a:t>
            </a:r>
          </a:p>
          <a:p>
            <a:r>
              <a:rPr lang="pt-BR" sz="3200" dirty="0"/>
              <a:t> Problema: </a:t>
            </a:r>
          </a:p>
          <a:p>
            <a:pPr lvl="1"/>
            <a:r>
              <a:rPr lang="pt-BR" sz="2800" dirty="0"/>
              <a:t>Como encontrar o valor 82?</a:t>
            </a:r>
          </a:p>
          <a:p>
            <a:pPr lvl="1"/>
            <a:r>
              <a:rPr lang="pt-BR" sz="2800" dirty="0"/>
              <a:t> Como determinar a posição do valor 21?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1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Tipos de Busca:</a:t>
            </a:r>
          </a:p>
          <a:p>
            <a:pPr lvl="1"/>
            <a:r>
              <a:rPr lang="pt-BR" sz="2800" dirty="0"/>
              <a:t>Busca sequencial ou linear]</a:t>
            </a:r>
          </a:p>
          <a:p>
            <a:pPr lvl="1"/>
            <a:r>
              <a:rPr lang="pt-BR" sz="2800" dirty="0"/>
              <a:t> Busca binária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57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5197F-9918-4310-91B5-25E57C03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sequencial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BF402-7067-4B3E-BDCA-51AF2240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A busca sequencial</a:t>
            </a:r>
          </a:p>
          <a:p>
            <a:pPr marL="0" indent="0">
              <a:buNone/>
            </a:pPr>
            <a:r>
              <a:rPr lang="pt-BR" dirty="0"/>
              <a:t>O algoritmo percorrer o vetor desde a primeira posição até a última. </a:t>
            </a:r>
          </a:p>
          <a:p>
            <a:pPr marL="0" indent="0">
              <a:buNone/>
            </a:pPr>
            <a:r>
              <a:rPr lang="pt-BR" dirty="0"/>
              <a:t>Para cada posição i, comparamos vetor[i] com valor. </a:t>
            </a:r>
          </a:p>
          <a:p>
            <a:pPr marL="0" indent="0">
              <a:buNone/>
            </a:pPr>
            <a:r>
              <a:rPr lang="pt-BR" dirty="0"/>
              <a:t>	Se forem iguais dizemos que valor existe. </a:t>
            </a:r>
          </a:p>
          <a:p>
            <a:pPr marL="0" indent="0">
              <a:buNone/>
            </a:pPr>
            <a:r>
              <a:rPr lang="pt-BR" dirty="0"/>
              <a:t>Se chegarmos ao fim do vetor sem sucesso dizemos que valor não existe. </a:t>
            </a:r>
          </a:p>
        </p:txBody>
      </p:sp>
    </p:spTree>
    <p:extLst>
      <p:ext uri="{BB962C8B-B14F-4D97-AF65-F5344CB8AC3E}">
        <p14:creationId xmlns:p14="http://schemas.microsoft.com/office/powerpoint/2010/main" val="204973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sequencial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3100" dirty="0"/>
              <a:t>1 Inicialização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 =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encontrado = 0; //falso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3300" dirty="0"/>
              <a:t> 2 Busca </a:t>
            </a:r>
          </a:p>
          <a:p>
            <a:pPr marL="0" indent="0">
              <a:spcBef>
                <a:spcPts val="0"/>
              </a:spcBef>
              <a:buNone/>
            </a:pPr>
            <a:endParaRPr lang="pt-BR" sz="3300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 &lt; TAMANHO &amp;&amp; !encontrado)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(vetor[i] == valor)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 encontrado = 1; /*Verdadeiro*/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 i++;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47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sequencial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3200" dirty="0"/>
              <a:t>3 Tratamento do Resultado</a:t>
            </a:r>
          </a:p>
          <a:p>
            <a:pPr marL="0" indent="0">
              <a:spcBef>
                <a:spcPts val="0"/>
              </a:spcBef>
              <a:buNone/>
            </a:pPr>
            <a:endParaRPr lang="pt-BR" sz="32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(encontrado)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("Valor %d está na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%d\n", vetor[i],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("Valor %d não encontrado\n", valor);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1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9D04E-A555-46F8-8FBA-68DD1F8D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 – Busca Sequencial - </a:t>
            </a:r>
            <a:r>
              <a:rPr lang="pt-BR" sz="2400" dirty="0"/>
              <a:t>Eficiência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961A4-CC54-4086-81C6-4A8E15ED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204" y="4012026"/>
            <a:ext cx="9905999" cy="35417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Caso valor não esteja presente no vetor, n vezes.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Caso valor esteja presente no vetor: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1 vez no melhor caso (valor está na primeira posição).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N vezes no pior caso (valor está na ultima posição).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	N/2 vezes no caso médio.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06E6FA-47F0-4059-B669-291C0BA99502}"/>
              </a:ext>
            </a:extLst>
          </p:cNvPr>
          <p:cNvSpPr/>
          <p:nvPr/>
        </p:nvSpPr>
        <p:spPr>
          <a:xfrm>
            <a:off x="1775791" y="1855305"/>
            <a:ext cx="8242852" cy="185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2"/>
                </a:solidFill>
              </a:rPr>
              <a:t>Quanto tempo a busca sequencial demora para executar? </a:t>
            </a:r>
          </a:p>
          <a:p>
            <a:pPr algn="ctr"/>
            <a:r>
              <a:rPr lang="pt-BR" sz="2400" dirty="0">
                <a:solidFill>
                  <a:schemeClr val="bg2"/>
                </a:solidFill>
              </a:rPr>
              <a:t>Em outras palavras, quantas vezes a comparação</a:t>
            </a:r>
          </a:p>
          <a:p>
            <a:pPr algn="ctr"/>
            <a:r>
              <a:rPr lang="pt-BR" sz="2400" dirty="0">
                <a:solidFill>
                  <a:schemeClr val="bg2"/>
                </a:solidFill>
              </a:rPr>
              <a:t> vetor[i] == valor</a:t>
            </a:r>
          </a:p>
          <a:p>
            <a:pPr algn="ctr"/>
            <a:r>
              <a:rPr lang="pt-BR" sz="2400" dirty="0">
                <a:solidFill>
                  <a:schemeClr val="bg2"/>
                </a:solidFill>
              </a:rPr>
              <a:t>é executada? </a:t>
            </a:r>
          </a:p>
        </p:txBody>
      </p:sp>
    </p:spTree>
    <p:extLst>
      <p:ext uri="{BB962C8B-B14F-4D97-AF65-F5344CB8AC3E}">
        <p14:creationId xmlns:p14="http://schemas.microsoft.com/office/powerpoint/2010/main" val="4198645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329</TotalTime>
  <Words>1114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Tw Cen MT</vt:lpstr>
      <vt:lpstr>Circuito</vt:lpstr>
      <vt:lpstr>estrutura de dados 1– 40 horas</vt:lpstr>
      <vt:lpstr>Aula 5 – Busca</vt:lpstr>
      <vt:lpstr>Aula 5 – Busca Definição</vt:lpstr>
      <vt:lpstr>Aula 5 – Busca</vt:lpstr>
      <vt:lpstr>Aula 5 – Busca</vt:lpstr>
      <vt:lpstr>Aula 5 – Busca sequencial</vt:lpstr>
      <vt:lpstr>Aula 5 – Busca sequencial</vt:lpstr>
      <vt:lpstr>Aula 5 – Busca sequencial</vt:lpstr>
      <vt:lpstr>Aula 5 – Busca Sequencial - Eficiência</vt:lpstr>
      <vt:lpstr>Aula 5 – Busca Sequencial</vt:lpstr>
      <vt:lpstr>Aula 5 – Busca BinÁria</vt:lpstr>
      <vt:lpstr>Aula 5 – Busca Binária</vt:lpstr>
      <vt:lpstr>Aula 5 – Busca Binária</vt:lpstr>
      <vt:lpstr>Aula 5 – Busca Binária</vt:lpstr>
      <vt:lpstr>Aula 5 – Busca Binária</vt:lpstr>
      <vt:lpstr>Aula 5 – Busca Binária</vt:lpstr>
      <vt:lpstr>Aula 5 – Busca Binária</vt:lpstr>
      <vt:lpstr>Aula 5 – Busca Binária - EFICIÊNCIA</vt:lpstr>
      <vt:lpstr>Aula 5 – Busca Binária</vt:lpstr>
      <vt:lpstr>Aula 5 –Busca sequencial vs Binária</vt:lpstr>
      <vt:lpstr>Aula 5 –Busca sequencial e Binária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64</cp:revision>
  <dcterms:created xsi:type="dcterms:W3CDTF">2019-08-12T18:58:48Z</dcterms:created>
  <dcterms:modified xsi:type="dcterms:W3CDTF">2021-03-12T11:37:06Z</dcterms:modified>
</cp:coreProperties>
</file>