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1" r:id="rId3"/>
    <p:sldId id="281" r:id="rId4"/>
    <p:sldId id="282" r:id="rId5"/>
    <p:sldId id="283" r:id="rId6"/>
    <p:sldId id="284" r:id="rId7"/>
    <p:sldId id="285" r:id="rId8"/>
    <p:sldId id="303" r:id="rId9"/>
    <p:sldId id="286" r:id="rId10"/>
    <p:sldId id="287" r:id="rId11"/>
    <p:sldId id="288" r:id="rId12"/>
    <p:sldId id="289" r:id="rId13"/>
    <p:sldId id="302" r:id="rId14"/>
    <p:sldId id="280" r:id="rId15"/>
    <p:sldId id="295" r:id="rId16"/>
    <p:sldId id="296" r:id="rId17"/>
    <p:sldId id="300" r:id="rId18"/>
    <p:sldId id="297" r:id="rId19"/>
    <p:sldId id="298" r:id="rId20"/>
    <p:sldId id="310" r:id="rId21"/>
    <p:sldId id="304" r:id="rId22"/>
    <p:sldId id="305" r:id="rId23"/>
    <p:sldId id="306" r:id="rId24"/>
    <p:sldId id="307" r:id="rId25"/>
    <p:sldId id="308" r:id="rId26"/>
    <p:sldId id="309" r:id="rId27"/>
    <p:sldId id="299" r:id="rId28"/>
    <p:sldId id="29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dainf.ct.utfpr.edu.br/~maurofonseca/lib/exe/fetch.php?media=cursos:if63c:if63ced_08_ordenacao.pdf" TargetMode="External"/><Relationship Id="rId2" Type="http://schemas.openxmlformats.org/officeDocument/2006/relationships/hyperlink" Target="https://www.treinaweb.com.br/blog/conheca-os-principais-algoritmos-de-ordenaca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nf.ufg.br/~hebert/disc/aed1/AED1_04_ordenacao1.pdf" TargetMode="External"/><Relationship Id="rId4" Type="http://schemas.openxmlformats.org/officeDocument/2006/relationships/hyperlink" Target="https://homepages.dcc.ufmg.br/~cunha/teaching/20121/aeds2/sortingcmp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estrutura de dados 1</a:t>
            </a:r>
            <a:r>
              <a:rPr lang="pt-BR" sz="1800" dirty="0"/>
              <a:t>– 60 horas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Prof</a:t>
            </a:r>
            <a:r>
              <a:rPr lang="pt-BR" dirty="0"/>
              <a:t>: Juliano Ratusznei.</a:t>
            </a:r>
          </a:p>
          <a:p>
            <a:r>
              <a:rPr lang="pt-BR" dirty="0" err="1"/>
              <a:t>Email</a:t>
            </a:r>
            <a:r>
              <a:rPr lang="pt-BR" dirty="0"/>
              <a:t>: juliano.ratusznei@unicid.edu.br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157" y="3719604"/>
            <a:ext cx="3819843" cy="82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09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0C6C8-D7CC-4E50-B344-04D5F968C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de Ordenação – </a:t>
            </a:r>
            <a:r>
              <a:rPr lang="pt-BR" sz="2800" dirty="0"/>
              <a:t>inserção -algoritmo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73B08690-27F1-44EB-A225-D2C72E924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1481" y="2097088"/>
            <a:ext cx="4390804" cy="3541712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FF60C00-135B-4A1E-8EAD-356D4CDF83C2}"/>
              </a:ext>
            </a:extLst>
          </p:cNvPr>
          <p:cNvSpPr/>
          <p:nvPr/>
        </p:nvSpPr>
        <p:spPr>
          <a:xfrm>
            <a:off x="721663" y="2382010"/>
            <a:ext cx="660678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cs typeface="Courier New" panose="02070309020205020404" pitchFamily="49" charset="0"/>
              </a:rPr>
              <a:t>Função algorítmica do ordenação por inserção.</a:t>
            </a:r>
            <a:r>
              <a:rPr lang="pt-BR" sz="1600" dirty="0">
                <a:cs typeface="Courier New" panose="02070309020205020404" pitchFamily="49" charset="0"/>
              </a:rPr>
              <a:t>  </a:t>
            </a:r>
          </a:p>
          <a:p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insercaoSort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v,int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for (j = 1; j &lt; n; ++j) {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 = v[j];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(i = j-1; i &gt;= 0 &amp;&amp; v[i] &gt; x; --i) 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v[i+1] = v[i];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v[i+1] = x;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000" dirty="0">
                <a:latin typeface="+mj-lt"/>
                <a:cs typeface="Courier New" panose="02070309020205020404" pitchFamily="49" charset="0"/>
              </a:rPr>
              <a:t>É possível acompanha as iterações na figura ao lado do exemplo do slide anterior.</a:t>
            </a:r>
          </a:p>
        </p:txBody>
      </p:sp>
    </p:spTree>
    <p:extLst>
      <p:ext uri="{BB962C8B-B14F-4D97-AF65-F5344CB8AC3E}">
        <p14:creationId xmlns:p14="http://schemas.microsoft.com/office/powerpoint/2010/main" val="3423602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F2783-97F1-442A-A3A9-042202F18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de Ordenação – </a:t>
            </a:r>
            <a:r>
              <a:rPr lang="pt-BR" sz="2800" dirty="0"/>
              <a:t>inserção -Desempenho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87386B-DD61-4D69-9585-ABA16EB49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Desempenho do algoritmo:</a:t>
            </a:r>
          </a:p>
          <a:p>
            <a:pPr lvl="1"/>
            <a:r>
              <a:rPr lang="pt-BR" dirty="0"/>
              <a:t>Quantas vezes a função inserção compara x com um elemento do vetor? </a:t>
            </a:r>
          </a:p>
          <a:p>
            <a:pPr lvl="2"/>
            <a:r>
              <a:rPr lang="pt-BR" dirty="0"/>
              <a:t>Comparação v[i] &gt; x? </a:t>
            </a:r>
          </a:p>
          <a:p>
            <a:pPr lvl="1"/>
            <a:r>
              <a:rPr lang="pt-BR" dirty="0"/>
              <a:t> Esse número está diretamente relacionado com a sequência de valores de i ao longo da execução da função. </a:t>
            </a:r>
          </a:p>
          <a:p>
            <a:pPr lvl="2"/>
            <a:r>
              <a:rPr lang="pt-BR" dirty="0"/>
              <a:t> Para cada valor de j, a variável i assume, no pior caso, os valores j-1,  . . . ,  0 .</a:t>
            </a:r>
          </a:p>
          <a:p>
            <a:pPr lvl="2"/>
            <a:r>
              <a:rPr lang="pt-BR" dirty="0"/>
              <a:t>Complexidade de  n(n-1)/2 menos que a metade de n</a:t>
            </a:r>
            <a:r>
              <a:rPr lang="pt-BR" baseline="30000" dirty="0"/>
              <a:t>2</a:t>
            </a:r>
          </a:p>
          <a:p>
            <a:pPr marL="914400" lvl="2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1321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F2783-97F1-442A-A3A9-042202F18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de Ordenação – </a:t>
            </a:r>
            <a:r>
              <a:rPr lang="pt-BR" sz="2800" dirty="0"/>
              <a:t>inserção -Desempenho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87386B-DD61-4D69-9585-ABA16EB49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Desempenho do algoritmo:</a:t>
            </a:r>
          </a:p>
          <a:p>
            <a:r>
              <a:rPr lang="pt-BR" dirty="0"/>
              <a:t>O tempo é proporcional ao número de execuções da comparação v[i] &gt; x .  Logo, o consumo de tempo da função cresce, no pior caso, como o quadrado do tamanho do vetor.  Se um vetor de tamanho N consome T segundos então um vetor de tamanho 2N consumirá  4T  segundos e um vetor de tamanho 10N consumirá  100T  segundos</a:t>
            </a:r>
          </a:p>
          <a:p>
            <a:r>
              <a:rPr lang="pt-BR" dirty="0"/>
              <a:t>Pode se concluir que o algoritmo de inserção funciona bem para vetores pequenos.</a:t>
            </a:r>
          </a:p>
        </p:txBody>
      </p:sp>
    </p:spTree>
    <p:extLst>
      <p:ext uri="{BB962C8B-B14F-4D97-AF65-F5344CB8AC3E}">
        <p14:creationId xmlns:p14="http://schemas.microsoft.com/office/powerpoint/2010/main" val="3453727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23427-6E80-CA67-6F2B-7C946520A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639" y="2689715"/>
            <a:ext cx="9905998" cy="1478570"/>
          </a:xfrm>
        </p:spPr>
        <p:txBody>
          <a:bodyPr/>
          <a:lstStyle/>
          <a:p>
            <a:pPr algn="ctr"/>
            <a:r>
              <a:rPr lang="pt-BR" dirty="0"/>
              <a:t>Método de ordenação por Seleção</a:t>
            </a:r>
          </a:p>
        </p:txBody>
      </p:sp>
    </p:spTree>
    <p:extLst>
      <p:ext uri="{BB962C8B-B14F-4D97-AF65-F5344CB8AC3E}">
        <p14:creationId xmlns:p14="http://schemas.microsoft.com/office/powerpoint/2010/main" val="3650349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C44B4-CE91-4E32-B0A2-B0D92018F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de Ordenação Por Seleção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ED1DA0-3920-4FFD-838D-E8CFB2274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err="1"/>
              <a:t>Selection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 ou </a:t>
            </a:r>
            <a:r>
              <a:rPr lang="pt-BR" b="1" dirty="0"/>
              <a:t>Ordenação por seleção</a:t>
            </a:r>
          </a:p>
          <a:p>
            <a:pPr algn="just"/>
            <a:r>
              <a:rPr lang="pt-BR" dirty="0"/>
              <a:t>A ordenação por seleção utiliza a seguinte estratégia</a:t>
            </a:r>
          </a:p>
          <a:p>
            <a:pPr lvl="1" algn="just"/>
            <a:r>
              <a:rPr lang="pt-BR" dirty="0"/>
              <a:t>seleciona o menor elemento do vetor</a:t>
            </a:r>
          </a:p>
          <a:p>
            <a:pPr lvl="1" algn="just"/>
            <a:r>
              <a:rPr lang="pt-BR" dirty="0"/>
              <a:t>depois o segundo menor</a:t>
            </a:r>
          </a:p>
          <a:p>
            <a:pPr lvl="1" algn="just"/>
            <a:r>
              <a:rPr lang="pt-BR" dirty="0"/>
              <a:t> depois o terceiro menor</a:t>
            </a:r>
          </a:p>
          <a:p>
            <a:pPr lvl="1" algn="just"/>
            <a:r>
              <a:rPr lang="pt-BR" dirty="0"/>
              <a:t>...</a:t>
            </a:r>
          </a:p>
          <a:p>
            <a:pPr lvl="1" algn="just"/>
            <a:r>
              <a:rPr lang="pt-BR" dirty="0"/>
              <a:t>e assim por diante até o final do vetor.</a:t>
            </a:r>
          </a:p>
          <a:p>
            <a:pPr algn="just"/>
            <a:endParaRPr lang="pt-BR" dirty="0"/>
          </a:p>
        </p:txBody>
      </p:sp>
      <p:pic>
        <p:nvPicPr>
          <p:cNvPr id="5" name="Imagem 4" descr="Uma imagem contendo relógio&#10;&#10;Descrição gerada automaticamente">
            <a:extLst>
              <a:ext uri="{FF2B5EF4-FFF2-40B4-BE49-F238E27FC236}">
                <a16:creationId xmlns:a16="http://schemas.microsoft.com/office/drawing/2014/main" id="{4410DE1C-8183-4AA1-8EED-B389C4D1A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950" y="2097088"/>
            <a:ext cx="9525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06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C44B4-CE91-4E32-B0A2-B0D92018F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de Ordenação Por Seleção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ED1DA0-3920-4FFD-838D-E8CFB2274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6859587" cy="354171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 ordenação por seleção ou </a:t>
            </a:r>
            <a:r>
              <a:rPr lang="pt-BR" dirty="0" err="1"/>
              <a:t>selection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 consiste em selecionar o menor item e colocar na primeira posição, selecionar o segundo menor item e colocar na segunda posição, segue estes passos até que reste um único elemento. </a:t>
            </a:r>
          </a:p>
          <a:p>
            <a:pPr algn="just"/>
            <a:r>
              <a:rPr lang="pt-BR" dirty="0"/>
              <a:t>Para todos os casos (melhor, médio e pior caso) possui complexidade C(n) = O(n²) </a:t>
            </a:r>
          </a:p>
        </p:txBody>
      </p:sp>
      <p:pic>
        <p:nvPicPr>
          <p:cNvPr id="6" name="Imagem 5" descr="Uma imagem contendo natureza, pássaro, chuva, bando&#10;&#10;Descrição gerada automaticamente">
            <a:extLst>
              <a:ext uri="{FF2B5EF4-FFF2-40B4-BE49-F238E27FC236}">
                <a16:creationId xmlns:a16="http://schemas.microsoft.com/office/drawing/2014/main" id="{5C024CD6-0E36-4A53-9BC1-2B0C2AE34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2648744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27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C44B4-CE91-4E32-B0A2-B0D92018F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de Ordenação Por Seleção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ED1DA0-3920-4FFD-838D-E8CFB2274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01800"/>
            <a:ext cx="9905999" cy="49910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v[TAMANHO],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pPr marL="0" indent="0" algn="just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i,j,aux,posicaoMenor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just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for (i = 0; i &lt; n-1; i++) {</a:t>
            </a:r>
          </a:p>
          <a:p>
            <a:pPr marL="0" indent="0" algn="just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posicaoMenor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i;</a:t>
            </a:r>
          </a:p>
          <a:p>
            <a:pPr marL="0" indent="0" algn="just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(j = i+1; j &lt; n; j++)</a:t>
            </a:r>
          </a:p>
          <a:p>
            <a:pPr marL="0" indent="0" algn="just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(v[j] &lt; v[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posicaoMenor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posicaoMenor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j;</a:t>
            </a:r>
          </a:p>
          <a:p>
            <a:pPr marL="0" indent="0" algn="just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v[i];</a:t>
            </a:r>
          </a:p>
          <a:p>
            <a:pPr marL="0" indent="0" algn="just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v[i] = v[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posicaoMenor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 algn="just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v[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posicaoMenor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just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algn="just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5" name="Imagem 4" descr="Uma imagem contendo relógio&#10;&#10;Descrição gerada automaticamente">
            <a:extLst>
              <a:ext uri="{FF2B5EF4-FFF2-40B4-BE49-F238E27FC236}">
                <a16:creationId xmlns:a16="http://schemas.microsoft.com/office/drawing/2014/main" id="{4410DE1C-8183-4AA1-8EED-B389C4D1A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950" y="2287588"/>
            <a:ext cx="9525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13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4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7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76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4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6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7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8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9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0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1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2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3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92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E7C44B4-CE91-4E32-B0A2-B0D92018F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pt-BR" sz="2800">
                <a:solidFill>
                  <a:srgbClr val="FFFFFF"/>
                </a:solidFill>
              </a:rPr>
              <a:t>Métodos de Ordenação Por Seleção</a:t>
            </a:r>
          </a:p>
        </p:txBody>
      </p:sp>
      <p:sp useBgFill="1">
        <p:nvSpPr>
          <p:cNvPr id="94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D9CEDA1-D47D-441C-95D7-061AC393B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788" y="1719608"/>
            <a:ext cx="6112382" cy="330483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ED1DA0-3920-4FFD-838D-E8CFB2274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1410" y="2249487"/>
            <a:ext cx="4635827" cy="354171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1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selectionSort</a:t>
            </a:r>
            <a:r>
              <a:rPr lang="pt-BR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1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v[TAMANHO],</a:t>
            </a:r>
            <a:r>
              <a:rPr lang="pt-BR" sz="11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1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i,j,aux,posicaoMenor</a:t>
            </a:r>
            <a:r>
              <a:rPr lang="pt-BR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for (i = 0; i &lt; n-1; i++)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1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posicaoMenor</a:t>
            </a:r>
            <a:r>
              <a:rPr lang="pt-BR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for (j = i+1; j &lt; n; j++)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1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(v[j] &lt; v[</a:t>
            </a:r>
            <a:r>
              <a:rPr lang="pt-BR" sz="11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posicaoMenor</a:t>
            </a:r>
            <a:r>
              <a:rPr lang="pt-BR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lang="pt-BR" sz="11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posicaoMenor</a:t>
            </a:r>
            <a:r>
              <a:rPr lang="pt-BR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j;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1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v[i];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v[i] = v[</a:t>
            </a:r>
            <a:r>
              <a:rPr lang="pt-BR" sz="11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posicaoMenor</a:t>
            </a:r>
            <a:r>
              <a:rPr lang="pt-BR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v[</a:t>
            </a:r>
            <a:r>
              <a:rPr lang="pt-BR" sz="11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posicaoMenor</a:t>
            </a:r>
            <a:r>
              <a:rPr lang="pt-BR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pt-BR" sz="1100" dirty="0" err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pt-BR" sz="1100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0274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C44B4-CE91-4E32-B0A2-B0D92018F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de Ordenação Por Seleção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ED1DA0-3920-4FFD-838D-E8CFB2274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Para entender por que o algoritmo está correto, basta observar que no início de cada repetição do for externo, imediatamente antes da comparação</a:t>
            </a:r>
          </a:p>
          <a:p>
            <a:pPr marL="0" indent="0" algn="just">
              <a:buNone/>
            </a:pPr>
            <a:r>
              <a:rPr lang="pt-BR" dirty="0"/>
              <a:t>	 i &lt; n-1,</a:t>
            </a:r>
          </a:p>
          <a:p>
            <a:pPr marL="0" indent="0" algn="just">
              <a:buNone/>
            </a:pPr>
            <a:r>
              <a:rPr lang="pt-BR" dirty="0"/>
              <a:t> 	valem os seguintes invariantes:</a:t>
            </a:r>
          </a:p>
          <a:p>
            <a:pPr lvl="1" algn="just"/>
            <a:r>
              <a:rPr lang="pt-BR" dirty="0"/>
              <a:t>o vetor  v[0..n-1]  é uma permutação do vetor original,</a:t>
            </a:r>
          </a:p>
          <a:p>
            <a:pPr lvl="1" algn="just"/>
            <a:r>
              <a:rPr lang="pt-BR" dirty="0"/>
              <a:t>v[0..i-1] está em ordem crescente e</a:t>
            </a:r>
          </a:p>
          <a:p>
            <a:pPr lvl="1" algn="just"/>
            <a:r>
              <a:rPr lang="pt-BR" dirty="0"/>
              <a:t>v[i-1] ≤ v[i..n-1].</a:t>
            </a:r>
          </a:p>
          <a:p>
            <a:pPr algn="just"/>
            <a:r>
              <a:rPr lang="pt-BR" dirty="0"/>
              <a:t>No início da última iteração, o vetor está em ordem crescente, como desejado.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2C4FC1-6991-4BCA-99FC-66B1EFB6D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2649" y="3003138"/>
            <a:ext cx="709523" cy="260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C44B4-CE91-4E32-B0A2-B0D92018F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de Ordenação Por Seleção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ED1DA0-3920-4FFD-838D-E8CFB2274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Desempenho do algoritmo.</a:t>
            </a:r>
          </a:p>
          <a:p>
            <a:pPr lvl="1" algn="just"/>
            <a:r>
              <a:rPr lang="pt-BR" dirty="0"/>
              <a:t>Tal como o de ordenação por inserção, o algoritmo de ordenação por seleção faz cerca de n2/2 comparações entre elementos do vetor no pior caso.</a:t>
            </a:r>
          </a:p>
          <a:p>
            <a:pPr lvl="1" algn="just"/>
            <a:r>
              <a:rPr lang="pt-BR" dirty="0"/>
              <a:t>Diferentemente do algoritmo de inserção, entretanto, o algoritmo de seleção também faz cerca de n</a:t>
            </a:r>
            <a:r>
              <a:rPr lang="pt-BR" baseline="30000" dirty="0"/>
              <a:t>2</a:t>
            </a:r>
            <a:r>
              <a:rPr lang="pt-BR" dirty="0"/>
              <a:t>/2 comparações no melhor caso.</a:t>
            </a:r>
          </a:p>
          <a:p>
            <a:pPr lvl="2" algn="just"/>
            <a:r>
              <a:rPr lang="pt-BR" dirty="0"/>
              <a:t>por exemplo, quando o vetor já está quase ordenado.</a:t>
            </a:r>
          </a:p>
          <a:p>
            <a:pPr lvl="1" algn="just"/>
            <a:r>
              <a:rPr lang="pt-BR" dirty="0"/>
              <a:t>Assim, o consumo de tempo do algoritmo é sempre proporcional a n</a:t>
            </a:r>
            <a:r>
              <a:rPr lang="pt-BR" baseline="30000" dirty="0"/>
              <a:t>2</a:t>
            </a:r>
            <a:r>
              <a:rPr lang="pt-BR" dirty="0"/>
              <a:t>.  Em vista dessa análise o algoritmo de inserção é preferível ao de seleção.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D2C4FC1-6991-4BCA-99FC-66B1EFB6D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2477" y="2097088"/>
            <a:ext cx="709523" cy="260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4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C44B4-CE91-4E32-B0A2-B0D92018F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de Ordenação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ED1DA0-3920-4FFD-838D-E8CFB2274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Imagine como seria buscar um livro em um catálogo da biblioteca</a:t>
            </a:r>
          </a:p>
          <a:p>
            <a:pPr lvl="1" algn="just"/>
            <a:r>
              <a:rPr lang="pt-BR" dirty="0"/>
              <a:t>O que acontece se os livros não estivessem listados em ordem numérica?</a:t>
            </a:r>
          </a:p>
          <a:p>
            <a:pPr lvl="1" algn="just"/>
            <a:r>
              <a:rPr lang="pt-BR" dirty="0"/>
              <a:t>Seria muito complicado de encontrar o livro desejado.</a:t>
            </a:r>
          </a:p>
          <a:p>
            <a:pPr algn="just"/>
            <a:r>
              <a:rPr lang="pt-BR" dirty="0"/>
              <a:t>Portanto a ordenação ou classificação de registros consiste em organizá-los em ordem crescente ou decrescente e assim facilitar a recuperação desses dados.</a:t>
            </a:r>
          </a:p>
          <a:p>
            <a:pPr algn="just"/>
            <a:r>
              <a:rPr lang="pt-BR" dirty="0"/>
              <a:t>A ordenação tem como objetivo facilitar as buscas e pesquisas de ocorrências de determinado elemento em um conjunto ordenado.</a:t>
            </a:r>
          </a:p>
        </p:txBody>
      </p:sp>
    </p:spTree>
    <p:extLst>
      <p:ext uri="{BB962C8B-B14F-4D97-AF65-F5344CB8AC3E}">
        <p14:creationId xmlns:p14="http://schemas.microsoft.com/office/powerpoint/2010/main" val="3265760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469D4-4851-40E3-AEFF-1AABBA91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de Ordenação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AF3B58-0997-446B-B089-032225491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Bubble </a:t>
            </a:r>
            <a:r>
              <a:rPr lang="pt-BR" sz="3200" dirty="0" err="1"/>
              <a:t>Sort</a:t>
            </a:r>
            <a:endParaRPr lang="pt-BR" sz="3200" dirty="0"/>
          </a:p>
          <a:p>
            <a:r>
              <a:rPr lang="pt-BR" sz="3200" dirty="0"/>
              <a:t>Quick </a:t>
            </a:r>
            <a:r>
              <a:rPr lang="pt-BR" sz="3200" dirty="0" err="1"/>
              <a:t>Sort</a:t>
            </a:r>
            <a:endParaRPr lang="pt-BR" sz="3200" dirty="0"/>
          </a:p>
          <a:p>
            <a:r>
              <a:rPr lang="pt-BR" sz="3200" dirty="0"/>
              <a:t>Merge </a:t>
            </a:r>
            <a:r>
              <a:rPr lang="pt-BR" sz="3200" dirty="0" err="1"/>
              <a:t>Sort</a:t>
            </a:r>
            <a:endParaRPr lang="pt-BR" sz="32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3282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63CE6-75BF-0153-FED1-570AFA1E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bubble</a:t>
            </a: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86D1D2-6474-10E5-5D58-2DB2D6604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067771" cy="3541714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 ordenação por flutuação (literalmente "por bolha"), é um algoritmo de ordenação dos mais simples. A ideia é percorrer o vetor diversas vezes, e a cada passagem fazer flutuar para o topo o maior elemento da sequência. Essa movimentação lembra a forma como as bolhas em um tanque de água procuram seu próprio nível, e disso vem o nome do algoritmo.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melhor caso, o algoritmo executa N operações relevantes, onde N representa o número de elementos do vetor. No pior caso, são feitas N² operações. A complexidade desse algoritmo é de ordem quadrática. Por isso, ele não é recomendado para programas que precisem de velocidade e operem com quantidade elevada de dados.</a:t>
            </a:r>
          </a:p>
          <a:p>
            <a:endParaRPr lang="pt-BR" dirty="0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E6DDD51C-810D-1B21-1594-CAF163FF1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776" y="2097088"/>
            <a:ext cx="3811154" cy="322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936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63CE6-75BF-0153-FED1-570AFA1E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bubble sort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DC74480-869E-0452-9196-7140C9CB2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187" y="-56701"/>
            <a:ext cx="6904224" cy="691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39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63CE6-75BF-0153-FED1-570AFA1E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Quick </a:t>
            </a:r>
            <a:r>
              <a:rPr lang="pt-BR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86D1D2-6474-10E5-5D58-2DB2D6604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7154449" cy="48768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Estratégia de divisão e conquista. A estratégia consiste em rearranjar as chaves de modo que as chaves "menores" precedam as chaves "maiores". Em seguida ordena as duas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sublistas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chaves menores e maiores recursivamente até que a lista completa se encontre ordenada. Os 3  passos são:</a:t>
            </a:r>
          </a:p>
          <a:p>
            <a:pPr marL="800100" lvl="1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Escolha um elemento da lista, denominado pivô;</a:t>
            </a:r>
          </a:p>
          <a:p>
            <a:pPr marL="800100" lvl="1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Particiona: rearranje a lista de forma que todos os elementos anteriores ao pivô sejam menores que ele, e todos os elementos posteriores ao pivô sejam maiores que ele. Ao fim do processo o pivô estará em sua posição final e haverá duas sub listas não ordenadas. Essa operação é denominada partição;</a:t>
            </a: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Recursivamente ordene a sub lista dos elementos menores e a sub lista dos elementos maiores;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caso base da recursão são as listas de tamanho zero ou um, que estão sempre ordenadas. O processo é finito, pois a cada iteração pelo menos um elemento é posto em sua posição final e não será mais manipulado na iteração seguinte. No pior caso, são feitas N² operações, nos demais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NLogN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pt-BR" dirty="0"/>
          </a:p>
        </p:txBody>
      </p:sp>
      <p:pic>
        <p:nvPicPr>
          <p:cNvPr id="2050" name="Picture 2" descr="Animação do algoritmo rearranjando um conjunto de valores consecutivos embaralhados">
            <a:extLst>
              <a:ext uri="{FF2B5EF4-FFF2-40B4-BE49-F238E27FC236}">
                <a16:creationId xmlns:a16="http://schemas.microsoft.com/office/drawing/2014/main" id="{728C86A4-DFCE-A8A0-6737-22F00A1F9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736" y="1747299"/>
            <a:ext cx="3557264" cy="271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084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63CE6-75BF-0153-FED1-570AFA1E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Quick </a:t>
            </a:r>
            <a:r>
              <a:rPr lang="pt-BR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Sort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B04D67F-3478-BD4F-697D-E57592B10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52" y="1873732"/>
            <a:ext cx="5857460" cy="402348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98C96DA-C507-4FC5-AEFB-0B9BEB10C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328" y="185737"/>
            <a:ext cx="4867275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46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63CE6-75BF-0153-FED1-570AFA1E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MERGE</a:t>
            </a:r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86D1D2-6474-10E5-5D58-2DB2D6604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43270"/>
            <a:ext cx="7154449" cy="4876800"/>
          </a:xfrm>
        </p:spPr>
        <p:txBody>
          <a:bodyPr>
            <a:normAutofit fontScale="925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Ordenação por mistura, é um exemplo de algoritmo de ordenação por comparação do tipo dividir-para-conquistar.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Sua ideia básica consiste em Dividir (o problema em vários subproblemas e resolver esses subproblemas através da recursividade) e Conquistar (após todos os subproblemas terem sido resolvidos ocorre a conquista que é a união das resoluções dos subproblemas). Como o algoritmo Merge </a:t>
            </a:r>
            <a:r>
              <a:rPr lang="pt-B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Sort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usa a recursividade, há um alto consumo de memória e tempo de execução, tornando esta técnica não muito eficiente em alguns problemas. Em todos os casos, são feitas </a:t>
            </a:r>
            <a:r>
              <a:rPr lang="pt-B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NLogN</a:t>
            </a:r>
            <a:r>
              <a:rPr lang="pt-B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operações.</a:t>
            </a:r>
            <a:endParaRPr lang="pt-BR" sz="3200" dirty="0"/>
          </a:p>
        </p:txBody>
      </p:sp>
      <p:pic>
        <p:nvPicPr>
          <p:cNvPr id="3074" name="Picture 2" descr="algoritmo mergesort">
            <a:extLst>
              <a:ext uri="{FF2B5EF4-FFF2-40B4-BE49-F238E27FC236}">
                <a16:creationId xmlns:a16="http://schemas.microsoft.com/office/drawing/2014/main" id="{10783721-CAC9-C2A2-0108-9EC8F05F7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897" y="1832183"/>
            <a:ext cx="3460103" cy="292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430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63CE6-75BF-0153-FED1-570AFA1E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Merge </a:t>
            </a:r>
            <a:r>
              <a:rPr lang="pt-BR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Sort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1806674-E2F2-B60B-B925-3AB959DE1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4709"/>
            <a:ext cx="5518271" cy="464259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293F5EF-2DD7-2549-DAC9-556567656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431" y="1214651"/>
            <a:ext cx="6699569" cy="521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24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469D4-4851-40E3-AEFF-1AABBA91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Outros Métodos de Ordenação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AF3B58-0997-446B-B089-032225491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Shell </a:t>
            </a:r>
            <a:r>
              <a:rPr lang="pt-BR" dirty="0" err="1"/>
              <a:t>Sort</a:t>
            </a:r>
            <a:endParaRPr lang="pt-BR" dirty="0"/>
          </a:p>
          <a:p>
            <a:r>
              <a:rPr lang="pt-BR" dirty="0" err="1"/>
              <a:t>Heap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  <a:p>
            <a:r>
              <a:rPr lang="pt-BR" dirty="0" err="1"/>
              <a:t>Bucket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  <a:p>
            <a:r>
              <a:rPr lang="pt-BR" dirty="0" err="1"/>
              <a:t>Cocktail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  <a:p>
            <a:r>
              <a:rPr lang="pt-BR" dirty="0" err="1"/>
              <a:t>Radix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08391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0698F-16C8-4DC4-BC10-619326E5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Referencias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4F430C-EEB6-4754-9A07-8CE8A5645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https://www.treinaweb.com.br/blog/conheca-os-principais-algoritmos-de-ordenacao/</a:t>
            </a:r>
            <a:endParaRPr lang="pt-BR" dirty="0"/>
          </a:p>
          <a:p>
            <a:r>
              <a:rPr lang="pt-BR" dirty="0">
                <a:hlinkClick r:id="rId3"/>
              </a:rPr>
              <a:t>http://dainf.ct.utfpr.edu.br/~maurofonseca/lib/exe/fetch.php?media=cursos:if63c:if63ced_08_ordenacao.pdf</a:t>
            </a:r>
            <a:endParaRPr lang="pt-BR" dirty="0"/>
          </a:p>
          <a:p>
            <a:r>
              <a:rPr lang="pt-BR" dirty="0">
                <a:hlinkClick r:id="rId4"/>
              </a:rPr>
              <a:t>https://homepages.dcc.ufmg.br/~cunha/teaching/20121/aeds2/sortingcmp.pdf</a:t>
            </a:r>
            <a:endParaRPr lang="pt-BR" dirty="0"/>
          </a:p>
          <a:p>
            <a:r>
              <a:rPr lang="pt-BR" dirty="0">
                <a:hlinkClick r:id="rId5"/>
              </a:rPr>
              <a:t>http://www.inf.ufg.br/~hebert/disc/aed1/AED1_04_ordenacao1.pdf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264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C4F7A-3868-4A91-B998-596BC5DE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de Ordenação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D2A1C2-1477-4D0F-B8C8-62ABDE2CC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Na computação existe uma série de algoritmos que utilizam diferentes técnicas de ordenação para organizar um conjunto de dados, eles são conhecidos como:</a:t>
            </a:r>
          </a:p>
          <a:p>
            <a:pPr lvl="1"/>
            <a:r>
              <a:rPr lang="pt-BR" i="1" dirty="0"/>
              <a:t>Métodos de Ordenação ou</a:t>
            </a:r>
          </a:p>
          <a:p>
            <a:pPr lvl="1"/>
            <a:r>
              <a:rPr lang="pt-BR" i="1" dirty="0"/>
              <a:t>Algoritmos de Ordenação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045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27FC0-D0BC-4E02-8009-2D9F37CC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de Ordenação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C85AC3-000A-471E-937F-44265C917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200" dirty="0"/>
              <a:t>Problema fundamental: </a:t>
            </a:r>
            <a:r>
              <a:rPr lang="pt-BR" dirty="0"/>
              <a:t>Ordenação é permutar os elementos (ou seja, rearranjar) de um vetor  v[0..n-1]  de tal modo que eles fiquem em ordem crescente, isto é, de tal forma que tenhamos  v[0] ≤ v[1] ≤ . . . ≤ v[n-1] .</a:t>
            </a:r>
          </a:p>
          <a:p>
            <a:endParaRPr lang="pt-BR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46A7825C-50AF-4964-A7C5-879A6051C963}"/>
              </a:ext>
            </a:extLst>
          </p:cNvPr>
          <p:cNvGraphicFramePr>
            <a:graphicFrameLocks noGrp="1"/>
          </p:cNvGraphicFramePr>
          <p:nvPr/>
        </p:nvGraphicFramePr>
        <p:xfrm>
          <a:off x="2127035" y="4433160"/>
          <a:ext cx="7670803" cy="628650"/>
        </p:xfrm>
        <a:graphic>
          <a:graphicData uri="http://schemas.openxmlformats.org/drawingml/2006/table">
            <a:tbl>
              <a:tblPr/>
              <a:tblGrid>
                <a:gridCol w="685233">
                  <a:extLst>
                    <a:ext uri="{9D8B030D-6E8A-4147-A177-3AD203B41FA5}">
                      <a16:colId xmlns:a16="http://schemas.microsoft.com/office/drawing/2014/main" val="2095831037"/>
                    </a:ext>
                  </a:extLst>
                </a:gridCol>
                <a:gridCol w="685233">
                  <a:extLst>
                    <a:ext uri="{9D8B030D-6E8A-4147-A177-3AD203B41FA5}">
                      <a16:colId xmlns:a16="http://schemas.microsoft.com/office/drawing/2014/main" val="1621913180"/>
                    </a:ext>
                  </a:extLst>
                </a:gridCol>
                <a:gridCol w="685233">
                  <a:extLst>
                    <a:ext uri="{9D8B030D-6E8A-4147-A177-3AD203B41FA5}">
                      <a16:colId xmlns:a16="http://schemas.microsoft.com/office/drawing/2014/main" val="2257855930"/>
                    </a:ext>
                  </a:extLst>
                </a:gridCol>
                <a:gridCol w="685233">
                  <a:extLst>
                    <a:ext uri="{9D8B030D-6E8A-4147-A177-3AD203B41FA5}">
                      <a16:colId xmlns:a16="http://schemas.microsoft.com/office/drawing/2014/main" val="2025559814"/>
                    </a:ext>
                  </a:extLst>
                </a:gridCol>
                <a:gridCol w="685233">
                  <a:extLst>
                    <a:ext uri="{9D8B030D-6E8A-4147-A177-3AD203B41FA5}">
                      <a16:colId xmlns:a16="http://schemas.microsoft.com/office/drawing/2014/main" val="1624314826"/>
                    </a:ext>
                  </a:extLst>
                </a:gridCol>
                <a:gridCol w="685233">
                  <a:extLst>
                    <a:ext uri="{9D8B030D-6E8A-4147-A177-3AD203B41FA5}">
                      <a16:colId xmlns:a16="http://schemas.microsoft.com/office/drawing/2014/main" val="312646796"/>
                    </a:ext>
                  </a:extLst>
                </a:gridCol>
                <a:gridCol w="685233">
                  <a:extLst>
                    <a:ext uri="{9D8B030D-6E8A-4147-A177-3AD203B41FA5}">
                      <a16:colId xmlns:a16="http://schemas.microsoft.com/office/drawing/2014/main" val="2544881970"/>
                    </a:ext>
                  </a:extLst>
                </a:gridCol>
                <a:gridCol w="685233">
                  <a:extLst>
                    <a:ext uri="{9D8B030D-6E8A-4147-A177-3AD203B41FA5}">
                      <a16:colId xmlns:a16="http://schemas.microsoft.com/office/drawing/2014/main" val="3867042488"/>
                    </a:ext>
                  </a:extLst>
                </a:gridCol>
                <a:gridCol w="685233">
                  <a:extLst>
                    <a:ext uri="{9D8B030D-6E8A-4147-A177-3AD203B41FA5}">
                      <a16:colId xmlns:a16="http://schemas.microsoft.com/office/drawing/2014/main" val="3585998036"/>
                    </a:ext>
                  </a:extLst>
                </a:gridCol>
                <a:gridCol w="751853">
                  <a:extLst>
                    <a:ext uri="{9D8B030D-6E8A-4147-A177-3AD203B41FA5}">
                      <a16:colId xmlns:a16="http://schemas.microsoft.com/office/drawing/2014/main" val="3577750417"/>
                    </a:ext>
                  </a:extLst>
                </a:gridCol>
                <a:gridCol w="751853">
                  <a:extLst>
                    <a:ext uri="{9D8B030D-6E8A-4147-A177-3AD203B41FA5}">
                      <a16:colId xmlns:a16="http://schemas.microsoft.com/office/drawing/2014/main" val="383536161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5226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6993673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F412580C-F7EA-464A-9CDD-670CCBBE6037}"/>
              </a:ext>
            </a:extLst>
          </p:cNvPr>
          <p:cNvGraphicFramePr>
            <a:graphicFrameLocks noGrp="1"/>
          </p:cNvGraphicFramePr>
          <p:nvPr/>
        </p:nvGraphicFramePr>
        <p:xfrm>
          <a:off x="2127034" y="5562600"/>
          <a:ext cx="7670801" cy="628650"/>
        </p:xfrm>
        <a:graphic>
          <a:graphicData uri="http://schemas.openxmlformats.org/drawingml/2006/table">
            <a:tbl>
              <a:tblPr/>
              <a:tblGrid>
                <a:gridCol w="706263">
                  <a:extLst>
                    <a:ext uri="{9D8B030D-6E8A-4147-A177-3AD203B41FA5}">
                      <a16:colId xmlns:a16="http://schemas.microsoft.com/office/drawing/2014/main" val="3800938348"/>
                    </a:ext>
                  </a:extLst>
                </a:gridCol>
                <a:gridCol w="706263">
                  <a:extLst>
                    <a:ext uri="{9D8B030D-6E8A-4147-A177-3AD203B41FA5}">
                      <a16:colId xmlns:a16="http://schemas.microsoft.com/office/drawing/2014/main" val="1457530005"/>
                    </a:ext>
                  </a:extLst>
                </a:gridCol>
                <a:gridCol w="706263">
                  <a:extLst>
                    <a:ext uri="{9D8B030D-6E8A-4147-A177-3AD203B41FA5}">
                      <a16:colId xmlns:a16="http://schemas.microsoft.com/office/drawing/2014/main" val="3188871643"/>
                    </a:ext>
                  </a:extLst>
                </a:gridCol>
                <a:gridCol w="706263">
                  <a:extLst>
                    <a:ext uri="{9D8B030D-6E8A-4147-A177-3AD203B41FA5}">
                      <a16:colId xmlns:a16="http://schemas.microsoft.com/office/drawing/2014/main" val="3616748756"/>
                    </a:ext>
                  </a:extLst>
                </a:gridCol>
                <a:gridCol w="706263">
                  <a:extLst>
                    <a:ext uri="{9D8B030D-6E8A-4147-A177-3AD203B41FA5}">
                      <a16:colId xmlns:a16="http://schemas.microsoft.com/office/drawing/2014/main" val="1399356802"/>
                    </a:ext>
                  </a:extLst>
                </a:gridCol>
                <a:gridCol w="706263">
                  <a:extLst>
                    <a:ext uri="{9D8B030D-6E8A-4147-A177-3AD203B41FA5}">
                      <a16:colId xmlns:a16="http://schemas.microsoft.com/office/drawing/2014/main" val="3029500245"/>
                    </a:ext>
                  </a:extLst>
                </a:gridCol>
                <a:gridCol w="774928">
                  <a:extLst>
                    <a:ext uri="{9D8B030D-6E8A-4147-A177-3AD203B41FA5}">
                      <a16:colId xmlns:a16="http://schemas.microsoft.com/office/drawing/2014/main" val="1030900385"/>
                    </a:ext>
                  </a:extLst>
                </a:gridCol>
                <a:gridCol w="774928">
                  <a:extLst>
                    <a:ext uri="{9D8B030D-6E8A-4147-A177-3AD203B41FA5}">
                      <a16:colId xmlns:a16="http://schemas.microsoft.com/office/drawing/2014/main" val="923342878"/>
                    </a:ext>
                  </a:extLst>
                </a:gridCol>
                <a:gridCol w="627789">
                  <a:extLst>
                    <a:ext uri="{9D8B030D-6E8A-4147-A177-3AD203B41FA5}">
                      <a16:colId xmlns:a16="http://schemas.microsoft.com/office/drawing/2014/main" val="3073676192"/>
                    </a:ext>
                  </a:extLst>
                </a:gridCol>
                <a:gridCol w="627789">
                  <a:extLst>
                    <a:ext uri="{9D8B030D-6E8A-4147-A177-3AD203B41FA5}">
                      <a16:colId xmlns:a16="http://schemas.microsoft.com/office/drawing/2014/main" val="3774857561"/>
                    </a:ext>
                  </a:extLst>
                </a:gridCol>
                <a:gridCol w="627789">
                  <a:extLst>
                    <a:ext uri="{9D8B030D-6E8A-4147-A177-3AD203B41FA5}">
                      <a16:colId xmlns:a16="http://schemas.microsoft.com/office/drawing/2014/main" val="213865524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2218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283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8818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7515-C03D-410D-92FF-89E987D4D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pt-BR" sz="3200">
                <a:solidFill>
                  <a:srgbClr val="FFFFFF"/>
                </a:solidFill>
              </a:rPr>
              <a:t>Métodos de Ordenação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79AFF5-6CB2-4CEB-BFC3-F874BBE85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r>
              <a:rPr lang="pt-BR" sz="2000" dirty="0">
                <a:solidFill>
                  <a:srgbClr val="FFFFFF"/>
                </a:solidFill>
              </a:rPr>
              <a:t>Dado o vetor:</a:t>
            </a:r>
          </a:p>
          <a:p>
            <a:endParaRPr lang="pt-BR" sz="2000" dirty="0">
              <a:solidFill>
                <a:srgbClr val="FFFFFF"/>
              </a:solidFill>
            </a:endParaRPr>
          </a:p>
          <a:p>
            <a:r>
              <a:rPr lang="pt-BR" sz="2000" dirty="0">
                <a:solidFill>
                  <a:srgbClr val="FFFFFF"/>
                </a:solidFill>
              </a:rPr>
              <a:t>Como verificar se o vetor está ordenado?</a:t>
            </a:r>
          </a:p>
          <a:p>
            <a:endParaRPr lang="pt-BR" sz="2000" dirty="0">
              <a:solidFill>
                <a:srgbClr val="FFFFFF"/>
              </a:solidFill>
            </a:endParaRPr>
          </a:p>
          <a:p>
            <a:r>
              <a:rPr lang="pt-BR" sz="2000" dirty="0">
                <a:solidFill>
                  <a:srgbClr val="FFFFFF"/>
                </a:solidFill>
              </a:rPr>
              <a:t>Escreva uma função que verifique se um vetor v[0..n-1] está em ordem crescente. 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47D938C2-DDCB-4D1F-95B8-695304C4DC6A}"/>
              </a:ext>
            </a:extLst>
          </p:cNvPr>
          <p:cNvGraphicFramePr>
            <a:graphicFrameLocks noGrp="1"/>
          </p:cNvGraphicFramePr>
          <p:nvPr/>
        </p:nvGraphicFramePr>
        <p:xfrm>
          <a:off x="4711778" y="3019742"/>
          <a:ext cx="6844046" cy="814012"/>
        </p:xfrm>
        <a:graphic>
          <a:graphicData uri="http://schemas.openxmlformats.org/drawingml/2006/table">
            <a:tbl>
              <a:tblPr firstRow="1" bandRow="1"/>
              <a:tblGrid>
                <a:gridCol w="622186">
                  <a:extLst>
                    <a:ext uri="{9D8B030D-6E8A-4147-A177-3AD203B41FA5}">
                      <a16:colId xmlns:a16="http://schemas.microsoft.com/office/drawing/2014/main" val="1419974466"/>
                    </a:ext>
                  </a:extLst>
                </a:gridCol>
                <a:gridCol w="622186">
                  <a:extLst>
                    <a:ext uri="{9D8B030D-6E8A-4147-A177-3AD203B41FA5}">
                      <a16:colId xmlns:a16="http://schemas.microsoft.com/office/drawing/2014/main" val="443866518"/>
                    </a:ext>
                  </a:extLst>
                </a:gridCol>
                <a:gridCol w="622186">
                  <a:extLst>
                    <a:ext uri="{9D8B030D-6E8A-4147-A177-3AD203B41FA5}">
                      <a16:colId xmlns:a16="http://schemas.microsoft.com/office/drawing/2014/main" val="4081756429"/>
                    </a:ext>
                  </a:extLst>
                </a:gridCol>
                <a:gridCol w="622186">
                  <a:extLst>
                    <a:ext uri="{9D8B030D-6E8A-4147-A177-3AD203B41FA5}">
                      <a16:colId xmlns:a16="http://schemas.microsoft.com/office/drawing/2014/main" val="218370987"/>
                    </a:ext>
                  </a:extLst>
                </a:gridCol>
                <a:gridCol w="622186">
                  <a:extLst>
                    <a:ext uri="{9D8B030D-6E8A-4147-A177-3AD203B41FA5}">
                      <a16:colId xmlns:a16="http://schemas.microsoft.com/office/drawing/2014/main" val="3691122922"/>
                    </a:ext>
                  </a:extLst>
                </a:gridCol>
                <a:gridCol w="622186">
                  <a:extLst>
                    <a:ext uri="{9D8B030D-6E8A-4147-A177-3AD203B41FA5}">
                      <a16:colId xmlns:a16="http://schemas.microsoft.com/office/drawing/2014/main" val="797264187"/>
                    </a:ext>
                  </a:extLst>
                </a:gridCol>
                <a:gridCol w="622186">
                  <a:extLst>
                    <a:ext uri="{9D8B030D-6E8A-4147-A177-3AD203B41FA5}">
                      <a16:colId xmlns:a16="http://schemas.microsoft.com/office/drawing/2014/main" val="3974713443"/>
                    </a:ext>
                  </a:extLst>
                </a:gridCol>
                <a:gridCol w="622186">
                  <a:extLst>
                    <a:ext uri="{9D8B030D-6E8A-4147-A177-3AD203B41FA5}">
                      <a16:colId xmlns:a16="http://schemas.microsoft.com/office/drawing/2014/main" val="3344703969"/>
                    </a:ext>
                  </a:extLst>
                </a:gridCol>
                <a:gridCol w="622186">
                  <a:extLst>
                    <a:ext uri="{9D8B030D-6E8A-4147-A177-3AD203B41FA5}">
                      <a16:colId xmlns:a16="http://schemas.microsoft.com/office/drawing/2014/main" val="3463453802"/>
                    </a:ext>
                  </a:extLst>
                </a:gridCol>
                <a:gridCol w="622186">
                  <a:extLst>
                    <a:ext uri="{9D8B030D-6E8A-4147-A177-3AD203B41FA5}">
                      <a16:colId xmlns:a16="http://schemas.microsoft.com/office/drawing/2014/main" val="2845654681"/>
                    </a:ext>
                  </a:extLst>
                </a:gridCol>
                <a:gridCol w="622186">
                  <a:extLst>
                    <a:ext uri="{9D8B030D-6E8A-4147-A177-3AD203B41FA5}">
                      <a16:colId xmlns:a16="http://schemas.microsoft.com/office/drawing/2014/main" val="1665773346"/>
                    </a:ext>
                  </a:extLst>
                </a:gridCol>
              </a:tblGrid>
              <a:tr h="40700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13371" marR="13371" marT="13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13371" marR="13371" marT="13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13371" marR="13371" marT="13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</a:p>
                  </a:txBody>
                  <a:tcPr marL="13371" marR="13371" marT="13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</a:t>
                      </a:r>
                    </a:p>
                  </a:txBody>
                  <a:tcPr marL="13371" marR="13371" marT="13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</a:t>
                      </a:r>
                    </a:p>
                  </a:txBody>
                  <a:tcPr marL="13371" marR="13371" marT="13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13371" marR="13371" marT="13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</a:t>
                      </a:r>
                    </a:p>
                  </a:txBody>
                  <a:tcPr marL="13371" marR="13371" marT="13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13371" marR="13371" marT="13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</a:t>
                      </a:r>
                    </a:p>
                  </a:txBody>
                  <a:tcPr marL="13371" marR="13371" marT="13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422</a:t>
                      </a:r>
                    </a:p>
                  </a:txBody>
                  <a:tcPr marL="13371" marR="13371" marT="13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874017"/>
                  </a:ext>
                </a:extLst>
              </a:tr>
              <a:tr h="40700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13371" marR="13371" marT="13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13371" marR="13371" marT="13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13371" marR="13371" marT="13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13371" marR="13371" marT="13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13371" marR="13371" marT="13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3371" marR="13371" marT="13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13371" marR="13371" marT="13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13371" marR="13371" marT="13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13371" marR="13371" marT="13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13371" marR="13371" marT="13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3371" marR="13371" marT="1337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153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001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CDA21-51F1-491B-8695-53F8E1D91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pt-BR" dirty="0"/>
              <a:t>Métodos de Ordenação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2C45402-18DD-4BFC-9501-549AADE8A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420" y="3831808"/>
            <a:ext cx="3178638" cy="165198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FACD3C7-3472-450C-8940-6FCB5165D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189" y="1731184"/>
            <a:ext cx="3353101" cy="1036605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C14D73-E22B-45C8-A050-4156FDE3B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>
            <a:normAutofit/>
          </a:bodyPr>
          <a:lstStyle/>
          <a:p>
            <a:r>
              <a:rPr lang="pt-BR" dirty="0"/>
              <a:t>Critique os códigos da seguintes funções, que promete decidir se o vetor v[0..n-1] está em ordem crescente.</a:t>
            </a:r>
          </a:p>
          <a:p>
            <a:r>
              <a:rPr lang="pt-BR" dirty="0"/>
              <a:t>É possível executar esses códigos?</a:t>
            </a:r>
          </a:p>
          <a:p>
            <a:r>
              <a:rPr lang="pt-BR" dirty="0"/>
              <a:t>Eles fazem o que prometem?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7564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928E4-79C2-4131-A5CA-920BCD4A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de Ordenação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9D4A9E-8A39-4113-9ED3-91752BEBF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Dado o vetor: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Quais são os passos para ordenar o vetor?</a:t>
            </a:r>
          </a:p>
          <a:p>
            <a:pPr lvl="1"/>
            <a:r>
              <a:rPr lang="pt-BR" dirty="0"/>
              <a:t>Verificar se está ordenado.</a:t>
            </a:r>
          </a:p>
          <a:p>
            <a:pPr lvl="1"/>
            <a:r>
              <a:rPr lang="pt-BR" dirty="0"/>
              <a:t>Ordenar elemento segundo um critério (menor ou maior).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4A09222-5552-4567-8B58-3322603FBE4E}"/>
              </a:ext>
            </a:extLst>
          </p:cNvPr>
          <p:cNvGraphicFramePr>
            <a:graphicFrameLocks noGrp="1"/>
          </p:cNvGraphicFramePr>
          <p:nvPr/>
        </p:nvGraphicFramePr>
        <p:xfrm>
          <a:off x="2145889" y="2887164"/>
          <a:ext cx="7670803" cy="628650"/>
        </p:xfrm>
        <a:graphic>
          <a:graphicData uri="http://schemas.openxmlformats.org/drawingml/2006/table">
            <a:tbl>
              <a:tblPr/>
              <a:tblGrid>
                <a:gridCol w="685233">
                  <a:extLst>
                    <a:ext uri="{9D8B030D-6E8A-4147-A177-3AD203B41FA5}">
                      <a16:colId xmlns:a16="http://schemas.microsoft.com/office/drawing/2014/main" val="2095831037"/>
                    </a:ext>
                  </a:extLst>
                </a:gridCol>
                <a:gridCol w="685233">
                  <a:extLst>
                    <a:ext uri="{9D8B030D-6E8A-4147-A177-3AD203B41FA5}">
                      <a16:colId xmlns:a16="http://schemas.microsoft.com/office/drawing/2014/main" val="1621913180"/>
                    </a:ext>
                  </a:extLst>
                </a:gridCol>
                <a:gridCol w="685233">
                  <a:extLst>
                    <a:ext uri="{9D8B030D-6E8A-4147-A177-3AD203B41FA5}">
                      <a16:colId xmlns:a16="http://schemas.microsoft.com/office/drawing/2014/main" val="2257855930"/>
                    </a:ext>
                  </a:extLst>
                </a:gridCol>
                <a:gridCol w="685233">
                  <a:extLst>
                    <a:ext uri="{9D8B030D-6E8A-4147-A177-3AD203B41FA5}">
                      <a16:colId xmlns:a16="http://schemas.microsoft.com/office/drawing/2014/main" val="2025559814"/>
                    </a:ext>
                  </a:extLst>
                </a:gridCol>
                <a:gridCol w="685233">
                  <a:extLst>
                    <a:ext uri="{9D8B030D-6E8A-4147-A177-3AD203B41FA5}">
                      <a16:colId xmlns:a16="http://schemas.microsoft.com/office/drawing/2014/main" val="1624314826"/>
                    </a:ext>
                  </a:extLst>
                </a:gridCol>
                <a:gridCol w="685233">
                  <a:extLst>
                    <a:ext uri="{9D8B030D-6E8A-4147-A177-3AD203B41FA5}">
                      <a16:colId xmlns:a16="http://schemas.microsoft.com/office/drawing/2014/main" val="312646796"/>
                    </a:ext>
                  </a:extLst>
                </a:gridCol>
                <a:gridCol w="685233">
                  <a:extLst>
                    <a:ext uri="{9D8B030D-6E8A-4147-A177-3AD203B41FA5}">
                      <a16:colId xmlns:a16="http://schemas.microsoft.com/office/drawing/2014/main" val="2544881970"/>
                    </a:ext>
                  </a:extLst>
                </a:gridCol>
                <a:gridCol w="685233">
                  <a:extLst>
                    <a:ext uri="{9D8B030D-6E8A-4147-A177-3AD203B41FA5}">
                      <a16:colId xmlns:a16="http://schemas.microsoft.com/office/drawing/2014/main" val="3867042488"/>
                    </a:ext>
                  </a:extLst>
                </a:gridCol>
                <a:gridCol w="685233">
                  <a:extLst>
                    <a:ext uri="{9D8B030D-6E8A-4147-A177-3AD203B41FA5}">
                      <a16:colId xmlns:a16="http://schemas.microsoft.com/office/drawing/2014/main" val="3585998036"/>
                    </a:ext>
                  </a:extLst>
                </a:gridCol>
                <a:gridCol w="751853">
                  <a:extLst>
                    <a:ext uri="{9D8B030D-6E8A-4147-A177-3AD203B41FA5}">
                      <a16:colId xmlns:a16="http://schemas.microsoft.com/office/drawing/2014/main" val="3577750417"/>
                    </a:ext>
                  </a:extLst>
                </a:gridCol>
                <a:gridCol w="751853">
                  <a:extLst>
                    <a:ext uri="{9D8B030D-6E8A-4147-A177-3AD203B41FA5}">
                      <a16:colId xmlns:a16="http://schemas.microsoft.com/office/drawing/2014/main" val="383536161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5226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0" i="0" u="none" strike="noStrike" dirty="0">
                          <a:solidFill>
                            <a:schemeClr val="tx1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6993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843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23427-6E80-CA67-6F2B-7C946520A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639" y="2689715"/>
            <a:ext cx="9905998" cy="1478570"/>
          </a:xfrm>
        </p:spPr>
        <p:txBody>
          <a:bodyPr/>
          <a:lstStyle/>
          <a:p>
            <a:pPr algn="ctr"/>
            <a:r>
              <a:rPr lang="pt-BR" dirty="0"/>
              <a:t>Método de ordenação por Inserção</a:t>
            </a:r>
          </a:p>
        </p:txBody>
      </p:sp>
    </p:spTree>
    <p:extLst>
      <p:ext uri="{BB962C8B-B14F-4D97-AF65-F5344CB8AC3E}">
        <p14:creationId xmlns:p14="http://schemas.microsoft.com/office/powerpoint/2010/main" val="291898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401E1-3CE5-4643-AD82-138F6A63A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BR" dirty="0"/>
              <a:t>Métodos de Ordenação - </a:t>
            </a:r>
            <a:r>
              <a:rPr lang="pt-BR" sz="2800" dirty="0"/>
              <a:t>inserção</a:t>
            </a:r>
            <a:endParaRPr lang="pt-BR" dirty="0"/>
          </a:p>
        </p:txBody>
      </p:sp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EC33B288-D80C-4169-BF77-271569483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2975933"/>
            <a:ext cx="3494597" cy="209675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C949B5-CED1-4D8B-A96F-5791059A7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r>
              <a:rPr lang="pt-BR" dirty="0"/>
              <a:t>Metodologia de organizar as cartas do baralho.</a:t>
            </a:r>
          </a:p>
          <a:p>
            <a:pPr lvl="1"/>
            <a:r>
              <a:rPr lang="pt-BR" dirty="0"/>
              <a:t>Dado um baralho desorganizado organizando tirando a carta do monte e inserindo na posição da sequencia.</a:t>
            </a:r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52487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1795</Words>
  <Application>Microsoft Office PowerPoint</Application>
  <PresentationFormat>Widescreen</PresentationFormat>
  <Paragraphs>231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Courier New</vt:lpstr>
      <vt:lpstr>Symbol</vt:lpstr>
      <vt:lpstr>Tw Cen MT</vt:lpstr>
      <vt:lpstr>Circuito</vt:lpstr>
      <vt:lpstr>estrutura de dados 1– 60 horas</vt:lpstr>
      <vt:lpstr>Métodos de Ordenação</vt:lpstr>
      <vt:lpstr>Métodos de Ordenação</vt:lpstr>
      <vt:lpstr>Métodos de Ordenação</vt:lpstr>
      <vt:lpstr>Métodos de Ordenação</vt:lpstr>
      <vt:lpstr>Métodos de Ordenação</vt:lpstr>
      <vt:lpstr>Métodos de Ordenação</vt:lpstr>
      <vt:lpstr>Método de ordenação por Inserção</vt:lpstr>
      <vt:lpstr>Métodos de Ordenação - inserção</vt:lpstr>
      <vt:lpstr>Métodos de Ordenação – inserção -algoritmo</vt:lpstr>
      <vt:lpstr>Métodos de Ordenação – inserção -Desempenho</vt:lpstr>
      <vt:lpstr>Métodos de Ordenação – inserção -Desempenho</vt:lpstr>
      <vt:lpstr>Método de ordenação por Seleção</vt:lpstr>
      <vt:lpstr>Métodos de Ordenação Por Seleção</vt:lpstr>
      <vt:lpstr>Métodos de Ordenação Por Seleção</vt:lpstr>
      <vt:lpstr>Métodos de Ordenação Por Seleção</vt:lpstr>
      <vt:lpstr>Métodos de Ordenação Por Seleção</vt:lpstr>
      <vt:lpstr>Métodos de Ordenação Por Seleção</vt:lpstr>
      <vt:lpstr>Métodos de Ordenação Por Seleção</vt:lpstr>
      <vt:lpstr>Métodos de Ordenação</vt:lpstr>
      <vt:lpstr>bubble sort</vt:lpstr>
      <vt:lpstr>bubble sort</vt:lpstr>
      <vt:lpstr>Quick Sort</vt:lpstr>
      <vt:lpstr>Quick Sort</vt:lpstr>
      <vt:lpstr>MERGE Sort</vt:lpstr>
      <vt:lpstr>Merge Sort</vt:lpstr>
      <vt:lpstr>Outros Métodos de Ordenação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estrutura de dados – 40 horas</dc:title>
  <dc:creator>Juliano</dc:creator>
  <cp:lastModifiedBy>Juliano Ratusznei</cp:lastModifiedBy>
  <cp:revision>7</cp:revision>
  <dcterms:created xsi:type="dcterms:W3CDTF">2020-03-25T21:58:10Z</dcterms:created>
  <dcterms:modified xsi:type="dcterms:W3CDTF">2023-03-12T22:48:34Z</dcterms:modified>
</cp:coreProperties>
</file>