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99" r:id="rId3"/>
    <p:sldId id="300" r:id="rId4"/>
    <p:sldId id="301" r:id="rId5"/>
    <p:sldId id="303" r:id="rId6"/>
    <p:sldId id="317" r:id="rId7"/>
    <p:sldId id="304" r:id="rId8"/>
    <p:sldId id="305" r:id="rId9"/>
    <p:sldId id="306" r:id="rId10"/>
    <p:sldId id="307" r:id="rId11"/>
    <p:sldId id="308" r:id="rId12"/>
    <p:sldId id="309" r:id="rId13"/>
    <p:sldId id="310" r:id="rId14"/>
    <p:sldId id="311" r:id="rId15"/>
    <p:sldId id="312" r:id="rId16"/>
    <p:sldId id="313" r:id="rId17"/>
    <p:sldId id="314" r:id="rId18"/>
    <p:sldId id="316" r:id="rId19"/>
    <p:sldId id="315" r:id="rId20"/>
    <p:sldId id="302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FF33"/>
    <a:srgbClr val="66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Estilo Claro 3 - Ênfas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5AA2790-D04A-4B8A-A0BA-3D11C5DC478B}" type="doc">
      <dgm:prSet loTypeId="urn:microsoft.com/office/officeart/2005/8/layout/hierarchy1" loCatId="hierarchy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84D9A171-4057-465B-BB22-A63FA5CDC273}">
      <dgm:prSet/>
      <dgm:spPr/>
      <dgm:t>
        <a:bodyPr/>
        <a:lstStyle/>
        <a:p>
          <a:r>
            <a:rPr lang="pt-BR"/>
            <a:t>A recursão é uma técnica que define um problema em termos de uma ou mais versões menores deste mesmo problema.</a:t>
          </a:r>
          <a:endParaRPr lang="en-US"/>
        </a:p>
      </dgm:t>
    </dgm:pt>
    <dgm:pt modelId="{EC7BD850-2EA8-4985-9854-340AFD950E11}" type="parTrans" cxnId="{0863EBD2-971D-44B5-8ABB-FB7DB25E376A}">
      <dgm:prSet/>
      <dgm:spPr/>
      <dgm:t>
        <a:bodyPr/>
        <a:lstStyle/>
        <a:p>
          <a:endParaRPr lang="en-US"/>
        </a:p>
      </dgm:t>
    </dgm:pt>
    <dgm:pt modelId="{08AC4E32-FB80-4762-AC5E-4668CC9EE686}" type="sibTrans" cxnId="{0863EBD2-971D-44B5-8ABB-FB7DB25E376A}">
      <dgm:prSet/>
      <dgm:spPr/>
      <dgm:t>
        <a:bodyPr/>
        <a:lstStyle/>
        <a:p>
          <a:endParaRPr lang="en-US"/>
        </a:p>
      </dgm:t>
    </dgm:pt>
    <dgm:pt modelId="{BD5BDA87-EAD2-4BDF-B5E5-8292966947D5}">
      <dgm:prSet/>
      <dgm:spPr/>
      <dgm:t>
        <a:bodyPr/>
        <a:lstStyle/>
        <a:p>
          <a:r>
            <a:rPr lang="pt-BR"/>
            <a:t>A recursão pode ser utilizada sempre que for possível expressar a solução de um problema em função do próprio problema.</a:t>
          </a:r>
          <a:endParaRPr lang="en-US"/>
        </a:p>
      </dgm:t>
    </dgm:pt>
    <dgm:pt modelId="{95FB90BD-62BE-4BB6-AF40-EE78DC3D0915}" type="parTrans" cxnId="{E6409073-1558-4FD3-8CA6-D64CF2F126C5}">
      <dgm:prSet/>
      <dgm:spPr/>
      <dgm:t>
        <a:bodyPr/>
        <a:lstStyle/>
        <a:p>
          <a:endParaRPr lang="en-US"/>
        </a:p>
      </dgm:t>
    </dgm:pt>
    <dgm:pt modelId="{F6CD73E1-D13C-4118-A2F4-60A6D67DBD5D}" type="sibTrans" cxnId="{E6409073-1558-4FD3-8CA6-D64CF2F126C5}">
      <dgm:prSet/>
      <dgm:spPr/>
      <dgm:t>
        <a:bodyPr/>
        <a:lstStyle/>
        <a:p>
          <a:endParaRPr lang="en-US"/>
        </a:p>
      </dgm:t>
    </dgm:pt>
    <dgm:pt modelId="{02D622FE-B59D-430F-9E5F-90C11F35B3D3}">
      <dgm:prSet/>
      <dgm:spPr/>
      <dgm:t>
        <a:bodyPr/>
        <a:lstStyle/>
        <a:p>
          <a:r>
            <a:rPr lang="pt-BR"/>
            <a:t>Uma função é dita recursiva quando dentro do seu código existe uma chamada para si mesma. </a:t>
          </a:r>
          <a:endParaRPr lang="en-US"/>
        </a:p>
      </dgm:t>
    </dgm:pt>
    <dgm:pt modelId="{ECF32857-55C6-494B-B260-809C4BF856EC}" type="parTrans" cxnId="{FC0CBCAA-0360-49E6-95D5-9D4028B37DA3}">
      <dgm:prSet/>
      <dgm:spPr/>
      <dgm:t>
        <a:bodyPr/>
        <a:lstStyle/>
        <a:p>
          <a:endParaRPr lang="en-US"/>
        </a:p>
      </dgm:t>
    </dgm:pt>
    <dgm:pt modelId="{C846EFD1-0382-4D81-833C-6130A998112F}" type="sibTrans" cxnId="{FC0CBCAA-0360-49E6-95D5-9D4028B37DA3}">
      <dgm:prSet/>
      <dgm:spPr/>
      <dgm:t>
        <a:bodyPr/>
        <a:lstStyle/>
        <a:p>
          <a:endParaRPr lang="en-US"/>
        </a:p>
      </dgm:t>
    </dgm:pt>
    <dgm:pt modelId="{11D0283A-42B4-436B-81A2-0DBC78A6DB26}" type="pres">
      <dgm:prSet presAssocID="{C5AA2790-D04A-4B8A-A0BA-3D11C5DC478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FFCB84F-AE72-49E5-BDF8-9C602B31AD5C}" type="pres">
      <dgm:prSet presAssocID="{84D9A171-4057-465B-BB22-A63FA5CDC273}" presName="hierRoot1" presStyleCnt="0"/>
      <dgm:spPr/>
    </dgm:pt>
    <dgm:pt modelId="{2E9DFAD8-61DD-4BC6-96F5-C2FE0F209A97}" type="pres">
      <dgm:prSet presAssocID="{84D9A171-4057-465B-BB22-A63FA5CDC273}" presName="composite" presStyleCnt="0"/>
      <dgm:spPr/>
    </dgm:pt>
    <dgm:pt modelId="{0F67931B-3A05-4D94-A4CE-5011FEE8D343}" type="pres">
      <dgm:prSet presAssocID="{84D9A171-4057-465B-BB22-A63FA5CDC273}" presName="background" presStyleLbl="node0" presStyleIdx="0" presStyleCnt="3"/>
      <dgm:spPr/>
    </dgm:pt>
    <dgm:pt modelId="{A75025A1-F43B-4B8E-8081-DD1576F76668}" type="pres">
      <dgm:prSet presAssocID="{84D9A171-4057-465B-BB22-A63FA5CDC273}" presName="text" presStyleLbl="fgAcc0" presStyleIdx="0" presStyleCnt="3">
        <dgm:presLayoutVars>
          <dgm:chPref val="3"/>
        </dgm:presLayoutVars>
      </dgm:prSet>
      <dgm:spPr/>
    </dgm:pt>
    <dgm:pt modelId="{C8B33363-52BB-4A83-AD98-C32AB5DB5145}" type="pres">
      <dgm:prSet presAssocID="{84D9A171-4057-465B-BB22-A63FA5CDC273}" presName="hierChild2" presStyleCnt="0"/>
      <dgm:spPr/>
    </dgm:pt>
    <dgm:pt modelId="{B677CA1D-3DE6-49A1-8357-03F8EDD151CB}" type="pres">
      <dgm:prSet presAssocID="{BD5BDA87-EAD2-4BDF-B5E5-8292966947D5}" presName="hierRoot1" presStyleCnt="0"/>
      <dgm:spPr/>
    </dgm:pt>
    <dgm:pt modelId="{9A83E3CD-A611-4804-8CEC-24D192F2E86A}" type="pres">
      <dgm:prSet presAssocID="{BD5BDA87-EAD2-4BDF-B5E5-8292966947D5}" presName="composite" presStyleCnt="0"/>
      <dgm:spPr/>
    </dgm:pt>
    <dgm:pt modelId="{2BBDD34E-04EB-4F64-AAFD-DA6FB92111B1}" type="pres">
      <dgm:prSet presAssocID="{BD5BDA87-EAD2-4BDF-B5E5-8292966947D5}" presName="background" presStyleLbl="node0" presStyleIdx="1" presStyleCnt="3"/>
      <dgm:spPr/>
    </dgm:pt>
    <dgm:pt modelId="{1DFDD6E8-46B0-4C45-B59A-7A4E9FB1E110}" type="pres">
      <dgm:prSet presAssocID="{BD5BDA87-EAD2-4BDF-B5E5-8292966947D5}" presName="text" presStyleLbl="fgAcc0" presStyleIdx="1" presStyleCnt="3">
        <dgm:presLayoutVars>
          <dgm:chPref val="3"/>
        </dgm:presLayoutVars>
      </dgm:prSet>
      <dgm:spPr/>
    </dgm:pt>
    <dgm:pt modelId="{B719D100-13F4-4F07-9074-F8A8EBD5A10F}" type="pres">
      <dgm:prSet presAssocID="{BD5BDA87-EAD2-4BDF-B5E5-8292966947D5}" presName="hierChild2" presStyleCnt="0"/>
      <dgm:spPr/>
    </dgm:pt>
    <dgm:pt modelId="{0348D0E1-7502-4254-AD22-5CCA7F485683}" type="pres">
      <dgm:prSet presAssocID="{02D622FE-B59D-430F-9E5F-90C11F35B3D3}" presName="hierRoot1" presStyleCnt="0"/>
      <dgm:spPr/>
    </dgm:pt>
    <dgm:pt modelId="{E9082607-D6CD-47C2-835D-A009A55E1994}" type="pres">
      <dgm:prSet presAssocID="{02D622FE-B59D-430F-9E5F-90C11F35B3D3}" presName="composite" presStyleCnt="0"/>
      <dgm:spPr/>
    </dgm:pt>
    <dgm:pt modelId="{B98A56CE-D02B-44E5-B57D-CEA283EA1533}" type="pres">
      <dgm:prSet presAssocID="{02D622FE-B59D-430F-9E5F-90C11F35B3D3}" presName="background" presStyleLbl="node0" presStyleIdx="2" presStyleCnt="3"/>
      <dgm:spPr/>
    </dgm:pt>
    <dgm:pt modelId="{AD72996B-88E1-4658-9E25-B69EEA5A3E67}" type="pres">
      <dgm:prSet presAssocID="{02D622FE-B59D-430F-9E5F-90C11F35B3D3}" presName="text" presStyleLbl="fgAcc0" presStyleIdx="2" presStyleCnt="3">
        <dgm:presLayoutVars>
          <dgm:chPref val="3"/>
        </dgm:presLayoutVars>
      </dgm:prSet>
      <dgm:spPr/>
    </dgm:pt>
    <dgm:pt modelId="{21249DBF-33A3-4728-9FDF-69EEF8AC7AD1}" type="pres">
      <dgm:prSet presAssocID="{02D622FE-B59D-430F-9E5F-90C11F35B3D3}" presName="hierChild2" presStyleCnt="0"/>
      <dgm:spPr/>
    </dgm:pt>
  </dgm:ptLst>
  <dgm:cxnLst>
    <dgm:cxn modelId="{E6409073-1558-4FD3-8CA6-D64CF2F126C5}" srcId="{C5AA2790-D04A-4B8A-A0BA-3D11C5DC478B}" destId="{BD5BDA87-EAD2-4BDF-B5E5-8292966947D5}" srcOrd="1" destOrd="0" parTransId="{95FB90BD-62BE-4BB6-AF40-EE78DC3D0915}" sibTransId="{F6CD73E1-D13C-4118-A2F4-60A6D67DBD5D}"/>
    <dgm:cxn modelId="{FC0CBCAA-0360-49E6-95D5-9D4028B37DA3}" srcId="{C5AA2790-D04A-4B8A-A0BA-3D11C5DC478B}" destId="{02D622FE-B59D-430F-9E5F-90C11F35B3D3}" srcOrd="2" destOrd="0" parTransId="{ECF32857-55C6-494B-B260-809C4BF856EC}" sibTransId="{C846EFD1-0382-4D81-833C-6130A998112F}"/>
    <dgm:cxn modelId="{CB29A5CD-498D-4719-9E9E-8E9348ED6D41}" type="presOf" srcId="{84D9A171-4057-465B-BB22-A63FA5CDC273}" destId="{A75025A1-F43B-4B8E-8081-DD1576F76668}" srcOrd="0" destOrd="0" presId="urn:microsoft.com/office/officeart/2005/8/layout/hierarchy1"/>
    <dgm:cxn modelId="{0863EBD2-971D-44B5-8ABB-FB7DB25E376A}" srcId="{C5AA2790-D04A-4B8A-A0BA-3D11C5DC478B}" destId="{84D9A171-4057-465B-BB22-A63FA5CDC273}" srcOrd="0" destOrd="0" parTransId="{EC7BD850-2EA8-4985-9854-340AFD950E11}" sibTransId="{08AC4E32-FB80-4762-AC5E-4668CC9EE686}"/>
    <dgm:cxn modelId="{18D57CD6-9DBE-43DE-B9BC-CDB03B4D2F03}" type="presOf" srcId="{02D622FE-B59D-430F-9E5F-90C11F35B3D3}" destId="{AD72996B-88E1-4658-9E25-B69EEA5A3E67}" srcOrd="0" destOrd="0" presId="urn:microsoft.com/office/officeart/2005/8/layout/hierarchy1"/>
    <dgm:cxn modelId="{807DA7DB-6C78-438C-BD67-8F835C8B9462}" type="presOf" srcId="{C5AA2790-D04A-4B8A-A0BA-3D11C5DC478B}" destId="{11D0283A-42B4-436B-81A2-0DBC78A6DB26}" srcOrd="0" destOrd="0" presId="urn:microsoft.com/office/officeart/2005/8/layout/hierarchy1"/>
    <dgm:cxn modelId="{AC6E36F4-AB3B-4B99-B5B7-425BE0589498}" type="presOf" srcId="{BD5BDA87-EAD2-4BDF-B5E5-8292966947D5}" destId="{1DFDD6E8-46B0-4C45-B59A-7A4E9FB1E110}" srcOrd="0" destOrd="0" presId="urn:microsoft.com/office/officeart/2005/8/layout/hierarchy1"/>
    <dgm:cxn modelId="{D74D19B5-40A2-4088-953B-B857789A67DE}" type="presParOf" srcId="{11D0283A-42B4-436B-81A2-0DBC78A6DB26}" destId="{DFFCB84F-AE72-49E5-BDF8-9C602B31AD5C}" srcOrd="0" destOrd="0" presId="urn:microsoft.com/office/officeart/2005/8/layout/hierarchy1"/>
    <dgm:cxn modelId="{70B81F63-D5D4-4C9A-A577-B67117117A07}" type="presParOf" srcId="{DFFCB84F-AE72-49E5-BDF8-9C602B31AD5C}" destId="{2E9DFAD8-61DD-4BC6-96F5-C2FE0F209A97}" srcOrd="0" destOrd="0" presId="urn:microsoft.com/office/officeart/2005/8/layout/hierarchy1"/>
    <dgm:cxn modelId="{06F8F5B4-0554-48C6-BAE6-E2639890A9EA}" type="presParOf" srcId="{2E9DFAD8-61DD-4BC6-96F5-C2FE0F209A97}" destId="{0F67931B-3A05-4D94-A4CE-5011FEE8D343}" srcOrd="0" destOrd="0" presId="urn:microsoft.com/office/officeart/2005/8/layout/hierarchy1"/>
    <dgm:cxn modelId="{9D39A464-37CD-4C1B-8731-305CDB853ABD}" type="presParOf" srcId="{2E9DFAD8-61DD-4BC6-96F5-C2FE0F209A97}" destId="{A75025A1-F43B-4B8E-8081-DD1576F76668}" srcOrd="1" destOrd="0" presId="urn:microsoft.com/office/officeart/2005/8/layout/hierarchy1"/>
    <dgm:cxn modelId="{E2AF93A6-3A58-473F-8046-8EB3CAE137C8}" type="presParOf" srcId="{DFFCB84F-AE72-49E5-BDF8-9C602B31AD5C}" destId="{C8B33363-52BB-4A83-AD98-C32AB5DB5145}" srcOrd="1" destOrd="0" presId="urn:microsoft.com/office/officeart/2005/8/layout/hierarchy1"/>
    <dgm:cxn modelId="{638C0359-49B0-48DE-AABA-97472CFC0F7F}" type="presParOf" srcId="{11D0283A-42B4-436B-81A2-0DBC78A6DB26}" destId="{B677CA1D-3DE6-49A1-8357-03F8EDD151CB}" srcOrd="1" destOrd="0" presId="urn:microsoft.com/office/officeart/2005/8/layout/hierarchy1"/>
    <dgm:cxn modelId="{82245582-38B9-42E2-A855-6AE9DF3229CA}" type="presParOf" srcId="{B677CA1D-3DE6-49A1-8357-03F8EDD151CB}" destId="{9A83E3CD-A611-4804-8CEC-24D192F2E86A}" srcOrd="0" destOrd="0" presId="urn:microsoft.com/office/officeart/2005/8/layout/hierarchy1"/>
    <dgm:cxn modelId="{B509B3BE-E383-47BD-978C-D6EB2399498F}" type="presParOf" srcId="{9A83E3CD-A611-4804-8CEC-24D192F2E86A}" destId="{2BBDD34E-04EB-4F64-AAFD-DA6FB92111B1}" srcOrd="0" destOrd="0" presId="urn:microsoft.com/office/officeart/2005/8/layout/hierarchy1"/>
    <dgm:cxn modelId="{FED27492-3927-446E-893C-AC169AD07549}" type="presParOf" srcId="{9A83E3CD-A611-4804-8CEC-24D192F2E86A}" destId="{1DFDD6E8-46B0-4C45-B59A-7A4E9FB1E110}" srcOrd="1" destOrd="0" presId="urn:microsoft.com/office/officeart/2005/8/layout/hierarchy1"/>
    <dgm:cxn modelId="{2BE10365-2D8A-4549-A2A6-9B80034872D3}" type="presParOf" srcId="{B677CA1D-3DE6-49A1-8357-03F8EDD151CB}" destId="{B719D100-13F4-4F07-9074-F8A8EBD5A10F}" srcOrd="1" destOrd="0" presId="urn:microsoft.com/office/officeart/2005/8/layout/hierarchy1"/>
    <dgm:cxn modelId="{5BA05BE9-122C-4ABA-9412-C05CC952756B}" type="presParOf" srcId="{11D0283A-42B4-436B-81A2-0DBC78A6DB26}" destId="{0348D0E1-7502-4254-AD22-5CCA7F485683}" srcOrd="2" destOrd="0" presId="urn:microsoft.com/office/officeart/2005/8/layout/hierarchy1"/>
    <dgm:cxn modelId="{12FE6611-8497-456F-8A5C-343BB380D757}" type="presParOf" srcId="{0348D0E1-7502-4254-AD22-5CCA7F485683}" destId="{E9082607-D6CD-47C2-835D-A009A55E1994}" srcOrd="0" destOrd="0" presId="urn:microsoft.com/office/officeart/2005/8/layout/hierarchy1"/>
    <dgm:cxn modelId="{8BC89267-F0C3-466A-B628-164A4B9E1A94}" type="presParOf" srcId="{E9082607-D6CD-47C2-835D-A009A55E1994}" destId="{B98A56CE-D02B-44E5-B57D-CEA283EA1533}" srcOrd="0" destOrd="0" presId="urn:microsoft.com/office/officeart/2005/8/layout/hierarchy1"/>
    <dgm:cxn modelId="{DE683F35-674B-4720-95B8-7030E95C367B}" type="presParOf" srcId="{E9082607-D6CD-47C2-835D-A009A55E1994}" destId="{AD72996B-88E1-4658-9E25-B69EEA5A3E67}" srcOrd="1" destOrd="0" presId="urn:microsoft.com/office/officeart/2005/8/layout/hierarchy1"/>
    <dgm:cxn modelId="{3AD9093F-B38F-41F7-8ECE-C3AE7BCC7682}" type="presParOf" srcId="{0348D0E1-7502-4254-AD22-5CCA7F485683}" destId="{21249DBF-33A3-4728-9FDF-69EEF8AC7AD1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67931B-3A05-4D94-A4CE-5011FEE8D343}">
      <dsp:nvSpPr>
        <dsp:cNvPr id="0" name=""/>
        <dsp:cNvSpPr/>
      </dsp:nvSpPr>
      <dsp:spPr>
        <a:xfrm>
          <a:off x="0" y="539743"/>
          <a:ext cx="2786062" cy="176914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75025A1-F43B-4B8E-8081-DD1576F76668}">
      <dsp:nvSpPr>
        <dsp:cNvPr id="0" name=""/>
        <dsp:cNvSpPr/>
      </dsp:nvSpPr>
      <dsp:spPr>
        <a:xfrm>
          <a:off x="309562" y="833827"/>
          <a:ext cx="2786062" cy="17691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/>
            <a:t>A recursão é uma técnica que define um problema em termos de uma ou mais versões menores deste mesmo problema.</a:t>
          </a:r>
          <a:endParaRPr lang="en-US" sz="2000" kern="1200"/>
        </a:p>
      </dsp:txBody>
      <dsp:txXfrm>
        <a:off x="361379" y="885644"/>
        <a:ext cx="2682428" cy="1665515"/>
      </dsp:txXfrm>
    </dsp:sp>
    <dsp:sp modelId="{2BBDD34E-04EB-4F64-AAFD-DA6FB92111B1}">
      <dsp:nvSpPr>
        <dsp:cNvPr id="0" name=""/>
        <dsp:cNvSpPr/>
      </dsp:nvSpPr>
      <dsp:spPr>
        <a:xfrm>
          <a:off x="3405187" y="539743"/>
          <a:ext cx="2786062" cy="176914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DFDD6E8-46B0-4C45-B59A-7A4E9FB1E110}">
      <dsp:nvSpPr>
        <dsp:cNvPr id="0" name=""/>
        <dsp:cNvSpPr/>
      </dsp:nvSpPr>
      <dsp:spPr>
        <a:xfrm>
          <a:off x="3714749" y="833827"/>
          <a:ext cx="2786062" cy="17691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/>
            <a:t>A recursão pode ser utilizada sempre que for possível expressar a solução de um problema em função do próprio problema.</a:t>
          </a:r>
          <a:endParaRPr lang="en-US" sz="2000" kern="1200"/>
        </a:p>
      </dsp:txBody>
      <dsp:txXfrm>
        <a:off x="3766566" y="885644"/>
        <a:ext cx="2682428" cy="1665515"/>
      </dsp:txXfrm>
    </dsp:sp>
    <dsp:sp modelId="{B98A56CE-D02B-44E5-B57D-CEA283EA1533}">
      <dsp:nvSpPr>
        <dsp:cNvPr id="0" name=""/>
        <dsp:cNvSpPr/>
      </dsp:nvSpPr>
      <dsp:spPr>
        <a:xfrm>
          <a:off x="6810375" y="539743"/>
          <a:ext cx="2786062" cy="176914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D72996B-88E1-4658-9E25-B69EEA5A3E67}">
      <dsp:nvSpPr>
        <dsp:cNvPr id="0" name=""/>
        <dsp:cNvSpPr/>
      </dsp:nvSpPr>
      <dsp:spPr>
        <a:xfrm>
          <a:off x="7119937" y="833827"/>
          <a:ext cx="2786062" cy="17691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/>
            <a:t>Uma função é dita recursiva quando dentro do seu código existe uma chamada para si mesma. </a:t>
          </a:r>
          <a:endParaRPr lang="en-US" sz="2000" kern="1200"/>
        </a:p>
      </dsp:txBody>
      <dsp:txXfrm>
        <a:off x="7171754" y="885644"/>
        <a:ext cx="2682428" cy="16655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4/16/2021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Fundamentos de estrutura de dados </a:t>
            </a:r>
            <a:r>
              <a:rPr lang="pt-BR" sz="1800" dirty="0"/>
              <a:t>– 40 horas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err="1"/>
              <a:t>Prof</a:t>
            </a:r>
            <a:r>
              <a:rPr lang="pt-BR" dirty="0"/>
              <a:t>: Juliano Ratusznei.</a:t>
            </a:r>
          </a:p>
          <a:p>
            <a:r>
              <a:rPr lang="pt-BR" dirty="0" err="1"/>
              <a:t>Email</a:t>
            </a:r>
            <a:r>
              <a:rPr lang="pt-BR" dirty="0"/>
              <a:t>: juliano.ratusznei@unicid.edu.br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2157" y="3719604"/>
            <a:ext cx="3819843" cy="827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9099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AE4906-D93A-42EF-8751-CEBC4275F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Recursividade</a:t>
            </a:r>
            <a:r>
              <a:rPr lang="pt-BR" sz="2400" dirty="0"/>
              <a:t> - exemplo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65C0506-C5B3-439E-9503-3D296A13E6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116" y="2004938"/>
            <a:ext cx="10706985" cy="3541714"/>
          </a:xfrm>
        </p:spPr>
        <p:txBody>
          <a:bodyPr>
            <a:normAutofit/>
          </a:bodyPr>
          <a:lstStyle/>
          <a:p>
            <a:r>
              <a:rPr lang="pt-BR" dirty="0"/>
              <a:t>Observe a facilidade em transformar a definição da função para </a:t>
            </a:r>
            <a:r>
              <a:rPr lang="pt-BR" dirty="0" err="1"/>
              <a:t>Portugol</a:t>
            </a:r>
            <a:r>
              <a:rPr lang="pt-BR" dirty="0"/>
              <a:t> ou C.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8BD7730C-86C0-4C72-B1CA-4F010EB626FE}"/>
                  </a:ext>
                </a:extLst>
              </p:cNvPr>
              <p:cNvSpPr txBox="1"/>
              <p:nvPr/>
            </p:nvSpPr>
            <p:spPr>
              <a:xfrm>
                <a:off x="7644809" y="446568"/>
                <a:ext cx="3122714" cy="7101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i="1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!= </m:t>
                      </m:r>
                      <m:d>
                        <m:dPr>
                          <m:begChr m:val="{"/>
                          <m:endChr m:val=""/>
                          <m:ctrlPr>
                            <a:rPr lang="pt-BR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pt-BR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1                        </m:t>
                              </m:r>
                              <m:r>
                                <a:rPr lang="pt-BR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𝑠𝑒</m:t>
                              </m:r>
                              <m:r>
                                <a:rPr lang="pt-BR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pt-BR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=0</m:t>
                              </m:r>
                            </m:e>
                            <m:e>
                              <m:r>
                                <a:rPr lang="pt-BR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pt-BR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  <m:d>
                                <m:dPr>
                                  <m:ctrlPr>
                                    <a:rPr lang="pt-BR" i="1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pt-BR" i="1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pt-BR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!   </m:t>
                              </m:r>
                              <m:r>
                                <a:rPr lang="pt-BR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𝑠𝑒</m:t>
                              </m:r>
                              <m:r>
                                <a:rPr lang="pt-BR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pt-BR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&gt;0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pt-BR" dirty="0">
                  <a:solidFill>
                    <a:srgbClr val="FFFF00"/>
                  </a:solidFill>
                </a:endParaRPr>
              </a:p>
            </p:txBody>
          </p:sp>
        </mc:Choice>
        <mc:Fallback xmlns="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8BD7730C-86C0-4C72-B1CA-4F010EB626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4809" y="446568"/>
                <a:ext cx="3122714" cy="71019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aixaDeTexto 4">
            <a:extLst>
              <a:ext uri="{FF2B5EF4-FFF2-40B4-BE49-F238E27FC236}">
                <a16:creationId xmlns:a16="http://schemas.microsoft.com/office/drawing/2014/main" id="{48C22943-0076-49A2-8F26-B9E9938F5B7B}"/>
              </a:ext>
            </a:extLst>
          </p:cNvPr>
          <p:cNvSpPr txBox="1"/>
          <p:nvPr/>
        </p:nvSpPr>
        <p:spPr>
          <a:xfrm>
            <a:off x="1687035" y="3264195"/>
            <a:ext cx="3501654" cy="203132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função Fat(n : natural) : natural</a:t>
            </a:r>
          </a:p>
          <a:p>
            <a:r>
              <a:rPr lang="pt-BR" dirty="0">
                <a:solidFill>
                  <a:schemeClr val="bg1"/>
                </a:solidFill>
              </a:rPr>
              <a:t> início</a:t>
            </a:r>
          </a:p>
          <a:p>
            <a:r>
              <a:rPr lang="pt-BR" dirty="0">
                <a:solidFill>
                  <a:schemeClr val="bg1"/>
                </a:solidFill>
              </a:rPr>
              <a:t>	se n = 0 então </a:t>
            </a:r>
          </a:p>
          <a:p>
            <a:r>
              <a:rPr lang="pt-BR" dirty="0">
                <a:solidFill>
                  <a:schemeClr val="bg1"/>
                </a:solidFill>
              </a:rPr>
              <a:t>		retorne 1</a:t>
            </a:r>
          </a:p>
          <a:p>
            <a:r>
              <a:rPr lang="pt-BR" dirty="0">
                <a:solidFill>
                  <a:schemeClr val="bg1"/>
                </a:solidFill>
              </a:rPr>
              <a:t>	senão </a:t>
            </a:r>
          </a:p>
          <a:p>
            <a:r>
              <a:rPr lang="pt-BR" dirty="0">
                <a:solidFill>
                  <a:schemeClr val="bg1"/>
                </a:solidFill>
              </a:rPr>
              <a:t>		retorne n * Fat(n - 1)</a:t>
            </a:r>
          </a:p>
          <a:p>
            <a:r>
              <a:rPr lang="pt-BR" dirty="0">
                <a:solidFill>
                  <a:schemeClr val="bg1"/>
                </a:solidFill>
              </a:rPr>
              <a:t> fim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3634697E-EF54-4F88-A95D-58C4A8521A95}"/>
              </a:ext>
            </a:extLst>
          </p:cNvPr>
          <p:cNvSpPr txBox="1"/>
          <p:nvPr/>
        </p:nvSpPr>
        <p:spPr>
          <a:xfrm>
            <a:off x="2798905" y="2760598"/>
            <a:ext cx="1277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PORTUGOL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6B475E1-BFC0-4AEF-A624-FC878972DB2A}"/>
              </a:ext>
            </a:extLst>
          </p:cNvPr>
          <p:cNvSpPr txBox="1"/>
          <p:nvPr/>
        </p:nvSpPr>
        <p:spPr>
          <a:xfrm>
            <a:off x="6287387" y="3256449"/>
            <a:ext cx="3501654" cy="203132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unsigned int Fat(unsigned int n) </a:t>
            </a:r>
          </a:p>
          <a:p>
            <a:r>
              <a:rPr lang="en-US" dirty="0">
                <a:solidFill>
                  <a:schemeClr val="bg1"/>
                </a:solidFill>
              </a:rPr>
              <a:t>{ </a:t>
            </a:r>
          </a:p>
          <a:p>
            <a:r>
              <a:rPr lang="en-US" dirty="0">
                <a:solidFill>
                  <a:schemeClr val="bg1"/>
                </a:solidFill>
              </a:rPr>
              <a:t>	if (n == 0) </a:t>
            </a:r>
          </a:p>
          <a:p>
            <a:r>
              <a:rPr lang="en-US" dirty="0">
                <a:solidFill>
                  <a:schemeClr val="bg1"/>
                </a:solidFill>
              </a:rPr>
              <a:t>		return 1; </a:t>
            </a:r>
          </a:p>
          <a:p>
            <a:r>
              <a:rPr lang="en-US" dirty="0">
                <a:solidFill>
                  <a:schemeClr val="bg1"/>
                </a:solidFill>
              </a:rPr>
              <a:t>	else </a:t>
            </a:r>
          </a:p>
          <a:p>
            <a:r>
              <a:rPr lang="en-US" dirty="0">
                <a:solidFill>
                  <a:schemeClr val="bg1"/>
                </a:solidFill>
              </a:rPr>
              <a:t>		return n * Fat(n – 1); </a:t>
            </a:r>
          </a:p>
          <a:p>
            <a:r>
              <a:rPr lang="en-US" dirty="0">
                <a:solidFill>
                  <a:schemeClr val="bg1"/>
                </a:solidFill>
              </a:rPr>
              <a:t>}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903964EB-CF8A-4F27-B299-06CC63F16F32}"/>
              </a:ext>
            </a:extLst>
          </p:cNvPr>
          <p:cNvSpPr txBox="1"/>
          <p:nvPr/>
        </p:nvSpPr>
        <p:spPr>
          <a:xfrm>
            <a:off x="7876150" y="2760598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6329217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AE4906-D93A-42EF-8751-CEBC4275F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Recursividade</a:t>
            </a:r>
            <a:r>
              <a:rPr lang="pt-BR" sz="2400" dirty="0"/>
              <a:t> - exemplo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65C0506-C5B3-439E-9503-3D296A13E6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116" y="2004937"/>
            <a:ext cx="10706985" cy="3917397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pela definição, valor de 4! é calculado como:</a:t>
            </a:r>
          </a:p>
          <a:p>
            <a:endParaRPr lang="pt-BR" dirty="0"/>
          </a:p>
          <a:p>
            <a:pPr marL="0" indent="0">
              <a:buNone/>
            </a:pPr>
            <a:r>
              <a:rPr lang="pt-BR" dirty="0"/>
              <a:t> 4!=4* 3!=</a:t>
            </a:r>
            <a:r>
              <a:rPr lang="pt-BR" dirty="0">
                <a:solidFill>
                  <a:srgbClr val="99FF33"/>
                </a:solidFill>
              </a:rPr>
              <a:t>4*(3*2!)=</a:t>
            </a:r>
            <a:r>
              <a:rPr lang="pt-BR" dirty="0"/>
              <a:t>4*(3*(2*1!))=</a:t>
            </a:r>
            <a:r>
              <a:rPr lang="pt-BR" dirty="0">
                <a:solidFill>
                  <a:srgbClr val="99FF33"/>
                </a:solidFill>
              </a:rPr>
              <a:t>4*(3*(2*(1*0!)))=</a:t>
            </a:r>
            <a:r>
              <a:rPr lang="pt-BR" dirty="0"/>
              <a:t>4*(3*(2*(1*1)))=</a:t>
            </a:r>
            <a:r>
              <a:rPr lang="pt-BR" dirty="0">
                <a:solidFill>
                  <a:srgbClr val="002060"/>
                </a:solidFill>
              </a:rPr>
              <a:t>24</a:t>
            </a:r>
          </a:p>
          <a:p>
            <a:endParaRPr lang="pt-BR" dirty="0"/>
          </a:p>
          <a:p>
            <a:r>
              <a:rPr lang="pt-BR" dirty="0"/>
              <a:t>Note que função é chamada recursivamente com</a:t>
            </a:r>
          </a:p>
          <a:p>
            <a:pPr marL="0" indent="0">
              <a:buNone/>
            </a:pPr>
            <a:r>
              <a:rPr lang="pt-BR" dirty="0"/>
              <a:t>  argumento decrescente até chegar ao caso trivial (0!), </a:t>
            </a:r>
          </a:p>
          <a:p>
            <a:pPr marL="0" indent="0">
              <a:buNone/>
            </a:pPr>
            <a:r>
              <a:rPr lang="pt-BR" dirty="0"/>
              <a:t>  cujo valor é 1. Este caso trivial (condição de parada) </a:t>
            </a:r>
          </a:p>
          <a:p>
            <a:pPr marL="0" indent="0">
              <a:buNone/>
            </a:pPr>
            <a:r>
              <a:rPr lang="pt-BR" dirty="0"/>
              <a:t>  encerra a </a:t>
            </a:r>
            <a:r>
              <a:rPr lang="pt-BR" dirty="0" err="1"/>
              <a:t>seqüência</a:t>
            </a:r>
            <a:r>
              <a:rPr lang="pt-BR" dirty="0"/>
              <a:t> de chamadas recursivas.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8BD7730C-86C0-4C72-B1CA-4F010EB626FE}"/>
                  </a:ext>
                </a:extLst>
              </p:cNvPr>
              <p:cNvSpPr txBox="1"/>
              <p:nvPr/>
            </p:nvSpPr>
            <p:spPr>
              <a:xfrm>
                <a:off x="7874710" y="1172398"/>
                <a:ext cx="3122714" cy="7101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i="1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!= </m:t>
                      </m:r>
                      <m:d>
                        <m:dPr>
                          <m:begChr m:val="{"/>
                          <m:endChr m:val=""/>
                          <m:ctrlPr>
                            <a:rPr lang="pt-BR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pt-BR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1                        </m:t>
                              </m:r>
                              <m:r>
                                <a:rPr lang="pt-BR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𝑠𝑒</m:t>
                              </m:r>
                              <m:r>
                                <a:rPr lang="pt-BR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pt-BR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=0</m:t>
                              </m:r>
                            </m:e>
                            <m:e>
                              <m:r>
                                <a:rPr lang="pt-BR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pt-BR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  <m:d>
                                <m:dPr>
                                  <m:ctrlPr>
                                    <a:rPr lang="pt-BR" i="1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pt-BR" i="1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pt-BR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!   </m:t>
                              </m:r>
                              <m:r>
                                <a:rPr lang="pt-BR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𝑠𝑒</m:t>
                              </m:r>
                              <m:r>
                                <a:rPr lang="pt-BR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pt-BR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&gt;0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pt-BR" dirty="0">
                  <a:solidFill>
                    <a:srgbClr val="FFFF00"/>
                  </a:solidFill>
                </a:endParaRPr>
              </a:p>
            </p:txBody>
          </p:sp>
        </mc:Choice>
        <mc:Fallback xmlns="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8BD7730C-86C0-4C72-B1CA-4F010EB626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4710" y="1172398"/>
                <a:ext cx="3122714" cy="71019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aixaDeTexto 6">
            <a:extLst>
              <a:ext uri="{FF2B5EF4-FFF2-40B4-BE49-F238E27FC236}">
                <a16:creationId xmlns:a16="http://schemas.microsoft.com/office/drawing/2014/main" id="{36B475E1-BFC0-4AEF-A624-FC878972DB2A}"/>
              </a:ext>
            </a:extLst>
          </p:cNvPr>
          <p:cNvSpPr txBox="1"/>
          <p:nvPr/>
        </p:nvSpPr>
        <p:spPr>
          <a:xfrm>
            <a:off x="8083920" y="4172210"/>
            <a:ext cx="3416964" cy="203132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unsigned int Fat(unsigned int n) </a:t>
            </a:r>
          </a:p>
          <a:p>
            <a:r>
              <a:rPr lang="en-US" dirty="0">
                <a:solidFill>
                  <a:schemeClr val="bg1"/>
                </a:solidFill>
              </a:rPr>
              <a:t>{ </a:t>
            </a:r>
          </a:p>
          <a:p>
            <a:r>
              <a:rPr lang="en-US" dirty="0">
                <a:solidFill>
                  <a:schemeClr val="bg1"/>
                </a:solidFill>
              </a:rPr>
              <a:t>	if (n == 0) </a:t>
            </a:r>
          </a:p>
          <a:p>
            <a:r>
              <a:rPr lang="en-US" dirty="0">
                <a:solidFill>
                  <a:schemeClr val="bg1"/>
                </a:solidFill>
              </a:rPr>
              <a:t>		return 1; </a:t>
            </a:r>
          </a:p>
          <a:p>
            <a:r>
              <a:rPr lang="en-US" dirty="0">
                <a:solidFill>
                  <a:schemeClr val="bg1"/>
                </a:solidFill>
              </a:rPr>
              <a:t>	else </a:t>
            </a:r>
          </a:p>
          <a:p>
            <a:r>
              <a:rPr lang="en-US" dirty="0">
                <a:solidFill>
                  <a:schemeClr val="bg1"/>
                </a:solidFill>
              </a:rPr>
              <a:t>		return n * Fat(n – 1); </a:t>
            </a:r>
          </a:p>
          <a:p>
            <a:r>
              <a:rPr lang="en-US" dirty="0">
                <a:solidFill>
                  <a:schemeClr val="bg1"/>
                </a:solidFill>
              </a:rPr>
              <a:t>}</a:t>
            </a:r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60821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AE4906-D93A-42EF-8751-CEBC4275F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Recursividade</a:t>
            </a:r>
            <a:r>
              <a:rPr lang="pt-BR" sz="2400" dirty="0"/>
              <a:t> - exemplo</a:t>
            </a:r>
            <a:endParaRPr lang="pt-BR" dirty="0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65FFD4D8-AE98-4E84-8E74-355F38ED17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1767" y="2267256"/>
            <a:ext cx="9905999" cy="232348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8BD7730C-86C0-4C72-B1CA-4F010EB626FE}"/>
                  </a:ext>
                </a:extLst>
              </p:cNvPr>
              <p:cNvSpPr txBox="1"/>
              <p:nvPr/>
            </p:nvSpPr>
            <p:spPr>
              <a:xfrm>
                <a:off x="7874710" y="1172398"/>
                <a:ext cx="3122714" cy="7101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i="1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!= </m:t>
                      </m:r>
                      <m:d>
                        <m:dPr>
                          <m:begChr m:val="{"/>
                          <m:endChr m:val=""/>
                          <m:ctrlPr>
                            <a:rPr lang="pt-BR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pt-BR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pt-BR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                 </m:t>
                              </m:r>
                              <m:r>
                                <a:rPr lang="pt-BR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𝑠𝑒</m:t>
                              </m:r>
                              <m:r>
                                <a:rPr lang="pt-BR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pt-BR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=0</m:t>
                              </m:r>
                            </m:e>
                            <m:e>
                              <m:r>
                                <a:rPr lang="pt-BR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pt-BR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  <m:d>
                                <m:dPr>
                                  <m:ctrlPr>
                                    <a:rPr lang="pt-BR" i="1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pt-BR" i="1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pt-BR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!   </m:t>
                              </m:r>
                              <m:r>
                                <a:rPr lang="pt-BR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𝑠𝑒</m:t>
                              </m:r>
                              <m:r>
                                <a:rPr lang="pt-BR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pt-BR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&gt;1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pt-BR" dirty="0">
                  <a:solidFill>
                    <a:srgbClr val="FFFF00"/>
                  </a:solidFill>
                </a:endParaRPr>
              </a:p>
            </p:txBody>
          </p:sp>
        </mc:Choice>
        <mc:Fallback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8BD7730C-86C0-4C72-B1CA-4F010EB626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4710" y="1172398"/>
                <a:ext cx="3122714" cy="71019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aixaDeTexto 6">
            <a:extLst>
              <a:ext uri="{FF2B5EF4-FFF2-40B4-BE49-F238E27FC236}">
                <a16:creationId xmlns:a16="http://schemas.microsoft.com/office/drawing/2014/main" id="{36B475E1-BFC0-4AEF-A624-FC878972DB2A}"/>
              </a:ext>
            </a:extLst>
          </p:cNvPr>
          <p:cNvSpPr txBox="1"/>
          <p:nvPr/>
        </p:nvSpPr>
        <p:spPr>
          <a:xfrm>
            <a:off x="7580460" y="4826675"/>
            <a:ext cx="3416964" cy="203132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unsigned int Fat(unsigned int n) </a:t>
            </a:r>
          </a:p>
          <a:p>
            <a:r>
              <a:rPr lang="en-US" dirty="0">
                <a:solidFill>
                  <a:schemeClr val="bg1"/>
                </a:solidFill>
              </a:rPr>
              <a:t>{ </a:t>
            </a:r>
          </a:p>
          <a:p>
            <a:r>
              <a:rPr lang="en-US" dirty="0">
                <a:solidFill>
                  <a:schemeClr val="bg1"/>
                </a:solidFill>
              </a:rPr>
              <a:t>	if (n == 0) </a:t>
            </a:r>
          </a:p>
          <a:p>
            <a:r>
              <a:rPr lang="en-US" dirty="0">
                <a:solidFill>
                  <a:schemeClr val="bg1"/>
                </a:solidFill>
              </a:rPr>
              <a:t>		return 1; </a:t>
            </a:r>
          </a:p>
          <a:p>
            <a:r>
              <a:rPr lang="en-US" dirty="0">
                <a:solidFill>
                  <a:schemeClr val="bg1"/>
                </a:solidFill>
              </a:rPr>
              <a:t>	else </a:t>
            </a:r>
          </a:p>
          <a:p>
            <a:r>
              <a:rPr lang="en-US" dirty="0">
                <a:solidFill>
                  <a:schemeClr val="bg1"/>
                </a:solidFill>
              </a:rPr>
              <a:t>		return n * Fat(n – 1); </a:t>
            </a:r>
          </a:p>
          <a:p>
            <a:r>
              <a:rPr lang="en-US" dirty="0">
                <a:solidFill>
                  <a:schemeClr val="bg1"/>
                </a:solidFill>
              </a:rPr>
              <a:t>}</a:t>
            </a:r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0727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AE4906-D93A-42EF-8751-CEBC4275F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Recursividade</a:t>
            </a:r>
            <a:r>
              <a:rPr lang="pt-BR" sz="2400" dirty="0"/>
              <a:t> - exemplo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65C0506-C5B3-439E-9503-3D296A13E6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116" y="2004937"/>
            <a:ext cx="10706985" cy="3917397"/>
          </a:xfrm>
        </p:spPr>
        <p:txBody>
          <a:bodyPr>
            <a:normAutofit/>
          </a:bodyPr>
          <a:lstStyle/>
          <a:p>
            <a:r>
              <a:rPr lang="pt-BR" dirty="0"/>
              <a:t>Como n!= n×(n −1)×(n − 2)× ... ×3×2×1, é muito simples implementar um algoritmo iterativo da função fatorial. Abaixo são apresentados dois algoritmos iterativos que se equivalem.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8BD7730C-86C0-4C72-B1CA-4F010EB626FE}"/>
                  </a:ext>
                </a:extLst>
              </p:cNvPr>
              <p:cNvSpPr txBox="1"/>
              <p:nvPr/>
            </p:nvSpPr>
            <p:spPr>
              <a:xfrm>
                <a:off x="7874710" y="1172398"/>
                <a:ext cx="3122714" cy="7101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i="1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!= </m:t>
                      </m:r>
                      <m:d>
                        <m:dPr>
                          <m:begChr m:val="{"/>
                          <m:endChr m:val=""/>
                          <m:ctrlPr>
                            <a:rPr lang="pt-BR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pt-BR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1                        </m:t>
                              </m:r>
                              <m:r>
                                <a:rPr lang="pt-BR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𝑠𝑒</m:t>
                              </m:r>
                              <m:r>
                                <a:rPr lang="pt-BR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pt-BR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=0</m:t>
                              </m:r>
                            </m:e>
                            <m:e>
                              <m:r>
                                <a:rPr lang="pt-BR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pt-BR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  <m:d>
                                <m:dPr>
                                  <m:ctrlPr>
                                    <a:rPr lang="pt-BR" i="1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pt-BR" i="1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pt-BR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!   </m:t>
                              </m:r>
                              <m:r>
                                <a:rPr lang="pt-BR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𝑠𝑒</m:t>
                              </m:r>
                              <m:r>
                                <a:rPr lang="pt-BR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pt-BR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&gt;0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pt-BR" dirty="0">
                  <a:solidFill>
                    <a:srgbClr val="FFFF00"/>
                  </a:solidFill>
                </a:endParaRPr>
              </a:p>
            </p:txBody>
          </p:sp>
        </mc:Choice>
        <mc:Fallback xmlns="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8BD7730C-86C0-4C72-B1CA-4F010EB626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4710" y="1172398"/>
                <a:ext cx="3122714" cy="71019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m 4">
            <a:extLst>
              <a:ext uri="{FF2B5EF4-FFF2-40B4-BE49-F238E27FC236}">
                <a16:creationId xmlns:a16="http://schemas.microsoft.com/office/drawing/2014/main" id="{910E1B87-A50F-4039-8361-CF7C235136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899" y="3598460"/>
            <a:ext cx="11050586" cy="2446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7941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AE4906-D93A-42EF-8751-CEBC4275F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Recursividade</a:t>
            </a:r>
            <a:r>
              <a:rPr lang="pt-BR" sz="2400" dirty="0"/>
              <a:t> – exemplo 2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065C0506-C5B3-439E-9503-3D296A13E61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pt-BR" dirty="0"/>
                  <a:t>Exemplo 2: Sequencia de Fibonacci</a:t>
                </a:r>
              </a:p>
              <a:p>
                <a:r>
                  <a:rPr lang="pt-BR" dirty="0"/>
                  <a:t>A </a:t>
                </a:r>
                <a:r>
                  <a:rPr lang="pt-BR" dirty="0" err="1"/>
                  <a:t>seqüência</a:t>
                </a:r>
                <a:r>
                  <a:rPr lang="pt-BR" dirty="0"/>
                  <a:t> [0, 1, 1, 2, 3, 5, 8, 13, 21, ...] é conhecida como </a:t>
                </a:r>
                <a:r>
                  <a:rPr lang="pt-BR" dirty="0" err="1"/>
                  <a:t>seqüência</a:t>
                </a:r>
                <a:r>
                  <a:rPr lang="pt-BR" dirty="0"/>
                  <a:t> ou série de Fibonacci e tem aplicações teóricas e práticas, na medida em que alguns padrões na natureza parecem segui-la. Pode ser obtida através da definição recursiva:</a:t>
                </a:r>
              </a:p>
              <a:p>
                <a:r>
                  <a:rPr lang="pt-BR" dirty="0"/>
                  <a:t>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𝐹𝑖𝑏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)=</m:t>
                    </m:r>
                  </m:oMath>
                </a14:m>
                <a:r>
                  <a:rPr lang="pt-BR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pt-BR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pt-BR" i="1" dirty="0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pt-BR" b="0" i="1" dirty="0" smtClean="0">
                                <a:latin typeface="Cambria Math" panose="02040503050406030204" pitchFamily="18" charset="0"/>
                              </a:rPr>
                              <m:t>0                                                        </m:t>
                            </m:r>
                            <m:r>
                              <a:rPr lang="pt-BR" b="0" i="1" dirty="0" smtClean="0">
                                <a:latin typeface="Cambria Math" panose="02040503050406030204" pitchFamily="18" charset="0"/>
                              </a:rPr>
                              <m:t>𝑠𝑒</m:t>
                            </m:r>
                            <m:r>
                              <a:rPr lang="pt-BR" b="0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pt-BR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pt-BR" b="0" i="1" dirty="0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  <m:e>
                            <m:r>
                              <a:rPr lang="pt-BR" b="0" i="1" dirty="0" smtClean="0">
                                <a:latin typeface="Cambria Math" panose="02040503050406030204" pitchFamily="18" charset="0"/>
                              </a:rPr>
                              <m:t>1                                                        </m:t>
                            </m:r>
                            <m:r>
                              <a:rPr lang="pt-BR" b="0" i="1" dirty="0" smtClean="0">
                                <a:latin typeface="Cambria Math" panose="02040503050406030204" pitchFamily="18" charset="0"/>
                              </a:rPr>
                              <m:t>𝑠𝑒</m:t>
                            </m:r>
                            <m:r>
                              <a:rPr lang="pt-BR" b="0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pt-BR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pt-BR" b="0" i="1" dirty="0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  <m:e>
                            <m:r>
                              <a:rPr lang="pt-BR" b="0" i="1" dirty="0" smtClean="0">
                                <a:latin typeface="Cambria Math" panose="02040503050406030204" pitchFamily="18" charset="0"/>
                              </a:rPr>
                              <m:t>𝐹𝑖𝑏</m:t>
                            </m:r>
                            <m:d>
                              <m:dPr>
                                <m:ctrlPr>
                                  <a:rPr lang="pt-BR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b="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pt-BR" b="0" i="1" dirty="0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  <m:r>
                              <a:rPr lang="pt-BR" b="0" i="1" dirty="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pt-BR" b="0" i="1" dirty="0" smtClean="0">
                                <a:latin typeface="Cambria Math" panose="02040503050406030204" pitchFamily="18" charset="0"/>
                              </a:rPr>
                              <m:t>𝐹𝑖𝑏</m:t>
                            </m:r>
                            <m:d>
                              <m:dPr>
                                <m:ctrlPr>
                                  <a:rPr lang="pt-BR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b="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pt-BR" b="0" i="1" dirty="0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</m:d>
                            <m:r>
                              <a:rPr lang="pt-BR" b="0" i="1" dirty="0" smtClean="0">
                                <a:latin typeface="Cambria Math" panose="02040503050406030204" pitchFamily="18" charset="0"/>
                              </a:rPr>
                              <m:t>           </m:t>
                            </m:r>
                            <m:r>
                              <a:rPr lang="pt-BR" b="0" i="1" dirty="0" smtClean="0">
                                <a:latin typeface="Cambria Math" panose="02040503050406030204" pitchFamily="18" charset="0"/>
                              </a:rPr>
                              <m:t>𝑠𝑒</m:t>
                            </m:r>
                            <m:r>
                              <a:rPr lang="pt-BR" b="0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pt-BR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pt-BR" b="0" i="1" dirty="0" smtClean="0">
                                <a:latin typeface="Cambria Math" panose="02040503050406030204" pitchFamily="18" charset="0"/>
                              </a:rPr>
                              <m:t>&gt;1</m:t>
                            </m:r>
                          </m:e>
                        </m:eqArr>
                      </m:e>
                    </m:d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065C0506-C5B3-439E-9503-3D296A13E6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6" t="-189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1867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AE4906-D93A-42EF-8751-CEBC4275F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Recursividade</a:t>
            </a:r>
            <a:r>
              <a:rPr lang="pt-BR" sz="2400" dirty="0"/>
              <a:t> – exemplo 2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065C0506-C5B3-439E-9503-3D296A13E61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3" y="1658143"/>
                <a:ext cx="9905999" cy="3541714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𝐹𝑖𝑏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)=</m:t>
                    </m:r>
                  </m:oMath>
                </a14:m>
                <a:r>
                  <a:rPr lang="pt-BR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pt-BR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pt-BR" i="1" dirty="0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pt-BR" b="0" i="1" dirty="0" smtClean="0">
                                <a:latin typeface="Cambria Math" panose="02040503050406030204" pitchFamily="18" charset="0"/>
                              </a:rPr>
                              <m:t>0                                                        </m:t>
                            </m:r>
                            <m:r>
                              <a:rPr lang="pt-BR" b="0" i="1" dirty="0" smtClean="0">
                                <a:latin typeface="Cambria Math" panose="02040503050406030204" pitchFamily="18" charset="0"/>
                              </a:rPr>
                              <m:t>𝑠𝑒</m:t>
                            </m:r>
                            <m:r>
                              <a:rPr lang="pt-BR" b="0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pt-BR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pt-BR" b="0" i="1" dirty="0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  <m:e>
                            <m:r>
                              <a:rPr lang="pt-BR" b="0" i="1" dirty="0" smtClean="0">
                                <a:latin typeface="Cambria Math" panose="02040503050406030204" pitchFamily="18" charset="0"/>
                              </a:rPr>
                              <m:t>1                                                        </m:t>
                            </m:r>
                            <m:r>
                              <a:rPr lang="pt-BR" b="0" i="1" dirty="0" smtClean="0">
                                <a:latin typeface="Cambria Math" panose="02040503050406030204" pitchFamily="18" charset="0"/>
                              </a:rPr>
                              <m:t>𝑠𝑒</m:t>
                            </m:r>
                            <m:r>
                              <a:rPr lang="pt-BR" b="0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pt-BR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pt-BR" b="0" i="1" dirty="0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  <m:e>
                            <m:r>
                              <a:rPr lang="pt-BR" b="0" i="1" dirty="0" smtClean="0">
                                <a:latin typeface="Cambria Math" panose="02040503050406030204" pitchFamily="18" charset="0"/>
                              </a:rPr>
                              <m:t>𝐹𝑖𝑏</m:t>
                            </m:r>
                            <m:d>
                              <m:dPr>
                                <m:ctrlPr>
                                  <a:rPr lang="pt-BR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b="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pt-BR" b="0" i="1" dirty="0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  <m:r>
                              <a:rPr lang="pt-BR" b="0" i="1" dirty="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pt-BR" b="0" i="1" dirty="0" smtClean="0">
                                <a:latin typeface="Cambria Math" panose="02040503050406030204" pitchFamily="18" charset="0"/>
                              </a:rPr>
                              <m:t>𝐹𝑖𝑏</m:t>
                            </m:r>
                            <m:d>
                              <m:dPr>
                                <m:ctrlPr>
                                  <a:rPr lang="pt-BR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b="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pt-BR" b="0" i="1" dirty="0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</m:d>
                            <m:r>
                              <a:rPr lang="pt-BR" b="0" i="1" dirty="0" smtClean="0">
                                <a:latin typeface="Cambria Math" panose="02040503050406030204" pitchFamily="18" charset="0"/>
                              </a:rPr>
                              <m:t>           </m:t>
                            </m:r>
                            <m:r>
                              <a:rPr lang="pt-BR" b="0" i="1" dirty="0" smtClean="0">
                                <a:latin typeface="Cambria Math" panose="02040503050406030204" pitchFamily="18" charset="0"/>
                              </a:rPr>
                              <m:t>𝑠𝑒</m:t>
                            </m:r>
                            <m:r>
                              <a:rPr lang="pt-BR" b="0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pt-BR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pt-BR" b="0" i="1" dirty="0" smtClean="0">
                                <a:latin typeface="Cambria Math" panose="02040503050406030204" pitchFamily="18" charset="0"/>
                              </a:rPr>
                              <m:t>&gt;1</m:t>
                            </m:r>
                          </m:e>
                        </m:eqArr>
                      </m:e>
                    </m:d>
                  </m:oMath>
                </a14:m>
                <a:endParaRPr lang="pt-BR" dirty="0"/>
              </a:p>
              <a:p>
                <a:r>
                  <a:rPr lang="pt-BR" dirty="0"/>
                  <a:t>a qual pode ser implementada como: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065C0506-C5B3-439E-9503-3D296A13E6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3" y="1658143"/>
                <a:ext cx="9905999" cy="3541714"/>
              </a:xfrm>
              <a:blipFill>
                <a:blip r:embed="rId2"/>
                <a:stretch>
                  <a:fillRect l="-123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m 3">
            <a:extLst>
              <a:ext uri="{FF2B5EF4-FFF2-40B4-BE49-F238E27FC236}">
                <a16:creationId xmlns:a16="http://schemas.microsoft.com/office/drawing/2014/main" id="{4521FED6-4070-4760-A7C1-8C68C861CE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2254" y="3947319"/>
            <a:ext cx="6677025" cy="250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5922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7AE4906-D93A-42EF-8751-CEBC4275F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r>
              <a:rPr lang="pt-BR" sz="3200"/>
              <a:t>Recursividade – exemplo 2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65C0506-C5B3-439E-9503-3D296A13E6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459287" cy="3965046"/>
          </a:xfrm>
        </p:spPr>
        <p:txBody>
          <a:bodyPr>
            <a:normAutofit/>
          </a:bodyPr>
          <a:lstStyle/>
          <a:p>
            <a:r>
              <a:rPr lang="pt-BR" sz="2000" dirty="0"/>
              <a:t>Note que, para n &gt; 1, cada chamada causa 2 novas chamadas de </a:t>
            </a:r>
            <a:r>
              <a:rPr lang="pt-BR" sz="2000" dirty="0" err="1"/>
              <a:t>Fib</a:t>
            </a:r>
            <a:r>
              <a:rPr lang="pt-BR" sz="2000" dirty="0"/>
              <a:t>, isto é, o número total de chamadas cresce exponencialmente. Para </a:t>
            </a:r>
            <a:r>
              <a:rPr lang="pt-BR" sz="2000" dirty="0" err="1"/>
              <a:t>Fib</a:t>
            </a:r>
            <a:r>
              <a:rPr lang="pt-BR" sz="2000" dirty="0"/>
              <a:t>(5), são feitas 14 chamadas da função.</a:t>
            </a:r>
          </a:p>
          <a:p>
            <a:r>
              <a:rPr lang="pt-BR" sz="2000" dirty="0"/>
              <a:t>Para </a:t>
            </a:r>
            <a:r>
              <a:rPr lang="pt-BR" sz="2000" dirty="0" err="1"/>
              <a:t>Fib</a:t>
            </a:r>
            <a:r>
              <a:rPr lang="pt-BR" sz="2000" dirty="0"/>
              <a:t>(25) são feitas 242784 chamadas recursivas!</a:t>
            </a:r>
          </a:p>
          <a:p>
            <a:endParaRPr lang="pt-BR" sz="2000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BBB596D3-6961-49E5-BF07-FE66CB78BE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2186" y="1466380"/>
            <a:ext cx="5456279" cy="4297833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6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8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3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521E9B06-A18F-47C8-BFB5-F7A95FCD87C5}"/>
                  </a:ext>
                </a:extLst>
              </p:cNvPr>
              <p:cNvSpPr txBox="1"/>
              <p:nvPr/>
            </p:nvSpPr>
            <p:spPr>
              <a:xfrm>
                <a:off x="6329327" y="228684"/>
                <a:ext cx="5142626" cy="13305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pt-BR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𝐹𝑖𝑏</m:t>
                    </m:r>
                    <m:r>
                      <a:rPr lang="pt-BR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)=</m:t>
                    </m:r>
                  </m:oMath>
                </a14:m>
                <a:r>
                  <a:rPr lang="pt-BR" dirty="0">
                    <a:solidFill>
                      <a:srgbClr val="FFFF00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pt-BR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pt-BR" i="1" dirty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pt-BR" i="1" dirty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0                                                        </m:t>
                            </m:r>
                            <m:r>
                              <a:rPr lang="pt-BR" i="1" dirty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𝑠𝑒</m:t>
                            </m:r>
                            <m:r>
                              <a:rPr lang="pt-BR" i="1" dirty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pt-BR" i="1" dirty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pt-BR" i="1" dirty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  <m:e>
                            <m:r>
                              <a:rPr lang="pt-BR" i="1" dirty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1                                                        </m:t>
                            </m:r>
                            <m:r>
                              <a:rPr lang="pt-BR" i="1" dirty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𝑠𝑒</m:t>
                            </m:r>
                            <m:r>
                              <a:rPr lang="pt-BR" i="1" dirty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pt-BR" i="1" dirty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pt-BR" i="1" dirty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  <m:e>
                            <m:r>
                              <a:rPr lang="pt-BR" i="1" dirty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𝐹𝑖𝑏</m:t>
                            </m:r>
                            <m:d>
                              <m:dPr>
                                <m:ctrlPr>
                                  <a:rPr lang="pt-BR" i="1" dirty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i="1" dirty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pt-BR" i="1" dirty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  <m:r>
                              <a:rPr lang="pt-BR" i="1" dirty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pt-BR" i="1" dirty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𝐹𝑖𝑏</m:t>
                            </m:r>
                            <m:d>
                              <m:dPr>
                                <m:ctrlPr>
                                  <a:rPr lang="pt-BR" i="1" dirty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i="1" dirty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pt-BR" i="1" dirty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</m:d>
                            <m:r>
                              <a:rPr lang="pt-BR" i="1" dirty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           </m:t>
                            </m:r>
                            <m:r>
                              <a:rPr lang="pt-BR" i="1" dirty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𝑠𝑒</m:t>
                            </m:r>
                            <m:r>
                              <a:rPr lang="pt-BR" i="1" dirty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pt-BR" i="1" dirty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pt-BR" i="1" dirty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&gt;1</m:t>
                            </m:r>
                          </m:e>
                        </m:eqArr>
                      </m:e>
                    </m:d>
                  </m:oMath>
                </a14:m>
                <a:endParaRPr lang="pt-BR" dirty="0"/>
              </a:p>
              <a:p>
                <a:pPr>
                  <a:spcAft>
                    <a:spcPts val="600"/>
                  </a:spcAft>
                </a:pPr>
                <a:endParaRPr lang="pt-BR" dirty="0"/>
              </a:p>
            </p:txBody>
          </p:sp>
        </mc:Choice>
        <mc:Fallback xmlns="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521E9B06-A18F-47C8-BFB5-F7A95FCD87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9327" y="228684"/>
                <a:ext cx="5142626" cy="133055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tângulo 6">
            <a:extLst>
              <a:ext uri="{FF2B5EF4-FFF2-40B4-BE49-F238E27FC236}">
                <a16:creationId xmlns:a16="http://schemas.microsoft.com/office/drawing/2014/main" id="{5E02E124-D5BB-4D40-85AA-E4ACECCCBEB7}"/>
              </a:ext>
            </a:extLst>
          </p:cNvPr>
          <p:cNvSpPr/>
          <p:nvPr/>
        </p:nvSpPr>
        <p:spPr>
          <a:xfrm>
            <a:off x="6926192" y="4576763"/>
            <a:ext cx="1102057" cy="24369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43706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775AF3B-5284-4B97-9BB7-55C6FB3699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0F1F7ED-DA39-478F-85DA-317DE0894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1902285" cy="6858001"/>
            <a:chOff x="0" y="0"/>
            <a:chExt cx="11902285" cy="6858001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1DAE5903-52E8-4F25-8473-93EF48377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4" name="Rectangle 5">
                <a:extLst>
                  <a:ext uri="{FF2B5EF4-FFF2-40B4-BE49-F238E27FC236}">
                    <a16:creationId xmlns:a16="http://schemas.microsoft.com/office/drawing/2014/main" id="{894835C1-32DE-4571-AD10-28D58CB8CF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6">
                <a:extLst>
                  <a:ext uri="{FF2B5EF4-FFF2-40B4-BE49-F238E27FC236}">
                    <a16:creationId xmlns:a16="http://schemas.microsoft.com/office/drawing/2014/main" id="{097A5B92-0B48-4251-9764-D34DF88920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7">
                <a:extLst>
                  <a:ext uri="{FF2B5EF4-FFF2-40B4-BE49-F238E27FC236}">
                    <a16:creationId xmlns:a16="http://schemas.microsoft.com/office/drawing/2014/main" id="{E222BF19-57E7-43F3-A2B9-2398BEF966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8">
                <a:extLst>
                  <a:ext uri="{FF2B5EF4-FFF2-40B4-BE49-F238E27FC236}">
                    <a16:creationId xmlns:a16="http://schemas.microsoft.com/office/drawing/2014/main" id="{60C8836E-B7D9-48A9-8FD9-4CC52AF44D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9">
                <a:extLst>
                  <a:ext uri="{FF2B5EF4-FFF2-40B4-BE49-F238E27FC236}">
                    <a16:creationId xmlns:a16="http://schemas.microsoft.com/office/drawing/2014/main" id="{8504740E-456D-4FB9-9520-4317CCFA71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0">
                <a:extLst>
                  <a:ext uri="{FF2B5EF4-FFF2-40B4-BE49-F238E27FC236}">
                    <a16:creationId xmlns:a16="http://schemas.microsoft.com/office/drawing/2014/main" id="{1563A7B4-B1D5-4F93-AFF9-2EB78655FC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1">
                <a:extLst>
                  <a:ext uri="{FF2B5EF4-FFF2-40B4-BE49-F238E27FC236}">
                    <a16:creationId xmlns:a16="http://schemas.microsoft.com/office/drawing/2014/main" id="{D139ED24-FA37-4470-8B42-D0D00EDE14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2">
                <a:extLst>
                  <a:ext uri="{FF2B5EF4-FFF2-40B4-BE49-F238E27FC236}">
                    <a16:creationId xmlns:a16="http://schemas.microsoft.com/office/drawing/2014/main" id="{48825AA7-BB26-45C2-93A2-1AD8D9A232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Freeform 13">
                <a:extLst>
                  <a:ext uri="{FF2B5EF4-FFF2-40B4-BE49-F238E27FC236}">
                    <a16:creationId xmlns:a16="http://schemas.microsoft.com/office/drawing/2014/main" id="{A98D0B91-D4E4-402D-8234-E96987219E9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" name="Freeform 14">
                <a:extLst>
                  <a:ext uri="{FF2B5EF4-FFF2-40B4-BE49-F238E27FC236}">
                    <a16:creationId xmlns:a16="http://schemas.microsoft.com/office/drawing/2014/main" id="{94F1DB97-3769-4DA5-9F45-47132C3125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5">
                <a:extLst>
                  <a:ext uri="{FF2B5EF4-FFF2-40B4-BE49-F238E27FC236}">
                    <a16:creationId xmlns:a16="http://schemas.microsoft.com/office/drawing/2014/main" id="{A9BC86E2-B185-4D80-81B5-A8D387E678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Line 16">
                <a:extLst>
                  <a:ext uri="{FF2B5EF4-FFF2-40B4-BE49-F238E27FC236}">
                    <a16:creationId xmlns:a16="http://schemas.microsoft.com/office/drawing/2014/main" id="{FA773F49-8CD0-46DC-B986-F2DB57BD72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6" name="Freeform 17">
                <a:extLst>
                  <a:ext uri="{FF2B5EF4-FFF2-40B4-BE49-F238E27FC236}">
                    <a16:creationId xmlns:a16="http://schemas.microsoft.com/office/drawing/2014/main" id="{8C55A009-3401-4888-93C7-4ED51CBC64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Freeform 18">
                <a:extLst>
                  <a:ext uri="{FF2B5EF4-FFF2-40B4-BE49-F238E27FC236}">
                    <a16:creationId xmlns:a16="http://schemas.microsoft.com/office/drawing/2014/main" id="{10B44829-5BB5-48C5-8492-699971FE78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19">
                <a:extLst>
                  <a:ext uri="{FF2B5EF4-FFF2-40B4-BE49-F238E27FC236}">
                    <a16:creationId xmlns:a16="http://schemas.microsoft.com/office/drawing/2014/main" id="{30C1F9A0-4FA6-4F6F-B2D0-A1BBA41DFC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0">
                <a:extLst>
                  <a:ext uri="{FF2B5EF4-FFF2-40B4-BE49-F238E27FC236}">
                    <a16:creationId xmlns:a16="http://schemas.microsoft.com/office/drawing/2014/main" id="{01BF274F-C7B8-44B4-A183-307D8619D2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Rectangle 21">
                <a:extLst>
                  <a:ext uri="{FF2B5EF4-FFF2-40B4-BE49-F238E27FC236}">
                    <a16:creationId xmlns:a16="http://schemas.microsoft.com/office/drawing/2014/main" id="{037E8930-0F22-4558-9432-F18953E32A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2">
                <a:extLst>
                  <a:ext uri="{FF2B5EF4-FFF2-40B4-BE49-F238E27FC236}">
                    <a16:creationId xmlns:a16="http://schemas.microsoft.com/office/drawing/2014/main" id="{9AFC3429-FF29-47FF-A4A8-317A979DB9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3">
                <a:extLst>
                  <a:ext uri="{FF2B5EF4-FFF2-40B4-BE49-F238E27FC236}">
                    <a16:creationId xmlns:a16="http://schemas.microsoft.com/office/drawing/2014/main" id="{91D48543-2C05-4768-80B1-ECA6F88508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4">
                <a:extLst>
                  <a:ext uri="{FF2B5EF4-FFF2-40B4-BE49-F238E27FC236}">
                    <a16:creationId xmlns:a16="http://schemas.microsoft.com/office/drawing/2014/main" id="{3AC527CC-154C-4370-A25B-74AC5B4A63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5">
                <a:extLst>
                  <a:ext uri="{FF2B5EF4-FFF2-40B4-BE49-F238E27FC236}">
                    <a16:creationId xmlns:a16="http://schemas.microsoft.com/office/drawing/2014/main" id="{798B18F5-51C9-4E50-95C5-A850EF5398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6">
                <a:extLst>
                  <a:ext uri="{FF2B5EF4-FFF2-40B4-BE49-F238E27FC236}">
                    <a16:creationId xmlns:a16="http://schemas.microsoft.com/office/drawing/2014/main" id="{15B4CF27-638C-4979-B0FD-6263E13074A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27">
                <a:extLst>
                  <a:ext uri="{FF2B5EF4-FFF2-40B4-BE49-F238E27FC236}">
                    <a16:creationId xmlns:a16="http://schemas.microsoft.com/office/drawing/2014/main" id="{236C6A22-48A2-4442-B82D-30DB498272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28">
                <a:extLst>
                  <a:ext uri="{FF2B5EF4-FFF2-40B4-BE49-F238E27FC236}">
                    <a16:creationId xmlns:a16="http://schemas.microsoft.com/office/drawing/2014/main" id="{1BB7BCE1-0D99-412E-ABA6-81412638E9E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8" name="Freeform 29">
                <a:extLst>
                  <a:ext uri="{FF2B5EF4-FFF2-40B4-BE49-F238E27FC236}">
                    <a16:creationId xmlns:a16="http://schemas.microsoft.com/office/drawing/2014/main" id="{C20E57E0-0912-44F2-93DA-75E4D13F3B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9" name="Freeform 30">
                <a:extLst>
                  <a:ext uri="{FF2B5EF4-FFF2-40B4-BE49-F238E27FC236}">
                    <a16:creationId xmlns:a16="http://schemas.microsoft.com/office/drawing/2014/main" id="{DF059390-54ED-44F4-983F-92FF36AD94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0" name="Freeform 31">
                <a:extLst>
                  <a:ext uri="{FF2B5EF4-FFF2-40B4-BE49-F238E27FC236}">
                    <a16:creationId xmlns:a16="http://schemas.microsoft.com/office/drawing/2014/main" id="{42D5E9ED-595D-443D-8CDC-D8FCD4021D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DB14A457-C54A-4F1E-91FB-0FEE49877D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227597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4" name="Freeform 32">
                <a:extLst>
                  <a:ext uri="{FF2B5EF4-FFF2-40B4-BE49-F238E27FC236}">
                    <a16:creationId xmlns:a16="http://schemas.microsoft.com/office/drawing/2014/main" id="{791F3E2E-D393-464E-84B4-9B30D071ADE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3">
                <a:extLst>
                  <a:ext uri="{FF2B5EF4-FFF2-40B4-BE49-F238E27FC236}">
                    <a16:creationId xmlns:a16="http://schemas.microsoft.com/office/drawing/2014/main" id="{EBEEAD6F-6425-4F85-A8A8-4FF19A909B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4">
                <a:extLst>
                  <a:ext uri="{FF2B5EF4-FFF2-40B4-BE49-F238E27FC236}">
                    <a16:creationId xmlns:a16="http://schemas.microsoft.com/office/drawing/2014/main" id="{8AACA44E-9D6C-4708-8D61-D767B6620B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5">
                <a:extLst>
                  <a:ext uri="{FF2B5EF4-FFF2-40B4-BE49-F238E27FC236}">
                    <a16:creationId xmlns:a16="http://schemas.microsoft.com/office/drawing/2014/main" id="{B6E3525F-9937-463E-872C-8EB7C62D10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6">
                <a:extLst>
                  <a:ext uri="{FF2B5EF4-FFF2-40B4-BE49-F238E27FC236}">
                    <a16:creationId xmlns:a16="http://schemas.microsoft.com/office/drawing/2014/main" id="{BE829B0B-C602-40F1-81D1-A55332343D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37">
                <a:extLst>
                  <a:ext uri="{FF2B5EF4-FFF2-40B4-BE49-F238E27FC236}">
                    <a16:creationId xmlns:a16="http://schemas.microsoft.com/office/drawing/2014/main" id="{92660531-24B5-4B97-A4A2-64686E235D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Freeform 38">
                <a:extLst>
                  <a:ext uri="{FF2B5EF4-FFF2-40B4-BE49-F238E27FC236}">
                    <a16:creationId xmlns:a16="http://schemas.microsoft.com/office/drawing/2014/main" id="{6242D0CE-6FFD-4D17-AC26-BD3E481195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" name="Freeform 39">
                <a:extLst>
                  <a:ext uri="{FF2B5EF4-FFF2-40B4-BE49-F238E27FC236}">
                    <a16:creationId xmlns:a16="http://schemas.microsoft.com/office/drawing/2014/main" id="{61631F37-AF37-4DB9-8D98-A08586C766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40">
                <a:extLst>
                  <a:ext uri="{FF2B5EF4-FFF2-40B4-BE49-F238E27FC236}">
                    <a16:creationId xmlns:a16="http://schemas.microsoft.com/office/drawing/2014/main" id="{2A2597FF-2F22-40BB-A7B3-19C4DFCFFA0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Rectangle 41">
                <a:extLst>
                  <a:ext uri="{FF2B5EF4-FFF2-40B4-BE49-F238E27FC236}">
                    <a16:creationId xmlns:a16="http://schemas.microsoft.com/office/drawing/2014/main" id="{DCC8773C-0113-4046-B222-C8F4080AF3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pic>
        <p:nvPicPr>
          <p:cNvPr id="52" name="Picture 2">
            <a:extLst>
              <a:ext uri="{FF2B5EF4-FFF2-40B4-BE49-F238E27FC236}">
                <a16:creationId xmlns:a16="http://schemas.microsoft.com/office/drawing/2014/main" id="{1B17CCE2-CEEF-40CA-8C4D-0DC2DCA78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7AE4906-D93A-42EF-8751-CEBC4275F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9957" y="618518"/>
            <a:ext cx="4747088" cy="1478570"/>
          </a:xfrm>
        </p:spPr>
        <p:txBody>
          <a:bodyPr>
            <a:normAutofit/>
          </a:bodyPr>
          <a:lstStyle/>
          <a:p>
            <a:r>
              <a:rPr lang="pt-BR">
                <a:solidFill>
                  <a:srgbClr val="FFFFFF"/>
                </a:solidFill>
              </a:rPr>
              <a:t>Recursividade – exemplo 2</a:t>
            </a:r>
          </a:p>
        </p:txBody>
      </p:sp>
      <p:sp useBgFill="1">
        <p:nvSpPr>
          <p:cNvPr id="54" name="Round Diagonal Corner Rectangle 9">
            <a:extLst>
              <a:ext uri="{FF2B5EF4-FFF2-40B4-BE49-F238E27FC236}">
                <a16:creationId xmlns:a16="http://schemas.microsoft.com/office/drawing/2014/main" id="{66D4F5BA-1D71-49B2-8A7F-6B4EB94D7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50" y="808057"/>
            <a:ext cx="5286376" cy="5234394"/>
          </a:xfrm>
          <a:prstGeom prst="round2DiagRect">
            <a:avLst>
              <a:gd name="adj1" fmla="val 741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4040DEC-65F1-4EA6-BA93-BB00D5AC02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988" y="1262431"/>
            <a:ext cx="4635583" cy="4337200"/>
          </a:xfrm>
          <a:prstGeom prst="rect">
            <a:avLst/>
          </a:prstGeom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65C0506-C5B3-439E-9503-3D296A13E6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9957" y="2249487"/>
            <a:ext cx="4747087" cy="3541714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rgbClr val="FFFFFF"/>
                </a:solidFill>
              </a:rPr>
              <a:t>No caso da </a:t>
            </a:r>
            <a:r>
              <a:rPr lang="pt-BR" dirty="0" err="1">
                <a:solidFill>
                  <a:srgbClr val="FFFFFF"/>
                </a:solidFill>
              </a:rPr>
              <a:t>seqüência</a:t>
            </a:r>
            <a:r>
              <a:rPr lang="pt-BR" dirty="0">
                <a:solidFill>
                  <a:srgbClr val="FFFFFF"/>
                </a:solidFill>
              </a:rPr>
              <a:t> de Fibonacci é relativamente simples implementar um algoritmo iterativo com complexidade O(n), que tire proveito dos valores já calculados. Eis uma possibilidade iterativa:</a:t>
            </a:r>
          </a:p>
          <a:p>
            <a:endParaRPr lang="pt-BR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53291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44D736-BC26-4371-9442-C20CB1453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E146194-B99C-4BE6-BF49-F58BF8FAA6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1. ) Implemente recursivamente uma função Max que retorne o maior valor armazenado em um vetor V, contendo n números inteiros.</a:t>
            </a:r>
          </a:p>
        </p:txBody>
      </p:sp>
    </p:spTree>
    <p:extLst>
      <p:ext uri="{BB962C8B-B14F-4D97-AF65-F5344CB8AC3E}">
        <p14:creationId xmlns:p14="http://schemas.microsoft.com/office/powerpoint/2010/main" val="6781129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44D736-BC26-4371-9442-C20CB1453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E146194-B99C-4BE6-BF49-F58BF8FAA6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2. </a:t>
            </a:r>
          </a:p>
          <a:p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E3A4F36-472C-4A7F-9D6B-89C887CF8B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2" y="3147705"/>
            <a:ext cx="9958963" cy="1478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574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F469D4-4851-40E3-AEFF-1AABBA91A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pt-BR" dirty="0"/>
              <a:t>Recursividade</a:t>
            </a:r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6E8D7B3C-6757-45E8-95B9-6DC8E447B9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8466606"/>
              </p:ext>
            </p:extLst>
          </p:nvPr>
        </p:nvGraphicFramePr>
        <p:xfrm>
          <a:off x="1141413" y="2418820"/>
          <a:ext cx="9906000" cy="31427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408391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44D736-BC26-4371-9442-C20CB1453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Exercícios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E146194-B99C-4BE6-BF49-F58BF8FAA6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3. 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28E437A-F550-4D59-8D8A-CDFFB772D6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743" y="2249487"/>
            <a:ext cx="9141668" cy="3343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317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216F95-C20D-4789-B972-6BAF1CD93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Recursividade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4743813-6E7C-4945-87B8-C63E3AC427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Por exemplo, quando um objeto é colocado entre dois espelhos planos paralelos e frente a frente surge uma imagem recursiva, porque a imagem do objeto refletida num espelho passa a ser o objeto a ser refletido no outro espelho e, assim, sucessivamente.</a:t>
            </a:r>
          </a:p>
        </p:txBody>
      </p:sp>
      <p:pic>
        <p:nvPicPr>
          <p:cNvPr id="5" name="Imagem 4" descr="Uma imagem contendo verde, avião, display, branco&#10;&#10;Descrição gerada automaticamente">
            <a:extLst>
              <a:ext uri="{FF2B5EF4-FFF2-40B4-BE49-F238E27FC236}">
                <a16:creationId xmlns:a16="http://schemas.microsoft.com/office/drawing/2014/main" id="{6E0DC6EC-282F-4C2E-8B75-E20764532C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1091" y="4193177"/>
            <a:ext cx="4196944" cy="2442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333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AE4906-D93A-42EF-8751-CEBC4275F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Recursividade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65C0506-C5B3-439E-9503-3D296A13E6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ideia básica de um algoritmo recursivo consiste em diminuir sucessivamente o problema em um problema menor ou mais simples, até que o tamanho ou a simplicidade do problema reduzido permita resolvê-lo de forma trivial ou simples, </a:t>
            </a:r>
            <a:r>
              <a:rPr lang="pt-BR" dirty="0">
                <a:solidFill>
                  <a:srgbClr val="99FF33"/>
                </a:solidFill>
              </a:rPr>
              <a:t>sem recorrer a si mesmo.</a:t>
            </a:r>
          </a:p>
          <a:p>
            <a:endParaRPr lang="pt-BR" dirty="0"/>
          </a:p>
          <a:p>
            <a:r>
              <a:rPr lang="pt-BR" dirty="0"/>
              <a:t>Esta deve-se ser a </a:t>
            </a:r>
            <a:r>
              <a:rPr lang="pt-BR" dirty="0">
                <a:solidFill>
                  <a:srgbClr val="99FF33"/>
                </a:solidFill>
              </a:rPr>
              <a:t>condição de parada</a:t>
            </a:r>
          </a:p>
        </p:txBody>
      </p:sp>
    </p:spTree>
    <p:extLst>
      <p:ext uri="{BB962C8B-B14F-4D97-AF65-F5344CB8AC3E}">
        <p14:creationId xmlns:p14="http://schemas.microsoft.com/office/powerpoint/2010/main" val="298369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AE4906-D93A-42EF-8751-CEBC4275F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Recursividade </a:t>
            </a:r>
            <a:r>
              <a:rPr lang="pt-BR" sz="2400" dirty="0"/>
              <a:t>– condição de parada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65C0506-C5B3-439E-9503-3D296A13E6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Quando isso ocorre, diz-se que o algoritmo atingiu uma </a:t>
            </a:r>
            <a:r>
              <a:rPr lang="pt-BR" dirty="0">
                <a:solidFill>
                  <a:srgbClr val="99FF33"/>
                </a:solidFill>
              </a:rPr>
              <a:t>condição de parada</a:t>
            </a:r>
            <a:r>
              <a:rPr lang="pt-BR" dirty="0"/>
              <a:t>, a qual deve estar presente em pelo menos </a:t>
            </a:r>
            <a:r>
              <a:rPr lang="pt-BR" dirty="0">
                <a:solidFill>
                  <a:srgbClr val="99FF33"/>
                </a:solidFill>
              </a:rPr>
              <a:t>um local dentro algoritmo</a:t>
            </a:r>
            <a:r>
              <a:rPr lang="pt-BR" dirty="0"/>
              <a:t>. Sem esta condição o algoritmo não “para” de chamar a si mesmo, até estourar a capacidade da pilha, o que geralmente causa efeitos colaterais e até mesmo o término indesejável do programa</a:t>
            </a:r>
          </a:p>
        </p:txBody>
      </p:sp>
    </p:spTree>
    <p:extLst>
      <p:ext uri="{BB962C8B-B14F-4D97-AF65-F5344CB8AC3E}">
        <p14:creationId xmlns:p14="http://schemas.microsoft.com/office/powerpoint/2010/main" val="27627809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EB96A6-D7A6-4EFB-BB2F-6C3FA4CFC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8643" y="618518"/>
            <a:ext cx="6188402" cy="1478570"/>
          </a:xfrm>
        </p:spPr>
        <p:txBody>
          <a:bodyPr>
            <a:normAutofit/>
          </a:bodyPr>
          <a:lstStyle/>
          <a:p>
            <a:r>
              <a:rPr lang="pt-BR" dirty="0"/>
              <a:t>Recursividade - tipos</a:t>
            </a:r>
          </a:p>
        </p:txBody>
      </p:sp>
      <p:sp>
        <p:nvSpPr>
          <p:cNvPr id="12" name="Round Diagonal Corner Rectangle 6">
            <a:extLst>
              <a:ext uri="{FF2B5EF4-FFF2-40B4-BE49-F238E27FC236}">
                <a16:creationId xmlns:a16="http://schemas.microsoft.com/office/drawing/2014/main" id="{C169E84F-4748-4D61-A105-357962627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4579" y="808057"/>
            <a:ext cx="3821429" cy="5234394"/>
          </a:xfrm>
          <a:prstGeom prst="round2DiagRect">
            <a:avLst>
              <a:gd name="adj1" fmla="val 11323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AB33BA97-3625-46A5-A853-CAA19CCA10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6616" y="3508565"/>
            <a:ext cx="3060423" cy="2206352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6CC9B1BE-31CF-469F-AC06-C5D9DFCDD3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8979" y="1357803"/>
            <a:ext cx="3178638" cy="1402608"/>
          </a:xfrm>
          <a:prstGeom prst="rect">
            <a:avLst/>
          </a:prstGeom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37AE477-3B3C-400C-8642-0ED5A264A0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8643" y="2249487"/>
            <a:ext cx="6188402" cy="3541714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pt-BR" sz="1900" dirty="0"/>
              <a:t>Existe a </a:t>
            </a:r>
            <a:r>
              <a:rPr lang="pt-BR" sz="1900" dirty="0">
                <a:solidFill>
                  <a:srgbClr val="FFFF00"/>
                </a:solidFill>
              </a:rPr>
              <a:t>recursão direta</a:t>
            </a:r>
            <a:r>
              <a:rPr lang="pt-BR" sz="1900" dirty="0"/>
              <a:t> – quando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pt-BR" sz="1900" dirty="0"/>
              <a:t>	uma função chama a si mesma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pt-BR" sz="1900" dirty="0"/>
              <a:t>	diretamente. </a:t>
            </a:r>
          </a:p>
          <a:p>
            <a:pPr>
              <a:lnSpc>
                <a:spcPct val="110000"/>
              </a:lnSpc>
            </a:pPr>
            <a:endParaRPr lang="pt-BR" sz="1900" dirty="0"/>
          </a:p>
          <a:p>
            <a:pPr>
              <a:lnSpc>
                <a:spcPct val="110000"/>
              </a:lnSpc>
            </a:pPr>
            <a:endParaRPr lang="pt-BR" sz="1900" dirty="0"/>
          </a:p>
          <a:p>
            <a:pPr>
              <a:lnSpc>
                <a:spcPct val="110000"/>
              </a:lnSpc>
            </a:pPr>
            <a:r>
              <a:rPr lang="pt-BR" sz="1900" dirty="0"/>
              <a:t>E a </a:t>
            </a:r>
            <a:r>
              <a:rPr lang="pt-BR" sz="1900" dirty="0">
                <a:solidFill>
                  <a:srgbClr val="FFFF00"/>
                </a:solidFill>
              </a:rPr>
              <a:t>recursão indireta </a:t>
            </a:r>
            <a:r>
              <a:rPr lang="pt-BR" sz="1900" dirty="0"/>
              <a:t>– quando uma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pt-BR" sz="1900" dirty="0"/>
              <a:t>	 função chama outra, e esta,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pt-BR" sz="1900" dirty="0"/>
              <a:t>	por sua vez chama a primeira.</a:t>
            </a:r>
          </a:p>
        </p:txBody>
      </p:sp>
    </p:spTree>
    <p:extLst>
      <p:ext uri="{BB962C8B-B14F-4D97-AF65-F5344CB8AC3E}">
        <p14:creationId xmlns:p14="http://schemas.microsoft.com/office/powerpoint/2010/main" val="252956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AE4906-D93A-42EF-8751-CEBC4275F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pt-BR"/>
              <a:t>Recursividade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65C0506-C5B3-439E-9503-3D296A13E6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541714"/>
          </a:xfrm>
        </p:spPr>
        <p:txBody>
          <a:bodyPr>
            <a:normAutofit/>
          </a:bodyPr>
          <a:lstStyle/>
          <a:p>
            <a:r>
              <a:rPr lang="pt-BR" dirty="0"/>
              <a:t>Para todo algoritmo recursivo existe um outro correspondente iterativo (não recursivo), que executa a mesma tarefa. </a:t>
            </a:r>
          </a:p>
          <a:p>
            <a:r>
              <a:rPr lang="pt-BR" dirty="0"/>
              <a:t>Implementar um </a:t>
            </a:r>
            <a:r>
              <a:rPr lang="pt-BR" dirty="0">
                <a:solidFill>
                  <a:srgbClr val="99FF33"/>
                </a:solidFill>
              </a:rPr>
              <a:t>algoritmo recursivo</a:t>
            </a:r>
            <a:r>
              <a:rPr lang="pt-BR" dirty="0"/>
              <a:t>, partindo de uma </a:t>
            </a:r>
            <a:r>
              <a:rPr lang="pt-BR" dirty="0">
                <a:solidFill>
                  <a:srgbClr val="99FF33"/>
                </a:solidFill>
              </a:rPr>
              <a:t>definição recursiva do problema</a:t>
            </a:r>
            <a:r>
              <a:rPr lang="pt-BR" dirty="0"/>
              <a:t>, em uma linguagem de programação </a:t>
            </a:r>
            <a:r>
              <a:rPr lang="pt-BR" dirty="0">
                <a:solidFill>
                  <a:srgbClr val="99FF33"/>
                </a:solidFill>
              </a:rPr>
              <a:t>é simples </a:t>
            </a:r>
            <a:r>
              <a:rPr lang="pt-BR" dirty="0"/>
              <a:t>e quase imediato, pois o seu código é praticamente transcrito para a sintaxe da linguagem. </a:t>
            </a:r>
          </a:p>
          <a:p>
            <a:r>
              <a:rPr lang="pt-BR" dirty="0"/>
              <a:t>Por essa razão, em geral, os algoritmos recursivos possuem código mais claro (legível) e mais compacto do que os correspondentes iterativos.</a:t>
            </a:r>
          </a:p>
        </p:txBody>
      </p:sp>
    </p:spTree>
    <p:extLst>
      <p:ext uri="{BB962C8B-B14F-4D97-AF65-F5344CB8AC3E}">
        <p14:creationId xmlns:p14="http://schemas.microsoft.com/office/powerpoint/2010/main" val="39123129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78A47D-4F17-40FE-AB70-7AF78A957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400" y="-142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9">
            <a:extLst>
              <a:ext uri="{FF2B5EF4-FFF2-40B4-BE49-F238E27FC236}">
                <a16:creationId xmlns:a16="http://schemas.microsoft.com/office/drawing/2014/main" id="{85BE3A7E-6A3F-401E-A025-BBB8FDB8D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tx1"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41EE9036-817C-476C-BD59-B5184F9A3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F098087A-B4E4-4300-A841-44988BD88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5BD5F4B-A39C-4DF9-84E4-A4D33F30E6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D7FA9858-BFA0-4D5B-AF72-B1B65EB069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A508A5F3-AFE0-4750-A9C2-B51A514FF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2B4AAEB-ABF4-42A7-BE52-0B442190D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3767C370-4A42-4376-8CAE-606C4BC8F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36205F53-9C95-4954-B97C-1625BB8A3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DC80B58E-3469-43E9-96FC-D747B6983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E17A4ED2-DDD7-4B4D-A39C-9B0121C88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A2C14A85-E7A9-4E1D-809F-20F5CFA78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3D51E32-9399-4B7F-8D91-BF9A068B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9969F9D2-502D-4C1D-ABA5-02B1BF2A00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4AE555C6-5623-478A-BF35-63E9929A3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A3D3AED4-A69E-4301-9BB4-436DC5F0C9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3B8082C-2D81-48D7-8B45-85B7C8929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9AD35461-BA86-408B-8A29-244EB2F2F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F238E495-B6C6-4857-899B-CDD584831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E20A751E-054C-4EC2-8DA3-0EC923A658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B6E8E701-3D21-4E5C-AB6E-9A7404697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431BDA41-D09D-4984-B888-756F5F81B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0DC943D2-20E4-4C00-82D2-D405A7C00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4BC34A74-80A2-4DE1-8ADC-BBD170903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C6C3CA25-431F-4E26-952D-4AA9C4C72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776D1836-82AE-40EF-9829-C6B8D2CF0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9A8E397E-ADF9-45C1-98F4-3F5A86378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DE07CFD9-357F-40BC-A792-CE874BFE5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B7AE4906-D93A-42EF-8751-CEBC4275F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082673"/>
            <a:ext cx="2869416" cy="4708528"/>
          </a:xfrm>
        </p:spPr>
        <p:txBody>
          <a:bodyPr>
            <a:normAutofit/>
          </a:bodyPr>
          <a:lstStyle/>
          <a:p>
            <a:pPr algn="r"/>
            <a:r>
              <a:rPr lang="pt-BR" sz="3100" dirty="0"/>
              <a:t>Recursividade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85ECEC0-FF5D-4348-92C7-1EA7C61E7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65C0506-C5B3-439E-9503-3D296A13E6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3" y="1082673"/>
            <a:ext cx="5751237" cy="4708528"/>
          </a:xfrm>
        </p:spPr>
        <p:txBody>
          <a:bodyPr anchor="ctr">
            <a:normAutofit/>
          </a:bodyPr>
          <a:lstStyle/>
          <a:p>
            <a:r>
              <a:rPr lang="pt-BR" sz="1800" dirty="0"/>
              <a:t>Além disso, muitas vezes, é evidente a natureza recursiva do problema a ser resolvido, como é o caso de problemas envolvendo árvores — estruturas de dados naturalmente recursivas. </a:t>
            </a:r>
          </a:p>
          <a:p>
            <a:r>
              <a:rPr lang="pt-BR" sz="1800" dirty="0"/>
              <a:t>Entretanto, também há </a:t>
            </a:r>
            <a:r>
              <a:rPr lang="pt-BR" sz="1800" dirty="0">
                <a:solidFill>
                  <a:srgbClr val="FFFF00"/>
                </a:solidFill>
              </a:rPr>
              <a:t>desvantagens: </a:t>
            </a:r>
          </a:p>
          <a:p>
            <a:pPr lvl="1"/>
            <a:r>
              <a:rPr lang="pt-BR" sz="1800" dirty="0"/>
              <a:t>Quase sempre </a:t>
            </a:r>
            <a:r>
              <a:rPr lang="pt-BR" sz="1800" dirty="0">
                <a:solidFill>
                  <a:srgbClr val="FFFF00"/>
                </a:solidFill>
              </a:rPr>
              <a:t>consomem mais recursos </a:t>
            </a:r>
            <a:r>
              <a:rPr lang="pt-BR" sz="1800" dirty="0"/>
              <a:t>(especialmente memória, devido uso intensivo da pilha) do computador, logo tendem a apresentar um desempenho inferior aos iterativos;</a:t>
            </a:r>
          </a:p>
          <a:p>
            <a:pPr lvl="1"/>
            <a:r>
              <a:rPr lang="pt-BR" sz="1800" dirty="0"/>
              <a:t>Eles </a:t>
            </a:r>
            <a:r>
              <a:rPr lang="pt-BR" sz="1800" dirty="0">
                <a:solidFill>
                  <a:srgbClr val="FFFF00"/>
                </a:solidFill>
              </a:rPr>
              <a:t>são mais difíceis de serem depurados, </a:t>
            </a:r>
            <a:r>
              <a:rPr lang="pt-BR" sz="1800" dirty="0"/>
              <a:t>especialmente quando for alta a profundidade de recursão (número máximo de chamadas simultâneas)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4E035BE-9FF4-43D3-BC25-CF582D7FF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1">
              <a:alpha val="60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F98BCEB2-EC20-4E84-A994-0AC37292C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7A2E1821-AEDF-417E-9F17-83379E9C0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CB3734E2-8292-4B47-B6AB-0E5A058DE9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A0B09C51-29AB-45C0-B707-CCFB9DF28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510C0CED-AE1B-45AE-B5E1-57521E589D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591F2327-4B45-41AA-B41C-7404B6A1E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5A63224C-41A0-42C0-96F6-0B2BE99A1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A7C00B9F-C253-4776-9935-EC02254A4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5062D4AA-13F3-4064-8440-FFE8562D8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3E143B27-CB82-440B-879B-D25C1891C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36017305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AE4906-D93A-42EF-8751-CEBC4275F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Recursividade</a:t>
            </a:r>
            <a:r>
              <a:rPr lang="pt-BR" sz="2400" dirty="0"/>
              <a:t> - exemplo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065C0506-C5B3-439E-9503-3D296A13E61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pt-BR" dirty="0"/>
                  <a:t>Exemplo 1: Função Fatorial (!) Esta função é um dos exemplos clássicos de recursividade e, por isso, de citação quase obrigatória. Eis sua definição recursiva: </a:t>
                </a:r>
              </a:p>
              <a:p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!= </m:t>
                    </m:r>
                    <m:d>
                      <m:dPr>
                        <m:begChr m:val="{"/>
                        <m:endChr m:val=""/>
                        <m:ctrlP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1                        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𝑠𝑒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=0</m:t>
                            </m:r>
                          </m:e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  <m:d>
                              <m:dPr>
                                <m:ctrlPr>
                                  <a:rPr lang="pt-B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  <m: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!   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𝑠𝑒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&gt;0</m:t>
                            </m:r>
                          </m:e>
                        </m:eqArr>
                      </m:e>
                    </m:d>
                  </m:oMath>
                </a14:m>
                <a:endParaRPr lang="pt-BR" dirty="0"/>
              </a:p>
              <a:p>
                <a:r>
                  <a:rPr lang="pt-BR" dirty="0"/>
                  <a:t>Executar o procedimento do cálculo para n = 3 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065C0506-C5B3-439E-9503-3D296A13E6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31" t="-223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41961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</TotalTime>
  <Words>1033</Words>
  <Application>Microsoft Office PowerPoint</Application>
  <PresentationFormat>Widescreen</PresentationFormat>
  <Paragraphs>104</Paragraphs>
  <Slides>20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4" baseType="lpstr">
      <vt:lpstr>Arial</vt:lpstr>
      <vt:lpstr>Cambria Math</vt:lpstr>
      <vt:lpstr>Tw Cen MT</vt:lpstr>
      <vt:lpstr>Circuito</vt:lpstr>
      <vt:lpstr>Fundamentos de estrutura de dados – 40 horas</vt:lpstr>
      <vt:lpstr>Recursividade</vt:lpstr>
      <vt:lpstr>Recursividade</vt:lpstr>
      <vt:lpstr>Recursividade</vt:lpstr>
      <vt:lpstr>Recursividade – condição de parada</vt:lpstr>
      <vt:lpstr>Recursividade - tipos</vt:lpstr>
      <vt:lpstr>Recursividade</vt:lpstr>
      <vt:lpstr>Recursividade</vt:lpstr>
      <vt:lpstr>Recursividade - exemplo</vt:lpstr>
      <vt:lpstr>Recursividade - exemplo</vt:lpstr>
      <vt:lpstr>Recursividade - exemplo</vt:lpstr>
      <vt:lpstr>Recursividade - exemplo</vt:lpstr>
      <vt:lpstr>Recursividade - exemplo</vt:lpstr>
      <vt:lpstr>Recursividade – exemplo 2</vt:lpstr>
      <vt:lpstr>Recursividade – exemplo 2</vt:lpstr>
      <vt:lpstr>Recursividade – exemplo 2</vt:lpstr>
      <vt:lpstr>Recursividade – exemplo 2</vt:lpstr>
      <vt:lpstr>Exercícios</vt:lpstr>
      <vt:lpstr>Exercícios</vt:lpstr>
      <vt:lpstr>Exercícios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Fundamentos de estrutura de dados – 40 horas</dc:title>
  <dc:creator>Juliano Ratusznei</dc:creator>
  <cp:lastModifiedBy>JULIANO RATUSZNEI</cp:lastModifiedBy>
  <cp:revision>13</cp:revision>
  <dcterms:created xsi:type="dcterms:W3CDTF">2020-04-06T12:40:25Z</dcterms:created>
  <dcterms:modified xsi:type="dcterms:W3CDTF">2021-04-16T14:07:58Z</dcterms:modified>
</cp:coreProperties>
</file>