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49" r:id="rId3"/>
    <p:sldId id="321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disciplinas.usp.br/pluginfile.php/4123739/mod_resource/content/2/SCC0202-aula-03-Listas_estaticas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de dados 1 </a:t>
            </a:r>
            <a:r>
              <a:rPr lang="pt-BR" sz="1800" dirty="0"/>
              <a:t>– 60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Juliano Ratusznei.</a:t>
            </a:r>
          </a:p>
          <a:p>
            <a:r>
              <a:rPr lang="pt-BR" dirty="0" err="1"/>
              <a:t>Email</a:t>
            </a:r>
            <a:r>
              <a:rPr lang="pt-BR" dirty="0"/>
              <a:t>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EABB3F27-0B55-43FA-A30C-39C2BDFE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79" y="3780838"/>
            <a:ext cx="6495657" cy="10620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08BBBB-2AF3-4D6E-8A4B-A7628831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366290-565A-452C-80C5-53F01F7A0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4552"/>
            <a:ext cx="9905999" cy="3541714"/>
          </a:xfrm>
        </p:spPr>
        <p:txBody>
          <a:bodyPr/>
          <a:lstStyle/>
          <a:p>
            <a:r>
              <a:rPr lang="pt-BR" dirty="0"/>
              <a:t>Remover elemento da lista (passando uma chave) - &gt; processo que remove da lista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BD4C5A-C163-4026-BBC1-E450B804D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179" y="2573323"/>
            <a:ext cx="6495657" cy="1062086"/>
          </a:xfrm>
          <a:prstGeom prst="rect">
            <a:avLst/>
          </a:prstGeom>
        </p:spPr>
      </p:pic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769CD42A-D01B-479F-B0FF-BABF0F00DCEC}"/>
              </a:ext>
            </a:extLst>
          </p:cNvPr>
          <p:cNvCxnSpPr>
            <a:cxnSpLocks/>
          </p:cNvCxnSpPr>
          <p:nvPr/>
        </p:nvCxnSpPr>
        <p:spPr>
          <a:xfrm>
            <a:off x="5166137" y="2952564"/>
            <a:ext cx="624168" cy="5186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EE4010D7-5AE9-4576-A878-FDB4A1171CED}"/>
              </a:ext>
            </a:extLst>
          </p:cNvPr>
          <p:cNvCxnSpPr>
            <a:cxnSpLocks/>
          </p:cNvCxnSpPr>
          <p:nvPr/>
        </p:nvCxnSpPr>
        <p:spPr>
          <a:xfrm>
            <a:off x="7081350" y="2966610"/>
            <a:ext cx="624168" cy="5186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Fluxograma: Somador 8">
            <a:extLst>
              <a:ext uri="{FF2B5EF4-FFF2-40B4-BE49-F238E27FC236}">
                <a16:creationId xmlns:a16="http://schemas.microsoft.com/office/drawing/2014/main" id="{051F0F49-BD14-4A7D-9AC3-4D97597D0699}"/>
              </a:ext>
            </a:extLst>
          </p:cNvPr>
          <p:cNvSpPr/>
          <p:nvPr/>
        </p:nvSpPr>
        <p:spPr>
          <a:xfrm>
            <a:off x="5643119" y="3635409"/>
            <a:ext cx="1438231" cy="1464701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18412938-ED29-437F-BF30-C8C95E903150}"/>
              </a:ext>
            </a:extLst>
          </p:cNvPr>
          <p:cNvCxnSpPr>
            <a:cxnSpLocks/>
          </p:cNvCxnSpPr>
          <p:nvPr/>
        </p:nvCxnSpPr>
        <p:spPr>
          <a:xfrm>
            <a:off x="5166137" y="4132077"/>
            <a:ext cx="624168" cy="5186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F68C5F67-6484-4798-B361-5EA688F7F35A}"/>
              </a:ext>
            </a:extLst>
          </p:cNvPr>
          <p:cNvCxnSpPr>
            <a:cxnSpLocks/>
          </p:cNvCxnSpPr>
          <p:nvPr/>
        </p:nvCxnSpPr>
        <p:spPr>
          <a:xfrm>
            <a:off x="7081350" y="4146123"/>
            <a:ext cx="624168" cy="5186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BADED46C-39F4-4114-AFB3-DF3A595B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79" y="4988354"/>
            <a:ext cx="6495657" cy="1127988"/>
          </a:xfrm>
          <a:prstGeom prst="rect">
            <a:avLst/>
          </a:prstGeom>
        </p:spPr>
      </p:pic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693168BC-4D56-431A-8F52-28867DA0F374}"/>
              </a:ext>
            </a:extLst>
          </p:cNvPr>
          <p:cNvCxnSpPr>
            <a:cxnSpLocks/>
          </p:cNvCxnSpPr>
          <p:nvPr/>
        </p:nvCxnSpPr>
        <p:spPr>
          <a:xfrm>
            <a:off x="5166137" y="5363839"/>
            <a:ext cx="2539381" cy="583955"/>
          </a:xfrm>
          <a:prstGeom prst="bentConnector3">
            <a:avLst>
              <a:gd name="adj1" fmla="val 1597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56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3F794-8143-477A-825D-15B250B7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DC86E-C2DB-4AF7-88EC-18337C13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7817"/>
            <a:ext cx="9905999" cy="3541714"/>
          </a:xfrm>
        </p:spPr>
        <p:txBody>
          <a:bodyPr/>
          <a:lstStyle/>
          <a:p>
            <a:r>
              <a:rPr lang="pt-BR" dirty="0"/>
              <a:t>Remover elemento da lista (passando uma chave) - &gt; processo que remove da lista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8A29FA-0CFB-4B51-80CF-2D6B9176E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18" y="2808854"/>
            <a:ext cx="5114613" cy="368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4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6CD8C-61F2-4BE4-8C0D-E1B77F30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8D88E-C810-4F09-A6CF-B1A359A3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Lista estáticas – são listas que possuem uma determinada quantidade de itens.</a:t>
            </a:r>
          </a:p>
          <a:p>
            <a:pPr lvl="1"/>
            <a:r>
              <a:rPr lang="pt-BR" dirty="0"/>
              <a:t>São listas limitadas</a:t>
            </a:r>
          </a:p>
          <a:p>
            <a:pPr lvl="1"/>
            <a:endParaRPr lang="pt-BR" dirty="0"/>
          </a:p>
          <a:p>
            <a:r>
              <a:rPr lang="pt-BR" dirty="0"/>
              <a:t>Lista dinâmicas – são alocadas dinamicamente na memória, dependem apenas da quantidade de memória total disponível</a:t>
            </a:r>
          </a:p>
          <a:p>
            <a:r>
              <a:rPr lang="pt-BR" dirty="0"/>
              <a:t>Listas ordenadas – são listas onde os elementos são colocados em ordem crescente ou </a:t>
            </a:r>
            <a:r>
              <a:rPr lang="pt-BR" dirty="0" err="1"/>
              <a:t>descrescente</a:t>
            </a:r>
            <a:endParaRPr lang="pt-BR" dirty="0"/>
          </a:p>
          <a:p>
            <a:r>
              <a:rPr lang="pt-BR" dirty="0"/>
              <a:t>Buscas em listas </a:t>
            </a:r>
          </a:p>
          <a:p>
            <a:pPr lvl="1"/>
            <a:r>
              <a:rPr lang="pt-BR" dirty="0"/>
              <a:t>Busca sequencial</a:t>
            </a:r>
          </a:p>
          <a:p>
            <a:pPr lvl="1"/>
            <a:r>
              <a:rPr lang="pt-BR" dirty="0"/>
              <a:t>Busca binária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556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375EA-1C4E-420F-9E4A-2F31CE2E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B5A3B5-9BED-4925-9A5E-231E7F1C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sz="2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BROOKSHEAR, J. G. Ciência da Computação: uma visão abrangente. 11. ed. Porto Alegre: Bookman, 2013 (e-book).</a:t>
            </a:r>
          </a:p>
          <a:p>
            <a:endParaRPr lang="pt-BR" sz="24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dirty="0"/>
              <a:t>PAULOVICH, Listas estáticas, Disponível em:&lt;</a:t>
            </a:r>
            <a:r>
              <a:rPr lang="pt-BR" dirty="0">
                <a:hlinkClick r:id="rId2"/>
              </a:rPr>
              <a:t>https://edisciplinas.usp.br/</a:t>
            </a:r>
            <a:r>
              <a:rPr lang="pt-BR" dirty="0" err="1">
                <a:hlinkClick r:id="rId2"/>
              </a:rPr>
              <a:t>pluginfile.php</a:t>
            </a:r>
            <a:r>
              <a:rPr lang="pt-BR" dirty="0">
                <a:hlinkClick r:id="rId2"/>
              </a:rPr>
              <a:t>/4123739/</a:t>
            </a:r>
            <a:r>
              <a:rPr lang="pt-BR" dirty="0" err="1">
                <a:hlinkClick r:id="rId2"/>
              </a:rPr>
              <a:t>mod_resource</a:t>
            </a:r>
            <a:r>
              <a:rPr lang="pt-BR" dirty="0">
                <a:hlinkClick r:id="rId2"/>
              </a:rPr>
              <a:t>/</a:t>
            </a:r>
            <a:r>
              <a:rPr lang="pt-BR" dirty="0" err="1">
                <a:hlinkClick r:id="rId2"/>
              </a:rPr>
              <a:t>content</a:t>
            </a:r>
            <a:r>
              <a:rPr lang="pt-BR" dirty="0">
                <a:hlinkClick r:id="rId2"/>
              </a:rPr>
              <a:t>/2/SCC0202-aula-03-Listas_estaticas.pdf</a:t>
            </a:r>
            <a:r>
              <a:rPr lang="pt-BR" dirty="0"/>
              <a:t>&gt; Acessado em </a:t>
            </a:r>
            <a:r>
              <a:rPr lang="pt-BR" dirty="0" err="1"/>
              <a:t>abr</a:t>
            </a:r>
            <a:r>
              <a:rPr lang="pt-BR" dirty="0"/>
              <a:t>/2021. </a:t>
            </a:r>
          </a:p>
          <a:p>
            <a:endParaRPr lang="pt-BR" dirty="0"/>
          </a:p>
          <a:p>
            <a:r>
              <a:rPr lang="pt-BR" sz="24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SZWARCFITER, J. L.; MARKENZON, L. Estruturas dedados e seus algoritmos. 3. ed. Rio de Janeiro: LTC, 2015 (e-book).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997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rgbClr val="FFFF00"/>
                </a:solidFill>
              </a:rPr>
              <a:t>As listas são estruturas que permitem as operações de inserção remoção e recuperação de itens.</a:t>
            </a:r>
          </a:p>
          <a:p>
            <a:r>
              <a:rPr lang="pt-BR" dirty="0"/>
              <a:t>As listas podem ser definas como uma sequencia de zero ou mais itens</a:t>
            </a:r>
          </a:p>
          <a:p>
            <a:pPr lvl="1"/>
            <a:r>
              <a:rPr lang="pt-BR" dirty="0" err="1"/>
              <a:t>Ex</a:t>
            </a:r>
            <a:r>
              <a:rPr lang="pt-BR" dirty="0"/>
              <a:t>:         produto 1, produto 2, produto 3, ... Produto n.</a:t>
            </a:r>
          </a:p>
          <a:p>
            <a:r>
              <a:rPr lang="pt-BR" dirty="0"/>
              <a:t>As posições relativas dos itens em uma lista não tem importância ou significado para os dados.</a:t>
            </a:r>
          </a:p>
          <a:p>
            <a:r>
              <a:rPr lang="pt-BR" dirty="0"/>
              <a:t>O importante neste caso para os dados é se o dado está ou não na lista. </a:t>
            </a:r>
            <a:r>
              <a:rPr lang="pt-BR" dirty="0">
                <a:solidFill>
                  <a:srgbClr val="FFFF00"/>
                </a:solidFill>
              </a:rPr>
              <a:t>A ordem não importa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237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Aplicações que requerem uma lista:</a:t>
            </a:r>
          </a:p>
          <a:p>
            <a:pPr lvl="1"/>
            <a:r>
              <a:rPr lang="pt-BR" dirty="0"/>
              <a:t>Lista de diretórios (pastas)</a:t>
            </a:r>
          </a:p>
          <a:p>
            <a:pPr lvl="1"/>
            <a:r>
              <a:rPr lang="pt-BR" dirty="0"/>
              <a:t>Lista telefônica</a:t>
            </a:r>
          </a:p>
          <a:p>
            <a:pPr lvl="1"/>
            <a:r>
              <a:rPr lang="pt-BR" dirty="0"/>
              <a:t>Lista de tarefas</a:t>
            </a:r>
          </a:p>
          <a:p>
            <a:pPr lvl="1"/>
            <a:r>
              <a:rPr lang="pt-BR" dirty="0"/>
              <a:t>Lista de processos</a:t>
            </a:r>
          </a:p>
          <a:p>
            <a:pPr lvl="1"/>
            <a:r>
              <a:rPr lang="pt-BR" dirty="0"/>
              <a:t>Gerenciamento de memória</a:t>
            </a:r>
          </a:p>
          <a:p>
            <a:pPr lvl="1"/>
            <a:r>
              <a:rPr lang="pt-BR" dirty="0"/>
              <a:t>Compiladores, entre outros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DD8EEF-4CD9-49C2-8C46-93719937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– </a:t>
            </a:r>
            <a:r>
              <a:rPr lang="pt-BR" sz="2400" dirty="0"/>
              <a:t>Tipos Abstratos de Dados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A41F17-7F27-4E82-A5FD-C5D3A2455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2964"/>
            <a:ext cx="9905999" cy="4714613"/>
          </a:xfrm>
        </p:spPr>
        <p:txBody>
          <a:bodyPr>
            <a:normAutofit/>
          </a:bodyPr>
          <a:lstStyle/>
          <a:p>
            <a:r>
              <a:rPr lang="pt-BR" dirty="0"/>
              <a:t>Os tipos abstratos de dados (TAD) são o conjunto de regras que compõem uma estrutura de dados</a:t>
            </a:r>
          </a:p>
          <a:p>
            <a:r>
              <a:rPr lang="pt-BR" dirty="0"/>
              <a:t>A definição de TAD principais para uma lista são:</a:t>
            </a:r>
          </a:p>
          <a:p>
            <a:pPr lvl="1"/>
            <a:r>
              <a:rPr lang="pt-BR" dirty="0"/>
              <a:t>Criar a lista - &gt; processo que inicializa a lista </a:t>
            </a:r>
          </a:p>
          <a:p>
            <a:pPr lvl="1"/>
            <a:r>
              <a:rPr lang="pt-BR" dirty="0"/>
              <a:t>Inserir item - &gt; processo que insere um valor na lista</a:t>
            </a:r>
          </a:p>
          <a:p>
            <a:pPr lvl="1"/>
            <a:r>
              <a:rPr lang="pt-BR" dirty="0"/>
              <a:t>Contar elementos da lista - &gt; processo que devolve quanto elementos tem na lista</a:t>
            </a:r>
          </a:p>
          <a:p>
            <a:pPr lvl="1"/>
            <a:r>
              <a:rPr lang="pt-BR" dirty="0"/>
              <a:t>Imprimir Lista - &gt; processo que apresenta a lista</a:t>
            </a:r>
          </a:p>
          <a:p>
            <a:pPr lvl="1"/>
            <a:r>
              <a:rPr lang="pt-BR" dirty="0"/>
              <a:t>Remover todos elementos da lista - &gt; processo que apaga todos os elementos da lista</a:t>
            </a:r>
          </a:p>
          <a:p>
            <a:pPr lvl="1"/>
            <a:r>
              <a:rPr lang="pt-BR" dirty="0"/>
              <a:t>Remover elemento da lista (passando uma chave) - &gt; processo que remove da lista</a:t>
            </a:r>
          </a:p>
          <a:p>
            <a:r>
              <a:rPr lang="pt-BR" dirty="0"/>
              <a:t>Lembrando que podemos definir outras operações posteriores</a:t>
            </a:r>
          </a:p>
        </p:txBody>
      </p:sp>
    </p:spTree>
    <p:extLst>
      <p:ext uri="{BB962C8B-B14F-4D97-AF65-F5344CB8AC3E}">
        <p14:creationId xmlns:p14="http://schemas.microsoft.com/office/powerpoint/2010/main" val="227968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DF7F6-9664-4B72-B45E-607DE232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BCC3A4-E2A8-4E7C-87F6-43484005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a lista - &gt; processo que inicializa a lista </a:t>
            </a:r>
          </a:p>
          <a:p>
            <a:pPr lvl="1"/>
            <a:r>
              <a:rPr lang="pt-BR" dirty="0"/>
              <a:t>Neste processo deve-se verificar se existe espaço disponível na memória. Para a criação da estrutura da lista.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Logo na sequencia inicia-se a estrutura da lista . </a:t>
            </a:r>
          </a:p>
          <a:p>
            <a:pPr lvl="1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A73AFB-C24C-4610-A9C7-025FBD6AA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455" y="5115755"/>
            <a:ext cx="4115399" cy="10534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DD8456F-9044-4B3D-BA38-2CDC46B0D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413" y="3155880"/>
            <a:ext cx="2787786" cy="1053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9F4ADF3-B048-4E6C-9E86-6D721528F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550" y="3322949"/>
            <a:ext cx="2533650" cy="4572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E99C720-BA88-401F-9FD7-AB19D656F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933" y="5448301"/>
            <a:ext cx="3171825" cy="6858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DCE1C18-B149-493E-98B6-84460E4C35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7961" y="887412"/>
            <a:ext cx="32194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0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09509-242C-4584-B69C-B356FDBE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6F7B3C-85FB-4BC1-80C5-3A3EA7D9B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Inserindo um valor na lista</a:t>
            </a:r>
          </a:p>
          <a:p>
            <a:r>
              <a:rPr lang="pt-BR" dirty="0"/>
              <a:t>Deve-se verificar se a lista não está cheia antes de inserir um valor a lista ou se há memoria disponível para a alocação da item na lista.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369624-2E0A-45F1-94D1-0C028E6C4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066" y="3920213"/>
            <a:ext cx="5722070" cy="210934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44FFABD-DFA4-4056-9F30-DE13A728E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211" y="725488"/>
            <a:ext cx="5657850" cy="1371600"/>
          </a:xfrm>
          <a:prstGeom prst="rect">
            <a:avLst/>
          </a:prstGeom>
        </p:spPr>
      </p:pic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23CD3DB6-CBC8-42CF-BD28-C6CFF86B4EC2}"/>
              </a:ext>
            </a:extLst>
          </p:cNvPr>
          <p:cNvCxnSpPr/>
          <p:nvPr/>
        </p:nvCxnSpPr>
        <p:spPr>
          <a:xfrm>
            <a:off x="8738647" y="1282045"/>
            <a:ext cx="707011" cy="61274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95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FF805-A6A9-4F42-9C51-7C777DAFA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04F055-FD30-4625-B3BD-1815B9F0E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Contar elementos da lista - &gt; processo que devolve quanto elementos tem na lista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CA48D6-A8F6-4B59-AC81-1637FDF3B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05" y="3864989"/>
            <a:ext cx="6310487" cy="18430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73272E-8F6F-4D76-ACDC-69017BEE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1" y="3101174"/>
            <a:ext cx="42386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4BDA3-0999-417A-A3DC-23BB69A8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71FF59-8ED6-4D8B-B4CD-BE05919D9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Imprimir Lista - &gt; processo que apresenta os itens da lista na tela.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3BD60F-ADBC-4DA9-B78E-EAF54893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740" y="3095449"/>
            <a:ext cx="2933700" cy="2762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BE58DFD-00F3-4CD2-B016-AEB750EB7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59" y="3584196"/>
            <a:ext cx="6534150" cy="27432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CEF92AF-9BE9-40A5-B7AB-DA04358C2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211" y="725488"/>
            <a:ext cx="5657850" cy="1371600"/>
          </a:xfrm>
          <a:prstGeom prst="rect">
            <a:avLst/>
          </a:prstGeom>
        </p:spPr>
      </p:pic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0529B6A6-0388-4E00-B5C8-20A9224BC20A}"/>
              </a:ext>
            </a:extLst>
          </p:cNvPr>
          <p:cNvCxnSpPr/>
          <p:nvPr/>
        </p:nvCxnSpPr>
        <p:spPr>
          <a:xfrm>
            <a:off x="8741328" y="1266738"/>
            <a:ext cx="780177" cy="6543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>
            <a:extLst>
              <a:ext uri="{FF2B5EF4-FFF2-40B4-BE49-F238E27FC236}">
                <a16:creationId xmlns:a16="http://schemas.microsoft.com/office/drawing/2014/main" id="{DE9166B5-C9D6-4F12-99C6-BDEB9B871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072" y="4553828"/>
            <a:ext cx="5358014" cy="90410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483CCD-5621-4746-9AE2-E2985EE1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8C0A2-2CBF-48C4-A90D-D5DD5FE97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750" y="1781528"/>
            <a:ext cx="9905999" cy="3541714"/>
          </a:xfrm>
        </p:spPr>
        <p:txBody>
          <a:bodyPr/>
          <a:lstStyle/>
          <a:p>
            <a:r>
              <a:rPr lang="pt-BR" dirty="0"/>
              <a:t>Remover todos elementos da lista - &gt; processo que apaga todos os elementos da lista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6C6658C-F99C-4CC4-A517-58666458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13" y="3395088"/>
            <a:ext cx="4682173" cy="1586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78157A-6D66-444A-B7FB-49A83F31D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6171" y="2383712"/>
            <a:ext cx="5353915" cy="1045288"/>
          </a:xfrm>
          <a:prstGeom prst="rect">
            <a:avLst/>
          </a:prstGeom>
        </p:spPr>
      </p:pic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51DAF802-07C3-4E1F-B0DD-599F0B488251}"/>
              </a:ext>
            </a:extLst>
          </p:cNvPr>
          <p:cNvCxnSpPr/>
          <p:nvPr/>
        </p:nvCxnSpPr>
        <p:spPr>
          <a:xfrm>
            <a:off x="7822248" y="2795591"/>
            <a:ext cx="509047" cy="4242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53D35371-7896-448A-AE8C-89644496682E}"/>
              </a:ext>
            </a:extLst>
          </p:cNvPr>
          <p:cNvCxnSpPr/>
          <p:nvPr/>
        </p:nvCxnSpPr>
        <p:spPr>
          <a:xfrm>
            <a:off x="9396122" y="2785192"/>
            <a:ext cx="509047" cy="4242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B6792346-75C3-45E7-ABC6-A879EAFD3302}"/>
              </a:ext>
            </a:extLst>
          </p:cNvPr>
          <p:cNvSpPr/>
          <p:nvPr/>
        </p:nvSpPr>
        <p:spPr>
          <a:xfrm>
            <a:off x="10389703" y="2573089"/>
            <a:ext cx="657706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7B9029A-2304-4B45-9FAB-6CC1EE536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072" y="3481122"/>
            <a:ext cx="5358014" cy="990136"/>
          </a:xfrm>
          <a:prstGeom prst="rect">
            <a:avLst/>
          </a:prstGeom>
        </p:spPr>
      </p:pic>
      <p:sp>
        <p:nvSpPr>
          <p:cNvPr id="16" name="Fluxograma: Somador 15">
            <a:extLst>
              <a:ext uri="{FF2B5EF4-FFF2-40B4-BE49-F238E27FC236}">
                <a16:creationId xmlns:a16="http://schemas.microsoft.com/office/drawing/2014/main" id="{87C6E4E2-8552-4313-8018-362A0D77CF8D}"/>
              </a:ext>
            </a:extLst>
          </p:cNvPr>
          <p:cNvSpPr/>
          <p:nvPr/>
        </p:nvSpPr>
        <p:spPr>
          <a:xfrm>
            <a:off x="9905169" y="3511570"/>
            <a:ext cx="1032856" cy="941526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9FC3DBB-DF53-49F1-8D1C-F71630BB9E53}"/>
              </a:ext>
            </a:extLst>
          </p:cNvPr>
          <p:cNvSpPr/>
          <p:nvPr/>
        </p:nvSpPr>
        <p:spPr>
          <a:xfrm>
            <a:off x="8738416" y="3672951"/>
            <a:ext cx="657706" cy="4242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C04E1F31-8621-4867-8390-A1DE9ABC3324}"/>
              </a:ext>
            </a:extLst>
          </p:cNvPr>
          <p:cNvCxnSpPr/>
          <p:nvPr/>
        </p:nvCxnSpPr>
        <p:spPr>
          <a:xfrm>
            <a:off x="7802569" y="3915173"/>
            <a:ext cx="509047" cy="4242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uxograma: Somador 22">
            <a:extLst>
              <a:ext uri="{FF2B5EF4-FFF2-40B4-BE49-F238E27FC236}">
                <a16:creationId xmlns:a16="http://schemas.microsoft.com/office/drawing/2014/main" id="{15E62724-36D6-41C6-B353-D929F5A755D1}"/>
              </a:ext>
            </a:extLst>
          </p:cNvPr>
          <p:cNvSpPr/>
          <p:nvPr/>
        </p:nvSpPr>
        <p:spPr>
          <a:xfrm>
            <a:off x="10029357" y="4625895"/>
            <a:ext cx="979346" cy="935027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luxograma: Somador 23">
            <a:extLst>
              <a:ext uri="{FF2B5EF4-FFF2-40B4-BE49-F238E27FC236}">
                <a16:creationId xmlns:a16="http://schemas.microsoft.com/office/drawing/2014/main" id="{49365CC1-A0A3-4063-8C51-AC68C388710F}"/>
              </a:ext>
            </a:extLst>
          </p:cNvPr>
          <p:cNvSpPr/>
          <p:nvPr/>
        </p:nvSpPr>
        <p:spPr>
          <a:xfrm>
            <a:off x="8372580" y="4487836"/>
            <a:ext cx="1104176" cy="1056391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C4B72D44-D0FC-490B-9756-4E043961A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2072" y="5560922"/>
            <a:ext cx="2227469" cy="96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31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1056</TotalTime>
  <Words>560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Estrutura de dados 1 – 60 horas</vt:lpstr>
      <vt:lpstr>Listas</vt:lpstr>
      <vt:lpstr>Listas</vt:lpstr>
      <vt:lpstr>Listas – Tipos Abstratos de Dados</vt:lpstr>
      <vt:lpstr>Lista</vt:lpstr>
      <vt:lpstr>Lista</vt:lpstr>
      <vt:lpstr>Lista</vt:lpstr>
      <vt:lpstr>Lista</vt:lpstr>
      <vt:lpstr>Lista</vt:lpstr>
      <vt:lpstr>Lista</vt:lpstr>
      <vt:lpstr>Lista</vt:lpstr>
      <vt:lpstr>Lista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professor professor</dc:creator>
  <cp:lastModifiedBy>JULIANO RATUSZNEI</cp:lastModifiedBy>
  <cp:revision>92</cp:revision>
  <dcterms:created xsi:type="dcterms:W3CDTF">2019-08-12T18:58:48Z</dcterms:created>
  <dcterms:modified xsi:type="dcterms:W3CDTF">2021-05-14T11:27:57Z</dcterms:modified>
</cp:coreProperties>
</file>