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61" r:id="rId4"/>
    <p:sldId id="259" r:id="rId5"/>
    <p:sldId id="268" r:id="rId6"/>
    <p:sldId id="293" r:id="rId7"/>
    <p:sldId id="262" r:id="rId8"/>
    <p:sldId id="257" r:id="rId9"/>
    <p:sldId id="260" r:id="rId10"/>
    <p:sldId id="274" r:id="rId11"/>
    <p:sldId id="278" r:id="rId12"/>
    <p:sldId id="280" r:id="rId13"/>
    <p:sldId id="291" r:id="rId14"/>
    <p:sldId id="279" r:id="rId15"/>
    <p:sldId id="282" r:id="rId16"/>
    <p:sldId id="281" r:id="rId17"/>
    <p:sldId id="283" r:id="rId18"/>
    <p:sldId id="284" r:id="rId19"/>
    <p:sldId id="285" r:id="rId20"/>
    <p:sldId id="286" r:id="rId21"/>
    <p:sldId id="289" r:id="rId22"/>
    <p:sldId id="290" r:id="rId23"/>
    <p:sldId id="288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7A21-ACD0-4619-869E-13AE1A95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F1DD9-9D3E-431F-9209-5B2B2E88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 C++ </a:t>
            </a:r>
          </a:p>
          <a:p>
            <a:pPr lvl="1"/>
            <a:r>
              <a:rPr lang="pt-BR" dirty="0">
                <a:hlinkClick r:id="rId2"/>
              </a:rPr>
              <a:t>https://sourceforge.net/projects/orwelldevcpp/</a:t>
            </a:r>
            <a:endParaRPr lang="pt-BR" dirty="0"/>
          </a:p>
          <a:p>
            <a:r>
              <a:rPr lang="pt-BR" dirty="0"/>
              <a:t>Python</a:t>
            </a:r>
          </a:p>
          <a:p>
            <a:pPr lvl="1"/>
            <a:r>
              <a:rPr lang="pt-BR" dirty="0">
                <a:hlinkClick r:id="rId3"/>
              </a:rPr>
              <a:t>https://www.python.org/downloads/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2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Conceitos Básicos</a:t>
            </a:r>
          </a:p>
          <a:p>
            <a:r>
              <a:rPr lang="pt-BR" dirty="0"/>
              <a:t>A Literatura afirma que a teoria dos grafos começou na cidade de </a:t>
            </a:r>
            <a:r>
              <a:rPr lang="pt-BR" dirty="0" err="1"/>
              <a:t>Königsberg</a:t>
            </a:r>
            <a:r>
              <a:rPr lang="pt-BR" dirty="0"/>
              <a:t> em 1736 pelo grande matemático suíço </a:t>
            </a:r>
            <a:r>
              <a:rPr lang="pt-BR" dirty="0" err="1"/>
              <a:t>Leonhard</a:t>
            </a:r>
            <a:r>
              <a:rPr lang="pt-BR" dirty="0"/>
              <a:t> Euler (1707-1783).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67A5D7-BCDE-4716-8B12-7A37630C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98" y="4020344"/>
            <a:ext cx="31813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1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167A5D7-BCDE-4716-8B12-7A37630C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08" y="2235572"/>
            <a:ext cx="5015059" cy="30828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5" name="Seta: para Cima 4">
            <a:extLst>
              <a:ext uri="{FF2B5EF4-FFF2-40B4-BE49-F238E27FC236}">
                <a16:creationId xmlns:a16="http://schemas.microsoft.com/office/drawing/2014/main" id="{17527948-A85D-44A9-AC7D-46F5950BEF0B}"/>
              </a:ext>
            </a:extLst>
          </p:cNvPr>
          <p:cNvSpPr/>
          <p:nvPr/>
        </p:nvSpPr>
        <p:spPr>
          <a:xfrm>
            <a:off x="4948360" y="3356113"/>
            <a:ext cx="530087" cy="347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825CF1-14C2-4B82-8C4B-E7DD266AF83F}"/>
              </a:ext>
            </a:extLst>
          </p:cNvPr>
          <p:cNvSpPr/>
          <p:nvPr/>
        </p:nvSpPr>
        <p:spPr>
          <a:xfrm>
            <a:off x="5160394" y="3558209"/>
            <a:ext cx="106017" cy="145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861C1B4D-F15A-4DE9-B922-4416E052F9A8}"/>
              </a:ext>
            </a:extLst>
          </p:cNvPr>
          <p:cNvSpPr/>
          <p:nvPr/>
        </p:nvSpPr>
        <p:spPr>
          <a:xfrm>
            <a:off x="4599653" y="2451763"/>
            <a:ext cx="2085414" cy="2322755"/>
          </a:xfrm>
          <a:custGeom>
            <a:avLst/>
            <a:gdLst>
              <a:gd name="connsiteX0" fmla="*/ 958309 w 2085414"/>
              <a:gd name="connsiteY0" fmla="*/ 824174 h 2322755"/>
              <a:gd name="connsiteX1" fmla="*/ 1117335 w 2085414"/>
              <a:gd name="connsiteY1" fmla="*/ 60849 h 2322755"/>
              <a:gd name="connsiteX2" fmla="*/ 1117335 w 2085414"/>
              <a:gd name="connsiteY2" fmla="*/ 60849 h 2322755"/>
              <a:gd name="connsiteX3" fmla="*/ 1896563 w 2085414"/>
              <a:gd name="connsiteY3" fmla="*/ 76752 h 2322755"/>
              <a:gd name="connsiteX4" fmla="*/ 2047637 w 2085414"/>
              <a:gd name="connsiteY4" fmla="*/ 1046811 h 2322755"/>
              <a:gd name="connsiteX5" fmla="*/ 1880660 w 2085414"/>
              <a:gd name="connsiteY5" fmla="*/ 2080480 h 2322755"/>
              <a:gd name="connsiteX6" fmla="*/ 91617 w 2085414"/>
              <a:gd name="connsiteY6" fmla="*/ 2295166 h 2322755"/>
              <a:gd name="connsiteX7" fmla="*/ 242691 w 2085414"/>
              <a:gd name="connsiteY7" fmla="*/ 1627256 h 2322755"/>
              <a:gd name="connsiteX8" fmla="*/ 91617 w 2085414"/>
              <a:gd name="connsiteY8" fmla="*/ 172167 h 232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5414" h="2322755">
                <a:moveTo>
                  <a:pt x="958309" y="824174"/>
                </a:moveTo>
                <a:lnTo>
                  <a:pt x="1117335" y="60849"/>
                </a:lnTo>
                <a:lnTo>
                  <a:pt x="1117335" y="60849"/>
                </a:lnTo>
                <a:cubicBezTo>
                  <a:pt x="1247206" y="63499"/>
                  <a:pt x="1741513" y="-87575"/>
                  <a:pt x="1896563" y="76752"/>
                </a:cubicBezTo>
                <a:cubicBezTo>
                  <a:pt x="2051613" y="241079"/>
                  <a:pt x="2050287" y="712856"/>
                  <a:pt x="2047637" y="1046811"/>
                </a:cubicBezTo>
                <a:cubicBezTo>
                  <a:pt x="2044987" y="1380766"/>
                  <a:pt x="2206663" y="1872421"/>
                  <a:pt x="1880660" y="2080480"/>
                </a:cubicBezTo>
                <a:cubicBezTo>
                  <a:pt x="1554657" y="2288539"/>
                  <a:pt x="364612" y="2370703"/>
                  <a:pt x="91617" y="2295166"/>
                </a:cubicBezTo>
                <a:cubicBezTo>
                  <a:pt x="-181378" y="2219629"/>
                  <a:pt x="242691" y="1981089"/>
                  <a:pt x="242691" y="1627256"/>
                </a:cubicBezTo>
                <a:cubicBezTo>
                  <a:pt x="242691" y="1273423"/>
                  <a:pt x="-17051" y="365649"/>
                  <a:pt x="91617" y="1721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64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67A5D7-BCDE-4716-8B12-7A37630C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97" y="2249487"/>
            <a:ext cx="5015059" cy="3082870"/>
          </a:xfrm>
          <a:prstGeom prst="rect">
            <a:avLst/>
          </a:prstGeom>
        </p:spPr>
      </p:pic>
      <p:sp>
        <p:nvSpPr>
          <p:cNvPr id="5" name="Seta: para Cima 4">
            <a:extLst>
              <a:ext uri="{FF2B5EF4-FFF2-40B4-BE49-F238E27FC236}">
                <a16:creationId xmlns:a16="http://schemas.microsoft.com/office/drawing/2014/main" id="{17527948-A85D-44A9-AC7D-46F5950BEF0B}"/>
              </a:ext>
            </a:extLst>
          </p:cNvPr>
          <p:cNvSpPr/>
          <p:nvPr/>
        </p:nvSpPr>
        <p:spPr>
          <a:xfrm>
            <a:off x="6851374" y="3429000"/>
            <a:ext cx="530087" cy="3478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825CF1-14C2-4B82-8C4B-E7DD266AF83F}"/>
              </a:ext>
            </a:extLst>
          </p:cNvPr>
          <p:cNvSpPr/>
          <p:nvPr/>
        </p:nvSpPr>
        <p:spPr>
          <a:xfrm>
            <a:off x="7076661" y="3631096"/>
            <a:ext cx="106017" cy="145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84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A984B-95E6-427D-BC52-23629840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08F5D-CABF-4861-89ED-102A430C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resolver o problema, Euler montou um diagrama que representasse o mapa da cidade.</a:t>
            </a:r>
          </a:p>
          <a:p>
            <a:r>
              <a:rPr lang="pt-BR" dirty="0"/>
              <a:t>Ilha e margem são PONTOS a serem alcançados. Ele os chamou de </a:t>
            </a:r>
            <a:r>
              <a:rPr lang="pt-BR" sz="3200" dirty="0">
                <a:solidFill>
                  <a:srgbClr val="92D050"/>
                </a:solidFill>
              </a:rPr>
              <a:t>vértice</a:t>
            </a:r>
            <a:endParaRPr lang="pt-BR" sz="2800" dirty="0">
              <a:solidFill>
                <a:srgbClr val="92D050"/>
              </a:solidFill>
            </a:endParaRPr>
          </a:p>
          <a:p>
            <a:r>
              <a:rPr lang="pt-BR" dirty="0"/>
              <a:t>Cada ponte ou LIGAÇÃO chamou de </a:t>
            </a:r>
            <a:r>
              <a:rPr lang="pt-BR" sz="3200" dirty="0">
                <a:solidFill>
                  <a:srgbClr val="92D050"/>
                </a:solidFill>
              </a:rPr>
              <a:t>aresta</a:t>
            </a:r>
            <a:endParaRPr lang="pt-BR" dirty="0">
              <a:solidFill>
                <a:srgbClr val="92D05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7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A984B-95E6-427D-BC52-23629840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08F5D-CABF-4861-89ED-102A430C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 de Euler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521EE9-88FD-4CA9-B71E-4EA33272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643" y="2950192"/>
            <a:ext cx="3194581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2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4FCC5-5DCF-4039-B6B0-B449D532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5121AA-33F1-490B-83ED-F7DA79AA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Grafos conexos</a:t>
            </a:r>
          </a:p>
          <a:p>
            <a:pPr lvl="1"/>
            <a:r>
              <a:rPr lang="pt-BR" dirty="0"/>
              <a:t>Aquele em que todas os pontos possuem pelo menos uma aresta</a:t>
            </a:r>
          </a:p>
          <a:p>
            <a:r>
              <a:rPr lang="pt-BR" dirty="0"/>
              <a:t>Grafos não conexos</a:t>
            </a:r>
          </a:p>
          <a:p>
            <a:pPr lvl="1"/>
            <a:r>
              <a:rPr lang="pt-BR" dirty="0"/>
              <a:t>Pontos ou partes de grafos onde são separados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4FCC5-5DCF-4039-B6B0-B449D532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5121AA-33F1-490B-83ED-F7DA79AA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41D792-9C8F-49DC-B4F5-F28C9319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10" y="2249487"/>
            <a:ext cx="5852320" cy="30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1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1223F-6A51-447A-A025-CD82CFE2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D4FFD-1E80-4718-A502-99D864C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Caminho – percurso entre um vértice a outro vértice </a:t>
            </a:r>
          </a:p>
          <a:p>
            <a:pPr lvl="1"/>
            <a:r>
              <a:rPr lang="pt-BR" dirty="0"/>
              <a:t>A       C        E        F        G</a:t>
            </a:r>
          </a:p>
          <a:p>
            <a:pPr lvl="1"/>
            <a:r>
              <a:rPr lang="pt-BR" dirty="0"/>
              <a:t>sequencia é um caminho de A até G.</a:t>
            </a:r>
          </a:p>
          <a:p>
            <a:r>
              <a:rPr lang="pt-BR" dirty="0"/>
              <a:t>Circuito – denomina-se circuito um caminho fechado</a:t>
            </a:r>
          </a:p>
          <a:p>
            <a:pPr lvl="1"/>
            <a:r>
              <a:rPr lang="pt-BR" dirty="0"/>
              <a:t>A       C        E        A</a:t>
            </a:r>
          </a:p>
          <a:p>
            <a:pPr lvl="1"/>
            <a:r>
              <a:rPr lang="pt-BR" dirty="0"/>
              <a:t>Ciclo de tamanho 3. Ou seja C</a:t>
            </a:r>
            <a:r>
              <a:rPr lang="pt-BR" baseline="-25000" dirty="0"/>
              <a:t>3</a:t>
            </a:r>
          </a:p>
          <a:p>
            <a:pPr marL="457200" lvl="1" indent="0">
              <a:buNone/>
            </a:pPr>
            <a:endParaRPr lang="pt-BR" baseline="-25000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36876E0-8F65-4228-9559-A105C17CBD36}"/>
              </a:ext>
            </a:extLst>
          </p:cNvPr>
          <p:cNvCxnSpPr>
            <a:cxnSpLocks/>
          </p:cNvCxnSpPr>
          <p:nvPr/>
        </p:nvCxnSpPr>
        <p:spPr>
          <a:xfrm>
            <a:off x="2166730" y="2991679"/>
            <a:ext cx="318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E67BCD2-BD57-44EB-8F93-0441576E5D60}"/>
              </a:ext>
            </a:extLst>
          </p:cNvPr>
          <p:cNvCxnSpPr>
            <a:cxnSpLocks/>
          </p:cNvCxnSpPr>
          <p:nvPr/>
        </p:nvCxnSpPr>
        <p:spPr>
          <a:xfrm>
            <a:off x="3491948" y="2991679"/>
            <a:ext cx="318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32CC879-5C1F-4705-BCF7-B883C89AD776}"/>
              </a:ext>
            </a:extLst>
          </p:cNvPr>
          <p:cNvCxnSpPr>
            <a:cxnSpLocks/>
          </p:cNvCxnSpPr>
          <p:nvPr/>
        </p:nvCxnSpPr>
        <p:spPr>
          <a:xfrm>
            <a:off x="2796209" y="3001619"/>
            <a:ext cx="318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10841F0-627D-4BAD-A9F5-5146F76DBB11}"/>
              </a:ext>
            </a:extLst>
          </p:cNvPr>
          <p:cNvCxnSpPr>
            <a:cxnSpLocks/>
          </p:cNvCxnSpPr>
          <p:nvPr/>
        </p:nvCxnSpPr>
        <p:spPr>
          <a:xfrm>
            <a:off x="4200939" y="2985054"/>
            <a:ext cx="318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04F78CDA-4BAA-4246-B28B-38F63162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68" y="4147453"/>
            <a:ext cx="5724939" cy="271054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9064D19-0A00-42DC-86CF-FFE225AD3C73}"/>
              </a:ext>
            </a:extLst>
          </p:cNvPr>
          <p:cNvCxnSpPr>
            <a:cxnSpLocks/>
          </p:cNvCxnSpPr>
          <p:nvPr/>
        </p:nvCxnSpPr>
        <p:spPr>
          <a:xfrm>
            <a:off x="2166730" y="4442792"/>
            <a:ext cx="318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BF2A144-472B-42B7-9A45-7F42AA5F25EB}"/>
              </a:ext>
            </a:extLst>
          </p:cNvPr>
          <p:cNvCxnSpPr>
            <a:cxnSpLocks/>
          </p:cNvCxnSpPr>
          <p:nvPr/>
        </p:nvCxnSpPr>
        <p:spPr>
          <a:xfrm>
            <a:off x="2855844" y="4442792"/>
            <a:ext cx="318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36FF0EE-5E14-4054-B120-C8473BD77F14}"/>
              </a:ext>
            </a:extLst>
          </p:cNvPr>
          <p:cNvCxnSpPr>
            <a:cxnSpLocks/>
          </p:cNvCxnSpPr>
          <p:nvPr/>
        </p:nvCxnSpPr>
        <p:spPr>
          <a:xfrm>
            <a:off x="3491948" y="4442792"/>
            <a:ext cx="3180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3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1223F-6A51-447A-A025-CD82CFE2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D4FFD-1E80-4718-A502-99D864C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Grau de um vértice – d(v) </a:t>
            </a:r>
          </a:p>
          <a:p>
            <a:pPr lvl="1"/>
            <a:r>
              <a:rPr lang="pt-BR" dirty="0"/>
              <a:t>d(A) = 4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baseline="-25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F78CDA-4BAA-4246-B28B-38F63162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46" y="2469620"/>
            <a:ext cx="6382646" cy="33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5197F-9918-4310-91B5-25E57C03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BF402-7067-4B3E-BDCA-51AF2240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Professor</a:t>
            </a:r>
          </a:p>
          <a:p>
            <a:r>
              <a:rPr lang="pt-BR" dirty="0"/>
              <a:t>Ementa da disciplina</a:t>
            </a:r>
          </a:p>
          <a:p>
            <a:r>
              <a:rPr lang="pt-BR" dirty="0"/>
              <a:t>Métodos de avaliação</a:t>
            </a:r>
          </a:p>
          <a:p>
            <a:r>
              <a:rPr lang="pt-BR" dirty="0"/>
              <a:t>Ferramentas utilizadas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3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1223F-6A51-447A-A025-CD82CFE2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D4FFD-1E80-4718-A502-99D864C4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Exercícios:</a:t>
            </a:r>
          </a:p>
          <a:p>
            <a:pPr marL="0" indent="0">
              <a:buNone/>
            </a:pPr>
            <a:r>
              <a:rPr lang="pt-BR" dirty="0"/>
              <a:t>1. Sabemos que o grafo anterior era conexo. Porém, existe uma aresta que, se retirada, o grafo passará a ser desconexo. Que aresta é essa? Explique porque não pode ser outra.</a:t>
            </a:r>
          </a:p>
          <a:p>
            <a:pPr marL="0" indent="0">
              <a:buNone/>
            </a:pPr>
            <a:r>
              <a:rPr lang="pt-BR" dirty="0"/>
              <a:t>2. Qual é o menor caminho de D até C ? E o maior? (não se pode repetir arestas)</a:t>
            </a:r>
          </a:p>
          <a:p>
            <a:pPr marL="0" indent="0">
              <a:buNone/>
            </a:pPr>
            <a:r>
              <a:rPr lang="pt-BR" dirty="0"/>
              <a:t>3. Quantos ciclos de tamanho três existem? E de tamanho quatro?</a:t>
            </a:r>
          </a:p>
          <a:p>
            <a:pPr marL="0" indent="0">
              <a:buNone/>
            </a:pPr>
            <a:r>
              <a:rPr lang="pt-BR" dirty="0"/>
              <a:t>4. Determine o ciclo que possui o maior tamanho.</a:t>
            </a:r>
          </a:p>
          <a:p>
            <a:pPr marL="0" indent="0">
              <a:buNone/>
            </a:pPr>
            <a:r>
              <a:rPr lang="pt-BR" dirty="0"/>
              <a:t>5. Qual o vértice que tem o maior grau?</a:t>
            </a:r>
          </a:p>
          <a:p>
            <a:pPr marL="0" indent="0">
              <a:buNone/>
            </a:pPr>
            <a:r>
              <a:rPr lang="pt-BR" dirty="0"/>
              <a:t>6. Calcule a soma dos graus de todos os vértices do grafo.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baseline="-25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F78CDA-4BAA-4246-B28B-38F63162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93732"/>
            <a:ext cx="5205853" cy="27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0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61DE3-B788-4285-A7AC-D5ADD210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4A28A-6CA9-4549-8F63-E00C00EF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Grafos Simples</a:t>
            </a:r>
          </a:p>
          <a:p>
            <a:r>
              <a:rPr lang="pt-BR" dirty="0"/>
              <a:t>Teorema. Em um grafo simples G = (V,A), a soma dos graus de todos os seus vértices é igual ao dobro do número de arestas. Ou seja;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Prova. De cada vértice v partem d(v) arestas. Porém, cada aresta possui dois vértices. Desse modo, se somarmos os graus de todos os vértices obteremos o dobro do número de arestas.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A86BD9-CC8E-4B9D-9E91-E72E855B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96" y="3533120"/>
            <a:ext cx="2490256" cy="9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8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4738C-274E-46D4-94E6-0EA665C6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exercícios de Fixação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EC9DB-580B-4A35-8126-5384D21D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Exercício 1:  (USAMO 1989) Um torneio de xadrez reúne 20 jogadores. Foram jogadas 14 partidas, com cada jogador jogando pelo menos uma vez. prove que nesse campeonato deve haver um conjunto de 6 jogos com 12 jogadores diferentes.</a:t>
            </a:r>
          </a:p>
        </p:txBody>
      </p:sp>
    </p:spTree>
    <p:extLst>
      <p:ext uri="{BB962C8B-B14F-4D97-AF65-F5344CB8AC3E}">
        <p14:creationId xmlns:p14="http://schemas.microsoft.com/office/powerpoint/2010/main" val="3840717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78425-5302-4B1E-B6B9-5C7D4C68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exercícios De Fixação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1E01E-4853-4075-A2F2-31508B91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Exercício 2: Todos os vértices de um grafo têm grau 3. Prove que o grafo possui um ciclo.</a:t>
            </a:r>
          </a:p>
          <a:p>
            <a:pPr marL="0" indent="0">
              <a:buNone/>
            </a:pPr>
            <a:r>
              <a:rPr lang="pt-BR" dirty="0"/>
              <a:t>Exercício 3: A figura abaixo representa as ligações rodoviárias entre 14 cidades. Existe um caminho passando por cada cidade exatamente uma vez?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CFF84D-4D22-49EE-A7B4-16609A73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55" y="4300270"/>
            <a:ext cx="2651003" cy="25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70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3DB1F-D73B-B966-EE98-177D5D69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77139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Fim aula 1</a:t>
            </a:r>
          </a:p>
        </p:txBody>
      </p:sp>
    </p:spTree>
    <p:extLst>
      <p:ext uri="{BB962C8B-B14F-4D97-AF65-F5344CB8AC3E}">
        <p14:creationId xmlns:p14="http://schemas.microsoft.com/office/powerpoint/2010/main" val="6594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6C5D20B-1C01-4224-A4F1-4965B4F6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F5C4D7-D0D8-4314-9988-F7C400F5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27" y="1066799"/>
            <a:ext cx="11757851" cy="45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3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Conteúdos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8EB107-5C01-4DEB-A7FE-136B8F65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245502"/>
            <a:ext cx="11076495" cy="661249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FEF85D5-EF5F-4912-B189-78D912362C69}"/>
              </a:ext>
            </a:extLst>
          </p:cNvPr>
          <p:cNvSpPr/>
          <p:nvPr/>
        </p:nvSpPr>
        <p:spPr>
          <a:xfrm>
            <a:off x="1552399" y="6198154"/>
            <a:ext cx="10117985" cy="795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89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Conteúdos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808C8E-7F4F-49DF-9747-CC992647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7" y="1132680"/>
            <a:ext cx="11543880" cy="362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8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80DAD-1952-A450-D1C5-327DD85EF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0A401-E6C7-3209-02CD-F37A6FD0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1722E-B395-7001-8289-3D2927E7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Conteúdos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0D52AC-906C-7E88-D332-D69EA9CE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5" y="2412031"/>
            <a:ext cx="11212732" cy="20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Estratégias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4090E7-91CC-4288-865B-18D19D3F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0" y="1162809"/>
            <a:ext cx="11777221" cy="35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8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A1 – 5,0 Pontos</a:t>
            </a:r>
          </a:p>
          <a:p>
            <a:pPr lvl="1"/>
            <a:r>
              <a:rPr lang="pt-BR" sz="2100" dirty="0"/>
              <a:t>Avaliação (A1) no valor de 0,0 a 5,0 prova de dissertativa e múltipla escolha. Data: </a:t>
            </a:r>
            <a:r>
              <a:rPr lang="pt-BR" sz="2100" dirty="0">
                <a:solidFill>
                  <a:srgbClr val="FFC000"/>
                </a:solidFill>
              </a:rPr>
              <a:t>06 de junho</a:t>
            </a:r>
            <a:r>
              <a:rPr lang="pt-BR" sz="2100" dirty="0"/>
              <a:t>.</a:t>
            </a:r>
          </a:p>
          <a:p>
            <a:r>
              <a:rPr lang="pt-BR" dirty="0"/>
              <a:t>A2 – 5,0 Pontos</a:t>
            </a:r>
          </a:p>
          <a:p>
            <a:pPr lvl="1"/>
            <a:r>
              <a:rPr lang="pt-BR" dirty="0"/>
              <a:t>4,0 Pontos: Prova Múltipla Escolha. Data </a:t>
            </a:r>
            <a:r>
              <a:rPr lang="pt-BR" dirty="0">
                <a:solidFill>
                  <a:srgbClr val="FFC000"/>
                </a:solidFill>
              </a:rPr>
              <a:t>25 de abril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1,0 Ponto: Listas de exercícios. A serem entregues no BlackBoard. Data: </a:t>
            </a:r>
            <a:r>
              <a:rPr lang="pt-BR" dirty="0">
                <a:solidFill>
                  <a:srgbClr val="FFC000"/>
                </a:solidFill>
              </a:rPr>
              <a:t>5 de fevereiro a 07 de abril</a:t>
            </a:r>
            <a:r>
              <a:rPr lang="pt-BR" dirty="0"/>
              <a:t>. </a:t>
            </a:r>
          </a:p>
          <a:p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AF – 5,0 Pontos</a:t>
            </a:r>
          </a:p>
          <a:p>
            <a:pPr lvl="1"/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Avaliação Final (AF – recuperação, isto é, prova substitui a menor nota entre A1 e A2) no valor de 0,0 a 5,0. Data: </a:t>
            </a:r>
            <a:r>
              <a:rPr lang="pt-BR" dirty="0">
                <a:solidFill>
                  <a:srgbClr val="FFC000"/>
                </a:solidFill>
              </a:rPr>
              <a:t>20 de junho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CA4AFA-0530-E038-E9B7-94C625E8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2" y="1721995"/>
            <a:ext cx="10245096" cy="46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00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475</TotalTime>
  <Words>657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Circuito</vt:lpstr>
      <vt:lpstr>Teoria dos Grafos – 60 horas</vt:lpstr>
      <vt:lpstr>Aula 1</vt:lpstr>
      <vt:lpstr>Ementa</vt:lpstr>
      <vt:lpstr>Ementa</vt:lpstr>
      <vt:lpstr>Ementa</vt:lpstr>
      <vt:lpstr>Ementa</vt:lpstr>
      <vt:lpstr>Ementa</vt:lpstr>
      <vt:lpstr>Métodos de Avaliação</vt:lpstr>
      <vt:lpstr>Bibliografia</vt:lpstr>
      <vt:lpstr>Ferramentas Utilizadas</vt:lpstr>
      <vt:lpstr>Teoria dos Grafos</vt:lpstr>
      <vt:lpstr>Teoria dos Grafos</vt:lpstr>
      <vt:lpstr>Teoria dos Grafos</vt:lpstr>
      <vt:lpstr>Teoria dos Grafos</vt:lpstr>
      <vt:lpstr>Teoria dos Grafos</vt:lpstr>
      <vt:lpstr>Teoria dos Grafos</vt:lpstr>
      <vt:lpstr>Teoria dos Grafos</vt:lpstr>
      <vt:lpstr>Teoria dos Grafos</vt:lpstr>
      <vt:lpstr>Teoria dos Grafos</vt:lpstr>
      <vt:lpstr>Teoria dos Grafos</vt:lpstr>
      <vt:lpstr>Teoria dos Grafos</vt:lpstr>
      <vt:lpstr>Teoria dos Grafos – exercícios de Fixação</vt:lpstr>
      <vt:lpstr>Teoria dos Grafos – exercícios De Fixação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JULIANO RATUSZNEI</cp:lastModifiedBy>
  <cp:revision>51</cp:revision>
  <dcterms:created xsi:type="dcterms:W3CDTF">2019-08-12T18:58:48Z</dcterms:created>
  <dcterms:modified xsi:type="dcterms:W3CDTF">2024-02-04T20:50:18Z</dcterms:modified>
</cp:coreProperties>
</file>