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7" r:id="rId3"/>
    <p:sldId id="278" r:id="rId4"/>
    <p:sldId id="279" r:id="rId5"/>
    <p:sldId id="282" r:id="rId6"/>
    <p:sldId id="294" r:id="rId7"/>
    <p:sldId id="295" r:id="rId8"/>
    <p:sldId id="297" r:id="rId9"/>
    <p:sldId id="298" r:id="rId10"/>
    <p:sldId id="296" r:id="rId11"/>
    <p:sldId id="299" r:id="rId12"/>
    <p:sldId id="300" r:id="rId13"/>
    <p:sldId id="301" r:id="rId14"/>
    <p:sldId id="302" r:id="rId15"/>
    <p:sldId id="303" r:id="rId16"/>
    <p:sldId id="308" r:id="rId17"/>
    <p:sldId id="309" r:id="rId18"/>
    <p:sldId id="310" r:id="rId19"/>
    <p:sldId id="311" r:id="rId20"/>
    <p:sldId id="304" r:id="rId21"/>
    <p:sldId id="313" r:id="rId22"/>
    <p:sldId id="314" r:id="rId23"/>
    <p:sldId id="315" r:id="rId24"/>
    <p:sldId id="305" r:id="rId25"/>
    <p:sldId id="306" r:id="rId26"/>
    <p:sldId id="316" r:id="rId27"/>
    <p:sldId id="29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onjunto" TargetMode="External"/><Relationship Id="rId2" Type="http://schemas.openxmlformats.org/officeDocument/2006/relationships/hyperlink" Target="https://pt.wikipedia.org/wiki/Quiv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hyperlink" Target="https://pt.wikipedia.org/wiki/Fun%C3%A7%C3%A3o_(matem%C3%A1tica)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s://pt.wikipedia.org/wiki/Conjunt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t.wikipedia.org/wiki/Lista_de_adjac%C3%AAnci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Teoria dos Grafos </a:t>
            </a:r>
            <a:r>
              <a:rPr lang="pt-BR" sz="1800" dirty="0"/>
              <a:t>– 60 horas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</a:t>
            </a:r>
            <a:r>
              <a:rPr lang="pt-BR" dirty="0"/>
              <a:t>: Juliano Ratusznei.</a:t>
            </a:r>
          </a:p>
          <a:p>
            <a:r>
              <a:rPr lang="pt-BR" dirty="0" err="1"/>
              <a:t>Email</a:t>
            </a:r>
            <a:r>
              <a:rPr lang="pt-BR" dirty="0"/>
              <a:t>: juliano.ratusznei@unicid.edu.br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157" y="3719604"/>
            <a:ext cx="3819843" cy="8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0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58671-A544-476A-BB48-DFAF0170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Dígrafo Acíclico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FFE8BB-3017-4061-B4F0-588D64339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Possui um vértice fonte</a:t>
            </a:r>
          </a:p>
          <a:p>
            <a:r>
              <a:rPr lang="pt-BR" dirty="0"/>
              <a:t>Possui um vértice sumidouro</a:t>
            </a:r>
          </a:p>
          <a:p>
            <a:endParaRPr lang="pt-BR" dirty="0"/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01EAD8AC-E706-4687-B49D-568E299EEBF6}"/>
              </a:ext>
            </a:extLst>
          </p:cNvPr>
          <p:cNvSpPr/>
          <p:nvPr/>
        </p:nvSpPr>
        <p:spPr>
          <a:xfrm>
            <a:off x="2622176" y="428961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274BDC15-9C91-4CAF-B022-C0556FB7F5B0}"/>
              </a:ext>
            </a:extLst>
          </p:cNvPr>
          <p:cNvSpPr/>
          <p:nvPr/>
        </p:nvSpPr>
        <p:spPr>
          <a:xfrm>
            <a:off x="4673600" y="342703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11D877B5-0A3F-4411-9F12-6AAF89EC9AC3}"/>
              </a:ext>
            </a:extLst>
          </p:cNvPr>
          <p:cNvSpPr/>
          <p:nvPr/>
        </p:nvSpPr>
        <p:spPr>
          <a:xfrm>
            <a:off x="6319067" y="396898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3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58453E72-6113-4F3A-A2D6-2046F3D8DD9B}"/>
              </a:ext>
            </a:extLst>
          </p:cNvPr>
          <p:cNvSpPr/>
          <p:nvPr/>
        </p:nvSpPr>
        <p:spPr>
          <a:xfrm>
            <a:off x="4064000" y="533400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1AD58819-1A71-4162-8805-844ABA1C0433}"/>
              </a:ext>
            </a:extLst>
          </p:cNvPr>
          <p:cNvSpPr/>
          <p:nvPr/>
        </p:nvSpPr>
        <p:spPr>
          <a:xfrm>
            <a:off x="5809921" y="541482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2E1178C-CC94-4A7F-AD26-60295FA43F13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flipV="1">
            <a:off x="3012421" y="3655638"/>
            <a:ext cx="1661179" cy="700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87C45F0-A7A2-4264-BAE5-5EFB652081B2}"/>
              </a:ext>
            </a:extLst>
          </p:cNvPr>
          <p:cNvCxnSpPr>
            <a:cxnSpLocks/>
            <a:stCxn id="6" idx="1"/>
            <a:endCxn id="5" idx="6"/>
          </p:cNvCxnSpPr>
          <p:nvPr/>
        </p:nvCxnSpPr>
        <p:spPr>
          <a:xfrm flipH="1" flipV="1">
            <a:off x="5130800" y="3655638"/>
            <a:ext cx="1255222" cy="380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32AE7DF4-234C-4DC2-A286-8257D512573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5063845" y="3817283"/>
            <a:ext cx="813031" cy="1664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1EE768C7-1BB4-4D31-A2DF-B1C8DB92441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3079376" y="4197583"/>
            <a:ext cx="3239691" cy="320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7A6C62F-93BA-4D6B-AA6A-A1392A2D96A6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4454245" y="4359228"/>
            <a:ext cx="1931777" cy="1041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2F650D8-1375-4A74-B5A8-8FADF8A6D918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 flipV="1">
            <a:off x="4521200" y="5562601"/>
            <a:ext cx="1288721" cy="80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BF14CAF2-137B-4789-87B0-4D418DDEAC81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3012421" y="4679857"/>
            <a:ext cx="1118534" cy="721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7A9D0221-9F1B-48C3-913F-4BD8BA9F5D84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6038521" y="4426183"/>
            <a:ext cx="509146" cy="988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91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58671-A544-476A-BB48-DFAF0170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Dígrafo fortemente Conexo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FFE8BB-3017-4061-B4F0-588D64339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Todos os vértices possuem um caminho para os demais vértices</a:t>
            </a: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01EAD8AC-E706-4687-B49D-568E299EEBF6}"/>
              </a:ext>
            </a:extLst>
          </p:cNvPr>
          <p:cNvSpPr/>
          <p:nvPr/>
        </p:nvSpPr>
        <p:spPr>
          <a:xfrm>
            <a:off x="2038205" y="3854945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274BDC15-9C91-4CAF-B022-C0556FB7F5B0}"/>
              </a:ext>
            </a:extLst>
          </p:cNvPr>
          <p:cNvSpPr/>
          <p:nvPr/>
        </p:nvSpPr>
        <p:spPr>
          <a:xfrm>
            <a:off x="4668848" y="280207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11D877B5-0A3F-4411-9F12-6AAF89EC9AC3}"/>
              </a:ext>
            </a:extLst>
          </p:cNvPr>
          <p:cNvSpPr/>
          <p:nvPr/>
        </p:nvSpPr>
        <p:spPr>
          <a:xfrm>
            <a:off x="7677967" y="330860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3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58453E72-6113-4F3A-A2D6-2046F3D8DD9B}"/>
              </a:ext>
            </a:extLst>
          </p:cNvPr>
          <p:cNvSpPr/>
          <p:nvPr/>
        </p:nvSpPr>
        <p:spPr>
          <a:xfrm>
            <a:off x="4064000" y="533400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1AD58819-1A71-4162-8805-844ABA1C0433}"/>
              </a:ext>
            </a:extLst>
          </p:cNvPr>
          <p:cNvSpPr/>
          <p:nvPr/>
        </p:nvSpPr>
        <p:spPr>
          <a:xfrm>
            <a:off x="6824943" y="536501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2E1178C-CC94-4A7F-AD26-60295FA43F13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flipV="1">
            <a:off x="2428450" y="3030674"/>
            <a:ext cx="2240398" cy="891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87C45F0-A7A2-4264-BAE5-5EFB652081B2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>
            <a:off x="5126048" y="3030674"/>
            <a:ext cx="2618874" cy="344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1EE768C7-1BB4-4D31-A2DF-B1C8DB924410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2495405" y="3537206"/>
            <a:ext cx="5182562" cy="546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7A6C62F-93BA-4D6B-AA6A-A1392A2D96A6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4454245" y="3698851"/>
            <a:ext cx="3290677" cy="1702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2F650D8-1375-4A74-B5A8-8FADF8A6D918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 flipV="1">
            <a:off x="4521200" y="5562601"/>
            <a:ext cx="2303743" cy="31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BF14CAF2-137B-4789-87B0-4D418DDEAC81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2428450" y="4245190"/>
            <a:ext cx="1702505" cy="1155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7A9D0221-9F1B-48C3-913F-4BD8BA9F5D84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7053543" y="3765806"/>
            <a:ext cx="853024" cy="1599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13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58671-A544-476A-BB48-DFAF0170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Dígrafo Fracamente Conexo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FFE8BB-3017-4061-B4F0-588D64339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Todos os vértices possuem um caminho orientado de v</a:t>
            </a:r>
            <a:r>
              <a:rPr lang="pt-BR" baseline="-25000" dirty="0"/>
              <a:t>i</a:t>
            </a:r>
            <a:r>
              <a:rPr lang="pt-BR" dirty="0"/>
              <a:t> para </a:t>
            </a:r>
            <a:r>
              <a:rPr lang="pt-BR" dirty="0" err="1"/>
              <a:t>v</a:t>
            </a:r>
            <a:r>
              <a:rPr lang="pt-BR" baseline="-25000" dirty="0" err="1"/>
              <a:t>j</a:t>
            </a:r>
            <a:r>
              <a:rPr lang="pt-BR" dirty="0"/>
              <a:t>, mas não há um caminho orientado de </a:t>
            </a:r>
            <a:r>
              <a:rPr lang="pt-BR" dirty="0" err="1"/>
              <a:t>v</a:t>
            </a:r>
            <a:r>
              <a:rPr lang="pt-BR" baseline="-25000" dirty="0" err="1"/>
              <a:t>j</a:t>
            </a:r>
            <a:r>
              <a:rPr lang="pt-BR" dirty="0"/>
              <a:t> para v</a:t>
            </a:r>
            <a:r>
              <a:rPr lang="pt-BR" baseline="-25000" dirty="0"/>
              <a:t>i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01EAD8AC-E706-4687-B49D-568E299EEBF6}"/>
              </a:ext>
            </a:extLst>
          </p:cNvPr>
          <p:cNvSpPr/>
          <p:nvPr/>
        </p:nvSpPr>
        <p:spPr>
          <a:xfrm>
            <a:off x="1948105" y="379174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274BDC15-9C91-4CAF-B022-C0556FB7F5B0}"/>
              </a:ext>
            </a:extLst>
          </p:cNvPr>
          <p:cNvSpPr/>
          <p:nvPr/>
        </p:nvSpPr>
        <p:spPr>
          <a:xfrm>
            <a:off x="4627159" y="323927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11D877B5-0A3F-4411-9F12-6AAF89EC9AC3}"/>
              </a:ext>
            </a:extLst>
          </p:cNvPr>
          <p:cNvSpPr/>
          <p:nvPr/>
        </p:nvSpPr>
        <p:spPr>
          <a:xfrm>
            <a:off x="7763413" y="37772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3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58453E72-6113-4F3A-A2D6-2046F3D8DD9B}"/>
              </a:ext>
            </a:extLst>
          </p:cNvPr>
          <p:cNvSpPr/>
          <p:nvPr/>
        </p:nvSpPr>
        <p:spPr>
          <a:xfrm>
            <a:off x="2433799" y="494375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1AD58819-1A71-4162-8805-844ABA1C0433}"/>
              </a:ext>
            </a:extLst>
          </p:cNvPr>
          <p:cNvSpPr/>
          <p:nvPr/>
        </p:nvSpPr>
        <p:spPr>
          <a:xfrm>
            <a:off x="6610021" y="4919525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87C45F0-A7A2-4264-BAE5-5EFB652081B2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>
            <a:off x="5084359" y="3467872"/>
            <a:ext cx="2746009" cy="376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1EE768C7-1BB4-4D31-A2DF-B1C8DB924410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flipV="1">
            <a:off x="2338350" y="3467872"/>
            <a:ext cx="2288809" cy="390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2F650D8-1375-4A74-B5A8-8FADF8A6D918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2890999" y="5148125"/>
            <a:ext cx="3719022" cy="24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7A9D0221-9F1B-48C3-913F-4BD8BA9F5D84}"/>
              </a:ext>
            </a:extLst>
          </p:cNvPr>
          <p:cNvCxnSpPr>
            <a:cxnSpLocks/>
            <a:stCxn id="8" idx="7"/>
            <a:endCxn id="6" idx="3"/>
          </p:cNvCxnSpPr>
          <p:nvPr/>
        </p:nvCxnSpPr>
        <p:spPr>
          <a:xfrm flipV="1">
            <a:off x="7000266" y="4167539"/>
            <a:ext cx="830102" cy="818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3B5009E4-B1A4-4B3A-A0ED-C392EEC5775C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V="1">
            <a:off x="2662399" y="3629517"/>
            <a:ext cx="2031715" cy="1314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E52E35A1-E399-4A8F-BD2A-B6A0BAC01A2C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>
          <a:xfrm flipH="1" flipV="1">
            <a:off x="2176705" y="4248944"/>
            <a:ext cx="324049" cy="761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0A9D232-ACD4-4BDD-B99F-0DAFDE0E06CD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2405305" y="4005894"/>
            <a:ext cx="5358108" cy="14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6636EA23-25A4-4F33-A1CE-15FCA3E5201D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2338350" y="4181989"/>
            <a:ext cx="4338626" cy="804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98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58671-A544-476A-BB48-DFAF0170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Dígrafo PESADO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FFE8BB-3017-4061-B4F0-588D64339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quando as arestas possuem pesos (valores para atravessar a aresta) </a:t>
            </a: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01EAD8AC-E706-4687-B49D-568E299EEBF6}"/>
              </a:ext>
            </a:extLst>
          </p:cNvPr>
          <p:cNvSpPr/>
          <p:nvPr/>
        </p:nvSpPr>
        <p:spPr>
          <a:xfrm>
            <a:off x="1948105" y="379174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274BDC15-9C91-4CAF-B022-C0556FB7F5B0}"/>
              </a:ext>
            </a:extLst>
          </p:cNvPr>
          <p:cNvSpPr/>
          <p:nvPr/>
        </p:nvSpPr>
        <p:spPr>
          <a:xfrm>
            <a:off x="4627159" y="323927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11D877B5-0A3F-4411-9F12-6AAF89EC9AC3}"/>
              </a:ext>
            </a:extLst>
          </p:cNvPr>
          <p:cNvSpPr/>
          <p:nvPr/>
        </p:nvSpPr>
        <p:spPr>
          <a:xfrm>
            <a:off x="7763413" y="37772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3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58453E72-6113-4F3A-A2D6-2046F3D8DD9B}"/>
              </a:ext>
            </a:extLst>
          </p:cNvPr>
          <p:cNvSpPr/>
          <p:nvPr/>
        </p:nvSpPr>
        <p:spPr>
          <a:xfrm>
            <a:off x="2433799" y="494375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1AD58819-1A71-4162-8805-844ABA1C0433}"/>
              </a:ext>
            </a:extLst>
          </p:cNvPr>
          <p:cNvSpPr/>
          <p:nvPr/>
        </p:nvSpPr>
        <p:spPr>
          <a:xfrm>
            <a:off x="6610021" y="4919525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87C45F0-A7A2-4264-BAE5-5EFB652081B2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>
            <a:off x="5084359" y="3467872"/>
            <a:ext cx="2746009" cy="376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1EE768C7-1BB4-4D31-A2DF-B1C8DB924410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flipV="1">
            <a:off x="2338350" y="3467872"/>
            <a:ext cx="2288809" cy="390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2F650D8-1375-4A74-B5A8-8FADF8A6D918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2890999" y="5148125"/>
            <a:ext cx="3719022" cy="24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7A9D0221-9F1B-48C3-913F-4BD8BA9F5D84}"/>
              </a:ext>
            </a:extLst>
          </p:cNvPr>
          <p:cNvCxnSpPr>
            <a:cxnSpLocks/>
            <a:stCxn id="8" idx="7"/>
            <a:endCxn id="6" idx="3"/>
          </p:cNvCxnSpPr>
          <p:nvPr/>
        </p:nvCxnSpPr>
        <p:spPr>
          <a:xfrm flipV="1">
            <a:off x="7000266" y="4167539"/>
            <a:ext cx="830102" cy="818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3B5009E4-B1A4-4B3A-A0ED-C392EEC5775C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V="1">
            <a:off x="2662399" y="3629517"/>
            <a:ext cx="2031715" cy="1314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E52E35A1-E399-4A8F-BD2A-B6A0BAC01A2C}"/>
              </a:ext>
            </a:extLst>
          </p:cNvPr>
          <p:cNvCxnSpPr>
            <a:cxnSpLocks/>
            <a:stCxn id="4" idx="4"/>
            <a:endCxn id="7" idx="1"/>
          </p:cNvCxnSpPr>
          <p:nvPr/>
        </p:nvCxnSpPr>
        <p:spPr>
          <a:xfrm>
            <a:off x="2176705" y="4248944"/>
            <a:ext cx="324049" cy="761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0A9D232-ACD4-4BDD-B99F-0DAFDE0E06CD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2405305" y="4005894"/>
            <a:ext cx="5358108" cy="14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6636EA23-25A4-4F33-A1CE-15FCA3E5201D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2338350" y="4181989"/>
            <a:ext cx="4338626" cy="804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2B136AC6-E311-45AD-9C65-31A3D7E10DBD}"/>
              </a:ext>
            </a:extLst>
          </p:cNvPr>
          <p:cNvSpPr txBox="1"/>
          <p:nvPr/>
        </p:nvSpPr>
        <p:spPr>
          <a:xfrm>
            <a:off x="563245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E7BFF98-2B9D-4938-9854-926546C91832}"/>
              </a:ext>
            </a:extLst>
          </p:cNvPr>
          <p:cNvSpPr txBox="1"/>
          <p:nvPr/>
        </p:nvSpPr>
        <p:spPr>
          <a:xfrm>
            <a:off x="3109835" y="33640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CC8B33B-CFB7-4D7C-B8D6-DD3E97172CFA}"/>
              </a:ext>
            </a:extLst>
          </p:cNvPr>
          <p:cNvSpPr txBox="1"/>
          <p:nvPr/>
        </p:nvSpPr>
        <p:spPr>
          <a:xfrm>
            <a:off x="5940348" y="32499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2693FAC-64BF-4206-A1A6-E6829116648E}"/>
              </a:ext>
            </a:extLst>
          </p:cNvPr>
          <p:cNvSpPr txBox="1"/>
          <p:nvPr/>
        </p:nvSpPr>
        <p:spPr>
          <a:xfrm>
            <a:off x="5273808" y="37015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B951C6B-AEFF-4824-A4B7-46A00A213405}"/>
              </a:ext>
            </a:extLst>
          </p:cNvPr>
          <p:cNvSpPr txBox="1"/>
          <p:nvPr/>
        </p:nvSpPr>
        <p:spPr>
          <a:xfrm>
            <a:off x="4315855" y="51251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FCAF51D-9E8B-4376-8EEE-DDA1C53BD013}"/>
              </a:ext>
            </a:extLst>
          </p:cNvPr>
          <p:cNvSpPr txBox="1"/>
          <p:nvPr/>
        </p:nvSpPr>
        <p:spPr>
          <a:xfrm>
            <a:off x="2992441" y="45702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8D19E41-2AAF-4748-9723-C356B08A4B32}"/>
              </a:ext>
            </a:extLst>
          </p:cNvPr>
          <p:cNvSpPr txBox="1"/>
          <p:nvPr/>
        </p:nvSpPr>
        <p:spPr>
          <a:xfrm>
            <a:off x="2030104" y="45214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F64D96F-56C7-4543-940F-4C480BFBCD25}"/>
              </a:ext>
            </a:extLst>
          </p:cNvPr>
          <p:cNvSpPr txBox="1"/>
          <p:nvPr/>
        </p:nvSpPr>
        <p:spPr>
          <a:xfrm>
            <a:off x="4577932" y="45485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019FB7C-B2C9-4158-93CB-5310B579679D}"/>
              </a:ext>
            </a:extLst>
          </p:cNvPr>
          <p:cNvSpPr txBox="1"/>
          <p:nvPr/>
        </p:nvSpPr>
        <p:spPr>
          <a:xfrm>
            <a:off x="7381716" y="44451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2876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58671-A544-476A-BB48-DFAF0170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Dígrafo PESADO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FFE8BB-3017-4061-B4F0-588D64339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quando as arestas possuem pesos (valores para atravessar a aresta) </a:t>
            </a: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01EAD8AC-E706-4687-B49D-568E299EEBF6}"/>
              </a:ext>
            </a:extLst>
          </p:cNvPr>
          <p:cNvSpPr/>
          <p:nvPr/>
        </p:nvSpPr>
        <p:spPr>
          <a:xfrm>
            <a:off x="1948105" y="379174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274BDC15-9C91-4CAF-B022-C0556FB7F5B0}"/>
              </a:ext>
            </a:extLst>
          </p:cNvPr>
          <p:cNvSpPr/>
          <p:nvPr/>
        </p:nvSpPr>
        <p:spPr>
          <a:xfrm>
            <a:off x="4627159" y="323927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11D877B5-0A3F-4411-9F12-6AAF89EC9AC3}"/>
              </a:ext>
            </a:extLst>
          </p:cNvPr>
          <p:cNvSpPr/>
          <p:nvPr/>
        </p:nvSpPr>
        <p:spPr>
          <a:xfrm>
            <a:off x="7763413" y="37772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3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58453E72-6113-4F3A-A2D6-2046F3D8DD9B}"/>
              </a:ext>
            </a:extLst>
          </p:cNvPr>
          <p:cNvSpPr/>
          <p:nvPr/>
        </p:nvSpPr>
        <p:spPr>
          <a:xfrm>
            <a:off x="2433799" y="494375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1AD58819-1A71-4162-8805-844ABA1C0433}"/>
              </a:ext>
            </a:extLst>
          </p:cNvPr>
          <p:cNvSpPr/>
          <p:nvPr/>
        </p:nvSpPr>
        <p:spPr>
          <a:xfrm>
            <a:off x="6610021" y="4919525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87C45F0-A7A2-4264-BAE5-5EFB652081B2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>
            <a:off x="5084359" y="3467872"/>
            <a:ext cx="2746009" cy="376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1EE768C7-1BB4-4D31-A2DF-B1C8DB924410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flipV="1">
            <a:off x="2338350" y="3467872"/>
            <a:ext cx="2288809" cy="390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2F650D8-1375-4A74-B5A8-8FADF8A6D918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2890999" y="5148125"/>
            <a:ext cx="3719022" cy="24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7A9D0221-9F1B-48C3-913F-4BD8BA9F5D84}"/>
              </a:ext>
            </a:extLst>
          </p:cNvPr>
          <p:cNvCxnSpPr>
            <a:cxnSpLocks/>
            <a:stCxn id="8" idx="7"/>
            <a:endCxn id="6" idx="3"/>
          </p:cNvCxnSpPr>
          <p:nvPr/>
        </p:nvCxnSpPr>
        <p:spPr>
          <a:xfrm flipV="1">
            <a:off x="7000266" y="4167539"/>
            <a:ext cx="830102" cy="818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3B5009E4-B1A4-4B3A-A0ED-C392EEC5775C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V="1">
            <a:off x="2662399" y="3629517"/>
            <a:ext cx="2031715" cy="1314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E52E35A1-E399-4A8F-BD2A-B6A0BAC01A2C}"/>
              </a:ext>
            </a:extLst>
          </p:cNvPr>
          <p:cNvCxnSpPr>
            <a:cxnSpLocks/>
            <a:stCxn id="4" idx="4"/>
            <a:endCxn id="7" idx="1"/>
          </p:cNvCxnSpPr>
          <p:nvPr/>
        </p:nvCxnSpPr>
        <p:spPr>
          <a:xfrm>
            <a:off x="2176705" y="4248944"/>
            <a:ext cx="324049" cy="761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0A9D232-ACD4-4BDD-B99F-0DAFDE0E06CD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2405305" y="4005894"/>
            <a:ext cx="5358108" cy="14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6636EA23-25A4-4F33-A1CE-15FCA3E5201D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2338350" y="4181989"/>
            <a:ext cx="4338626" cy="804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2B136AC6-E311-45AD-9C65-31A3D7E10DBD}"/>
              </a:ext>
            </a:extLst>
          </p:cNvPr>
          <p:cNvSpPr txBox="1"/>
          <p:nvPr/>
        </p:nvSpPr>
        <p:spPr>
          <a:xfrm>
            <a:off x="563245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E7BFF98-2B9D-4938-9854-926546C91832}"/>
              </a:ext>
            </a:extLst>
          </p:cNvPr>
          <p:cNvSpPr txBox="1"/>
          <p:nvPr/>
        </p:nvSpPr>
        <p:spPr>
          <a:xfrm>
            <a:off x="3109835" y="33640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CC8B33B-CFB7-4D7C-B8D6-DD3E97172CFA}"/>
              </a:ext>
            </a:extLst>
          </p:cNvPr>
          <p:cNvSpPr txBox="1"/>
          <p:nvPr/>
        </p:nvSpPr>
        <p:spPr>
          <a:xfrm>
            <a:off x="5940348" y="32499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2693FAC-64BF-4206-A1A6-E6829116648E}"/>
              </a:ext>
            </a:extLst>
          </p:cNvPr>
          <p:cNvSpPr txBox="1"/>
          <p:nvPr/>
        </p:nvSpPr>
        <p:spPr>
          <a:xfrm>
            <a:off x="5273808" y="37015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B951C6B-AEFF-4824-A4B7-46A00A213405}"/>
              </a:ext>
            </a:extLst>
          </p:cNvPr>
          <p:cNvSpPr txBox="1"/>
          <p:nvPr/>
        </p:nvSpPr>
        <p:spPr>
          <a:xfrm>
            <a:off x="4315855" y="51251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FCAF51D-9E8B-4376-8EEE-DDA1C53BD013}"/>
              </a:ext>
            </a:extLst>
          </p:cNvPr>
          <p:cNvSpPr txBox="1"/>
          <p:nvPr/>
        </p:nvSpPr>
        <p:spPr>
          <a:xfrm>
            <a:off x="2992441" y="45702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8D19E41-2AAF-4748-9723-C356B08A4B32}"/>
              </a:ext>
            </a:extLst>
          </p:cNvPr>
          <p:cNvSpPr txBox="1"/>
          <p:nvPr/>
        </p:nvSpPr>
        <p:spPr>
          <a:xfrm>
            <a:off x="2030104" y="45214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F64D96F-56C7-4543-940F-4C480BFBCD25}"/>
              </a:ext>
            </a:extLst>
          </p:cNvPr>
          <p:cNvSpPr txBox="1"/>
          <p:nvPr/>
        </p:nvSpPr>
        <p:spPr>
          <a:xfrm>
            <a:off x="4577932" y="45485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019FB7C-B2C9-4158-93CB-5310B579679D}"/>
              </a:ext>
            </a:extLst>
          </p:cNvPr>
          <p:cNvSpPr txBox="1"/>
          <p:nvPr/>
        </p:nvSpPr>
        <p:spPr>
          <a:xfrm>
            <a:off x="7381716" y="44451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202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FC04C-CB80-4A69-8D7C-9E52458F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Dígrafo – fecho transitivo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09C516CF-1163-489B-8692-D3A04E256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6947" y="1938512"/>
            <a:ext cx="4699872" cy="336853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23F0E45-363C-45A4-952E-557856D8C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249487"/>
            <a:ext cx="4699872" cy="33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6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Representações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Dígrafo</a:t>
            </a:r>
            <a:r>
              <a:rPr lang="pt-BR" dirty="0"/>
              <a:t> ou </a:t>
            </a:r>
            <a:r>
              <a:rPr lang="pt-BR" b="1" dirty="0" err="1">
                <a:hlinkClick r:id="rId2" tooltip="Quiver"/>
              </a:rPr>
              <a:t>quiver</a:t>
            </a:r>
            <a:r>
              <a:rPr lang="pt-BR" dirty="0"/>
              <a:t> consiste de:</a:t>
            </a:r>
          </a:p>
          <a:p>
            <a:pPr lvl="1"/>
            <a:r>
              <a:rPr lang="pt-BR" dirty="0"/>
              <a:t>um </a:t>
            </a:r>
            <a:r>
              <a:rPr lang="pt-BR" dirty="0">
                <a:hlinkClick r:id="rId3" tooltip="Conjunto"/>
              </a:rPr>
              <a:t>conjunto</a:t>
            </a:r>
            <a:r>
              <a:rPr lang="pt-BR" dirty="0"/>
              <a:t> </a:t>
            </a:r>
            <a:r>
              <a:rPr lang="pt-BR" i="1" dirty="0"/>
              <a:t>V</a:t>
            </a:r>
            <a:r>
              <a:rPr lang="pt-BR" dirty="0"/>
              <a:t> de </a:t>
            </a:r>
            <a:r>
              <a:rPr lang="pt-BR" i="1" dirty="0"/>
              <a:t>vértices</a:t>
            </a:r>
            <a:r>
              <a:rPr lang="pt-BR" dirty="0"/>
              <a:t>,</a:t>
            </a:r>
          </a:p>
          <a:p>
            <a:pPr lvl="1"/>
            <a:r>
              <a:rPr lang="pt-BR" dirty="0"/>
              <a:t>um </a:t>
            </a:r>
            <a:r>
              <a:rPr lang="pt-BR" dirty="0">
                <a:hlinkClick r:id="rId3" tooltip="Conjunto"/>
              </a:rPr>
              <a:t>conjunto</a:t>
            </a:r>
            <a:r>
              <a:rPr lang="pt-BR" dirty="0"/>
              <a:t> </a:t>
            </a:r>
            <a:r>
              <a:rPr lang="pt-BR" i="1" dirty="0"/>
              <a:t>E</a:t>
            </a:r>
            <a:r>
              <a:rPr lang="pt-BR" dirty="0"/>
              <a:t> de </a:t>
            </a:r>
            <a:r>
              <a:rPr lang="pt-BR" i="1" dirty="0"/>
              <a:t>arestas</a:t>
            </a:r>
            <a:r>
              <a:rPr lang="pt-BR" dirty="0"/>
              <a:t> e</a:t>
            </a:r>
          </a:p>
          <a:p>
            <a:pPr lvl="1"/>
            <a:r>
              <a:rPr lang="pt-BR" dirty="0">
                <a:hlinkClick r:id="rId4" tooltip="Função (matemática)"/>
              </a:rPr>
              <a:t>mapas</a:t>
            </a:r>
            <a:r>
              <a:rPr lang="pt-BR" dirty="0"/>
              <a:t> </a:t>
            </a:r>
            <a:r>
              <a:rPr lang="pt-BR" i="1" dirty="0"/>
              <a:t>s</a:t>
            </a:r>
            <a:r>
              <a:rPr lang="pt-BR" dirty="0"/>
              <a:t>, </a:t>
            </a:r>
            <a:r>
              <a:rPr lang="pt-BR" i="1" dirty="0"/>
              <a:t>t</a:t>
            </a:r>
            <a:r>
              <a:rPr lang="pt-BR" dirty="0"/>
              <a:t> : </a:t>
            </a:r>
            <a:r>
              <a:rPr lang="pt-BR" i="1" dirty="0"/>
              <a:t>E</a:t>
            </a:r>
            <a:r>
              <a:rPr lang="pt-BR" dirty="0"/>
              <a:t> → </a:t>
            </a:r>
            <a:r>
              <a:rPr lang="pt-BR" i="1" dirty="0"/>
              <a:t>V</a:t>
            </a:r>
            <a:r>
              <a:rPr lang="pt-BR" dirty="0"/>
              <a:t>, onde </a:t>
            </a:r>
            <a:r>
              <a:rPr lang="pt-BR" i="1" dirty="0"/>
              <a:t>s</a:t>
            </a:r>
            <a:r>
              <a:rPr lang="pt-BR" dirty="0"/>
              <a:t>(</a:t>
            </a:r>
            <a:r>
              <a:rPr lang="pt-BR" i="1" dirty="0"/>
              <a:t>e</a:t>
            </a:r>
            <a:r>
              <a:rPr lang="pt-BR" dirty="0"/>
              <a:t>) é a </a:t>
            </a:r>
            <a:r>
              <a:rPr lang="pt-BR" i="1" dirty="0"/>
              <a:t>fonte</a:t>
            </a:r>
            <a:r>
              <a:rPr lang="pt-BR" dirty="0"/>
              <a:t> e </a:t>
            </a:r>
            <a:r>
              <a:rPr lang="pt-BR" i="1" dirty="0"/>
              <a:t>t</a:t>
            </a:r>
            <a:r>
              <a:rPr lang="pt-BR" dirty="0"/>
              <a:t>(</a:t>
            </a:r>
            <a:r>
              <a:rPr lang="pt-BR" i="1" dirty="0"/>
              <a:t>e</a:t>
            </a:r>
            <a:r>
              <a:rPr lang="pt-BR" dirty="0"/>
              <a:t>) é o </a:t>
            </a:r>
            <a:r>
              <a:rPr lang="pt-BR" i="1" dirty="0"/>
              <a:t>alvo</a:t>
            </a:r>
            <a:r>
              <a:rPr lang="pt-BR" dirty="0"/>
              <a:t> da aresta direcionada </a:t>
            </a:r>
            <a:r>
              <a:rPr lang="pt-BR" i="1" dirty="0"/>
              <a:t>e</a:t>
            </a:r>
            <a:r>
              <a:rPr lang="pt-BR" dirty="0"/>
              <a:t>. Portanto mapa trabalhamos com o caminho entre os vértices.</a:t>
            </a:r>
          </a:p>
          <a:p>
            <a:pPr lvl="1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ABD6CB-E034-4647-9BD0-82EA41DB9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264" y="1921080"/>
            <a:ext cx="3607937" cy="158852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102838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Representações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Grafo </a:t>
            </a:r>
            <a:r>
              <a:rPr lang="pt-BR" dirty="0"/>
              <a:t>é dado por</a:t>
            </a:r>
          </a:p>
          <a:p>
            <a:pPr lvl="1"/>
            <a:r>
              <a:rPr lang="pt-BR" dirty="0"/>
              <a:t>um </a:t>
            </a:r>
            <a:r>
              <a:rPr lang="pt-BR" dirty="0">
                <a:hlinkClick r:id="rId2" tooltip="Conjunto"/>
              </a:rPr>
              <a:t>conjunto</a:t>
            </a:r>
            <a:r>
              <a:rPr lang="pt-BR" dirty="0"/>
              <a:t> </a:t>
            </a:r>
            <a:r>
              <a:rPr lang="pt-BR" i="1" dirty="0"/>
              <a:t>V</a:t>
            </a:r>
            <a:r>
              <a:rPr lang="pt-BR" dirty="0"/>
              <a:t> de </a:t>
            </a:r>
            <a:r>
              <a:rPr lang="pt-BR" i="1" dirty="0"/>
              <a:t>vértices</a:t>
            </a:r>
            <a:r>
              <a:rPr lang="pt-BR" dirty="0"/>
              <a:t>,</a:t>
            </a:r>
          </a:p>
          <a:p>
            <a:pPr lvl="1"/>
            <a:r>
              <a:rPr lang="pt-BR" dirty="0"/>
              <a:t>um </a:t>
            </a:r>
            <a:r>
              <a:rPr lang="pt-BR" dirty="0">
                <a:hlinkClick r:id="rId2" tooltip="Conjunto"/>
              </a:rPr>
              <a:t>conjunto</a:t>
            </a:r>
            <a:r>
              <a:rPr lang="pt-BR" dirty="0"/>
              <a:t> </a:t>
            </a:r>
            <a:r>
              <a:rPr lang="pt-BR" i="1" dirty="0"/>
              <a:t>E</a:t>
            </a:r>
            <a:r>
              <a:rPr lang="pt-BR" dirty="0"/>
              <a:t> de </a:t>
            </a:r>
            <a:r>
              <a:rPr lang="pt-BR" i="1" dirty="0"/>
              <a:t>arestas</a:t>
            </a:r>
            <a:r>
              <a:rPr lang="pt-BR" dirty="0"/>
              <a:t> e</a:t>
            </a:r>
          </a:p>
          <a:p>
            <a:pPr lvl="1"/>
            <a:r>
              <a:rPr lang="pt-BR" dirty="0"/>
              <a:t>uma função </a:t>
            </a:r>
            <a:r>
              <a:rPr lang="pt-BR" i="1" dirty="0"/>
              <a:t>w</a:t>
            </a:r>
            <a:r>
              <a:rPr lang="pt-BR" dirty="0"/>
              <a:t> : </a:t>
            </a:r>
            <a:r>
              <a:rPr lang="pt-BR" i="1" dirty="0"/>
              <a:t>E</a:t>
            </a:r>
            <a:r>
              <a:rPr lang="pt-BR" dirty="0"/>
              <a:t> → </a:t>
            </a:r>
            <a:r>
              <a:rPr lang="pt-BR" i="1" dirty="0"/>
              <a:t>P(V)</a:t>
            </a:r>
            <a:r>
              <a:rPr lang="pt-BR" dirty="0"/>
              <a:t> que associa a </a:t>
            </a:r>
          </a:p>
          <a:p>
            <a:pPr lvl="2"/>
            <a:r>
              <a:rPr lang="pt-BR" dirty="0"/>
              <a:t>cada aresta um subconjunto de dois ou de um elemento de </a:t>
            </a:r>
            <a:r>
              <a:rPr lang="pt-BR" i="1" dirty="0"/>
              <a:t>V</a:t>
            </a:r>
            <a:r>
              <a:rPr lang="pt-BR" dirty="0"/>
              <a:t>,</a:t>
            </a:r>
          </a:p>
          <a:p>
            <a:pPr lvl="2"/>
            <a:r>
              <a:rPr lang="pt-BR" dirty="0"/>
              <a:t>São os pontos terminais da aresta.</a:t>
            </a:r>
          </a:p>
          <a:p>
            <a:pPr lvl="1"/>
            <a:r>
              <a:rPr lang="pt-BR" dirty="0"/>
              <a:t>Em um grafo e/ou dígrafo pesado associamos a função adicional E → R que associa um custo a transpassar cada aresta.</a:t>
            </a:r>
          </a:p>
          <a:p>
            <a:pPr lvl="1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67F30A3-A5ED-49F2-B78C-24F85FDA8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276" y="2063503"/>
            <a:ext cx="2637221" cy="147857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81013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Representações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Graficamente</a:t>
            </a:r>
          </a:p>
          <a:p>
            <a:pPr lvl="2"/>
            <a:r>
              <a:rPr lang="pt-BR" dirty="0"/>
              <a:t>Desenhado um círculo para cada vértice</a:t>
            </a:r>
          </a:p>
          <a:p>
            <a:pPr lvl="2"/>
            <a:r>
              <a:rPr lang="pt-BR" dirty="0"/>
              <a:t>Para cada aresta é desenhado um arco o qual conecta um ou dois vértices.</a:t>
            </a:r>
          </a:p>
          <a:p>
            <a:pPr lvl="1"/>
            <a:r>
              <a:rPr lang="pt-BR" dirty="0"/>
              <a:t>Matematicamente</a:t>
            </a:r>
          </a:p>
          <a:p>
            <a:pPr lvl="2"/>
            <a:r>
              <a:rPr lang="pt-BR" dirty="0"/>
              <a:t>conjunto de vértices </a:t>
            </a:r>
            <a:r>
              <a:rPr lang="pt-BR" i="1" dirty="0"/>
              <a:t>V</a:t>
            </a:r>
            <a:r>
              <a:rPr lang="pt-BR" dirty="0"/>
              <a:t> = {1, 2, 3, 4}</a:t>
            </a:r>
          </a:p>
          <a:p>
            <a:pPr lvl="2"/>
            <a:r>
              <a:rPr lang="pt-BR" dirty="0"/>
              <a:t>conjunto de arestas </a:t>
            </a:r>
            <a:r>
              <a:rPr lang="pt-BR" i="1" dirty="0"/>
              <a:t>E</a:t>
            </a:r>
            <a:r>
              <a:rPr lang="pt-BR" dirty="0"/>
              <a:t> = { {1,2}, {1,3}, {1,4}, {2,4}, {3,4} }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A4EC87-4C2F-48D4-98B9-F23A2B80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676" y="3854596"/>
            <a:ext cx="2637221" cy="147857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093512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Representações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/>
              <a:t>Computacionalmente</a:t>
            </a:r>
          </a:p>
          <a:p>
            <a:pPr lvl="2"/>
            <a:r>
              <a:rPr lang="pt-BR" dirty="0"/>
              <a:t>vetor de vértices </a:t>
            </a:r>
            <a:r>
              <a:rPr lang="pt-BR" i="1" dirty="0"/>
              <a:t>V</a:t>
            </a:r>
            <a:r>
              <a:rPr lang="pt-BR" dirty="0"/>
              <a:t> = {1, 2, 3, 4}</a:t>
            </a:r>
          </a:p>
          <a:p>
            <a:pPr marL="1371600" lvl="3" indent="0">
              <a:buNone/>
            </a:pPr>
            <a:r>
              <a:rPr lang="pt-BR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vértice [4]; </a:t>
            </a:r>
          </a:p>
          <a:p>
            <a:pPr marL="1371600" lvl="3" indent="0">
              <a:buNone/>
            </a:pPr>
            <a:endParaRPr lang="pt-BR" sz="12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t-BR" dirty="0"/>
              <a:t>lista de arestas </a:t>
            </a:r>
            <a:r>
              <a:rPr lang="pt-BR" i="1" dirty="0"/>
              <a:t>E</a:t>
            </a:r>
            <a:r>
              <a:rPr lang="pt-BR" dirty="0"/>
              <a:t> = { {1,2}, {1,3}, {1,4}, {2,4}, {3,4} }</a:t>
            </a:r>
          </a:p>
          <a:p>
            <a:pPr marL="1371600" lvl="3" indent="0">
              <a:buNone/>
            </a:pPr>
            <a:r>
              <a:rPr lang="pt-BR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pt-BR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qtdArestas</a:t>
            </a:r>
            <a:r>
              <a:rPr lang="pt-BR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1371600" lvl="3" indent="0">
              <a:buNone/>
            </a:pPr>
            <a:r>
              <a:rPr lang="pt-BR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Aresta{</a:t>
            </a:r>
          </a:p>
          <a:p>
            <a:pPr marL="1371600" lvl="3" indent="0">
              <a:buNone/>
            </a:pPr>
            <a:r>
              <a:rPr lang="pt-BR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vEmergente</a:t>
            </a:r>
            <a:r>
              <a:rPr lang="pt-BR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pt-BR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vIncidente</a:t>
            </a:r>
            <a:r>
              <a:rPr lang="pt-BR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pt-BR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}aresta[</a:t>
            </a:r>
            <a:r>
              <a:rPr lang="pt-BR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qtdAresta</a:t>
            </a:r>
            <a:r>
              <a:rPr lang="pt-BR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A4EC87-4C2F-48D4-98B9-F23A2B80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676" y="3854596"/>
            <a:ext cx="2637221" cy="147857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76802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935E5-8E94-8CC7-EF2D-EAE64963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ensino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D85F99-4EF0-6C6B-0860-535836883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sz="1800" b="1" i="0" u="none" strike="noStrike" baseline="0" dirty="0">
                <a:latin typeface="Arial" panose="020B0604020202020204" pitchFamily="34" charset="0"/>
              </a:rPr>
              <a:t>Conceitos Básicos</a:t>
            </a:r>
          </a:p>
          <a:p>
            <a:pPr algn="l"/>
            <a:r>
              <a:rPr lang="pt-BR" sz="1800" b="0" i="0" u="none" strike="noStrike" baseline="0" dirty="0">
                <a:latin typeface="Arial" panose="020B0604020202020204" pitchFamily="34" charset="0"/>
              </a:rPr>
              <a:t>- Grafos direcionados e não direcionados: definições gerais, formas de representação, matriz e lista de adjacência, matriz de incidência.</a:t>
            </a:r>
          </a:p>
          <a:p>
            <a:pPr algn="l"/>
            <a:r>
              <a:rPr lang="pt-BR" sz="1800" b="1" i="0" u="none" strike="noStrike" baseline="0" dirty="0">
                <a:latin typeface="Arial" panose="020B0604020202020204" pitchFamily="34" charset="0"/>
              </a:rPr>
              <a:t>Aplicações</a:t>
            </a:r>
          </a:p>
          <a:p>
            <a:pPr algn="l"/>
            <a:r>
              <a:rPr lang="pt-BR" sz="1800" b="0" i="0" u="none" strike="noStrike" baseline="0" dirty="0">
                <a:latin typeface="Arial" panose="020B0604020202020204" pitchFamily="34" charset="0"/>
              </a:rPr>
              <a:t>- Ciclos em grafos e dígrafos;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1680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31961-F34C-401F-B273-830FB26E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Implementações de grafo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06C1D-3225-40BA-8D1C-D5E46104D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Matriz de adjacência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68B36-00E6-471E-BF23-A08EDFAE5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664" y="3167270"/>
            <a:ext cx="3447089" cy="2470627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55E18F7-B733-4764-AE84-E5B1023A9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256045"/>
              </p:ext>
            </p:extLst>
          </p:nvPr>
        </p:nvGraphicFramePr>
        <p:xfrm>
          <a:off x="7142921" y="2952750"/>
          <a:ext cx="3127515" cy="2470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5503">
                  <a:extLst>
                    <a:ext uri="{9D8B030D-6E8A-4147-A177-3AD203B41FA5}">
                      <a16:colId xmlns:a16="http://schemas.microsoft.com/office/drawing/2014/main" val="3595446664"/>
                    </a:ext>
                  </a:extLst>
                </a:gridCol>
                <a:gridCol w="625503">
                  <a:extLst>
                    <a:ext uri="{9D8B030D-6E8A-4147-A177-3AD203B41FA5}">
                      <a16:colId xmlns:a16="http://schemas.microsoft.com/office/drawing/2014/main" val="863651212"/>
                    </a:ext>
                  </a:extLst>
                </a:gridCol>
                <a:gridCol w="625503">
                  <a:extLst>
                    <a:ext uri="{9D8B030D-6E8A-4147-A177-3AD203B41FA5}">
                      <a16:colId xmlns:a16="http://schemas.microsoft.com/office/drawing/2014/main" val="1549111551"/>
                    </a:ext>
                  </a:extLst>
                </a:gridCol>
                <a:gridCol w="625503">
                  <a:extLst>
                    <a:ext uri="{9D8B030D-6E8A-4147-A177-3AD203B41FA5}">
                      <a16:colId xmlns:a16="http://schemas.microsoft.com/office/drawing/2014/main" val="3200001622"/>
                    </a:ext>
                  </a:extLst>
                </a:gridCol>
                <a:gridCol w="625503">
                  <a:extLst>
                    <a:ext uri="{9D8B030D-6E8A-4147-A177-3AD203B41FA5}">
                      <a16:colId xmlns:a16="http://schemas.microsoft.com/office/drawing/2014/main" val="4094128557"/>
                    </a:ext>
                  </a:extLst>
                </a:gridCol>
              </a:tblGrid>
              <a:tr h="4941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6413645"/>
                  </a:ext>
                </a:extLst>
              </a:tr>
              <a:tr h="4941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8669239"/>
                  </a:ext>
                </a:extLst>
              </a:tr>
              <a:tr h="4941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3801754"/>
                  </a:ext>
                </a:extLst>
              </a:tr>
              <a:tr h="4941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7212669"/>
                  </a:ext>
                </a:extLst>
              </a:tr>
              <a:tr h="4941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1721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967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Representações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/>
              <a:t>Qual o melhor formato de representar um grafo computacionalmente?</a:t>
            </a:r>
          </a:p>
          <a:p>
            <a:pPr lvl="2"/>
            <a:r>
              <a:rPr lang="pt-BR" dirty="0"/>
              <a:t>Matriz de adjacência ?</a:t>
            </a:r>
          </a:p>
          <a:p>
            <a:pPr lvl="2"/>
            <a:r>
              <a:rPr lang="pt-BR" dirty="0"/>
              <a:t>Lista de arestas ?</a:t>
            </a:r>
          </a:p>
          <a:p>
            <a:pPr lvl="2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C9A6ED-DC57-4CA2-84AA-A531533F7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321" y="4598562"/>
            <a:ext cx="3010627" cy="132554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0FF421F-A5F9-4162-A77F-E9163D3C7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583" y="4508118"/>
            <a:ext cx="1545934" cy="86673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E912A07-E322-4D06-86E2-6B68A0E81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321" y="3098540"/>
            <a:ext cx="2474585" cy="120061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07930AD-1A59-4DFE-8685-5C6BC558B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7846" y="4351734"/>
            <a:ext cx="2235199" cy="150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39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F3DE1-E6AB-41B8-8231-1A569E6C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Representações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61915-DA32-405F-B9E7-5BE06714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 A estrutura de dados usada dependerá tanto da estrutura do grafo quanto do algoritmo usado para manipulá-lo. </a:t>
            </a:r>
          </a:p>
          <a:p>
            <a:r>
              <a:rPr lang="pt-BR" dirty="0"/>
              <a:t> Estruturas do tipo </a:t>
            </a:r>
          </a:p>
          <a:p>
            <a:pPr lvl="1"/>
            <a:r>
              <a:rPr lang="pt-BR" dirty="0"/>
              <a:t>Lista  - grafos esparsos</a:t>
            </a:r>
          </a:p>
          <a:p>
            <a:pPr lvl="1"/>
            <a:r>
              <a:rPr lang="pt-BR" dirty="0"/>
              <a:t>Matriz – grafos muito conexos.</a:t>
            </a:r>
          </a:p>
          <a:p>
            <a:r>
              <a:rPr lang="pt-BR" dirty="0"/>
              <a:t>Aplicações reais, a melhor estrutura é uma combinação de lista com matriz.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7153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F3DE1-E6AB-41B8-8231-1A569E6C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Representações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61915-DA32-405F-B9E7-5BE06714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Estruturas do tipo lista incluem a</a:t>
            </a:r>
          </a:p>
          <a:p>
            <a:pPr lvl="1"/>
            <a:r>
              <a:rPr lang="pt-BR" u="sng" dirty="0">
                <a:solidFill>
                  <a:srgbClr val="00FF00"/>
                </a:solidFill>
              </a:rPr>
              <a:t>lista de incidência</a:t>
            </a:r>
          </a:p>
          <a:p>
            <a:pPr lvl="2"/>
            <a:r>
              <a:rPr lang="pt-BR" dirty="0"/>
              <a:t>V = 1 incidente V = {2,4}</a:t>
            </a:r>
          </a:p>
          <a:p>
            <a:pPr lvl="2"/>
            <a:r>
              <a:rPr lang="pt-BR" dirty="0"/>
              <a:t>V = 1 não incidente V = {3,5,6}</a:t>
            </a:r>
          </a:p>
          <a:p>
            <a:pPr marL="914400" lvl="2" indent="0">
              <a:buNone/>
            </a:pPr>
            <a:endParaRPr lang="pt-BR" dirty="0"/>
          </a:p>
          <a:p>
            <a:pPr lvl="1"/>
            <a:r>
              <a:rPr lang="pt-BR" u="sng" dirty="0">
                <a:solidFill>
                  <a:srgbClr val="00FF00"/>
                </a:solidFill>
                <a:hlinkClick r:id="rId2" tooltip="Lista de adjacênc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lista de adjacência</a:t>
            </a:r>
            <a:endParaRPr lang="pt-BR" u="sng" dirty="0">
              <a:solidFill>
                <a:srgbClr val="00FF00"/>
              </a:solidFill>
            </a:endParaRPr>
          </a:p>
          <a:p>
            <a:pPr lvl="2"/>
            <a:r>
              <a:rPr lang="pt-BR" dirty="0"/>
              <a:t>matriz de adjacência onde ambas linhas e colunas possuem vértices</a:t>
            </a:r>
            <a:endParaRPr lang="pt-BR" u="sng" dirty="0">
              <a:solidFill>
                <a:srgbClr val="00FF00"/>
              </a:solidFill>
            </a:endParaRPr>
          </a:p>
          <a:p>
            <a:pPr lvl="2"/>
            <a:endParaRPr lang="pt-BR" u="sng" dirty="0">
              <a:solidFill>
                <a:srgbClr val="00FF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34663E7-5A6B-4D2A-A291-C374A6D58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818" y="3014650"/>
            <a:ext cx="2474585" cy="120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92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8BDC0-6923-4A32-9F81-2EF2DC73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7ACC2-3811-4186-BB3E-34C257BF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Implementar em uma linguagem a matriz de adjacência do slide 12.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Implementar em linguagem C a matriz de adjacência do dígrafo abaixo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E0DD54-C935-4181-8786-A4336FD4E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887" y="3429000"/>
            <a:ext cx="3297307" cy="186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75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8BDC0-6923-4A32-9F81-2EF2DC73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7ACC2-3811-4186-BB3E-34C257BF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pt-BR" dirty="0"/>
              <a:t>Implementar em linguagem C a matriz de adjacência do grafo abaixo</a:t>
            </a:r>
          </a:p>
          <a:p>
            <a:pPr marL="457200" indent="-457200">
              <a:buFont typeface="+mj-lt"/>
              <a:buAutoNum type="arabicPeriod" startAt="3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9ECDCC-AFF3-41F4-80AF-C296F3F07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587" y="3289334"/>
            <a:ext cx="3561369" cy="199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94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F3DE1-E6AB-41B8-8231-1A569E6C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Representações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61915-DA32-405F-B9E7-5BE06714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Exercícios 1:</a:t>
            </a:r>
          </a:p>
          <a:p>
            <a:pPr marL="0" indent="0">
              <a:buNone/>
            </a:pPr>
            <a:r>
              <a:rPr lang="pt-BR" dirty="0"/>
              <a:t>Sendo o grafo da figura ao lado: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Crie um algoritmo em linguagem C que procure um caminho entre um </a:t>
            </a:r>
          </a:p>
          <a:p>
            <a:pPr lvl="1"/>
            <a:r>
              <a:rPr lang="pt-BR" dirty="0"/>
              <a:t>vértice de origem</a:t>
            </a:r>
          </a:p>
          <a:p>
            <a:pPr lvl="1"/>
            <a:r>
              <a:rPr lang="pt-BR" dirty="0"/>
              <a:t>e um vértice de destino</a:t>
            </a:r>
          </a:p>
          <a:p>
            <a:r>
              <a:rPr lang="pt-BR" dirty="0"/>
              <a:t>O usuário entra com os vértices de origem e destino 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B25D33-E7AA-4C08-A782-DFD12AEFD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741" y="2295221"/>
            <a:ext cx="2474585" cy="120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09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3DB1F-D73B-B966-EE98-177D5D694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3019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4000" dirty="0"/>
              <a:t>Fim aula 2</a:t>
            </a:r>
          </a:p>
          <a:p>
            <a:pPr marL="0" indent="0" algn="ctr">
              <a:buNone/>
            </a:pPr>
            <a:endParaRPr lang="pt-BR" sz="4000" dirty="0"/>
          </a:p>
          <a:p>
            <a:pPr algn="l"/>
            <a:r>
              <a:rPr lang="pt-BR" sz="1800" b="1" i="0" u="none" strike="noStrike" baseline="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Conceitos Básicos</a:t>
            </a:r>
          </a:p>
          <a:p>
            <a:pPr algn="l"/>
            <a:r>
              <a:rPr lang="pt-BR" sz="1800" b="0" i="0" u="none" strike="noStrike" baseline="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- Grafos direcionados e não direcionados: definições gerais, formas de representação, matriz e lista de adjacência, matriz de incidência.</a:t>
            </a:r>
          </a:p>
          <a:p>
            <a:pPr algn="l"/>
            <a:r>
              <a:rPr lang="pt-BR" sz="1800" b="1" i="0" u="none" strike="noStrike" baseline="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Aplicações</a:t>
            </a:r>
          </a:p>
          <a:p>
            <a:pPr algn="l"/>
            <a:r>
              <a:rPr lang="pt-BR" sz="1800" b="0" i="0" u="none" strike="noStrike" baseline="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- Ciclos em grafos e dígrafos;</a:t>
            </a:r>
            <a:endParaRPr lang="pt-BR" sz="18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46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Conceitos Básicos</a:t>
            </a:r>
          </a:p>
          <a:p>
            <a:r>
              <a:rPr lang="pt-BR" dirty="0"/>
              <a:t>A Literatura afirma que a teoria dos grafos começou na cidade de </a:t>
            </a:r>
            <a:r>
              <a:rPr lang="pt-BR" dirty="0" err="1"/>
              <a:t>Königsberg</a:t>
            </a:r>
            <a:r>
              <a:rPr lang="pt-BR" dirty="0"/>
              <a:t> em 1736 pelo grande matemático suíço </a:t>
            </a:r>
            <a:r>
              <a:rPr lang="pt-BR" dirty="0" err="1"/>
              <a:t>Leonhard</a:t>
            </a:r>
            <a:r>
              <a:rPr lang="pt-BR" dirty="0"/>
              <a:t> Euler (1707-1783).</a:t>
            </a:r>
            <a:endParaRPr lang="pt-B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67A5D7-BCDE-4716-8B12-7A37630C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298" y="4020344"/>
            <a:ext cx="31813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1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A984B-95E6-427D-BC52-23629840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08F5D-CABF-4861-89ED-102A430CE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resolver o problema, Euler montou um diagrama que representasse o mapa da cidade.</a:t>
            </a:r>
          </a:p>
          <a:p>
            <a:r>
              <a:rPr lang="pt-BR" dirty="0"/>
              <a:t>Ilha e margem são PONTOS a serem alcançados. Ele os chamou de </a:t>
            </a:r>
            <a:r>
              <a:rPr lang="pt-BR" sz="3200" dirty="0">
                <a:solidFill>
                  <a:srgbClr val="92D050"/>
                </a:solidFill>
              </a:rPr>
              <a:t>vértice</a:t>
            </a:r>
            <a:endParaRPr lang="pt-BR" sz="2800" dirty="0">
              <a:solidFill>
                <a:srgbClr val="92D050"/>
              </a:solidFill>
            </a:endParaRPr>
          </a:p>
          <a:p>
            <a:r>
              <a:rPr lang="pt-BR" dirty="0"/>
              <a:t>Cada ponte ou LIGAÇÃO chamou de </a:t>
            </a:r>
            <a:r>
              <a:rPr lang="pt-BR" sz="3200" dirty="0">
                <a:solidFill>
                  <a:srgbClr val="92D050"/>
                </a:solidFill>
              </a:rPr>
              <a:t>aresta</a:t>
            </a:r>
            <a:endParaRPr lang="pt-BR" dirty="0">
              <a:solidFill>
                <a:srgbClr val="92D05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7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A984B-95E6-427D-BC52-23629840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08F5D-CABF-4861-89ED-102A430CE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pt-BR" dirty="0"/>
              <a:t>Diagrama de Euler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Grafo não orientado.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521EE9-88FD-4CA9-B71E-4EA332722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643" y="2950192"/>
            <a:ext cx="3194581" cy="23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2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Grafos orientados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Chama-se grafo orientado ou </a:t>
            </a:r>
            <a:r>
              <a:rPr lang="pt-BR" sz="3200" dirty="0">
                <a:solidFill>
                  <a:srgbClr val="FFFF00"/>
                </a:solidFill>
              </a:rPr>
              <a:t>dígrafo </a:t>
            </a:r>
            <a:r>
              <a:rPr lang="pt-BR" dirty="0"/>
              <a:t>a um grafo em que as arestas são orientadas.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ABD6CB-E034-4647-9BD0-82EA41DB9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942" y="3357667"/>
            <a:ext cx="5489526" cy="241696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24195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</a:t>
            </a:r>
            <a:r>
              <a:rPr lang="pt-BR" dirty="0" err="1"/>
              <a:t>DÍgrafos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Uma aresta orientada </a:t>
            </a:r>
            <a:r>
              <a:rPr lang="pt-BR" sz="3200" dirty="0"/>
              <a:t>(v</a:t>
            </a:r>
            <a:r>
              <a:rPr lang="pt-BR" sz="3200" baseline="-25000" dirty="0"/>
              <a:t>i</a:t>
            </a:r>
            <a:r>
              <a:rPr lang="pt-BR" sz="3200" dirty="0"/>
              <a:t>-</a:t>
            </a:r>
            <a:r>
              <a:rPr lang="pt-BR" sz="3200" dirty="0" err="1"/>
              <a:t>v</a:t>
            </a:r>
            <a:r>
              <a:rPr lang="pt-BR" sz="3200" baseline="-25000" dirty="0" err="1"/>
              <a:t>j</a:t>
            </a:r>
            <a:r>
              <a:rPr lang="pt-BR" sz="3200" dirty="0"/>
              <a:t>)</a:t>
            </a:r>
            <a:r>
              <a:rPr lang="pt-BR" dirty="0"/>
              <a:t> é uma aresta emergente do vértice </a:t>
            </a:r>
            <a:r>
              <a:rPr lang="pt-BR" sz="3200" dirty="0"/>
              <a:t>v</a:t>
            </a:r>
            <a:r>
              <a:rPr lang="pt-BR" sz="3200" baseline="-25000" dirty="0"/>
              <a:t>i</a:t>
            </a:r>
            <a:r>
              <a:rPr lang="pt-BR" dirty="0"/>
              <a:t> e é uma aresta incidente no vértice </a:t>
            </a:r>
            <a:r>
              <a:rPr lang="pt-BR" sz="3200" dirty="0" err="1"/>
              <a:t>v</a:t>
            </a:r>
            <a:r>
              <a:rPr lang="pt-BR" sz="3200" baseline="-25000" dirty="0" err="1"/>
              <a:t>j</a:t>
            </a:r>
            <a:endParaRPr lang="pt-BR" sz="3200" baseline="-25000" dirty="0"/>
          </a:p>
          <a:p>
            <a:endParaRPr lang="pt-BR" baseline="-25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ABD6CB-E034-4647-9BD0-82EA41DB9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345" y="2249487"/>
            <a:ext cx="3382600" cy="1489316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13437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</a:t>
            </a:r>
            <a:r>
              <a:rPr lang="pt-BR" dirty="0" err="1"/>
              <a:t>DÍgrafos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definir um caminho de navegação</a:t>
            </a:r>
          </a:p>
          <a:p>
            <a:pPr lvl="1"/>
            <a:r>
              <a:rPr lang="pt-BR" dirty="0"/>
              <a:t>Caminho orientado</a:t>
            </a:r>
          </a:p>
          <a:p>
            <a:pPr lvl="1"/>
            <a:r>
              <a:rPr lang="pt-BR" dirty="0"/>
              <a:t>Circuito orientado ou ciclo orientado</a:t>
            </a:r>
          </a:p>
          <a:p>
            <a:endParaRPr lang="pt-BR" dirty="0"/>
          </a:p>
          <a:p>
            <a:r>
              <a:rPr lang="pt-BR" dirty="0"/>
              <a:t>Dígrafo tem </a:t>
            </a:r>
            <a:r>
              <a:rPr lang="pt-BR" dirty="0" err="1"/>
              <a:t>cicuito</a:t>
            </a:r>
            <a:r>
              <a:rPr lang="pt-BR" dirty="0"/>
              <a:t> </a:t>
            </a:r>
            <a:r>
              <a:rPr lang="pt-BR" dirty="0" err="1"/>
              <a:t>euleriano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Todos os vértices </a:t>
            </a:r>
            <a:r>
              <a:rPr lang="pt-BR" dirty="0" err="1"/>
              <a:t>semigrau</a:t>
            </a:r>
            <a:r>
              <a:rPr lang="pt-BR" dirty="0"/>
              <a:t> emergente = </a:t>
            </a:r>
            <a:r>
              <a:rPr lang="pt-BR" dirty="0" err="1"/>
              <a:t>semigrau</a:t>
            </a:r>
            <a:r>
              <a:rPr lang="pt-BR" dirty="0"/>
              <a:t> incidente 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baseline="-25000" dirty="0"/>
          </a:p>
        </p:txBody>
      </p:sp>
    </p:spTree>
    <p:extLst>
      <p:ext uri="{BB962C8B-B14F-4D97-AF65-F5344CB8AC3E}">
        <p14:creationId xmlns:p14="http://schemas.microsoft.com/office/powerpoint/2010/main" val="324033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</a:t>
            </a:r>
            <a:r>
              <a:rPr lang="pt-BR" dirty="0" err="1"/>
              <a:t>DÍgrafos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exercício verifique</a:t>
            </a:r>
          </a:p>
          <a:p>
            <a:pPr lvl="1"/>
            <a:r>
              <a:rPr lang="pt-BR" dirty="0"/>
              <a:t>Caminhos orientados</a:t>
            </a:r>
            <a:endParaRPr lang="pt-BR" dirty="0">
              <a:solidFill>
                <a:srgbClr val="FF0000"/>
              </a:solidFill>
            </a:endParaRPr>
          </a:p>
          <a:p>
            <a:pPr lvl="1"/>
            <a:r>
              <a:rPr lang="pt-BR" dirty="0"/>
              <a:t>Caminhos simples orientados</a:t>
            </a:r>
            <a:endParaRPr lang="pt-BR" dirty="0">
              <a:solidFill>
                <a:srgbClr val="FF0000"/>
              </a:solidFill>
            </a:endParaRPr>
          </a:p>
          <a:p>
            <a:pPr lvl="1"/>
            <a:r>
              <a:rPr lang="pt-BR" dirty="0"/>
              <a:t>Caminhos elementares orientados </a:t>
            </a:r>
          </a:p>
          <a:p>
            <a:pPr lvl="1"/>
            <a:r>
              <a:rPr lang="pt-BR" dirty="0"/>
              <a:t>Circuitos orientados </a:t>
            </a:r>
            <a:endParaRPr lang="pt-BR" dirty="0">
              <a:solidFill>
                <a:srgbClr val="FF0000"/>
              </a:solidFill>
            </a:endParaRPr>
          </a:p>
          <a:p>
            <a:pPr lvl="1"/>
            <a:r>
              <a:rPr lang="pt-BR" dirty="0"/>
              <a:t>Circuitos simples orientados </a:t>
            </a:r>
            <a:endParaRPr lang="pt-BR" dirty="0">
              <a:solidFill>
                <a:srgbClr val="FF0000"/>
              </a:solidFill>
            </a:endParaRPr>
          </a:p>
          <a:p>
            <a:pPr lvl="1"/>
            <a:r>
              <a:rPr lang="pt-BR" dirty="0"/>
              <a:t>Ciclos orientados </a:t>
            </a:r>
            <a:endParaRPr lang="pt-BR" dirty="0">
              <a:solidFill>
                <a:srgbClr val="FF0000"/>
              </a:solidFill>
            </a:endParaRP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baseline="-25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2BB4C89-D81D-45DB-88CD-7BE49D162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590" y="2200508"/>
            <a:ext cx="5580410" cy="2456984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240747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568</TotalTime>
  <Words>905</Words>
  <Application>Microsoft Office PowerPoint</Application>
  <PresentationFormat>Widescreen</PresentationFormat>
  <Paragraphs>197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Tw Cen MT</vt:lpstr>
      <vt:lpstr>Circuito</vt:lpstr>
      <vt:lpstr>Teoria dos Grafos – 60 horas</vt:lpstr>
      <vt:lpstr>Plano de ensino</vt:lpstr>
      <vt:lpstr>Teoria dos Grafos</vt:lpstr>
      <vt:lpstr>Teoria dos Grafos</vt:lpstr>
      <vt:lpstr>Teoria dos Grafos</vt:lpstr>
      <vt:lpstr>Teoria dos Grafos – Grafos orientados</vt:lpstr>
      <vt:lpstr>Teoria dos Grafos – DÍgrafos</vt:lpstr>
      <vt:lpstr>Teoria dos Grafos – DÍgrafos</vt:lpstr>
      <vt:lpstr>Teoria dos Grafos – DÍgrafos</vt:lpstr>
      <vt:lpstr>Dígrafo Acíclico</vt:lpstr>
      <vt:lpstr>Dígrafo fortemente Conexo</vt:lpstr>
      <vt:lpstr>Dígrafo Fracamente Conexo</vt:lpstr>
      <vt:lpstr>Dígrafo PESADO</vt:lpstr>
      <vt:lpstr>Dígrafo PESADO</vt:lpstr>
      <vt:lpstr>Dígrafo – fecho transitivo</vt:lpstr>
      <vt:lpstr>Teoria dos Grafos – Representações</vt:lpstr>
      <vt:lpstr>Teoria dos Grafos – Representações</vt:lpstr>
      <vt:lpstr>Teoria dos Grafos – Representações</vt:lpstr>
      <vt:lpstr>Teoria dos Grafos – Representações</vt:lpstr>
      <vt:lpstr>Implementações de grafo</vt:lpstr>
      <vt:lpstr>Teoria dos Grafos – Representações</vt:lpstr>
      <vt:lpstr>Teoria dos Grafos – Representações</vt:lpstr>
      <vt:lpstr>Teoria dos Grafos – Representações</vt:lpstr>
      <vt:lpstr>Exercícios</vt:lpstr>
      <vt:lpstr>Exercícios</vt:lpstr>
      <vt:lpstr>Teoria dos Grafos – Representações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professor professor</dc:creator>
  <cp:lastModifiedBy>JULIANO RATUSZNEI</cp:lastModifiedBy>
  <cp:revision>64</cp:revision>
  <dcterms:created xsi:type="dcterms:W3CDTF">2019-08-12T18:58:48Z</dcterms:created>
  <dcterms:modified xsi:type="dcterms:W3CDTF">2024-02-04T21:32:57Z</dcterms:modified>
</cp:coreProperties>
</file>