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6" r:id="rId3"/>
    <p:sldId id="295" r:id="rId4"/>
    <p:sldId id="294" r:id="rId5"/>
    <p:sldId id="299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06" r:id="rId18"/>
    <p:sldId id="310" r:id="rId19"/>
    <p:sldId id="296" r:id="rId20"/>
    <p:sldId id="311" r:id="rId21"/>
    <p:sldId id="312" r:id="rId22"/>
    <p:sldId id="313" r:id="rId23"/>
    <p:sldId id="314" r:id="rId24"/>
    <p:sldId id="315" r:id="rId25"/>
    <p:sldId id="29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Prof: Juliano Ratusznei.</a:t>
            </a:r>
          </a:p>
          <a:p>
            <a:r>
              <a:rPr lang="pt-BR" dirty="0"/>
              <a:t>Email: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-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Propriedades de árvores</a:t>
            </a:r>
          </a:p>
          <a:p>
            <a:r>
              <a:rPr lang="pt-BR" dirty="0"/>
              <a:t>Teorema Um grafo G é uma árvore se, e somente se, existir um e apenas um caminho entre cada par de vértices.</a:t>
            </a:r>
          </a:p>
          <a:p>
            <a:r>
              <a:rPr lang="pt-BR" dirty="0"/>
              <a:t>Demonstração. [⇒] Se G é uma árvore, então, por deﬁnição, </a:t>
            </a:r>
            <a:r>
              <a:rPr lang="pt-BR" sz="3300" dirty="0">
                <a:solidFill>
                  <a:srgbClr val="92D050"/>
                </a:solidFill>
              </a:rPr>
              <a:t>G é conexo e sem circuitos. </a:t>
            </a:r>
            <a:r>
              <a:rPr lang="pt-BR" dirty="0"/>
              <a:t>Como G é conexo, então existe um caminho entre cada par de vértices. Precisamos mostrar que este caminho é único. Vamos supor que existam dois caminhos distintos entre um par de vértices. Ora, se existem dois caminhos distintos entre um par de vértices então a união destes caminhos contém um circuito. Mas por hipótese, o grafo não possui circuitos, portanto existe apenas um caminho entre cada par de vértices.</a:t>
            </a:r>
          </a:p>
        </p:txBody>
      </p:sp>
    </p:spTree>
    <p:extLst>
      <p:ext uri="{BB962C8B-B14F-4D97-AF65-F5344CB8AC3E}">
        <p14:creationId xmlns:p14="http://schemas.microsoft.com/office/powerpoint/2010/main" val="1812099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 -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Teorema Seja G(V,A) um grafo com n vértices. As seguintes aﬁrmações são equivalentes: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G é uma árvore.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G é conexo e possui n−1 arestas.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G possui n−1 arestas e não possui circuitos.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Existe exatamente um caminho entre cada par de vértices.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G não contém circuitos, e para todo v,w ∈ V, a adição da aresta (v,w) produz no grafo exatamente um circuito.</a:t>
            </a:r>
          </a:p>
          <a:p>
            <a:r>
              <a:rPr lang="pt-BR" dirty="0"/>
              <a:t>Observação </a:t>
            </a:r>
          </a:p>
          <a:p>
            <a:pPr lvl="1"/>
            <a:r>
              <a:rPr lang="pt-BR" dirty="0"/>
              <a:t>Qualquer uma destas aﬁrmativas pode ser usada como deﬁnição de uma árvore.</a:t>
            </a:r>
          </a:p>
        </p:txBody>
      </p:sp>
    </p:spTree>
    <p:extLst>
      <p:ext uri="{BB962C8B-B14F-4D97-AF65-F5344CB8AC3E}">
        <p14:creationId xmlns:p14="http://schemas.microsoft.com/office/powerpoint/2010/main" val="308028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– Árvore - Raízes e 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Deﬁnição Uma árvore na qual podemos distinguir um determinado vértice, denominado vértice raiz, é chamada de árvore enraizada. Por exemplo as árvores de 4 vértices abaixo são enraizadas.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AC67540-F24C-4EA1-8C09-474413F8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22" y="3681149"/>
            <a:ext cx="956563" cy="317685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9214E7-4D5C-4DD5-BE86-1F4AE8BFB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556" y="3681149"/>
            <a:ext cx="1369159" cy="25291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A11DF0-8242-4515-940B-077A33728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355" y="3681149"/>
            <a:ext cx="1532936" cy="25291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987400D-CCCB-42B7-A576-D7102ED35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73" y="3681149"/>
            <a:ext cx="2276702" cy="166682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FF9CEC0-6D97-4989-9E4A-E0C3547A254A}"/>
              </a:ext>
            </a:extLst>
          </p:cNvPr>
          <p:cNvSpPr/>
          <p:nvPr/>
        </p:nvSpPr>
        <p:spPr>
          <a:xfrm>
            <a:off x="6358079" y="6410299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o vértice raiz aparece naturalmente </a:t>
            </a:r>
          </a:p>
        </p:txBody>
      </p:sp>
    </p:spTree>
    <p:extLst>
      <p:ext uri="{BB962C8B-B14F-4D97-AF65-F5344CB8AC3E}">
        <p14:creationId xmlns:p14="http://schemas.microsoft.com/office/powerpoint/2010/main" val="272771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– Árvore - Raízes e 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árvore não enraizada é chamada de árvore livre.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03CC6C-8620-4418-88FA-E744960D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6" y="3429000"/>
            <a:ext cx="4414182" cy="225914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39308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–Árvores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81" y="2246104"/>
            <a:ext cx="3669127" cy="3541714"/>
          </a:xfrm>
        </p:spPr>
        <p:txBody>
          <a:bodyPr>
            <a:normAutofit fontScale="92500"/>
          </a:bodyPr>
          <a:lstStyle/>
          <a:p>
            <a:r>
              <a:rPr lang="pt-BR" dirty="0"/>
              <a:t>Se representarmos uma árvore enraizada com o vértice raiz posicionado na parte superior da </a:t>
            </a:r>
            <a:r>
              <a:rPr lang="pt-BR" dirty="0" err="1"/>
              <a:t>ﬁgura</a:t>
            </a:r>
            <a:r>
              <a:rPr lang="pt-BR" dirty="0"/>
              <a:t>, podemos </a:t>
            </a:r>
            <a:r>
              <a:rPr lang="pt-BR" dirty="0" err="1"/>
              <a:t>deﬁnir</a:t>
            </a:r>
            <a:r>
              <a:rPr lang="pt-BR" dirty="0"/>
              <a:t> níveis na árvore. Considere, por exemplo, a seguinte árvore enraizada: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C8AC8-23D2-4E35-85C7-021C5C7E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265" y="1911841"/>
            <a:ext cx="7857257" cy="4210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8789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–Árvores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6104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Deﬁnição A distância entre dois vértices v e w em um grafo G, denotada por d(v,w), é igual ao comprimento do menor caminho entre v e w.</a:t>
            </a:r>
          </a:p>
          <a:p>
            <a:r>
              <a:rPr lang="pt-BR" dirty="0"/>
              <a:t>Deﬁnição O nível de um vértice x em uma árvore enraizada é igual à distância entre o vértice raiz e o vértice x. A altura de uma árvore enraizada é o comprimento do maior caminho existente na árvore a partir do vértice raiz.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E4B14-06BD-4299-B204-61C2707E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17" y="4979781"/>
            <a:ext cx="2643756" cy="178619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825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–Árvores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6104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Deﬁnição Uma árvore binária completa é uma árvore enraizada tal que existe exatamente um vértice de grau dois e cada um dos vértices restantes tem grau 1 ou 3. Naturalmente o vértice de grau 2 é o vértice raiz da árvore.</a:t>
            </a:r>
          </a:p>
          <a:p>
            <a:r>
              <a:rPr lang="pt-BR" dirty="0"/>
              <a:t>Deﬁnição Um vértice não pendente em uma árvore é chamado de vértice interno.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5E4B14-06BD-4299-B204-61C2707E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75" y="5327374"/>
            <a:ext cx="5767445" cy="38966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1094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692C0-4072-45A0-A289-17A07C3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5CFC3-E805-48A5-80E5-DE4D892B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Proposição O número de vértices em uma árvore binária completa (com três ou mais vértices) é sempre ímpar.</a:t>
            </a:r>
          </a:p>
          <a:p>
            <a:r>
              <a:rPr lang="pt-BR" dirty="0"/>
              <a:t>Demonstração. Existe exatamente um vértice de grau par. Os n−1 vértices restantes tem grau ímpar. Mas sabemos que o número de vértice com grau ímpar é par. Portanto, se n−1 é par, n é ímpar.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224034-93B6-4B30-B705-D65929E5B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107" y="3912538"/>
            <a:ext cx="2064519" cy="25787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2498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692C0-4072-45A0-A289-17A07C3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–Árvores Binárias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5CFC3-E805-48A5-80E5-DE4D892B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Há dois procedimentos de busca bem conhecidos: </a:t>
            </a:r>
          </a:p>
          <a:p>
            <a:pPr lvl="1"/>
            <a:r>
              <a:rPr lang="pt-BR" sz="2400" dirty="0"/>
              <a:t>Busca em profundidade (</a:t>
            </a:r>
            <a:r>
              <a:rPr lang="pt-BR" sz="2400" dirty="0" err="1"/>
              <a:t>depth</a:t>
            </a:r>
            <a:r>
              <a:rPr lang="pt-BR" sz="2400" dirty="0"/>
              <a:t> </a:t>
            </a:r>
            <a:r>
              <a:rPr lang="pt-BR" sz="2400" dirty="0" err="1"/>
              <a:t>ﬁrst</a:t>
            </a:r>
            <a:r>
              <a:rPr lang="pt-BR" sz="2400" dirty="0"/>
              <a:t>); </a:t>
            </a:r>
          </a:p>
          <a:p>
            <a:pPr lvl="1"/>
            <a:r>
              <a:rPr lang="pt-BR" sz="2400" dirty="0"/>
              <a:t>Busca em largura (</a:t>
            </a:r>
            <a:r>
              <a:rPr lang="pt-BR" sz="2400" dirty="0" err="1"/>
              <a:t>breadth</a:t>
            </a:r>
            <a:r>
              <a:rPr lang="pt-BR" sz="2400" dirty="0"/>
              <a:t> </a:t>
            </a:r>
            <a:r>
              <a:rPr lang="pt-BR" sz="2400" dirty="0" err="1"/>
              <a:t>ﬁrst</a:t>
            </a:r>
            <a:r>
              <a:rPr lang="pt-BR" sz="24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611848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baseline="-25000" dirty="0"/>
          </a:p>
          <a:p>
            <a:pPr lvl="1"/>
            <a:r>
              <a:rPr lang="pt-BR" sz="2800" dirty="0"/>
              <a:t>Em muitas aplicações, estamos interessados em </a:t>
            </a:r>
            <a:r>
              <a:rPr lang="pt-BR" sz="2800" dirty="0" err="1"/>
              <a:t>subgrafos</a:t>
            </a:r>
            <a:r>
              <a:rPr lang="pt-BR" sz="2800" dirty="0"/>
              <a:t> especiais de um determinado grafo.</a:t>
            </a:r>
          </a:p>
          <a:p>
            <a:pPr lvl="1"/>
            <a:r>
              <a:rPr lang="pt-BR" sz="2800" dirty="0"/>
              <a:t> Deﬁnição Uma árvore T é chamada de árvore geradora de um grafo conexo G se T é um </a:t>
            </a:r>
            <a:r>
              <a:rPr lang="pt-BR" sz="2800" dirty="0" err="1"/>
              <a:t>subgrafo</a:t>
            </a:r>
            <a:r>
              <a:rPr lang="pt-BR" sz="2800" dirty="0"/>
              <a:t> de G que possui todos os vértices de G.</a:t>
            </a:r>
          </a:p>
        </p:txBody>
      </p:sp>
    </p:spTree>
    <p:extLst>
      <p:ext uri="{BB962C8B-B14F-4D97-AF65-F5344CB8AC3E}">
        <p14:creationId xmlns:p14="http://schemas.microsoft.com/office/powerpoint/2010/main" val="44305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Conexidade e Conectividade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Conceitos;- Algoritmos;- Aplicações.</a:t>
            </a:r>
          </a:p>
          <a:p>
            <a:pPr algn="l"/>
            <a:endParaRPr lang="pt-BR" sz="1800" b="1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Algoritmos de Busca em Grafos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Conceitos;- Busca em profundidade e largura.</a:t>
            </a:r>
            <a:endParaRPr lang="pt-BR" sz="1800" dirty="0"/>
          </a:p>
          <a:p>
            <a:pPr algn="l"/>
            <a:endParaRPr lang="pt-BR" sz="1800" dirty="0"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Aplicações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Florestas e árvores;</a:t>
            </a:r>
          </a:p>
          <a:p>
            <a:pPr algn="l"/>
            <a:endParaRPr lang="pt-B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E516-CFF4-4553-90EC-0A06E41E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01601-3760-4D69-9D13-075241AC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Como obter uma árvore geradora de um grafo dado G?</a:t>
            </a:r>
          </a:p>
          <a:p>
            <a:r>
              <a:rPr lang="pt-BR" dirty="0"/>
              <a:t>Procedimento: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600" dirty="0"/>
              <a:t>Se G não possui circuitos, G é sua própria árvore geradora.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600" dirty="0"/>
              <a:t>Se G possui circuitos, retire uma aresta do circuito. O </a:t>
            </a:r>
            <a:r>
              <a:rPr lang="pt-BR" sz="2600" dirty="0" err="1"/>
              <a:t>subgrafo</a:t>
            </a:r>
            <a:r>
              <a:rPr lang="pt-BR" sz="2600" dirty="0"/>
              <a:t> resultante é conexo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600" dirty="0"/>
              <a:t>Se existirem mais circuitos, repita a operação até retirar uma aresta do último circuito do grafo.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600" dirty="0"/>
              <a:t>O </a:t>
            </a:r>
            <a:r>
              <a:rPr lang="pt-BR" sz="2600" dirty="0" err="1"/>
              <a:t>subgrafo</a:t>
            </a:r>
            <a:r>
              <a:rPr lang="pt-BR" sz="2600" dirty="0"/>
              <a:t> resultante é conexo, sem circuitos e possui todos os vértices de G. Portanto é uma árvore geradora de G.</a:t>
            </a:r>
          </a:p>
          <a:p>
            <a:r>
              <a:rPr lang="pt-BR" dirty="0"/>
              <a:t>Teorema Todo grafo conexo contém pelo menos uma árvore geradora.</a:t>
            </a:r>
          </a:p>
        </p:txBody>
      </p:sp>
    </p:spTree>
    <p:extLst>
      <p:ext uri="{BB962C8B-B14F-4D97-AF65-F5344CB8AC3E}">
        <p14:creationId xmlns:p14="http://schemas.microsoft.com/office/powerpoint/2010/main" val="152487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E516-CFF4-4553-90EC-0A06E41E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01601-3760-4D69-9D13-075241AC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4ECD26-052F-4A7B-8AE9-480622F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3273661"/>
            <a:ext cx="4512969" cy="19416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15CA50-B202-45A1-979E-26192916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58" y="3273660"/>
            <a:ext cx="4512968" cy="19416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2923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E516-CFF4-4553-90EC-0A06E41E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01601-3760-4D69-9D13-075241AC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4ECD26-052F-4A7B-8AE9-480622FA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3273661"/>
            <a:ext cx="4512969" cy="194164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15CA50-B202-45A1-979E-261929168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58" y="3273660"/>
            <a:ext cx="4512968" cy="194164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5629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2B16F-5527-42D1-84D6-24FA16A4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C6D62-C0A6-4BAA-8377-D80D9FF5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Observação O número de árvores geradoras de um grafo pode ser muito grande. Por exemplo, o grafo de </a:t>
            </a:r>
            <a:r>
              <a:rPr lang="pt-BR" dirty="0" err="1"/>
              <a:t>Petersen</a:t>
            </a:r>
            <a:r>
              <a:rPr lang="pt-BR" dirty="0"/>
              <a:t> possui 2000 árvores geradoras. Exercício: Encontre três árvores geradoras no grafo de </a:t>
            </a:r>
            <a:r>
              <a:rPr lang="pt-BR" dirty="0" err="1"/>
              <a:t>Petersen</a:t>
            </a:r>
            <a:r>
              <a:rPr lang="pt-BR" dirty="0"/>
              <a:t> aplicando o Procedimento 1.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E6C679-949C-4F5E-A65C-6C92BA5C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27" y="4171266"/>
            <a:ext cx="2050981" cy="20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2B16F-5527-42D1-84D6-24FA16A4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Arvore Geradora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C6D62-C0A6-4BAA-8377-D80D9FF5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Observação O número de árvores geradoras de um grafo pode ser muito grande. Por exemplo, o grafo de </a:t>
            </a:r>
            <a:r>
              <a:rPr lang="pt-BR" dirty="0" err="1"/>
              <a:t>Petersen</a:t>
            </a:r>
            <a:r>
              <a:rPr lang="pt-BR" dirty="0"/>
              <a:t> possui 2000 árvores geradoras. Exercício 1: Encontre três árvores geradoras no grafo de </a:t>
            </a:r>
            <a:r>
              <a:rPr lang="pt-BR" dirty="0" err="1"/>
              <a:t>Petersen</a:t>
            </a:r>
            <a:r>
              <a:rPr lang="pt-BR" dirty="0"/>
              <a:t> aplicando o Procedimento 1.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E6C679-949C-4F5E-A65C-6C92BA5C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627" y="4171266"/>
            <a:ext cx="2050981" cy="20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6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15616"/>
            <a:ext cx="9905999" cy="58177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3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Conexidade e Conectividade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- Conceitos;- Algoritmos;- Aplicações.</a:t>
            </a:r>
          </a:p>
          <a:p>
            <a:pPr algn="l"/>
            <a:endParaRPr lang="pt-BR" sz="1800" b="1" i="0" u="none" strike="noStrike" baseline="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Algoritmos de Busca em Grafos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- Conceitos;- Busca em profundidade e largura.</a:t>
            </a:r>
            <a:endParaRPr lang="pt-BR" sz="18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endParaRPr lang="pt-BR" sz="1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Aplicações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</a:rPr>
              <a:t>- Florestas e árvores;</a:t>
            </a: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</a:t>
            </a:r>
            <a:r>
              <a:rPr lang="pt-BR" sz="2400" dirty="0"/>
              <a:t> Conexidade e conectividade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/>
              <a:t>Conexidade – se os vértices são conexos. Isto é, possui uma aresta conectada ao vértice.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Conectividade – se há um caminho entre V</a:t>
            </a:r>
            <a:r>
              <a:rPr lang="pt-BR" sz="2800" baseline="-25000" dirty="0"/>
              <a:t>origem</a:t>
            </a:r>
            <a:r>
              <a:rPr lang="pt-BR" sz="2800" dirty="0"/>
              <a:t> até V</a:t>
            </a:r>
            <a:r>
              <a:rPr lang="pt-BR" sz="2800" baseline="-25000" dirty="0"/>
              <a:t>destino</a:t>
            </a:r>
          </a:p>
          <a:p>
            <a:pPr marL="457200" lvl="1" indent="0">
              <a:buNone/>
            </a:pPr>
            <a:endParaRPr lang="pt-BR" baseline="-25000" dirty="0"/>
          </a:p>
          <a:p>
            <a:pPr marL="457200" lvl="1" indent="0">
              <a:buNone/>
            </a:pPr>
            <a:endParaRPr lang="pt-BR" baseline="-25000" dirty="0"/>
          </a:p>
          <a:p>
            <a:pPr marL="457200" lvl="1" indent="0">
              <a:buNone/>
            </a:pPr>
            <a:endParaRPr lang="pt-BR" baseline="-25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F11B71-9DDC-403B-950F-C4DDE93E0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36" y="4733564"/>
            <a:ext cx="2235199" cy="15059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586E6F9-1AF9-4785-B1C7-546673327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835" y="3038859"/>
            <a:ext cx="4195634" cy="78028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2010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</a:t>
            </a:r>
            <a:r>
              <a:rPr lang="pt-BR" sz="2800" dirty="0"/>
              <a:t>Busca em largura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baseline="-25000" dirty="0"/>
          </a:p>
          <a:p>
            <a:pPr lvl="1"/>
            <a:r>
              <a:rPr lang="pt-BR" sz="3200" dirty="0"/>
              <a:t>Busca em largura ou</a:t>
            </a:r>
          </a:p>
          <a:p>
            <a:pPr lvl="1"/>
            <a:r>
              <a:rPr lang="pt-BR" sz="3200" dirty="0"/>
              <a:t>Busca horizontal</a:t>
            </a:r>
          </a:p>
          <a:p>
            <a:pPr lvl="1"/>
            <a:endParaRPr lang="pt-BR" sz="3200" dirty="0"/>
          </a:p>
          <a:p>
            <a:pPr lvl="1"/>
            <a:endParaRPr lang="pt-BR" sz="3200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5C707B-1CBE-403A-BFDF-19EF0DB0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90" y="2067201"/>
            <a:ext cx="4528621" cy="365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0E2463-B35E-4CED-A630-0D1291B8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774" y="3994956"/>
            <a:ext cx="3909113" cy="224452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24195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Busca em Largura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pt-BR" baseline="-25000" dirty="0"/>
          </a:p>
          <a:p>
            <a:pPr lvl="1"/>
            <a:endParaRPr lang="pt-BR" sz="3200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5C707B-1CBE-403A-BFDF-19EF0DB0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67" y="2249487"/>
            <a:ext cx="4389458" cy="354171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81841E0-99F2-4779-935D-D316F356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2" y="1652950"/>
            <a:ext cx="6583626" cy="458653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051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Caminhos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7803"/>
            <a:ext cx="9905999" cy="35417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baseline="-25000" dirty="0"/>
          </a:p>
          <a:p>
            <a:pPr lvl="1"/>
            <a:r>
              <a:rPr lang="pt-BR" sz="3200" dirty="0"/>
              <a:t>Busca em profundidade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BED328-9F87-4E20-ACB8-6ACC2701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90" y="2067201"/>
            <a:ext cx="4528621" cy="365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8BB395-F11C-4206-93C1-315C748B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82" y="2478156"/>
            <a:ext cx="3050191" cy="41185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831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sz="3600" baseline="-25000" dirty="0"/>
              <a:t>Definição Uma árvore é um grafo conexo que não possui circuitos.</a:t>
            </a:r>
          </a:p>
          <a:p>
            <a:pPr marL="457200" lvl="1" indent="0">
              <a:buNone/>
            </a:pPr>
            <a:endParaRPr lang="pt-BR" baseline="-25000" dirty="0"/>
          </a:p>
          <a:p>
            <a:pPr marL="457200" lvl="1" indent="0">
              <a:buNone/>
            </a:pPr>
            <a:endParaRPr lang="pt-BR" baseline="-25000" dirty="0"/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6BC435-7029-4EAA-A8CF-311059EF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0" y="3231340"/>
            <a:ext cx="3172281" cy="300814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AD4CD07-7790-482B-9F8D-72F7F634E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27" y="3189393"/>
            <a:ext cx="3571430" cy="33095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1391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618274" cy="3541714"/>
          </a:xfrm>
        </p:spPr>
        <p:txBody>
          <a:bodyPr/>
          <a:lstStyle/>
          <a:p>
            <a:r>
              <a:rPr lang="pt-BR" dirty="0"/>
              <a:t>Definição: Uma árvore orientada é um dígrafo conexo que não possui circuitos ou semi-circuitos.</a:t>
            </a:r>
          </a:p>
          <a:p>
            <a:r>
              <a:rPr lang="pt-BR" dirty="0"/>
              <a:t>Aplicações: Construção de rodovias, instalação de redes em geral. Em alguns casos, para se mostrar um resultado para grafos é interessante começar mostrando para árvores.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38336AA-2E01-4787-A01E-FB014CA0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177" y="2440888"/>
            <a:ext cx="1760118" cy="315891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336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D6BB-5D85-4CB7-A26B-E4C6DED8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Árvore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C2CDB-1BFE-4234-AF30-BBF94DF2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Exemplos: Jogo da velha – representação das jogadas a seguir através de grafos.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E57776-39D8-4036-AB6D-1B5610B80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54" y="2950151"/>
            <a:ext cx="6316513" cy="354171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55681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1263</TotalTime>
  <Words>1104</Words>
  <Application>Microsoft Office PowerPoint</Application>
  <PresentationFormat>Widescreen</PresentationFormat>
  <Paragraphs>98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Circuito</vt:lpstr>
      <vt:lpstr>Teoria dos Grafos – 60 horas</vt:lpstr>
      <vt:lpstr>Plano de ensino</vt:lpstr>
      <vt:lpstr>Teoria dos Grafos – Conexidade e conectividade</vt:lpstr>
      <vt:lpstr>Teoria dos Grafos – Busca em largura</vt:lpstr>
      <vt:lpstr>Teoria dos Grafos – Busca em Largura</vt:lpstr>
      <vt:lpstr>Teoria dos Grafos – Caminhos</vt:lpstr>
      <vt:lpstr>Teoria dos Grafos – Árvore</vt:lpstr>
      <vt:lpstr>Teoria dos Grafos – Árvore</vt:lpstr>
      <vt:lpstr>Teoria dos Grafos – Árvore</vt:lpstr>
      <vt:lpstr>Teoria dos Grafos – Árvore - propriedades</vt:lpstr>
      <vt:lpstr>Teoria dos Grafos – Árvore - propriedades</vt:lpstr>
      <vt:lpstr>Teoria dos Grafos – Árvore - Raízes e Árvores Binárias </vt:lpstr>
      <vt:lpstr>Teoria dos Grafos – Árvore - Raízes e Árvores Binárias </vt:lpstr>
      <vt:lpstr>Teoria dos Grafos –Árvores Binárias </vt:lpstr>
      <vt:lpstr>Teoria dos Grafos –Árvores Binárias </vt:lpstr>
      <vt:lpstr>Teoria dos Grafos –Árvores Binárias </vt:lpstr>
      <vt:lpstr>Teoria dos Grafos –Árvores Binárias </vt:lpstr>
      <vt:lpstr>Teoria dos Grafos –Árvores Binárias </vt:lpstr>
      <vt:lpstr>Teoria dos Grafos – Arvore Geradora T</vt:lpstr>
      <vt:lpstr>Teoria dos Grafos – Arvore Geradora T</vt:lpstr>
      <vt:lpstr>Teoria dos Grafos – Arvore Geradora T</vt:lpstr>
      <vt:lpstr>Teoria dos Grafos – Arvore Geradora T</vt:lpstr>
      <vt:lpstr>Teoria dos Grafos – Arvore Geradora T</vt:lpstr>
      <vt:lpstr>Teoria dos Grafos – Arvore Geradora 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107</cp:revision>
  <dcterms:created xsi:type="dcterms:W3CDTF">2019-08-12T18:58:48Z</dcterms:created>
  <dcterms:modified xsi:type="dcterms:W3CDTF">2024-02-04T21:36:01Z</dcterms:modified>
</cp:coreProperties>
</file>