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7" r:id="rId3"/>
    <p:sldId id="294" r:id="rId4"/>
    <p:sldId id="316" r:id="rId5"/>
    <p:sldId id="317" r:id="rId6"/>
    <p:sldId id="319" r:id="rId7"/>
    <p:sldId id="320" r:id="rId8"/>
    <p:sldId id="321" r:id="rId9"/>
    <p:sldId id="324" r:id="rId10"/>
    <p:sldId id="325" r:id="rId11"/>
    <p:sldId id="326" r:id="rId12"/>
    <p:sldId id="327" r:id="rId13"/>
    <p:sldId id="328" r:id="rId14"/>
    <p:sldId id="329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31" r:id="rId36"/>
    <p:sldId id="330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4" r:id="rId50"/>
    <p:sldId id="345" r:id="rId51"/>
    <p:sldId id="346" r:id="rId52"/>
    <p:sldId id="322" r:id="rId53"/>
    <p:sldId id="323" r:id="rId54"/>
    <p:sldId id="318" r:id="rId55"/>
    <p:sldId id="347" r:id="rId56"/>
    <p:sldId id="29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e.usp.br/~pf/algoritmos_para_grafos/aulas/footnotes/problem-solving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_para_grafos/aulas/d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_para_grafos/aulas/circuits-and-forests.html#length" TargetMode="External"/><Relationship Id="rId2" Type="http://schemas.openxmlformats.org/officeDocument/2006/relationships/hyperlink" Target="https://www.ime.usp.br/~pf/algoritmos_para_grafos/aulas/circuits-and-forests.html#sec:circu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hyperlink" Target="https://www.ime.usp.br/~pf/algoritmos_para_grafos/aulas/bipartite.html#odd-circuit-implies-no-biparti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B633F-341B-4DA5-A14B-059B870A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Ímpares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B6484C-7309-4331-95DB-5BACC17F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548"/>
            <a:ext cx="9905999" cy="39756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Suponha que um grafo não-dirigido G não admite bipartição. Então a função </a:t>
            </a:r>
            <a:r>
              <a:rPr lang="pt-BR" dirty="0" err="1"/>
              <a:t>UGRAPHtwoColor</a:t>
            </a:r>
            <a:r>
              <a:rPr lang="pt-BR" dirty="0"/>
              <a:t>() acima devolve false quando recebe G. Portanto, dois vértices v e w de G têm a mesma cor em alguma execução da linha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(color[w] == c) do código.</a:t>
            </a:r>
          </a:p>
          <a:p>
            <a:pPr marL="0" indent="0">
              <a:buNone/>
            </a:pPr>
            <a:r>
              <a:rPr lang="pt-BR" dirty="0"/>
              <a:t>Observe que o arco v-w é de avanço ou de retorno, uma vez que o grafo é não-dirigido. Suponha, primeiramente, que v-w é de retorno. Seja w-x-y-...-</a:t>
            </a:r>
            <a:r>
              <a:rPr lang="pt-BR" dirty="0" err="1"/>
              <a:t>u-v</a:t>
            </a:r>
            <a:r>
              <a:rPr lang="pt-BR" dirty="0"/>
              <a:t> o caminho de w a v na floresta DFS. </a:t>
            </a:r>
          </a:p>
          <a:p>
            <a:pPr marL="0" indent="0">
              <a:buNone/>
            </a:pPr>
            <a:r>
              <a:rPr lang="pt-BR" dirty="0"/>
              <a:t>O comprimento do caminho é par, uma vez que v e w têm a mesma cor e as cores dos vértices se alternam ao longo do caminho. </a:t>
            </a:r>
          </a:p>
          <a:p>
            <a:pPr marL="0" indent="0">
              <a:buNone/>
            </a:pPr>
            <a:r>
              <a:rPr lang="pt-BR" dirty="0"/>
              <a:t>Portanto, w-x-y-...-u-v-w é um circuito ímpar.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19B80E-84CC-4392-9873-C9521EC3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172" y="0"/>
            <a:ext cx="1765828" cy="184194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266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B633F-341B-4DA5-A14B-059B870A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Ímpares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B6484C-7309-4331-95DB-5BACC17F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548"/>
            <a:ext cx="9905999" cy="39756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Suponha agora que v-w é de avanço. Então um raciocínio análogo ao anterior mostra que o arco w-v pertence a um circuito ímpar.  </a:t>
            </a:r>
          </a:p>
          <a:p>
            <a:pPr marL="0" indent="0">
              <a:buNone/>
            </a:pPr>
            <a:r>
              <a:rPr lang="pt-BR" sz="2800" u="sng" dirty="0"/>
              <a:t>Conclusão: </a:t>
            </a:r>
            <a:r>
              <a:rPr lang="pt-BR" sz="2800" dirty="0"/>
              <a:t>Se a função G não tem uma </a:t>
            </a:r>
            <a:r>
              <a:rPr lang="pt-BR" sz="2800" dirty="0" err="1"/>
              <a:t>bicoloração</a:t>
            </a:r>
            <a:r>
              <a:rPr lang="pt-BR" sz="2800" dirty="0"/>
              <a:t> então o grafo tem um circuito ímpar.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19B80E-84CC-4392-9873-C9521EC3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815" y="4532244"/>
            <a:ext cx="1765828" cy="184194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0685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B633F-341B-4DA5-A14B-059B870A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Ímpares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B6484C-7309-4331-95DB-5BACC17F5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5548"/>
            <a:ext cx="9905999" cy="3975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Implemente o algoritmo em uma linguagem de programação do slide 7 </a:t>
            </a:r>
            <a:r>
              <a:rPr lang="pt-BR" dirty="0">
                <a:solidFill>
                  <a:srgbClr val="FFFFFF"/>
                </a:solidFill>
              </a:rPr>
              <a:t>Algoritmo de bipartição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19B80E-84CC-4392-9873-C9521EC3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815" y="4532244"/>
            <a:ext cx="1765828" cy="1841947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9731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aresta de um grafo é uma ponte (bridge/</a:t>
            </a:r>
            <a:r>
              <a:rPr lang="pt-BR" dirty="0" err="1"/>
              <a:t>separation</a:t>
            </a:r>
            <a:r>
              <a:rPr lang="pt-BR" dirty="0"/>
              <a:t> </a:t>
            </a:r>
            <a:r>
              <a:rPr lang="pt-BR" dirty="0" err="1"/>
              <a:t>edge</a:t>
            </a:r>
            <a:r>
              <a:rPr lang="pt-BR" dirty="0"/>
              <a:t>) se ela é a única aresta que atravessa algum corte do grafo.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229ACE-4A62-4A36-BF1D-3ADBB036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18" y="3429000"/>
            <a:ext cx="6930000" cy="3186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7894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976206-D037-4A31-9731-80B694FE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65449"/>
            <a:ext cx="4635583" cy="21311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000">
                <a:solidFill>
                  <a:srgbClr val="FFFFFF"/>
                </a:solidFill>
              </a:rPr>
              <a:t>Como encontrar todas as pontes em um grafo?</a:t>
            </a:r>
          </a:p>
          <a:p>
            <a:pPr>
              <a:lnSpc>
                <a:spcPct val="110000"/>
              </a:lnSpc>
            </a:pPr>
            <a:endParaRPr lang="pt-BR" sz="20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pt-BR" sz="2000">
                <a:solidFill>
                  <a:srgbClr val="FFFFFF"/>
                </a:solidFill>
              </a:rPr>
              <a:t>Ou de melhor forma como saber se a aresta é uma ponte?</a:t>
            </a:r>
          </a:p>
          <a:p>
            <a:pPr>
              <a:lnSpc>
                <a:spcPct val="110000"/>
              </a:lnSpc>
            </a:pPr>
            <a:endParaRPr lang="pt-BR" sz="20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pt-BR" sz="2000">
                <a:solidFill>
                  <a:srgbClr val="FFFFFF"/>
                </a:solidFill>
              </a:rPr>
              <a:t>Podemos ou não utilizar o grau do vértice?</a:t>
            </a:r>
          </a:p>
          <a:p>
            <a:pPr>
              <a:lnSpc>
                <a:spcPct val="110000"/>
              </a:lnSpc>
            </a:pPr>
            <a:endParaRPr lang="pt-BR" sz="20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BR" sz="20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BR" sz="20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BR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44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aresta de um grafo é uma ponte (bridge/</a:t>
            </a:r>
            <a:r>
              <a:rPr lang="pt-BR" dirty="0" err="1"/>
              <a:t>separation</a:t>
            </a:r>
            <a:r>
              <a:rPr lang="pt-BR" dirty="0"/>
              <a:t> </a:t>
            </a:r>
            <a:r>
              <a:rPr lang="pt-BR" dirty="0" err="1"/>
              <a:t>edge</a:t>
            </a:r>
            <a:r>
              <a:rPr lang="pt-BR" dirty="0"/>
              <a:t>) se ela é a única aresta que atravessa algum corte do grafo.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229ACE-4A62-4A36-BF1D-3ADBB036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118" y="3429000"/>
            <a:ext cx="6930000" cy="3186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45046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976206-D037-4A31-9731-80B694FE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2695596"/>
            <a:ext cx="3178638" cy="14613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Como encontrar todas as pontes em um grafo?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Ou de melhor forma como saber se a aresta é uma ponte?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r>
              <a:rPr lang="pt-BR" dirty="0">
                <a:solidFill>
                  <a:srgbClr val="FFFFFF"/>
                </a:solidFill>
              </a:rPr>
              <a:t>Podemos ou não utilizar o grau do vértice?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50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976206-D037-4A31-9731-80B694FE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2695596"/>
            <a:ext cx="3178638" cy="146134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Para encontrar todas as pontes de um grafo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Primeiramente percorremos uma aresta.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Guardamos o vértice emergente e incidente.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Removemos a aresta.</a:t>
            </a:r>
          </a:p>
          <a:p>
            <a:pPr lvl="1"/>
            <a:r>
              <a:rPr lang="pt-BR" dirty="0">
                <a:solidFill>
                  <a:srgbClr val="FFFFFF"/>
                </a:solidFill>
              </a:rPr>
              <a:t>Verificamos se há outro caminho do vértice emergente até o incidente.</a:t>
            </a: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  <a:p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95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 de 1 busca por ponte 1 para 2.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 um caminho de 1 até 2 mesmo removendo uma aresta. Logo a aresta não é ponte.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FD615B-BAE9-4310-90C8-81011874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17" y="3117583"/>
            <a:ext cx="2475000" cy="2232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EB4E924-15B3-4925-8924-C8C2114E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147" y="3117583"/>
            <a:ext cx="2475000" cy="2232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F5F6B2-3A01-42FB-A310-97F36CAC4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585" y="3117583"/>
            <a:ext cx="2475000" cy="2232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CED025F-D6F0-4A7E-AB57-59BFD233D8B1}"/>
              </a:ext>
            </a:extLst>
          </p:cNvPr>
          <p:cNvSpPr/>
          <p:nvPr/>
        </p:nvSpPr>
        <p:spPr>
          <a:xfrm>
            <a:off x="3454400" y="4020344"/>
            <a:ext cx="5588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0C14C3D-A3B4-4CB4-82B0-44E246263E3A}"/>
              </a:ext>
            </a:extLst>
          </p:cNvPr>
          <p:cNvSpPr/>
          <p:nvPr/>
        </p:nvSpPr>
        <p:spPr>
          <a:xfrm>
            <a:off x="6896100" y="4020344"/>
            <a:ext cx="5334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671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 de 1 busca por ponte 1 para 3.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 um caminho de 1 até 3 mesmo removendo uma aresta. Logo a aresta não é ponte.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CED025F-D6F0-4A7E-AB57-59BFD233D8B1}"/>
              </a:ext>
            </a:extLst>
          </p:cNvPr>
          <p:cNvSpPr/>
          <p:nvPr/>
        </p:nvSpPr>
        <p:spPr>
          <a:xfrm>
            <a:off x="3454400" y="4020344"/>
            <a:ext cx="5588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0C14C3D-A3B4-4CB4-82B0-44E246263E3A}"/>
              </a:ext>
            </a:extLst>
          </p:cNvPr>
          <p:cNvSpPr/>
          <p:nvPr/>
        </p:nvSpPr>
        <p:spPr>
          <a:xfrm>
            <a:off x="6896100" y="4020344"/>
            <a:ext cx="5334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99A977-D3A5-45C1-A7D2-C65133B5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12" y="3084922"/>
            <a:ext cx="2475000" cy="2232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5F88DA-F517-4810-A843-6EA6B5B3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25" y="3117583"/>
            <a:ext cx="2475000" cy="2232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E43C4E2-9AA0-482A-8FA4-E7884BB67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838" y="3084922"/>
            <a:ext cx="2475000" cy="2232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1241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935E5-8E94-8CC7-EF2D-EAE64963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85F99-4EF0-6C6B-0860-53583688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i="0" u="none" strike="noStrike" baseline="0" dirty="0">
                <a:latin typeface="Arial" panose="020B0604020202020204" pitchFamily="34" charset="0"/>
              </a:rPr>
              <a:t>Aplicações</a:t>
            </a:r>
          </a:p>
          <a:p>
            <a:pPr marL="457200" lvl="1" indent="0">
              <a:buNone/>
            </a:pPr>
            <a:r>
              <a:rPr lang="pt-BR" sz="1800" b="0" i="0" u="none" strike="noStrike" baseline="0" dirty="0">
                <a:latin typeface="Arial" panose="020B0604020202020204" pitchFamily="34" charset="0"/>
              </a:rPr>
              <a:t>- Grafos bipartidos e ciclos ímpares;</a:t>
            </a:r>
          </a:p>
          <a:p>
            <a:pPr marL="457200" lvl="1" indent="0">
              <a:buNone/>
            </a:pPr>
            <a:r>
              <a:rPr lang="pt-BR" sz="1800" b="0" i="0" u="none" strike="noStrike" baseline="0" dirty="0">
                <a:latin typeface="Arial" panose="020B0604020202020204" pitchFamily="34" charset="0"/>
              </a:rPr>
              <a:t>- Pontes em grafos;</a:t>
            </a:r>
          </a:p>
          <a:p>
            <a:pPr marL="457200" lvl="1" indent="0">
              <a:buNone/>
            </a:pPr>
            <a:r>
              <a:rPr lang="pt-BR" sz="1800" b="0" i="0" u="none" strike="noStrike" baseline="0" dirty="0">
                <a:latin typeface="Arial" panose="020B0604020202020204" pitchFamily="34" charset="0"/>
              </a:rPr>
              <a:t>- Articulações em grafos.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0168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pt-BR" dirty="0"/>
              <a:t>Exemplo de 1 busca por ponte 3 para 5.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existe um caminho de 3 até 5. Logo a aresta é PONTE.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CED025F-D6F0-4A7E-AB57-59BFD233D8B1}"/>
              </a:ext>
            </a:extLst>
          </p:cNvPr>
          <p:cNvSpPr/>
          <p:nvPr/>
        </p:nvSpPr>
        <p:spPr>
          <a:xfrm>
            <a:off x="3454400" y="4020344"/>
            <a:ext cx="5588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0C14C3D-A3B4-4CB4-82B0-44E246263E3A}"/>
              </a:ext>
            </a:extLst>
          </p:cNvPr>
          <p:cNvSpPr/>
          <p:nvPr/>
        </p:nvSpPr>
        <p:spPr>
          <a:xfrm>
            <a:off x="6896100" y="4020344"/>
            <a:ext cx="5334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4EAAF5-202D-4F6A-8866-F29E63B3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05" y="2793212"/>
            <a:ext cx="2098514" cy="255637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D5F299-70DA-4E99-8634-FC135E1F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22" y="2793212"/>
            <a:ext cx="2205758" cy="268701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D9E610B-6549-4D65-9C7B-5A6A295B5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383" y="2793212"/>
            <a:ext cx="3945150" cy="21585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71425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Nesse caso podemos concluir que para achar uma ponte devemos percorrer com busca em profundidade logo que removemos um arco.</a:t>
            </a:r>
          </a:p>
          <a:p>
            <a:r>
              <a:rPr lang="pt-BR" dirty="0"/>
              <a:t>Caso encontrarmos um caminho do vértice emergente para o vértice incidente</a:t>
            </a:r>
          </a:p>
          <a:p>
            <a:pPr lvl="1"/>
            <a:r>
              <a:rPr lang="pt-BR" dirty="0"/>
              <a:t>NÃO é ponte</a:t>
            </a:r>
          </a:p>
          <a:p>
            <a:r>
              <a:rPr lang="pt-BR" dirty="0"/>
              <a:t>Caso não encontrarmos um caminho do vértice emergente para o vértice incidente</a:t>
            </a:r>
          </a:p>
          <a:p>
            <a:pPr lvl="1"/>
            <a:r>
              <a:rPr lang="pt-BR" dirty="0"/>
              <a:t>É ponte.</a:t>
            </a:r>
          </a:p>
          <a:p>
            <a:r>
              <a:rPr lang="pt-BR" dirty="0"/>
              <a:t>Propriedade: Quando removemos uma aresta ponte de um grafo conexo ele passa a ser um grafo desconexo.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4419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E750-1E63-4E1C-BE7F-A2BCC7E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 -</a:t>
            </a:r>
            <a:r>
              <a:rPr lang="pt-BR" sz="2400" dirty="0">
                <a:solidFill>
                  <a:srgbClr val="FFFFFF"/>
                </a:solidFill>
              </a:rPr>
              <a:t> tempo de processamento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CF21D-7D57-4DCB-A1CE-E64FA4D7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lista de adjacência o consumo de tempo de processamento é:</a:t>
            </a:r>
          </a:p>
          <a:p>
            <a:pPr lvl="1"/>
            <a:r>
              <a:rPr lang="pt-BR" dirty="0"/>
              <a:t>Tempo O = </a:t>
            </a:r>
            <a:r>
              <a:rPr lang="pt-BR" dirty="0" err="1"/>
              <a:t>qtdAresta</a:t>
            </a:r>
            <a:r>
              <a:rPr lang="pt-BR" dirty="0"/>
              <a:t>*(</a:t>
            </a:r>
            <a:r>
              <a:rPr lang="pt-BR" dirty="0" err="1"/>
              <a:t>qtdVertice</a:t>
            </a:r>
            <a:r>
              <a:rPr lang="pt-BR" dirty="0"/>
              <a:t> + </a:t>
            </a:r>
            <a:r>
              <a:rPr lang="pt-BR" dirty="0" err="1"/>
              <a:t>qtdAresta</a:t>
            </a:r>
            <a:r>
              <a:rPr lang="pt-BR" dirty="0"/>
              <a:t>)</a:t>
            </a:r>
          </a:p>
          <a:p>
            <a:r>
              <a:rPr lang="pt-BR" dirty="0"/>
              <a:t>Utilizando matriz de adjacência:</a:t>
            </a:r>
          </a:p>
          <a:p>
            <a:pPr lvl="1"/>
            <a:r>
              <a:rPr lang="pt-BR" dirty="0"/>
              <a:t>Tempo O = </a:t>
            </a:r>
            <a:r>
              <a:rPr lang="pt-BR" dirty="0" err="1"/>
              <a:t>qtdAresta</a:t>
            </a:r>
            <a:r>
              <a:rPr lang="pt-BR" dirty="0"/>
              <a:t>*(qtdVertice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4061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E750-1E63-4E1C-BE7F-A2BCC7E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CF21D-7D57-4DCB-A1CE-E64FA4D7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articulação (</a:t>
            </a:r>
            <a:r>
              <a:rPr lang="pt-BR" dirty="0" err="1"/>
              <a:t>articulation</a:t>
            </a:r>
            <a:r>
              <a:rPr lang="pt-BR" dirty="0"/>
              <a:t> point) ou vértice de corte de um grafo é um vértice cuja remoção aumenta o número de componentes desconexos de um grafo.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B443CD-7E56-4DE8-99C0-32590770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30" y="3499644"/>
            <a:ext cx="6930000" cy="3186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6586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E750-1E63-4E1C-BE7F-A2BCC7E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CF21D-7D57-4DCB-A1CE-E64FA4D7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2" y="2198687"/>
            <a:ext cx="9905999" cy="3541714"/>
          </a:xfrm>
        </p:spPr>
        <p:txBody>
          <a:bodyPr/>
          <a:lstStyle/>
          <a:p>
            <a:r>
              <a:rPr lang="pt-BR" dirty="0"/>
              <a:t>Uma articulação = remoção de vértice</a:t>
            </a:r>
          </a:p>
          <a:p>
            <a:r>
              <a:rPr lang="pt-BR" dirty="0"/>
              <a:t>O vértice 4 é uma articulação.</a:t>
            </a:r>
          </a:p>
          <a:p>
            <a:r>
              <a:rPr lang="pt-BR" dirty="0"/>
              <a:t>Removendo 4 temos </a:t>
            </a:r>
          </a:p>
          <a:p>
            <a:pPr lvl="1"/>
            <a:r>
              <a:rPr lang="pt-BR" dirty="0"/>
              <a:t>duas partes.</a:t>
            </a:r>
          </a:p>
          <a:p>
            <a:r>
              <a:rPr lang="pt-BR" dirty="0"/>
              <a:t>Vértice parece um pivô.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4E0175-80F3-4AC6-9444-B9D215BB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00" y="3323544"/>
            <a:ext cx="6930000" cy="3186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0295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E750-1E63-4E1C-BE7F-A2BCC7E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CF21D-7D57-4DCB-A1CE-E64FA4D7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2" y="2198687"/>
            <a:ext cx="9905999" cy="3541714"/>
          </a:xfrm>
        </p:spPr>
        <p:txBody>
          <a:bodyPr/>
          <a:lstStyle/>
          <a:p>
            <a:r>
              <a:rPr lang="pt-BR" dirty="0"/>
              <a:t>Uma articulação = remoção de vértice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109B82-BAE3-4513-ACF4-0C3B9E98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59" y="3167913"/>
            <a:ext cx="6930000" cy="3186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58688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E750-1E63-4E1C-BE7F-A2BCC7E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CF21D-7D57-4DCB-A1CE-E64FA4D7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2" y="2198687"/>
            <a:ext cx="9905999" cy="3541714"/>
          </a:xfrm>
        </p:spPr>
        <p:txBody>
          <a:bodyPr/>
          <a:lstStyle/>
          <a:p>
            <a:r>
              <a:rPr lang="pt-BR" dirty="0"/>
              <a:t>Vértice 3 é uma articulação?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6E8866-0FC6-49C1-BE46-C0E401BF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29" y="2911764"/>
            <a:ext cx="6930000" cy="3186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86987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dirty="0"/>
          </a:p>
          <a:p>
            <a:r>
              <a:rPr lang="pt-BR" sz="3200" dirty="0"/>
              <a:t>Problema: encontrar as articulações de um grafo?</a:t>
            </a:r>
          </a:p>
        </p:txBody>
      </p:sp>
    </p:spTree>
    <p:extLst>
      <p:ext uri="{BB962C8B-B14F-4D97-AF65-F5344CB8AC3E}">
        <p14:creationId xmlns:p14="http://schemas.microsoft.com/office/powerpoint/2010/main" val="298706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Problema: encontrar as articulações de um grafo.</a:t>
            </a:r>
          </a:p>
          <a:p>
            <a:pPr lvl="1"/>
            <a:r>
              <a:rPr lang="pt-BR" sz="2800" dirty="0"/>
              <a:t>Primeiro devemos selecionar um vértice</a:t>
            </a:r>
            <a:r>
              <a:rPr lang="pt-BR" sz="2600" dirty="0"/>
              <a:t>.</a:t>
            </a:r>
          </a:p>
          <a:p>
            <a:pPr lvl="1"/>
            <a:r>
              <a:rPr lang="pt-BR" sz="2600" dirty="0"/>
              <a:t>Logo devemos guardar todos os seus vizinhos</a:t>
            </a:r>
          </a:p>
          <a:p>
            <a:pPr lvl="1"/>
            <a:r>
              <a:rPr lang="pt-BR" sz="2600" dirty="0"/>
              <a:t>Posteriormente remove o vértice do grafo.</a:t>
            </a:r>
          </a:p>
          <a:p>
            <a:pPr lvl="1"/>
            <a:r>
              <a:rPr lang="pt-BR" sz="2600" dirty="0"/>
              <a:t>Busca um caminho de um dos vizinhos do vértice removido a todos os outros vizinho.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507640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Problema: encontrar as articulações de um grafo.</a:t>
            </a:r>
          </a:p>
          <a:p>
            <a:pPr lvl="1"/>
            <a:r>
              <a:rPr lang="pt-BR" sz="2600" dirty="0"/>
              <a:t>Busca um caminho de um dos vizinhos do vértice removido a todos os outros vizinho.</a:t>
            </a:r>
          </a:p>
          <a:p>
            <a:pPr lvl="2"/>
            <a:r>
              <a:rPr lang="pt-BR" sz="2600" dirty="0"/>
              <a:t>Caso encontre um caminho. Vértice não é articulação.</a:t>
            </a:r>
          </a:p>
          <a:p>
            <a:pPr lvl="2"/>
            <a:r>
              <a:rPr lang="pt-BR" sz="2600" dirty="0"/>
              <a:t>Caso não encontre um caminho. Vértice é articulação.</a:t>
            </a:r>
          </a:p>
          <a:p>
            <a:pPr lvl="2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8039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pt-BR" dirty="0"/>
              <a:t>Grafos bipartidos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pPr lvl="1"/>
            <a:r>
              <a:rPr lang="pt-BR" dirty="0"/>
              <a:t>Muitos grafos não-dirigidos são naturalmente bipartidos:</a:t>
            </a:r>
          </a:p>
          <a:p>
            <a:pPr lvl="2"/>
            <a:r>
              <a:rPr lang="pt-BR" dirty="0"/>
              <a:t>imagine, por exemplo, que alguns vértices representam pessoas à procura de emprego,</a:t>
            </a:r>
          </a:p>
          <a:p>
            <a:pPr lvl="2"/>
            <a:r>
              <a:rPr lang="pt-BR" dirty="0"/>
              <a:t>E outros vértices representam empresas que oferecem empregos,</a:t>
            </a:r>
          </a:p>
          <a:p>
            <a:pPr lvl="2"/>
            <a:r>
              <a:rPr lang="pt-BR" dirty="0"/>
              <a:t>Logo as arestas indicam que há compatibilidade entre um vértice do primeiro tipo e um do segundo.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4B036BE-B90B-48FD-B8DB-562844C2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692" y="4604942"/>
            <a:ext cx="1717482" cy="1520903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1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B637CF-E4F8-4161-8E43-E068FF94B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6915" y="4604942"/>
            <a:ext cx="2501244" cy="1520903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tx1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56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Exemplo 1</a:t>
            </a:r>
          </a:p>
          <a:p>
            <a:r>
              <a:rPr lang="pt-BR" sz="2000" dirty="0">
                <a:solidFill>
                  <a:srgbClr val="FFFFFF"/>
                </a:solidFill>
              </a:rPr>
              <a:t>Vértice escolhido = 1</a:t>
            </a:r>
          </a:p>
          <a:p>
            <a:r>
              <a:rPr lang="pt-BR" sz="2000" dirty="0">
                <a:solidFill>
                  <a:srgbClr val="FFFFFF"/>
                </a:solidFill>
              </a:rPr>
              <a:t>Vizinhos[ ] = {2,3}</a:t>
            </a:r>
          </a:p>
          <a:p>
            <a:r>
              <a:rPr lang="pt-BR" sz="2000" dirty="0">
                <a:solidFill>
                  <a:srgbClr val="FFFFFF"/>
                </a:solidFill>
              </a:rPr>
              <a:t>Caminho 2 até 3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rgbClr val="FFFFFF"/>
                </a:solidFill>
              </a:rPr>
              <a:t>2 </a:t>
            </a:r>
            <a:r>
              <a:rPr lang="pt-BR" sz="1800" dirty="0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pt-BR" sz="1800" dirty="0">
                <a:solidFill>
                  <a:srgbClr val="FFFFFF"/>
                </a:solidFill>
              </a:rPr>
              <a:t>4 </a:t>
            </a:r>
            <a:r>
              <a:rPr lang="pt-BR" sz="1800" dirty="0">
                <a:solidFill>
                  <a:srgbClr val="FFFFFF"/>
                </a:solidFill>
                <a:sym typeface="Wingdings" panose="05000000000000000000" pitchFamily="2" charset="2"/>
              </a:rPr>
              <a:t> </a:t>
            </a:r>
            <a:r>
              <a:rPr lang="pt-BR" sz="1800" dirty="0">
                <a:solidFill>
                  <a:srgbClr val="FFFFFF"/>
                </a:solidFill>
              </a:rPr>
              <a:t>3</a:t>
            </a:r>
          </a:p>
          <a:p>
            <a:endParaRPr lang="pt-BR" sz="2000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13AAA02-9020-4246-95BB-71072947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567" y="456406"/>
            <a:ext cx="6844045" cy="31464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8152C3B-41F4-45F1-836A-2BFF7FD04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263" y="3637444"/>
            <a:ext cx="5940000" cy="31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3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Exemplo 2</a:t>
            </a:r>
          </a:p>
          <a:p>
            <a:r>
              <a:rPr lang="pt-BR" sz="2000" dirty="0">
                <a:solidFill>
                  <a:srgbClr val="FFFFFF"/>
                </a:solidFill>
              </a:rPr>
              <a:t>Vértice escolhido = 3</a:t>
            </a:r>
          </a:p>
          <a:p>
            <a:r>
              <a:rPr lang="pt-BR" sz="2000" dirty="0">
                <a:solidFill>
                  <a:srgbClr val="FFFFFF"/>
                </a:solidFill>
              </a:rPr>
              <a:t>Vizinhos[ ] = {1,4,5}</a:t>
            </a:r>
          </a:p>
          <a:p>
            <a:r>
              <a:rPr lang="pt-BR" sz="2000" dirty="0">
                <a:solidFill>
                  <a:srgbClr val="FFFFFF"/>
                </a:solidFill>
              </a:rPr>
              <a:t>Caminho 1 até 4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rgbClr val="FFFFFF"/>
                </a:solidFill>
              </a:rPr>
              <a:t>1 </a:t>
            </a:r>
            <a:r>
              <a:rPr lang="pt-BR" sz="1800" dirty="0">
                <a:solidFill>
                  <a:srgbClr val="FFFFFF"/>
                </a:solidFill>
                <a:sym typeface="Wingdings" panose="05000000000000000000" pitchFamily="2" charset="2"/>
              </a:rPr>
              <a:t> 2</a:t>
            </a:r>
            <a:r>
              <a:rPr lang="pt-BR" sz="1800" dirty="0">
                <a:solidFill>
                  <a:srgbClr val="FFFFFF"/>
                </a:solidFill>
              </a:rPr>
              <a:t> </a:t>
            </a:r>
            <a:r>
              <a:rPr lang="pt-BR" sz="1800" dirty="0">
                <a:solidFill>
                  <a:srgbClr val="FFFFFF"/>
                </a:solidFill>
                <a:sym typeface="Wingdings" panose="05000000000000000000" pitchFamily="2" charset="2"/>
              </a:rPr>
              <a:t> 4</a:t>
            </a:r>
            <a:endParaRPr lang="pt-BR" sz="1800" dirty="0">
              <a:solidFill>
                <a:srgbClr val="FFFFFF"/>
              </a:solidFill>
            </a:endParaRPr>
          </a:p>
          <a:p>
            <a:endParaRPr lang="pt-BR" sz="2000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CAE7E505-5AE7-4BEB-8604-063F7BEDC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580" y="208813"/>
            <a:ext cx="6930000" cy="3186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DE59695-2682-4DDD-B88F-C7F35BB28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662" y="3496236"/>
            <a:ext cx="6930000" cy="31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6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Exemplo 2</a:t>
            </a:r>
          </a:p>
          <a:p>
            <a:r>
              <a:rPr lang="pt-BR" sz="2000" dirty="0">
                <a:solidFill>
                  <a:srgbClr val="FFFFFF"/>
                </a:solidFill>
              </a:rPr>
              <a:t>Vértice escolhido = 3</a:t>
            </a:r>
          </a:p>
          <a:p>
            <a:r>
              <a:rPr lang="pt-BR" sz="2000" dirty="0">
                <a:solidFill>
                  <a:srgbClr val="FFFFFF"/>
                </a:solidFill>
              </a:rPr>
              <a:t>Vizinhos[ ] = {1,4,5}</a:t>
            </a:r>
          </a:p>
          <a:p>
            <a:r>
              <a:rPr lang="pt-BR" sz="2000" dirty="0">
                <a:solidFill>
                  <a:srgbClr val="FFFFFF"/>
                </a:solidFill>
              </a:rPr>
              <a:t>Caminho 4 até 5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rgbClr val="FFFFFF"/>
                </a:solidFill>
              </a:rPr>
              <a:t>4 </a:t>
            </a:r>
            <a:r>
              <a:rPr lang="pt-BR" sz="1800" dirty="0">
                <a:solidFill>
                  <a:srgbClr val="FFFFFF"/>
                </a:solidFill>
                <a:sym typeface="Wingdings" panose="05000000000000000000" pitchFamily="2" charset="2"/>
              </a:rPr>
              <a:t> 2</a:t>
            </a:r>
            <a:r>
              <a:rPr lang="pt-BR" sz="1800" dirty="0">
                <a:solidFill>
                  <a:srgbClr val="FFFFFF"/>
                </a:solidFill>
              </a:rPr>
              <a:t> </a:t>
            </a:r>
            <a:r>
              <a:rPr lang="pt-BR" sz="1800" dirty="0">
                <a:solidFill>
                  <a:srgbClr val="FFFFFF"/>
                </a:solidFill>
                <a:sym typeface="Wingdings" panose="05000000000000000000" pitchFamily="2" charset="2"/>
              </a:rPr>
              <a:t> 1 erro</a:t>
            </a:r>
          </a:p>
          <a:p>
            <a:pPr marL="457200" lvl="1" indent="0">
              <a:buNone/>
            </a:pPr>
            <a:r>
              <a:rPr lang="pt-BR" sz="1800" dirty="0">
                <a:solidFill>
                  <a:srgbClr val="FFFFFF"/>
                </a:solidFill>
                <a:sym typeface="Wingdings" panose="05000000000000000000" pitchFamily="2" charset="2"/>
              </a:rPr>
              <a:t>4  6  7  10  11  9  8 erro</a:t>
            </a:r>
          </a:p>
          <a:p>
            <a:r>
              <a:rPr lang="pt-BR" sz="2200" dirty="0">
                <a:solidFill>
                  <a:srgbClr val="FFFFFF"/>
                </a:solidFill>
                <a:sym typeface="Wingdings" panose="05000000000000000000" pitchFamily="2" charset="2"/>
              </a:rPr>
              <a:t>Portanto vértice 3 é vértice de articulação</a:t>
            </a:r>
            <a:endParaRPr lang="pt-BR" sz="2200" dirty="0">
              <a:solidFill>
                <a:srgbClr val="FFFFFF"/>
              </a:solidFill>
            </a:endParaRPr>
          </a:p>
          <a:p>
            <a:endParaRPr lang="pt-BR" sz="2000" dirty="0">
              <a:solidFill>
                <a:srgbClr val="FFFFFF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201E0689-212C-425B-A5E6-A88C0834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934" y="1611313"/>
            <a:ext cx="6930000" cy="31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2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51EA5-9C05-424C-9082-4E2350C1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Articulações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37E38-CE5C-42CD-B57C-0D4744E9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grafo é </a:t>
            </a:r>
            <a:r>
              <a:rPr lang="pt-BR" dirty="0" err="1"/>
              <a:t>biconexo</a:t>
            </a:r>
            <a:r>
              <a:rPr lang="pt-BR" dirty="0"/>
              <a:t> ou 2-conexo</a:t>
            </a:r>
          </a:p>
          <a:p>
            <a:pPr lvl="1"/>
            <a:r>
              <a:rPr lang="pt-BR" dirty="0"/>
              <a:t> se é conexo e não tem articulações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E7C3E3-4D15-48BF-B5F8-5A23137A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41" y="3517900"/>
            <a:ext cx="3627000" cy="2574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C904DCE-D84C-4FC1-90E4-B5F26300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59" y="3217201"/>
            <a:ext cx="3627000" cy="2574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162953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A24AF-8487-424E-9656-9359084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598E3-8EC6-4F53-8067-59A80756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 a implementação ou Implemente a busca de pontes em grafos.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4AFE33-4108-41DC-988F-ED6DA796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87" y="3142800"/>
            <a:ext cx="4347000" cy="32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61864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976206-D037-4A31-9731-80B694FE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65449"/>
            <a:ext cx="4635583" cy="213116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dirty="0">
                <a:solidFill>
                  <a:srgbClr val="FFFFFF"/>
                </a:solidFill>
              </a:rPr>
              <a:t>Para encontrar todas as pontes de um grafo</a:t>
            </a:r>
            <a:endParaRPr lang="pt-BR">
              <a:solidFill>
                <a:srgbClr val="FFFF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pt-BR" dirty="0">
                <a:solidFill>
                  <a:srgbClr val="FFFFFF"/>
                </a:solidFill>
              </a:rPr>
              <a:t>Primeiramente percorremos uma aresta.</a:t>
            </a:r>
            <a:endParaRPr lang="pt-BR">
              <a:solidFill>
                <a:srgbClr val="FFFF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pt-BR" dirty="0">
                <a:solidFill>
                  <a:srgbClr val="FFFFFF"/>
                </a:solidFill>
              </a:rPr>
              <a:t>Guardamos o vértice emergente e incidente.</a:t>
            </a:r>
            <a:endParaRPr lang="pt-BR">
              <a:solidFill>
                <a:srgbClr val="FFFF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pt-BR" dirty="0">
                <a:solidFill>
                  <a:srgbClr val="FFFFFF"/>
                </a:solidFill>
              </a:rPr>
              <a:t>Removemos a aresta.</a:t>
            </a:r>
            <a:endParaRPr lang="pt-BR">
              <a:solidFill>
                <a:srgbClr val="FFFFFF"/>
              </a:solidFill>
            </a:endParaRPr>
          </a:p>
          <a:p>
            <a:pPr lvl="1">
              <a:lnSpc>
                <a:spcPct val="110000"/>
              </a:lnSpc>
            </a:pPr>
            <a:r>
              <a:rPr lang="pt-BR" dirty="0">
                <a:solidFill>
                  <a:srgbClr val="FFFFFF"/>
                </a:solidFill>
              </a:rPr>
              <a:t>Verificamos se há outro caminho do vértice emergente até o incidente.</a:t>
            </a:r>
            <a:endParaRPr lang="pt-BR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BR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BR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BR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BR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BR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833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 de 1 busca por ponte 1 para 2.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 um caminho de 1 até 2 mesmo removendo uma aresta. Logo a aresta não é ponte.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FD615B-BAE9-4310-90C8-810118748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17" y="3117583"/>
            <a:ext cx="2475000" cy="2232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EB4E924-15B3-4925-8924-C8C2114E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147" y="3117583"/>
            <a:ext cx="2475000" cy="2232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F5F6B2-3A01-42FB-A310-97F36CAC4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585" y="3117583"/>
            <a:ext cx="2475000" cy="2232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CED025F-D6F0-4A7E-AB57-59BFD233D8B1}"/>
              </a:ext>
            </a:extLst>
          </p:cNvPr>
          <p:cNvSpPr/>
          <p:nvPr/>
        </p:nvSpPr>
        <p:spPr>
          <a:xfrm>
            <a:off x="3454400" y="4020344"/>
            <a:ext cx="5588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0C14C3D-A3B4-4CB4-82B0-44E246263E3A}"/>
              </a:ext>
            </a:extLst>
          </p:cNvPr>
          <p:cNvSpPr/>
          <p:nvPr/>
        </p:nvSpPr>
        <p:spPr>
          <a:xfrm>
            <a:off x="6896100" y="4020344"/>
            <a:ext cx="5334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657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Exemplo de 1 busca por ponte 1 para 3.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 um caminho de 1 até 3 mesmo removendo uma aresta. Logo a aresta não é ponte.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CED025F-D6F0-4A7E-AB57-59BFD233D8B1}"/>
              </a:ext>
            </a:extLst>
          </p:cNvPr>
          <p:cNvSpPr/>
          <p:nvPr/>
        </p:nvSpPr>
        <p:spPr>
          <a:xfrm>
            <a:off x="3454400" y="4020344"/>
            <a:ext cx="5588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0C14C3D-A3B4-4CB4-82B0-44E246263E3A}"/>
              </a:ext>
            </a:extLst>
          </p:cNvPr>
          <p:cNvSpPr/>
          <p:nvPr/>
        </p:nvSpPr>
        <p:spPr>
          <a:xfrm>
            <a:off x="6896100" y="4020344"/>
            <a:ext cx="5334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99A977-D3A5-45C1-A7D2-C65133B5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12" y="3084922"/>
            <a:ext cx="2475000" cy="2232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5F88DA-F517-4810-A843-6EA6B5B36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25" y="3117583"/>
            <a:ext cx="2475000" cy="2232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E43C4E2-9AA0-482A-8FA4-E7884BB67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838" y="3084922"/>
            <a:ext cx="2475000" cy="2232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33980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/>
          </a:bodyPr>
          <a:lstStyle/>
          <a:p>
            <a:r>
              <a:rPr lang="pt-BR" dirty="0"/>
              <a:t>Exemplo de 1 busca por ponte 3 para 5.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Não existe um caminho de 3 até 5. Logo a aresta é PONTE.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CED025F-D6F0-4A7E-AB57-59BFD233D8B1}"/>
              </a:ext>
            </a:extLst>
          </p:cNvPr>
          <p:cNvSpPr/>
          <p:nvPr/>
        </p:nvSpPr>
        <p:spPr>
          <a:xfrm>
            <a:off x="3454400" y="4020344"/>
            <a:ext cx="5588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A0C14C3D-A3B4-4CB4-82B0-44E246263E3A}"/>
              </a:ext>
            </a:extLst>
          </p:cNvPr>
          <p:cNvSpPr/>
          <p:nvPr/>
        </p:nvSpPr>
        <p:spPr>
          <a:xfrm>
            <a:off x="6896100" y="4020344"/>
            <a:ext cx="533400" cy="3611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A4EAAF5-202D-4F6A-8866-F29E63B3B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05" y="2793212"/>
            <a:ext cx="2098514" cy="255637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ED5F299-70DA-4E99-8634-FC135E1F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22" y="2793212"/>
            <a:ext cx="2205758" cy="268701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D9E610B-6549-4D65-9C7B-5A6A295B5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383" y="2793212"/>
            <a:ext cx="3945150" cy="215857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837620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Nesse caso podemos concluir que para achar uma ponte devemos percorrer com busca em profundidade logo que removemos um arco.</a:t>
            </a:r>
          </a:p>
          <a:p>
            <a:r>
              <a:rPr lang="pt-BR" dirty="0"/>
              <a:t>Caso encontrarmos um caminho do vértice emergente para o vértice incidente</a:t>
            </a:r>
          </a:p>
          <a:p>
            <a:pPr lvl="1"/>
            <a:r>
              <a:rPr lang="pt-BR" dirty="0"/>
              <a:t>NÃO é ponte</a:t>
            </a:r>
          </a:p>
          <a:p>
            <a:r>
              <a:rPr lang="pt-BR" dirty="0"/>
              <a:t>Caso não encontrarmos um caminho do vértice emergente para o vértice incidente</a:t>
            </a:r>
          </a:p>
          <a:p>
            <a:pPr lvl="1"/>
            <a:r>
              <a:rPr lang="pt-BR" dirty="0"/>
              <a:t>É ponte.</a:t>
            </a:r>
          </a:p>
          <a:p>
            <a:r>
              <a:rPr lang="pt-BR" dirty="0"/>
              <a:t>Propriedade: Quando removemos uma aresta ponte de um grafo conexo ele passa a ser um grafo desconexo.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54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B922C-5BA7-4973-B12F-71A509E4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D34D8D-9EE9-4659-8C22-7551A95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A93C16-1147-4EB3-B4E7-3C4310249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4779968-92AF-4B85-8C27-EBBFE1D699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2C43E18D-7024-4F17-A664-E23BFBC12B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CA2ACEBA-081B-4B0B-AFB1-C596B834F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2AFBB163-514B-493A-983F-8BE96848F9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7720326C-7DB1-4745-9015-3FA699085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01D5FBDC-A284-440B-8D5F-84287B0A25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517CE611-1CB0-442B-8998-98487209B0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EF0F0E46-9222-4FCF-A79E-9B4953C6F0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371A87C3-0804-4AB9-8EAD-FBFF597ED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89F39433-8BC3-48D6-B705-F951DBDAAB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AE671C9D-E91C-4143-A422-273B2F53F6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83A72EA3-8833-41C6-9333-6A04C1C08D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2C0D7AAB-DC9C-4B37-A50E-A7185DE92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6E7D9D6B-3455-4363-934B-FA2D682931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FFFCA54-2217-4DAE-B791-4A6CA7DE0B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E43BA5-C104-4FBB-B1C6-C210D3CC53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BDB2330-DF01-460D-83FB-00C37965C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51261093-9B7F-4406-B2F8-0F5BE7676A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9971E195-2AB6-4CB6-9BD7-A8407B5C8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A3D843E7-8A86-4676-9C98-DECE0DFF6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FAF42817-AB3E-40FA-997F-EAC1411F4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0ED3298-A6DC-4825-93B1-68DB8CB629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2B951778-3B6B-4BB9-9D89-2ED650C82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8F3ED9A8-A83F-463A-8C2E-E83977D9A9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9A0C113E-781D-4083-86C0-EC936092D2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B63D60EF-1E99-4D4C-BF11-AAF8ABEB86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50403E41-7079-49EA-8D0B-4F678552D9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3B2C458-4D37-49A0-A94E-D516E05C3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C1B10016-E0C4-4526-A466-9911541D26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D574C3F0-FC2B-43A3-94B2-75D305FBF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D92A5F66-F404-433B-BDBE-5E0DFF40D6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0A0BDF81-64CC-431D-81B1-A21938C0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42871530-50EC-42C2-879A-AE8154DAD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53AF2F2A-B148-4906-B90D-6E2223978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A79EAA4-6F5D-4A2C-B688-CD29C221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B9CE5833-22CF-4408-9338-4B7749FEA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316A985A-7ADD-4BEE-A7B6-E5B49E183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352CFA3F-5CFE-412E-9196-C966F3457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pic>
        <p:nvPicPr>
          <p:cNvPr id="54" name="Picture 2">
            <a:extLst>
              <a:ext uri="{FF2B5EF4-FFF2-40B4-BE49-F238E27FC236}">
                <a16:creationId xmlns:a16="http://schemas.microsoft.com/office/drawing/2014/main" id="{2FB01CCF-839B-4126-9BF9-132C64D8A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93092BC-F56D-4E2C-B1ED-6109174F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Bipartição do conjunto de vértices</a:t>
            </a:r>
          </a:p>
        </p:txBody>
      </p:sp>
      <p:sp useBgFill="1">
        <p:nvSpPr>
          <p:cNvPr id="56" name="Round Diagonal Corner Rectangle 6">
            <a:extLst>
              <a:ext uri="{FF2B5EF4-FFF2-40B4-BE49-F238E27FC236}">
                <a16:creationId xmlns:a16="http://schemas.microsoft.com/office/drawing/2014/main" id="{F2B1468C-8227-4785-8776-7BDBDDF08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B1D3FF-B025-4D2B-8686-3551F078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2018861"/>
            <a:ext cx="3178638" cy="2814817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6F979-1A1D-41F3-B121-24429430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lvl="1"/>
            <a:r>
              <a:rPr lang="pt-BR">
                <a:solidFill>
                  <a:srgbClr val="FFFFFF"/>
                </a:solidFill>
              </a:rPr>
              <a:t>Uma bipartição, ou bicoloração, de um grafo não-dirigido é uma coloração válida do grafo com duas cores. 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Portanto, uma bicoloração é uma atribuição de uma de duas cores — preto e vermelho, por exemplo — a cada vértice do grafo de tal modo que as duas pontas de cada aresta tenham cores diferentes.</a:t>
            </a:r>
          </a:p>
        </p:txBody>
      </p:sp>
    </p:spTree>
    <p:extLst>
      <p:ext uri="{BB962C8B-B14F-4D97-AF65-F5344CB8AC3E}">
        <p14:creationId xmlns:p14="http://schemas.microsoft.com/office/powerpoint/2010/main" val="2001834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E750-1E63-4E1C-BE7F-A2BCC7E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Pontes em grafos -</a:t>
            </a:r>
            <a:r>
              <a:rPr lang="pt-BR" sz="2400" dirty="0">
                <a:solidFill>
                  <a:srgbClr val="FFFFFF"/>
                </a:solidFill>
              </a:rPr>
              <a:t> tempo de processamento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CF21D-7D57-4DCB-A1CE-E64FA4D7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lista de adjacência o consumo de tempo de processamento é:</a:t>
            </a:r>
          </a:p>
          <a:p>
            <a:pPr lvl="1"/>
            <a:r>
              <a:rPr lang="pt-BR" dirty="0"/>
              <a:t>Tempo O = </a:t>
            </a:r>
            <a:r>
              <a:rPr lang="pt-BR" dirty="0" err="1"/>
              <a:t>qtdAresta</a:t>
            </a:r>
            <a:r>
              <a:rPr lang="pt-BR" dirty="0"/>
              <a:t>*(</a:t>
            </a:r>
            <a:r>
              <a:rPr lang="pt-BR" dirty="0" err="1"/>
              <a:t>qtdVertice</a:t>
            </a:r>
            <a:r>
              <a:rPr lang="pt-BR" dirty="0"/>
              <a:t> + </a:t>
            </a:r>
            <a:r>
              <a:rPr lang="pt-BR" dirty="0" err="1"/>
              <a:t>qtdAresta</a:t>
            </a:r>
            <a:r>
              <a:rPr lang="pt-BR" dirty="0"/>
              <a:t>)</a:t>
            </a:r>
          </a:p>
          <a:p>
            <a:r>
              <a:rPr lang="pt-BR" dirty="0"/>
              <a:t>Utilizando matriz de adjacência:</a:t>
            </a:r>
          </a:p>
          <a:p>
            <a:pPr lvl="1"/>
            <a:r>
              <a:rPr lang="pt-BR" dirty="0"/>
              <a:t>Tempo O = </a:t>
            </a:r>
            <a:r>
              <a:rPr lang="pt-BR" dirty="0" err="1"/>
              <a:t>qtdAresta</a:t>
            </a:r>
            <a:r>
              <a:rPr lang="pt-BR" dirty="0"/>
              <a:t>*(qtdVertice</a:t>
            </a:r>
            <a:r>
              <a:rPr lang="pt-BR" baseline="30000" dirty="0"/>
              <a:t>2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14746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E750-1E63-4E1C-BE7F-A2BCC7E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CF21D-7D57-4DCB-A1CE-E64FA4D7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articulação (</a:t>
            </a:r>
            <a:r>
              <a:rPr lang="pt-BR" dirty="0" err="1"/>
              <a:t>articulation</a:t>
            </a:r>
            <a:r>
              <a:rPr lang="pt-BR" dirty="0"/>
              <a:t> point) ou vértice de corte de um grafo é um vértice cuja remoção aumenta o número de componentes desconexos de um grafo.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B443CD-7E56-4DE8-99C0-32590770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30" y="3499644"/>
            <a:ext cx="6930000" cy="3186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389098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E750-1E63-4E1C-BE7F-A2BCC7E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CF21D-7D57-4DCB-A1CE-E64FA4D7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2" y="2198687"/>
            <a:ext cx="9905999" cy="3541714"/>
          </a:xfrm>
        </p:spPr>
        <p:txBody>
          <a:bodyPr/>
          <a:lstStyle/>
          <a:p>
            <a:r>
              <a:rPr lang="pt-BR" dirty="0"/>
              <a:t>Uma articulação = remoção de vértice</a:t>
            </a:r>
          </a:p>
          <a:p>
            <a:r>
              <a:rPr lang="pt-BR" dirty="0"/>
              <a:t>O vértice 4 é uma articulação.</a:t>
            </a:r>
          </a:p>
          <a:p>
            <a:r>
              <a:rPr lang="pt-BR" dirty="0"/>
              <a:t>Removendo 4 temos </a:t>
            </a:r>
          </a:p>
          <a:p>
            <a:pPr lvl="1"/>
            <a:r>
              <a:rPr lang="pt-BR" dirty="0"/>
              <a:t>duas partes.</a:t>
            </a:r>
          </a:p>
          <a:p>
            <a:r>
              <a:rPr lang="pt-BR" dirty="0"/>
              <a:t>Vértice parece um pivô.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4E0175-80F3-4AC6-9444-B9D215BB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400" y="3323544"/>
            <a:ext cx="6930000" cy="3186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788237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E750-1E63-4E1C-BE7F-A2BCC7E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CF21D-7D57-4DCB-A1CE-E64FA4D7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2" y="2198687"/>
            <a:ext cx="9905999" cy="3541714"/>
          </a:xfrm>
        </p:spPr>
        <p:txBody>
          <a:bodyPr/>
          <a:lstStyle/>
          <a:p>
            <a:r>
              <a:rPr lang="pt-BR" dirty="0"/>
              <a:t>Uma articulação = remoção de vértice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109B82-BAE3-4513-ACF4-0C3B9E98A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459" y="3167913"/>
            <a:ext cx="6930000" cy="3186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841287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C6E750-1E63-4E1C-BE7F-A2BCC7E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4CF21D-7D57-4DCB-A1CE-E64FA4D7C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512" y="2198687"/>
            <a:ext cx="9905999" cy="3541714"/>
          </a:xfrm>
        </p:spPr>
        <p:txBody>
          <a:bodyPr/>
          <a:lstStyle/>
          <a:p>
            <a:r>
              <a:rPr lang="pt-BR" dirty="0"/>
              <a:t>Vértice 3 é uma articulação?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46E8866-0FC6-49C1-BE46-C0E401BF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29" y="2911764"/>
            <a:ext cx="6930000" cy="3186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56102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3200" dirty="0"/>
          </a:p>
          <a:p>
            <a:r>
              <a:rPr lang="pt-BR" sz="3200" dirty="0"/>
              <a:t>Problema: encontrar as articulações de um grafo?</a:t>
            </a:r>
          </a:p>
        </p:txBody>
      </p:sp>
    </p:spTree>
    <p:extLst>
      <p:ext uri="{BB962C8B-B14F-4D97-AF65-F5344CB8AC3E}">
        <p14:creationId xmlns:p14="http://schemas.microsoft.com/office/powerpoint/2010/main" val="34322845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Problema: encontrar as articulações de um grafo.</a:t>
            </a:r>
          </a:p>
          <a:p>
            <a:pPr lvl="1"/>
            <a:r>
              <a:rPr lang="pt-BR" sz="2800" dirty="0"/>
              <a:t>Primeiro devemos selecionar um vértice</a:t>
            </a:r>
            <a:r>
              <a:rPr lang="pt-BR" sz="2600" dirty="0"/>
              <a:t>.</a:t>
            </a:r>
          </a:p>
          <a:p>
            <a:pPr lvl="1"/>
            <a:r>
              <a:rPr lang="pt-BR" sz="2600" dirty="0"/>
              <a:t>Logo devemos guardar todos os seus vizinhos</a:t>
            </a:r>
          </a:p>
          <a:p>
            <a:pPr lvl="1"/>
            <a:r>
              <a:rPr lang="pt-BR" sz="2600" dirty="0"/>
              <a:t>Posteriormente remove o vértice do grafo.</a:t>
            </a:r>
          </a:p>
          <a:p>
            <a:pPr lvl="1"/>
            <a:r>
              <a:rPr lang="pt-BR" sz="2600" dirty="0"/>
              <a:t>Busca um caminho de um dos vizinhos do vértice removido a todos os outros vizinho.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81445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Articulações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Problema: encontrar as articulações de um grafo.</a:t>
            </a:r>
          </a:p>
          <a:p>
            <a:pPr lvl="1"/>
            <a:r>
              <a:rPr lang="pt-BR" sz="2600" dirty="0"/>
              <a:t>Busca um caminho de um dos vizinhos do vértice removido a todos os outros vizinho.</a:t>
            </a:r>
          </a:p>
          <a:p>
            <a:pPr lvl="2"/>
            <a:r>
              <a:rPr lang="pt-BR" sz="2600" dirty="0"/>
              <a:t>Caso encontre um caminho. Vértice não é articulação.</a:t>
            </a:r>
          </a:p>
          <a:p>
            <a:pPr lvl="2"/>
            <a:r>
              <a:rPr lang="pt-BR" sz="2600" dirty="0"/>
              <a:t>Caso não encontre um caminho. Vértice é articulação.</a:t>
            </a:r>
          </a:p>
          <a:p>
            <a:pPr lvl="2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571467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/>
              <a:t>Articulações em grafos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152C3B-41F4-45F1-836A-2BFF7FD04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450" y="1147146"/>
            <a:ext cx="4104659" cy="220159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13AAA02-9020-4246-95BB-710729472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548540"/>
            <a:ext cx="4635583" cy="213116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pt-BR"/>
              <a:t>Exemplo 1</a:t>
            </a:r>
          </a:p>
          <a:p>
            <a:r>
              <a:rPr lang="pt-BR"/>
              <a:t>Vértice escolhido = 1</a:t>
            </a:r>
          </a:p>
          <a:p>
            <a:r>
              <a:rPr lang="pt-BR"/>
              <a:t>Vizinhos[ ] = {2,3}</a:t>
            </a:r>
          </a:p>
          <a:p>
            <a:r>
              <a:rPr lang="pt-BR"/>
              <a:t>Caminho 2 até 3</a:t>
            </a:r>
          </a:p>
          <a:p>
            <a:pPr marL="457200" lvl="1" indent="0">
              <a:buNone/>
            </a:pPr>
            <a:r>
              <a:rPr lang="pt-BR"/>
              <a:t>2 </a:t>
            </a:r>
            <a:r>
              <a:rPr lang="pt-BR">
                <a:sym typeface="Wingdings" panose="05000000000000000000" pitchFamily="2" charset="2"/>
              </a:rPr>
              <a:t> </a:t>
            </a:r>
            <a:r>
              <a:rPr lang="pt-BR"/>
              <a:t>4 </a:t>
            </a:r>
            <a:r>
              <a:rPr lang="pt-BR">
                <a:sym typeface="Wingdings" panose="05000000000000000000" pitchFamily="2" charset="2"/>
              </a:rPr>
              <a:t> </a:t>
            </a:r>
            <a:r>
              <a:rPr lang="pt-BR"/>
              <a:t>3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809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pt-BR"/>
              <a:t>Articulações em grafos</a:t>
            </a:r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E7E505-5AE7-4BEB-8604-063F7BEDC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182359"/>
            <a:ext cx="4635583" cy="21311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DE59695-2682-4DDD-B88F-C7F35BB28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548540"/>
            <a:ext cx="4635583" cy="213116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pt-BR"/>
              <a:t>Exemplo 2</a:t>
            </a:r>
          </a:p>
          <a:p>
            <a:r>
              <a:rPr lang="pt-BR"/>
              <a:t>Vértice escolhido = 3</a:t>
            </a:r>
          </a:p>
          <a:p>
            <a:r>
              <a:rPr lang="pt-BR"/>
              <a:t>Vizinhos[ ] = {1,4,5}</a:t>
            </a:r>
          </a:p>
          <a:p>
            <a:r>
              <a:rPr lang="pt-BR"/>
              <a:t>Caminho 1 até 4</a:t>
            </a:r>
          </a:p>
          <a:p>
            <a:pPr marL="457200" lvl="1" indent="0">
              <a:buNone/>
            </a:pPr>
            <a:r>
              <a:rPr lang="pt-BR"/>
              <a:t>1 </a:t>
            </a:r>
            <a:r>
              <a:rPr lang="pt-BR">
                <a:sym typeface="Wingdings" panose="05000000000000000000" pitchFamily="2" charset="2"/>
              </a:rPr>
              <a:t> 2</a:t>
            </a:r>
            <a:r>
              <a:rPr lang="pt-BR"/>
              <a:t> </a:t>
            </a:r>
            <a:r>
              <a:rPr lang="pt-BR">
                <a:sym typeface="Wingdings" panose="05000000000000000000" pitchFamily="2" charset="2"/>
              </a:rPr>
              <a:t> 4</a:t>
            </a:r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53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9BAE7-E7C8-4E1D-8399-82EFD6B4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Bipartição do conjunto de vértices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82D478-A83B-439B-81D2-22C0D4DE5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grafo não-dirigido é </a:t>
            </a:r>
            <a:r>
              <a:rPr lang="pt-BR" i="1" dirty="0"/>
              <a:t>bipartido</a:t>
            </a:r>
            <a:r>
              <a:rPr lang="pt-BR" dirty="0"/>
              <a:t>, ou </a:t>
            </a:r>
            <a:r>
              <a:rPr lang="pt-BR" i="1" dirty="0"/>
              <a:t>bicolorido</a:t>
            </a:r>
            <a:r>
              <a:rPr lang="pt-BR" dirty="0"/>
              <a:t>, se admite uma </a:t>
            </a:r>
            <a:r>
              <a:rPr lang="pt-BR" dirty="0" err="1"/>
              <a:t>bicoloração</a:t>
            </a:r>
            <a:r>
              <a:rPr lang="pt-BR" dirty="0"/>
              <a:t>.  </a:t>
            </a:r>
          </a:p>
          <a:p>
            <a:r>
              <a:rPr lang="pt-BR" cap="small" dirty="0">
                <a:hlinkClick r:id="rId2"/>
              </a:rPr>
              <a:t>Problema</a:t>
            </a:r>
            <a:r>
              <a:rPr lang="pt-BR" cap="small" dirty="0"/>
              <a:t> da bipartição:</a:t>
            </a:r>
            <a:r>
              <a:rPr lang="pt-BR" dirty="0"/>
              <a:t> Decidir se um dado grafo não-dirigido é bipartido.</a:t>
            </a:r>
          </a:p>
          <a:p>
            <a:r>
              <a:rPr lang="pt-BR" dirty="0"/>
              <a:t>Exemplo Aplicação: </a:t>
            </a:r>
          </a:p>
          <a:p>
            <a:pPr lvl="1"/>
            <a:r>
              <a:rPr lang="pt-BR" dirty="0"/>
              <a:t>Uma indústria química tem dois galpões para armazenar seu estoque de reagentes. Por segurança, certos pares de reagentes devem ficar separados. É possível distribuir os reagentes pelos dois galpões de modo a separar os que são incompatíveis?</a:t>
            </a:r>
          </a:p>
        </p:txBody>
      </p:sp>
    </p:spTree>
    <p:extLst>
      <p:ext uri="{BB962C8B-B14F-4D97-AF65-F5344CB8AC3E}">
        <p14:creationId xmlns:p14="http://schemas.microsoft.com/office/powerpoint/2010/main" val="3348000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D045ED-59C2-41DC-B4AA-FE3B7B3E2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pt-BR" sz="2800">
                <a:solidFill>
                  <a:srgbClr val="FFFFFF"/>
                </a:solidFill>
              </a:rPr>
              <a:t>Articulações em grafos</a:t>
            </a:r>
          </a:p>
        </p:txBody>
      </p:sp>
      <p:sp useBgFill="1">
        <p:nvSpPr>
          <p:cNvPr id="5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1E0689-212C-425B-A5E6-A88C08343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021215"/>
            <a:ext cx="6112382" cy="281010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94AA1E-5BC4-4CA8-A04E-8C231EA1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800">
                <a:solidFill>
                  <a:srgbClr val="FFFFFF"/>
                </a:solidFill>
              </a:rPr>
              <a:t>Exemplo 2</a:t>
            </a:r>
          </a:p>
          <a:p>
            <a:pPr>
              <a:lnSpc>
                <a:spcPct val="110000"/>
              </a:lnSpc>
            </a:pPr>
            <a:r>
              <a:rPr lang="pt-BR" sz="1800">
                <a:solidFill>
                  <a:srgbClr val="FFFFFF"/>
                </a:solidFill>
              </a:rPr>
              <a:t>Vértice escolhido = 3</a:t>
            </a:r>
          </a:p>
          <a:p>
            <a:pPr>
              <a:lnSpc>
                <a:spcPct val="110000"/>
              </a:lnSpc>
            </a:pPr>
            <a:r>
              <a:rPr lang="pt-BR" sz="1800">
                <a:solidFill>
                  <a:srgbClr val="FFFFFF"/>
                </a:solidFill>
              </a:rPr>
              <a:t>Vizinhos[ ] = {1,4,5}</a:t>
            </a:r>
          </a:p>
          <a:p>
            <a:pPr>
              <a:lnSpc>
                <a:spcPct val="110000"/>
              </a:lnSpc>
            </a:pPr>
            <a:r>
              <a:rPr lang="pt-BR" sz="1800">
                <a:solidFill>
                  <a:srgbClr val="FFFFFF"/>
                </a:solidFill>
              </a:rPr>
              <a:t>Caminho 4 até 5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pt-BR" sz="1800" dirty="0">
                <a:solidFill>
                  <a:srgbClr val="FFFFFF"/>
                </a:solidFill>
              </a:rPr>
              <a:t>4 </a:t>
            </a:r>
            <a:r>
              <a:rPr lang="pt-BR" sz="1800" dirty="0">
                <a:solidFill>
                  <a:srgbClr val="FFFFFF"/>
                </a:solidFill>
                <a:sym typeface="Wingdings" panose="05000000000000000000" pitchFamily="2" charset="2"/>
              </a:rPr>
              <a:t> 2</a:t>
            </a:r>
            <a:r>
              <a:rPr lang="pt-BR" sz="1800" dirty="0">
                <a:solidFill>
                  <a:srgbClr val="FFFFFF"/>
                </a:solidFill>
              </a:rPr>
              <a:t> </a:t>
            </a:r>
            <a:r>
              <a:rPr lang="pt-BR" sz="1800" dirty="0">
                <a:solidFill>
                  <a:srgbClr val="FFFFFF"/>
                </a:solidFill>
                <a:sym typeface="Wingdings" panose="05000000000000000000" pitchFamily="2" charset="2"/>
              </a:rPr>
              <a:t> 1 erro</a:t>
            </a:r>
            <a:endParaRPr lang="pt-BR" sz="180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pt-BR" sz="1800" dirty="0">
                <a:solidFill>
                  <a:srgbClr val="FFFFFF"/>
                </a:solidFill>
                <a:sym typeface="Wingdings" panose="05000000000000000000" pitchFamily="2" charset="2"/>
              </a:rPr>
              <a:t>4  6  7  10  11  9  8 erro</a:t>
            </a:r>
            <a:endParaRPr lang="pt-BR" sz="1800">
              <a:solidFill>
                <a:srgbClr val="FFFFFF"/>
              </a:solidFill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pt-BR" sz="1800">
                <a:solidFill>
                  <a:srgbClr val="FFFFFF"/>
                </a:solidFill>
                <a:sym typeface="Wingdings" panose="05000000000000000000" pitchFamily="2" charset="2"/>
              </a:rPr>
              <a:t>Portanto vértice 3 é vértice de articulação</a:t>
            </a:r>
            <a:endParaRPr lang="pt-BR" sz="180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pt-BR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6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51EA5-9C05-424C-9082-4E2350C1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FF"/>
                </a:solidFill>
              </a:rPr>
              <a:t>Articulações em grafos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37E38-CE5C-42CD-B57C-0D4744E9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grafo é </a:t>
            </a:r>
            <a:r>
              <a:rPr lang="pt-BR" dirty="0" err="1"/>
              <a:t>biconexo</a:t>
            </a:r>
            <a:r>
              <a:rPr lang="pt-BR" dirty="0"/>
              <a:t> ou 2-conexo</a:t>
            </a:r>
          </a:p>
          <a:p>
            <a:pPr lvl="1"/>
            <a:r>
              <a:rPr lang="pt-BR" dirty="0"/>
              <a:t> se é conexo e não tem articulações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E7C3E3-4D15-48BF-B5F8-5A23137A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41" y="3517900"/>
            <a:ext cx="3627000" cy="257400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C904DCE-D84C-4FC1-90E4-B5F263009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259" y="3217201"/>
            <a:ext cx="3627000" cy="2574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54859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664B-C585-4789-81FB-2C23E11A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Algoritmo de bipartição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DF2C985D-89D6-4143-897B-617C531AA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3" y="2543962"/>
            <a:ext cx="2066138" cy="221695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C101A-A9BD-44CE-98CB-4E54C6B7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893" y="2249487"/>
            <a:ext cx="7427518" cy="3541714"/>
          </a:xfrm>
        </p:spPr>
        <p:txBody>
          <a:bodyPr>
            <a:normAutofit/>
          </a:bodyPr>
          <a:lstStyle/>
          <a:p>
            <a:r>
              <a:rPr lang="pt-BR" dirty="0"/>
              <a:t>Exercício 1.  </a:t>
            </a:r>
          </a:p>
          <a:p>
            <a:pPr lvl="1"/>
            <a:r>
              <a:rPr lang="pt-BR" dirty="0"/>
              <a:t>Aplique a função </a:t>
            </a:r>
            <a:r>
              <a:rPr lang="pt-BR" dirty="0" err="1"/>
              <a:t>GRAPHtwoColor</a:t>
            </a:r>
            <a:r>
              <a:rPr lang="pt-BR" dirty="0"/>
              <a:t>() ao grafo da figura. </a:t>
            </a:r>
          </a:p>
          <a:p>
            <a:pPr lvl="1"/>
            <a:r>
              <a:rPr lang="pt-BR" dirty="0"/>
              <a:t>Suponha que as listas de adjacência de todos os vértices estão em ordem crescente. Veja o rastreamento da execução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867692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0664B-C585-4789-81FB-2C23E11A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Algoritmo de bipartição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0A7173-FF54-4E05-93D3-7F81015CD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506347"/>
            <a:ext cx="2106457" cy="182998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C101A-A9BD-44CE-98CB-4E54C6B7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503" y="2249487"/>
            <a:ext cx="7634908" cy="3541714"/>
          </a:xfrm>
        </p:spPr>
        <p:txBody>
          <a:bodyPr>
            <a:normAutofit/>
          </a:bodyPr>
          <a:lstStyle/>
          <a:p>
            <a:r>
              <a:rPr lang="pt-BR" dirty="0"/>
              <a:t>Exercício 2.  </a:t>
            </a:r>
          </a:p>
          <a:p>
            <a:r>
              <a:rPr lang="pt-BR" dirty="0"/>
              <a:t>Aplique a função </a:t>
            </a:r>
            <a:r>
              <a:rPr lang="pt-BR" dirty="0" err="1"/>
              <a:t>GRAPHtwoColor</a:t>
            </a:r>
            <a:r>
              <a:rPr lang="pt-BR" dirty="0"/>
              <a:t>() ao grafo definido pelas listas de adjacência ao lado. (Imagine que os vértices da figura estão numerados no sentido horário a partir do nordeste.)</a:t>
            </a:r>
          </a:p>
        </p:txBody>
      </p:sp>
    </p:spTree>
    <p:extLst>
      <p:ext uri="{BB962C8B-B14F-4D97-AF65-F5344CB8AC3E}">
        <p14:creationId xmlns:p14="http://schemas.microsoft.com/office/powerpoint/2010/main" val="27296759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ABEC2-6CB8-4F3B-A265-73F3AA35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0F78CC-528A-453F-B73A-5F8D3CBF8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pPr marL="457200" indent="-457200">
              <a:buFont typeface="+mj-lt"/>
              <a:buAutoNum type="arabicPeriod" startAt="3"/>
            </a:pPr>
            <a:r>
              <a:rPr lang="pt-BR" dirty="0"/>
              <a:t>Cubo.  Mostre que, para qualquer n, o cubo de dimensão n é bicolorido.</a:t>
            </a:r>
          </a:p>
        </p:txBody>
      </p:sp>
    </p:spTree>
    <p:extLst>
      <p:ext uri="{BB962C8B-B14F-4D97-AF65-F5344CB8AC3E}">
        <p14:creationId xmlns:p14="http://schemas.microsoft.com/office/powerpoint/2010/main" val="29779366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A24AF-8487-424E-9656-93590840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598E3-8EC6-4F53-8067-59A80756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 a implementação ou Implemente a busca de pontes em grafos.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4AFE33-4108-41DC-988F-ED6DA796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87" y="3142800"/>
            <a:ext cx="4347000" cy="3258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553403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3DB1F-D73B-B966-EE98-177D5D69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3019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Fim aula 4</a:t>
            </a:r>
          </a:p>
          <a:p>
            <a:pPr marL="0" indent="0" algn="ctr">
              <a:buNone/>
            </a:pPr>
            <a:endParaRPr lang="pt-BR" sz="4000" dirty="0"/>
          </a:p>
          <a:p>
            <a:pPr algn="l"/>
            <a:r>
              <a:rPr lang="pt-BR" b="1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Aplicações</a:t>
            </a:r>
          </a:p>
          <a:p>
            <a:pPr marL="457200" lvl="1" indent="0">
              <a:buNone/>
            </a:pPr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- Grafos bipartidos e ciclos ímpares;</a:t>
            </a:r>
          </a:p>
          <a:p>
            <a:pPr marL="457200" lvl="1" indent="0">
              <a:buNone/>
            </a:pPr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- Pontes em grafos;</a:t>
            </a:r>
          </a:p>
          <a:p>
            <a:pPr marL="457200" lvl="1" indent="0">
              <a:buNone/>
            </a:pPr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- Articulações em grafos.</a:t>
            </a:r>
            <a:endParaRPr lang="pt-BR" sz="2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63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4DC35-CDC2-4C6B-900B-20D3A437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bipartição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65230-4A1D-4DA4-A4DD-DD080EAB1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seguinte algoritmo recursivo A decide se um grafo não-dirigido conexo G admite </a:t>
            </a:r>
            <a:r>
              <a:rPr lang="pt-BR" dirty="0" err="1"/>
              <a:t>bicoloração</a:t>
            </a:r>
            <a:r>
              <a:rPr lang="pt-BR" dirty="0"/>
              <a:t>. </a:t>
            </a:r>
          </a:p>
          <a:p>
            <a:r>
              <a:rPr lang="pt-BR" dirty="0"/>
              <a:t>O algoritmo é bastante simples.</a:t>
            </a:r>
          </a:p>
          <a:p>
            <a:pPr lvl="1"/>
            <a:r>
              <a:rPr lang="pt-BR" dirty="0"/>
              <a:t> Ele supõe dada uma </a:t>
            </a:r>
            <a:r>
              <a:rPr lang="pt-BR" dirty="0" err="1"/>
              <a:t>bicoloração</a:t>
            </a:r>
            <a:r>
              <a:rPr lang="pt-BR" dirty="0"/>
              <a:t> incompleta de G, que pode ser vazia.</a:t>
            </a:r>
          </a:p>
          <a:p>
            <a:pPr lvl="1"/>
            <a:r>
              <a:rPr lang="pt-BR" dirty="0"/>
              <a:t>O algoritmo recebe um vértice incolor v e uma cor c e decide — sim ou não — se existe uma </a:t>
            </a:r>
            <a:r>
              <a:rPr lang="pt-BR" dirty="0" err="1"/>
              <a:t>bicoloração</a:t>
            </a:r>
            <a:r>
              <a:rPr lang="pt-BR" dirty="0"/>
              <a:t> (completa) de G que estende a </a:t>
            </a:r>
            <a:r>
              <a:rPr lang="pt-BR" dirty="0" err="1"/>
              <a:t>bicoloração</a:t>
            </a:r>
            <a:r>
              <a:rPr lang="pt-BR" dirty="0"/>
              <a:t> incompleta e atribui cor c a v:</a:t>
            </a:r>
          </a:p>
        </p:txBody>
      </p:sp>
    </p:spTree>
    <p:extLst>
      <p:ext uri="{BB962C8B-B14F-4D97-AF65-F5344CB8AC3E}">
        <p14:creationId xmlns:p14="http://schemas.microsoft.com/office/powerpoint/2010/main" val="23694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4DC35-CDC2-4C6B-900B-20D3A437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bipartição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65230-4A1D-4DA4-A4DD-DD080EAB1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A(v, c)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atribua cor c a v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se algum vizinho colorido de v tem cor c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então  diga “não atribui a cor c”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senão 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se A(w, 1−c) diz não para algum vizinho incolor w de v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então diga “não atribui a cor c”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senão diga “sim atribui a cor c”</a:t>
            </a:r>
          </a:p>
        </p:txBody>
      </p:sp>
    </p:spTree>
    <p:extLst>
      <p:ext uri="{BB962C8B-B14F-4D97-AF65-F5344CB8AC3E}">
        <p14:creationId xmlns:p14="http://schemas.microsoft.com/office/powerpoint/2010/main" val="193243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A64DC35-CDC2-4C6B-900B-20D3A437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FFFF"/>
                </a:solidFill>
              </a:rPr>
              <a:t>Algoritmo de bipartição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F65230-4A1D-4DA4-A4DD-DD080EAB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>
                <a:solidFill>
                  <a:srgbClr val="FFFFFF"/>
                </a:solidFill>
              </a:rPr>
              <a:t>A seguinte função implementa o algoritmo para qualquer grafo não-dirigido, conexo ou não. </a:t>
            </a:r>
          </a:p>
          <a:p>
            <a:pPr marL="0" indent="0">
              <a:buNone/>
            </a:pPr>
            <a:r>
              <a:rPr lang="pt-BR" sz="1400">
                <a:solidFill>
                  <a:srgbClr val="FFFFFF"/>
                </a:solidFill>
              </a:rPr>
              <a:t>A função tenta produzir uma bicoloração dos vértices fazendo uma </a:t>
            </a:r>
            <a:r>
              <a:rPr lang="pt-BR" sz="1400">
                <a:solidFill>
                  <a:srgbClr val="FFFFFF"/>
                </a:solidFill>
                <a:hlinkClick r:id="rId3"/>
              </a:rPr>
              <a:t>busca em profundidade</a:t>
            </a:r>
            <a:r>
              <a:rPr lang="pt-BR" sz="1400">
                <a:solidFill>
                  <a:srgbClr val="FFFFFF"/>
                </a:solidFill>
              </a:rPr>
              <a:t>. </a:t>
            </a:r>
          </a:p>
          <a:p>
            <a:pPr marL="0" indent="0">
              <a:buNone/>
            </a:pPr>
            <a:r>
              <a:rPr lang="pt-BR" sz="1400">
                <a:solidFill>
                  <a:srgbClr val="FFFFFF"/>
                </a:solidFill>
              </a:rPr>
              <a:t>Ela só fracassa se o grafo não tem bicoloração alguma.</a:t>
            </a:r>
            <a:endParaRPr lang="pt-BR" sz="140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C817BEF8-2952-445D-8C5F-78DFB6108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176" y="643467"/>
            <a:ext cx="4453248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04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B633F-341B-4DA5-A14B-059B870A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Circuitos Ímpares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B6484C-7309-4331-95DB-5BACC17F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 </a:t>
            </a:r>
            <a:r>
              <a:rPr lang="pt-BR" dirty="0">
                <a:hlinkClick r:id="rId2"/>
              </a:rPr>
              <a:t>circuito</a:t>
            </a:r>
            <a:r>
              <a:rPr lang="pt-BR" dirty="0"/>
              <a:t> num grafo não-dirigido é </a:t>
            </a:r>
            <a:r>
              <a:rPr lang="pt-BR" i="1" dirty="0"/>
              <a:t>ímpar</a:t>
            </a:r>
            <a:r>
              <a:rPr lang="pt-BR" dirty="0"/>
              <a:t> (= </a:t>
            </a:r>
            <a:r>
              <a:rPr lang="pt-BR" i="1" dirty="0" err="1"/>
              <a:t>odd</a:t>
            </a:r>
            <a:r>
              <a:rPr lang="pt-BR" dirty="0"/>
              <a:t>) se seu </a:t>
            </a:r>
            <a:r>
              <a:rPr lang="pt-BR" dirty="0">
                <a:hlinkClick r:id="rId3"/>
              </a:rPr>
              <a:t>comprimento</a:t>
            </a:r>
            <a:r>
              <a:rPr lang="pt-BR" dirty="0"/>
              <a:t> for um número ímpar.</a:t>
            </a:r>
          </a:p>
          <a:p>
            <a:pPr lvl="1"/>
            <a:r>
              <a:rPr lang="pt-BR" dirty="0"/>
              <a:t>Diz-se comprimento o número de arestas</a:t>
            </a:r>
          </a:p>
          <a:p>
            <a:pPr lvl="1"/>
            <a:r>
              <a:rPr lang="pt-BR" dirty="0"/>
              <a:t> Se um grafo tem um circuito ímpar, então é </a:t>
            </a:r>
            <a:r>
              <a:rPr lang="pt-BR" dirty="0">
                <a:hlinkClick r:id="rId4"/>
              </a:rPr>
              <a:t>óbvio</a:t>
            </a:r>
            <a:r>
              <a:rPr lang="pt-BR" dirty="0"/>
              <a:t> que não admite bipartição. </a:t>
            </a:r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ACFBF1D-297A-4AB9-8105-0D61C98D4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985" y="4397535"/>
            <a:ext cx="1765828" cy="184194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57B627E-0717-4781-8103-1FB537C09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126" y="4174594"/>
            <a:ext cx="2759034" cy="2683406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530313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2035</Words>
  <Application>Microsoft Office PowerPoint</Application>
  <PresentationFormat>Widescreen</PresentationFormat>
  <Paragraphs>295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1" baseType="lpstr">
      <vt:lpstr>Arial</vt:lpstr>
      <vt:lpstr>Courier New</vt:lpstr>
      <vt:lpstr>Tw Cen MT</vt:lpstr>
      <vt:lpstr>Wingdings</vt:lpstr>
      <vt:lpstr>Circuito</vt:lpstr>
      <vt:lpstr>Teoria dos Grafos – 60 horas</vt:lpstr>
      <vt:lpstr>Plano de ensino</vt:lpstr>
      <vt:lpstr>Grafos bipartidos</vt:lpstr>
      <vt:lpstr>Bipartição do conjunto de vértices</vt:lpstr>
      <vt:lpstr>Bipartição do conjunto de vértices</vt:lpstr>
      <vt:lpstr>Algoritmo de bipartição</vt:lpstr>
      <vt:lpstr>Algoritmo de bipartição</vt:lpstr>
      <vt:lpstr>Algoritmo de bipartição</vt:lpstr>
      <vt:lpstr>Circuitos Ímpares</vt:lpstr>
      <vt:lpstr>Circuitos Ímpares</vt:lpstr>
      <vt:lpstr>Circuitos Ímpares</vt:lpstr>
      <vt:lpstr>Circuitos Ímpares</vt:lpstr>
      <vt:lpstr>Pontes em grafos</vt:lpstr>
      <vt:lpstr>Pontes em grafos</vt:lpstr>
      <vt:lpstr>Pontes em grafos</vt:lpstr>
      <vt:lpstr>Pontes em grafos</vt:lpstr>
      <vt:lpstr>Pontes em grafos</vt:lpstr>
      <vt:lpstr>Pontes em grafos</vt:lpstr>
      <vt:lpstr>Pontes em grafos</vt:lpstr>
      <vt:lpstr>Pontes em grafos</vt:lpstr>
      <vt:lpstr>Pontes em grafos</vt:lpstr>
      <vt:lpstr>Pontes em grafos - tempo de processamento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Exercícios</vt:lpstr>
      <vt:lpstr>Pontes em grafos</vt:lpstr>
      <vt:lpstr>Pontes em grafos</vt:lpstr>
      <vt:lpstr>Pontes em grafos</vt:lpstr>
      <vt:lpstr>Pontes em grafos</vt:lpstr>
      <vt:lpstr>Pontes em grafos</vt:lpstr>
      <vt:lpstr>Pontes em grafos - tempo de processamento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Articulações em grafos</vt:lpstr>
      <vt:lpstr>Algoritmo de bipartição</vt:lpstr>
      <vt:lpstr>Algoritmo de bipartição</vt:lpstr>
      <vt:lpstr>Exercícios 1</vt:lpstr>
      <vt:lpstr>Exercícios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dos Grafos – 60 horas</dc:title>
  <dc:creator>Juliano</dc:creator>
  <cp:lastModifiedBy>JULIANO RATUSZNEI</cp:lastModifiedBy>
  <cp:revision>15</cp:revision>
  <dcterms:created xsi:type="dcterms:W3CDTF">2020-03-13T08:04:38Z</dcterms:created>
  <dcterms:modified xsi:type="dcterms:W3CDTF">2024-02-04T21:45:21Z</dcterms:modified>
</cp:coreProperties>
</file>