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48" r:id="rId2"/>
    <p:sldId id="307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29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AE2D1-F72F-46B6-8220-9E3D1F89EDAE}" type="doc">
      <dgm:prSet loTypeId="urn:microsoft.com/office/officeart/2005/8/layout/hierarchy1" loCatId="hierarchy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D33F023-EB56-4FD3-9AB5-04639D1A91EB}">
      <dgm:prSet/>
      <dgm:spPr/>
      <dgm:t>
        <a:bodyPr/>
        <a:lstStyle/>
        <a:p>
          <a:r>
            <a:rPr lang="pt-BR"/>
            <a:t>Como provar que um dado grafo </a:t>
          </a:r>
          <a:r>
            <a:rPr lang="pt-BR" i="1"/>
            <a:t>não</a:t>
          </a:r>
          <a:r>
            <a:rPr lang="pt-BR"/>
            <a:t> é </a:t>
          </a:r>
          <a:r>
            <a:rPr lang="pt-BR" i="1"/>
            <a:t>k</a:t>
          </a:r>
          <a:r>
            <a:rPr lang="pt-BR"/>
            <a:t>-colorível? </a:t>
          </a:r>
          <a:endParaRPr lang="en-US"/>
        </a:p>
      </dgm:t>
    </dgm:pt>
    <dgm:pt modelId="{0959FF62-D31E-42EC-BF31-13C0F6B4BA0A}" type="parTrans" cxnId="{625E55BB-79E6-4651-8F83-7AC8BE58F729}">
      <dgm:prSet/>
      <dgm:spPr/>
      <dgm:t>
        <a:bodyPr/>
        <a:lstStyle/>
        <a:p>
          <a:endParaRPr lang="en-US"/>
        </a:p>
      </dgm:t>
    </dgm:pt>
    <dgm:pt modelId="{8A91E041-1094-4132-B612-26E1E2218FBD}" type="sibTrans" cxnId="{625E55BB-79E6-4651-8F83-7AC8BE58F729}">
      <dgm:prSet/>
      <dgm:spPr/>
      <dgm:t>
        <a:bodyPr/>
        <a:lstStyle/>
        <a:p>
          <a:endParaRPr lang="en-US"/>
        </a:p>
      </dgm:t>
    </dgm:pt>
    <dgm:pt modelId="{5485A08D-EE1F-4C84-978A-D2D5B91244F9}">
      <dgm:prSet/>
      <dgm:spPr/>
      <dgm:t>
        <a:bodyPr/>
        <a:lstStyle/>
        <a:p>
          <a:r>
            <a:rPr lang="pt-BR" dirty="0"/>
            <a:t>Essa questão é a base da dificuldade do problema da coloração.</a:t>
          </a:r>
          <a:endParaRPr lang="en-US" dirty="0"/>
        </a:p>
      </dgm:t>
    </dgm:pt>
    <dgm:pt modelId="{61F7231C-4231-46DA-87A3-96259ACA5F70}" type="parTrans" cxnId="{BB4D0879-5A2B-46D4-AC92-98A873E28979}">
      <dgm:prSet/>
      <dgm:spPr/>
      <dgm:t>
        <a:bodyPr/>
        <a:lstStyle/>
        <a:p>
          <a:endParaRPr lang="en-US"/>
        </a:p>
      </dgm:t>
    </dgm:pt>
    <dgm:pt modelId="{FC07A211-E754-4E20-96C6-B1A589406CE7}" type="sibTrans" cxnId="{BB4D0879-5A2B-46D4-AC92-98A873E28979}">
      <dgm:prSet/>
      <dgm:spPr/>
      <dgm:t>
        <a:bodyPr/>
        <a:lstStyle/>
        <a:p>
          <a:endParaRPr lang="en-US"/>
        </a:p>
      </dgm:t>
    </dgm:pt>
    <dgm:pt modelId="{B60590F5-137F-4394-9C2A-8F4AA3D01524}" type="pres">
      <dgm:prSet presAssocID="{025AE2D1-F72F-46B6-8220-9E3D1F89ED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E45115-1033-474D-9523-B31196A607FF}" type="pres">
      <dgm:prSet presAssocID="{7D33F023-EB56-4FD3-9AB5-04639D1A91EB}" presName="hierRoot1" presStyleCnt="0"/>
      <dgm:spPr/>
    </dgm:pt>
    <dgm:pt modelId="{04F6484D-E57C-45B2-A219-D29F147055E3}" type="pres">
      <dgm:prSet presAssocID="{7D33F023-EB56-4FD3-9AB5-04639D1A91EB}" presName="composite" presStyleCnt="0"/>
      <dgm:spPr/>
    </dgm:pt>
    <dgm:pt modelId="{E4CEF170-EE9B-4FFA-A8CC-1335BB2CB67F}" type="pres">
      <dgm:prSet presAssocID="{7D33F023-EB56-4FD3-9AB5-04639D1A91EB}" presName="background" presStyleLbl="node0" presStyleIdx="0" presStyleCnt="2"/>
      <dgm:spPr/>
    </dgm:pt>
    <dgm:pt modelId="{A33D3F70-FD8B-48BA-A9A4-D4032C115A75}" type="pres">
      <dgm:prSet presAssocID="{7D33F023-EB56-4FD3-9AB5-04639D1A91EB}" presName="text" presStyleLbl="fgAcc0" presStyleIdx="0" presStyleCnt="2">
        <dgm:presLayoutVars>
          <dgm:chPref val="3"/>
        </dgm:presLayoutVars>
      </dgm:prSet>
      <dgm:spPr/>
    </dgm:pt>
    <dgm:pt modelId="{648658C6-14A3-4874-BC8E-9008C1B0F0DA}" type="pres">
      <dgm:prSet presAssocID="{7D33F023-EB56-4FD3-9AB5-04639D1A91EB}" presName="hierChild2" presStyleCnt="0"/>
      <dgm:spPr/>
    </dgm:pt>
    <dgm:pt modelId="{FE802420-D12C-4001-9B8A-0D816C2EC63E}" type="pres">
      <dgm:prSet presAssocID="{5485A08D-EE1F-4C84-978A-D2D5B91244F9}" presName="hierRoot1" presStyleCnt="0"/>
      <dgm:spPr/>
    </dgm:pt>
    <dgm:pt modelId="{7436640A-5AE9-4C5A-B1BE-F1D0D2875814}" type="pres">
      <dgm:prSet presAssocID="{5485A08D-EE1F-4C84-978A-D2D5B91244F9}" presName="composite" presStyleCnt="0"/>
      <dgm:spPr/>
    </dgm:pt>
    <dgm:pt modelId="{A896DA94-868D-47BA-BC96-E54EFA6138B3}" type="pres">
      <dgm:prSet presAssocID="{5485A08D-EE1F-4C84-978A-D2D5B91244F9}" presName="background" presStyleLbl="node0" presStyleIdx="1" presStyleCnt="2"/>
      <dgm:spPr/>
    </dgm:pt>
    <dgm:pt modelId="{C4429CE0-4A92-495C-ABF1-55D0161131B0}" type="pres">
      <dgm:prSet presAssocID="{5485A08D-EE1F-4C84-978A-D2D5B91244F9}" presName="text" presStyleLbl="fgAcc0" presStyleIdx="1" presStyleCnt="2">
        <dgm:presLayoutVars>
          <dgm:chPref val="3"/>
        </dgm:presLayoutVars>
      </dgm:prSet>
      <dgm:spPr/>
    </dgm:pt>
    <dgm:pt modelId="{295B5E4E-E92B-4D5B-BD61-C94D9D475509}" type="pres">
      <dgm:prSet presAssocID="{5485A08D-EE1F-4C84-978A-D2D5B91244F9}" presName="hierChild2" presStyleCnt="0"/>
      <dgm:spPr/>
    </dgm:pt>
  </dgm:ptLst>
  <dgm:cxnLst>
    <dgm:cxn modelId="{DF3A6569-C54A-4811-8B9E-0DD7EA647E4A}" type="presOf" srcId="{025AE2D1-F72F-46B6-8220-9E3D1F89EDAE}" destId="{B60590F5-137F-4394-9C2A-8F4AA3D01524}" srcOrd="0" destOrd="0" presId="urn:microsoft.com/office/officeart/2005/8/layout/hierarchy1"/>
    <dgm:cxn modelId="{F8666677-0793-42D9-B574-570F29D5CA68}" type="presOf" srcId="{7D33F023-EB56-4FD3-9AB5-04639D1A91EB}" destId="{A33D3F70-FD8B-48BA-A9A4-D4032C115A75}" srcOrd="0" destOrd="0" presId="urn:microsoft.com/office/officeart/2005/8/layout/hierarchy1"/>
    <dgm:cxn modelId="{BB4D0879-5A2B-46D4-AC92-98A873E28979}" srcId="{025AE2D1-F72F-46B6-8220-9E3D1F89EDAE}" destId="{5485A08D-EE1F-4C84-978A-D2D5B91244F9}" srcOrd="1" destOrd="0" parTransId="{61F7231C-4231-46DA-87A3-96259ACA5F70}" sibTransId="{FC07A211-E754-4E20-96C6-B1A589406CE7}"/>
    <dgm:cxn modelId="{625E55BB-79E6-4651-8F83-7AC8BE58F729}" srcId="{025AE2D1-F72F-46B6-8220-9E3D1F89EDAE}" destId="{7D33F023-EB56-4FD3-9AB5-04639D1A91EB}" srcOrd="0" destOrd="0" parTransId="{0959FF62-D31E-42EC-BF31-13C0F6B4BA0A}" sibTransId="{8A91E041-1094-4132-B612-26E1E2218FBD}"/>
    <dgm:cxn modelId="{EB54E4D3-8439-41F4-953D-4AA6FF1C028B}" type="presOf" srcId="{5485A08D-EE1F-4C84-978A-D2D5B91244F9}" destId="{C4429CE0-4A92-495C-ABF1-55D0161131B0}" srcOrd="0" destOrd="0" presId="urn:microsoft.com/office/officeart/2005/8/layout/hierarchy1"/>
    <dgm:cxn modelId="{EEF2501F-90AB-4735-BC00-52417CD11A15}" type="presParOf" srcId="{B60590F5-137F-4394-9C2A-8F4AA3D01524}" destId="{6AE45115-1033-474D-9523-B31196A607FF}" srcOrd="0" destOrd="0" presId="urn:microsoft.com/office/officeart/2005/8/layout/hierarchy1"/>
    <dgm:cxn modelId="{8E14D7F7-9689-4CA3-96B3-448372336D5B}" type="presParOf" srcId="{6AE45115-1033-474D-9523-B31196A607FF}" destId="{04F6484D-E57C-45B2-A219-D29F147055E3}" srcOrd="0" destOrd="0" presId="urn:microsoft.com/office/officeart/2005/8/layout/hierarchy1"/>
    <dgm:cxn modelId="{DC6BFAA9-80F5-4F30-99DE-C0F325230FB3}" type="presParOf" srcId="{04F6484D-E57C-45B2-A219-D29F147055E3}" destId="{E4CEF170-EE9B-4FFA-A8CC-1335BB2CB67F}" srcOrd="0" destOrd="0" presId="urn:microsoft.com/office/officeart/2005/8/layout/hierarchy1"/>
    <dgm:cxn modelId="{69AF921E-08D2-4A15-9D11-9ADAC95883BA}" type="presParOf" srcId="{04F6484D-E57C-45B2-A219-D29F147055E3}" destId="{A33D3F70-FD8B-48BA-A9A4-D4032C115A75}" srcOrd="1" destOrd="0" presId="urn:microsoft.com/office/officeart/2005/8/layout/hierarchy1"/>
    <dgm:cxn modelId="{4656162F-9DE0-436B-B3BC-FD969401D074}" type="presParOf" srcId="{6AE45115-1033-474D-9523-B31196A607FF}" destId="{648658C6-14A3-4874-BC8E-9008C1B0F0DA}" srcOrd="1" destOrd="0" presId="urn:microsoft.com/office/officeart/2005/8/layout/hierarchy1"/>
    <dgm:cxn modelId="{1B292D17-DD53-47BB-992C-FB103F34CD12}" type="presParOf" srcId="{B60590F5-137F-4394-9C2A-8F4AA3D01524}" destId="{FE802420-D12C-4001-9B8A-0D816C2EC63E}" srcOrd="1" destOrd="0" presId="urn:microsoft.com/office/officeart/2005/8/layout/hierarchy1"/>
    <dgm:cxn modelId="{2DBD0368-4DA6-4E02-B4F2-F1BBF1BFB98D}" type="presParOf" srcId="{FE802420-D12C-4001-9B8A-0D816C2EC63E}" destId="{7436640A-5AE9-4C5A-B1BE-F1D0D2875814}" srcOrd="0" destOrd="0" presId="urn:microsoft.com/office/officeart/2005/8/layout/hierarchy1"/>
    <dgm:cxn modelId="{6668AB3D-9682-49BD-B0CC-FCCFBB664F1B}" type="presParOf" srcId="{7436640A-5AE9-4C5A-B1BE-F1D0D2875814}" destId="{A896DA94-868D-47BA-BC96-E54EFA6138B3}" srcOrd="0" destOrd="0" presId="urn:microsoft.com/office/officeart/2005/8/layout/hierarchy1"/>
    <dgm:cxn modelId="{47DCCDB7-376D-44D6-9685-75B730972ADB}" type="presParOf" srcId="{7436640A-5AE9-4C5A-B1BE-F1D0D2875814}" destId="{C4429CE0-4A92-495C-ABF1-55D0161131B0}" srcOrd="1" destOrd="0" presId="urn:microsoft.com/office/officeart/2005/8/layout/hierarchy1"/>
    <dgm:cxn modelId="{C088A524-9399-4604-8F02-91F0D35ED090}" type="presParOf" srcId="{FE802420-D12C-4001-9B8A-0D816C2EC63E}" destId="{295B5E4E-E92B-4D5B-BD61-C94D9D47550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3B17B5-2BF3-4B04-BBFE-AFB9583EF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C115217-C57F-404E-97E3-6FA3359BB9F0}">
      <dgm:prSet/>
      <dgm:spPr/>
      <dgm:t>
        <a:bodyPr/>
        <a:lstStyle/>
        <a:p>
          <a:r>
            <a:rPr lang="pt-BR"/>
            <a:t>Um algoritmo rápido para o problema da coloração mínima ainda não foi descoberto. </a:t>
          </a:r>
          <a:endParaRPr lang="en-US"/>
        </a:p>
      </dgm:t>
    </dgm:pt>
    <dgm:pt modelId="{A98A0B63-582C-4F20-99FE-7B21A3BC137D}" type="parTrans" cxnId="{4C1F5587-407D-40EC-96CD-7FB5735DF780}">
      <dgm:prSet/>
      <dgm:spPr/>
      <dgm:t>
        <a:bodyPr/>
        <a:lstStyle/>
        <a:p>
          <a:endParaRPr lang="en-US"/>
        </a:p>
      </dgm:t>
    </dgm:pt>
    <dgm:pt modelId="{2636EA90-084E-4B36-AB3D-5B44D69F1BB9}" type="sibTrans" cxnId="{4C1F5587-407D-40EC-96CD-7FB5735DF780}">
      <dgm:prSet/>
      <dgm:spPr/>
      <dgm:t>
        <a:bodyPr/>
        <a:lstStyle/>
        <a:p>
          <a:endParaRPr lang="en-US"/>
        </a:p>
      </dgm:t>
    </dgm:pt>
    <dgm:pt modelId="{EE6C41D1-285A-4425-9818-C7BE8CAF6FD5}">
      <dgm:prSet/>
      <dgm:spPr/>
      <dgm:t>
        <a:bodyPr/>
        <a:lstStyle/>
        <a:p>
          <a:r>
            <a:rPr lang="pt-BR"/>
            <a:t>Suspeita-se mesmo que um tal algoritmo não existe.</a:t>
          </a:r>
          <a:endParaRPr lang="en-US"/>
        </a:p>
      </dgm:t>
    </dgm:pt>
    <dgm:pt modelId="{FF89A8DE-1A65-4F7F-804E-168287291E17}" type="parTrans" cxnId="{F0036C03-B21E-4388-AF9D-F68EB119422B}">
      <dgm:prSet/>
      <dgm:spPr/>
      <dgm:t>
        <a:bodyPr/>
        <a:lstStyle/>
        <a:p>
          <a:endParaRPr lang="en-US"/>
        </a:p>
      </dgm:t>
    </dgm:pt>
    <dgm:pt modelId="{16C26723-C3FF-47C5-87FC-07186FD5470C}" type="sibTrans" cxnId="{F0036C03-B21E-4388-AF9D-F68EB119422B}">
      <dgm:prSet/>
      <dgm:spPr/>
      <dgm:t>
        <a:bodyPr/>
        <a:lstStyle/>
        <a:p>
          <a:endParaRPr lang="en-US"/>
        </a:p>
      </dgm:t>
    </dgm:pt>
    <dgm:pt modelId="{0C9CF284-A254-41B5-B8A9-82CF5F1BB0FC}">
      <dgm:prSet/>
      <dgm:spPr/>
      <dgm:t>
        <a:bodyPr/>
        <a:lstStyle/>
        <a:p>
          <a:r>
            <a:rPr lang="pt-BR" dirty="0"/>
            <a:t>Em vista disso, trataremos apenas de algumas heurísticas simples. Essas heurísticas produzem colorações válidas mas em geral usam mais cores que o mínimo necessário. </a:t>
          </a:r>
          <a:endParaRPr lang="en-US" dirty="0"/>
        </a:p>
      </dgm:t>
    </dgm:pt>
    <dgm:pt modelId="{1C2A2644-41DF-4ECC-8BFD-B9792B88EA97}" type="parTrans" cxnId="{7AC570D8-031D-4587-872A-8A244E0AB967}">
      <dgm:prSet/>
      <dgm:spPr/>
      <dgm:t>
        <a:bodyPr/>
        <a:lstStyle/>
        <a:p>
          <a:endParaRPr lang="en-US"/>
        </a:p>
      </dgm:t>
    </dgm:pt>
    <dgm:pt modelId="{93A907F0-BF3F-44BF-8CF1-14A3571A554D}" type="sibTrans" cxnId="{7AC570D8-031D-4587-872A-8A244E0AB967}">
      <dgm:prSet/>
      <dgm:spPr/>
      <dgm:t>
        <a:bodyPr/>
        <a:lstStyle/>
        <a:p>
          <a:endParaRPr lang="en-US"/>
        </a:p>
      </dgm:t>
    </dgm:pt>
    <dgm:pt modelId="{67BFAFCC-1828-4C03-AD9B-65BD2E7D2FBB}" type="pres">
      <dgm:prSet presAssocID="{653B17B5-2BF3-4B04-BBFE-AFB9583EF743}" presName="root" presStyleCnt="0">
        <dgm:presLayoutVars>
          <dgm:dir/>
          <dgm:resizeHandles val="exact"/>
        </dgm:presLayoutVars>
      </dgm:prSet>
      <dgm:spPr/>
    </dgm:pt>
    <dgm:pt modelId="{31856400-8BA6-464D-951D-8387E41AA383}" type="pres">
      <dgm:prSet presAssocID="{0C115217-C57F-404E-97E3-6FA3359BB9F0}" presName="compNode" presStyleCnt="0"/>
      <dgm:spPr/>
    </dgm:pt>
    <dgm:pt modelId="{0C73D54A-E3FB-4469-B2F8-5EE8767F82D8}" type="pres">
      <dgm:prSet presAssocID="{0C115217-C57F-404E-97E3-6FA3359BB9F0}" presName="bgRect" presStyleLbl="bgShp" presStyleIdx="0" presStyleCnt="3"/>
      <dgm:spPr/>
    </dgm:pt>
    <dgm:pt modelId="{96A92F28-7145-4545-9539-7086E87B51E8}" type="pres">
      <dgm:prSet presAssocID="{0C115217-C57F-404E-97E3-6FA3359BB9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121970C1-D526-4B45-910E-7DCE7BB279B9}" type="pres">
      <dgm:prSet presAssocID="{0C115217-C57F-404E-97E3-6FA3359BB9F0}" presName="spaceRect" presStyleCnt="0"/>
      <dgm:spPr/>
    </dgm:pt>
    <dgm:pt modelId="{5F1C5D46-7DD7-4F68-86C5-18D0CF7EE539}" type="pres">
      <dgm:prSet presAssocID="{0C115217-C57F-404E-97E3-6FA3359BB9F0}" presName="parTx" presStyleLbl="revTx" presStyleIdx="0" presStyleCnt="3">
        <dgm:presLayoutVars>
          <dgm:chMax val="0"/>
          <dgm:chPref val="0"/>
        </dgm:presLayoutVars>
      </dgm:prSet>
      <dgm:spPr/>
    </dgm:pt>
    <dgm:pt modelId="{95AE3488-5771-4F76-BD5E-7F101EB54870}" type="pres">
      <dgm:prSet presAssocID="{2636EA90-084E-4B36-AB3D-5B44D69F1BB9}" presName="sibTrans" presStyleCnt="0"/>
      <dgm:spPr/>
    </dgm:pt>
    <dgm:pt modelId="{475FD429-C977-4C70-B096-8948EC592FA7}" type="pres">
      <dgm:prSet presAssocID="{EE6C41D1-285A-4425-9818-C7BE8CAF6FD5}" presName="compNode" presStyleCnt="0"/>
      <dgm:spPr/>
    </dgm:pt>
    <dgm:pt modelId="{FE6DE323-7A23-426E-BA81-768D09F6F2E8}" type="pres">
      <dgm:prSet presAssocID="{EE6C41D1-285A-4425-9818-C7BE8CAF6FD5}" presName="bgRect" presStyleLbl="bgShp" presStyleIdx="1" presStyleCnt="3"/>
      <dgm:spPr/>
    </dgm:pt>
    <dgm:pt modelId="{C37D66D6-C132-4F55-8304-26BC54C28D3E}" type="pres">
      <dgm:prSet presAssocID="{EE6C41D1-285A-4425-9818-C7BE8CAF6F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87C4B9AE-8F6B-42F4-8EB8-1F873D790FF0}" type="pres">
      <dgm:prSet presAssocID="{EE6C41D1-285A-4425-9818-C7BE8CAF6FD5}" presName="spaceRect" presStyleCnt="0"/>
      <dgm:spPr/>
    </dgm:pt>
    <dgm:pt modelId="{C5D52670-10AB-4CF8-8023-1252B44464C0}" type="pres">
      <dgm:prSet presAssocID="{EE6C41D1-285A-4425-9818-C7BE8CAF6FD5}" presName="parTx" presStyleLbl="revTx" presStyleIdx="1" presStyleCnt="3">
        <dgm:presLayoutVars>
          <dgm:chMax val="0"/>
          <dgm:chPref val="0"/>
        </dgm:presLayoutVars>
      </dgm:prSet>
      <dgm:spPr/>
    </dgm:pt>
    <dgm:pt modelId="{9BA16FB2-D354-4FA7-B619-66DA2CE202D1}" type="pres">
      <dgm:prSet presAssocID="{16C26723-C3FF-47C5-87FC-07186FD5470C}" presName="sibTrans" presStyleCnt="0"/>
      <dgm:spPr/>
    </dgm:pt>
    <dgm:pt modelId="{D6636935-8123-4140-888C-E18D4EAD9D47}" type="pres">
      <dgm:prSet presAssocID="{0C9CF284-A254-41B5-B8A9-82CF5F1BB0FC}" presName="compNode" presStyleCnt="0"/>
      <dgm:spPr/>
    </dgm:pt>
    <dgm:pt modelId="{3F682D07-C10D-4322-829D-70B8A2873DCF}" type="pres">
      <dgm:prSet presAssocID="{0C9CF284-A254-41B5-B8A9-82CF5F1BB0FC}" presName="bgRect" presStyleLbl="bgShp" presStyleIdx="2" presStyleCnt="3"/>
      <dgm:spPr/>
    </dgm:pt>
    <dgm:pt modelId="{6F33FBD2-AB19-4F63-9F9C-1EAF5DDC19C7}" type="pres">
      <dgm:prSet presAssocID="{0C9CF284-A254-41B5-B8A9-82CF5F1BB0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6A34ECBC-90A2-440C-8A8B-F345CF5193C1}" type="pres">
      <dgm:prSet presAssocID="{0C9CF284-A254-41B5-B8A9-82CF5F1BB0FC}" presName="spaceRect" presStyleCnt="0"/>
      <dgm:spPr/>
    </dgm:pt>
    <dgm:pt modelId="{B26BF74A-C224-4160-A635-3754A82445EA}" type="pres">
      <dgm:prSet presAssocID="{0C9CF284-A254-41B5-B8A9-82CF5F1BB0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0036C03-B21E-4388-AF9D-F68EB119422B}" srcId="{653B17B5-2BF3-4B04-BBFE-AFB9583EF743}" destId="{EE6C41D1-285A-4425-9818-C7BE8CAF6FD5}" srcOrd="1" destOrd="0" parTransId="{FF89A8DE-1A65-4F7F-804E-168287291E17}" sibTransId="{16C26723-C3FF-47C5-87FC-07186FD5470C}"/>
    <dgm:cxn modelId="{427F5B2F-2604-4125-8FD5-EFE2AD2B03BF}" type="presOf" srcId="{0C9CF284-A254-41B5-B8A9-82CF5F1BB0FC}" destId="{B26BF74A-C224-4160-A635-3754A82445EA}" srcOrd="0" destOrd="0" presId="urn:microsoft.com/office/officeart/2018/2/layout/IconVerticalSolidList"/>
    <dgm:cxn modelId="{934D1050-C7AD-4ED0-89F1-9ADA76E65B28}" type="presOf" srcId="{0C115217-C57F-404E-97E3-6FA3359BB9F0}" destId="{5F1C5D46-7DD7-4F68-86C5-18D0CF7EE539}" srcOrd="0" destOrd="0" presId="urn:microsoft.com/office/officeart/2018/2/layout/IconVerticalSolidList"/>
    <dgm:cxn modelId="{4C1F5587-407D-40EC-96CD-7FB5735DF780}" srcId="{653B17B5-2BF3-4B04-BBFE-AFB9583EF743}" destId="{0C115217-C57F-404E-97E3-6FA3359BB9F0}" srcOrd="0" destOrd="0" parTransId="{A98A0B63-582C-4F20-99FE-7B21A3BC137D}" sibTransId="{2636EA90-084E-4B36-AB3D-5B44D69F1BB9}"/>
    <dgm:cxn modelId="{5ADA00A3-F251-40E2-B3D8-61D1157CDAB0}" type="presOf" srcId="{653B17B5-2BF3-4B04-BBFE-AFB9583EF743}" destId="{67BFAFCC-1828-4C03-AD9B-65BD2E7D2FBB}" srcOrd="0" destOrd="0" presId="urn:microsoft.com/office/officeart/2018/2/layout/IconVerticalSolidList"/>
    <dgm:cxn modelId="{7AC570D8-031D-4587-872A-8A244E0AB967}" srcId="{653B17B5-2BF3-4B04-BBFE-AFB9583EF743}" destId="{0C9CF284-A254-41B5-B8A9-82CF5F1BB0FC}" srcOrd="2" destOrd="0" parTransId="{1C2A2644-41DF-4ECC-8BFD-B9792B88EA97}" sibTransId="{93A907F0-BF3F-44BF-8CF1-14A3571A554D}"/>
    <dgm:cxn modelId="{E21DFFDB-7FEC-4134-80F2-C42FD0F524DB}" type="presOf" srcId="{EE6C41D1-285A-4425-9818-C7BE8CAF6FD5}" destId="{C5D52670-10AB-4CF8-8023-1252B44464C0}" srcOrd="0" destOrd="0" presId="urn:microsoft.com/office/officeart/2018/2/layout/IconVerticalSolidList"/>
    <dgm:cxn modelId="{6F427EE1-3504-4470-BB4D-B3AA465BD141}" type="presParOf" srcId="{67BFAFCC-1828-4C03-AD9B-65BD2E7D2FBB}" destId="{31856400-8BA6-464D-951D-8387E41AA383}" srcOrd="0" destOrd="0" presId="urn:microsoft.com/office/officeart/2018/2/layout/IconVerticalSolidList"/>
    <dgm:cxn modelId="{AFC07C79-E1B7-45B2-938C-61D853287CC5}" type="presParOf" srcId="{31856400-8BA6-464D-951D-8387E41AA383}" destId="{0C73D54A-E3FB-4469-B2F8-5EE8767F82D8}" srcOrd="0" destOrd="0" presId="urn:microsoft.com/office/officeart/2018/2/layout/IconVerticalSolidList"/>
    <dgm:cxn modelId="{5DF9E7CC-CF78-4F1F-AAD3-672BDEBEC6C4}" type="presParOf" srcId="{31856400-8BA6-464D-951D-8387E41AA383}" destId="{96A92F28-7145-4545-9539-7086E87B51E8}" srcOrd="1" destOrd="0" presId="urn:microsoft.com/office/officeart/2018/2/layout/IconVerticalSolidList"/>
    <dgm:cxn modelId="{47D0C631-F814-4E19-9638-B83D08764764}" type="presParOf" srcId="{31856400-8BA6-464D-951D-8387E41AA383}" destId="{121970C1-D526-4B45-910E-7DCE7BB279B9}" srcOrd="2" destOrd="0" presId="urn:microsoft.com/office/officeart/2018/2/layout/IconVerticalSolidList"/>
    <dgm:cxn modelId="{46B48BDB-914D-4B55-879F-413EF00A45CD}" type="presParOf" srcId="{31856400-8BA6-464D-951D-8387E41AA383}" destId="{5F1C5D46-7DD7-4F68-86C5-18D0CF7EE539}" srcOrd="3" destOrd="0" presId="urn:microsoft.com/office/officeart/2018/2/layout/IconVerticalSolidList"/>
    <dgm:cxn modelId="{4FD461D4-44CC-44C7-9950-848EB70938D8}" type="presParOf" srcId="{67BFAFCC-1828-4C03-AD9B-65BD2E7D2FBB}" destId="{95AE3488-5771-4F76-BD5E-7F101EB54870}" srcOrd="1" destOrd="0" presId="urn:microsoft.com/office/officeart/2018/2/layout/IconVerticalSolidList"/>
    <dgm:cxn modelId="{0D4AFA71-6089-4A0B-88F0-A208CB6E73EB}" type="presParOf" srcId="{67BFAFCC-1828-4C03-AD9B-65BD2E7D2FBB}" destId="{475FD429-C977-4C70-B096-8948EC592FA7}" srcOrd="2" destOrd="0" presId="urn:microsoft.com/office/officeart/2018/2/layout/IconVerticalSolidList"/>
    <dgm:cxn modelId="{86C6AE7E-313C-4564-9882-8636CB43CB9B}" type="presParOf" srcId="{475FD429-C977-4C70-B096-8948EC592FA7}" destId="{FE6DE323-7A23-426E-BA81-768D09F6F2E8}" srcOrd="0" destOrd="0" presId="urn:microsoft.com/office/officeart/2018/2/layout/IconVerticalSolidList"/>
    <dgm:cxn modelId="{1B69F2D3-9123-4183-874B-6EB2BB6918E0}" type="presParOf" srcId="{475FD429-C977-4C70-B096-8948EC592FA7}" destId="{C37D66D6-C132-4F55-8304-26BC54C28D3E}" srcOrd="1" destOrd="0" presId="urn:microsoft.com/office/officeart/2018/2/layout/IconVerticalSolidList"/>
    <dgm:cxn modelId="{5A51D9C1-15D3-49F6-BD7C-0B3A1EA87E93}" type="presParOf" srcId="{475FD429-C977-4C70-B096-8948EC592FA7}" destId="{87C4B9AE-8F6B-42F4-8EB8-1F873D790FF0}" srcOrd="2" destOrd="0" presId="urn:microsoft.com/office/officeart/2018/2/layout/IconVerticalSolidList"/>
    <dgm:cxn modelId="{A438D0B5-F731-4788-B0FA-7292FB8100D2}" type="presParOf" srcId="{475FD429-C977-4C70-B096-8948EC592FA7}" destId="{C5D52670-10AB-4CF8-8023-1252B44464C0}" srcOrd="3" destOrd="0" presId="urn:microsoft.com/office/officeart/2018/2/layout/IconVerticalSolidList"/>
    <dgm:cxn modelId="{8FCD06B9-F4BF-4D75-A7C1-0A14A0A1A66A}" type="presParOf" srcId="{67BFAFCC-1828-4C03-AD9B-65BD2E7D2FBB}" destId="{9BA16FB2-D354-4FA7-B619-66DA2CE202D1}" srcOrd="3" destOrd="0" presId="urn:microsoft.com/office/officeart/2018/2/layout/IconVerticalSolidList"/>
    <dgm:cxn modelId="{C30D80EF-29BE-4CE5-909E-756AB9A5A3BB}" type="presParOf" srcId="{67BFAFCC-1828-4C03-AD9B-65BD2E7D2FBB}" destId="{D6636935-8123-4140-888C-E18D4EAD9D47}" srcOrd="4" destOrd="0" presId="urn:microsoft.com/office/officeart/2018/2/layout/IconVerticalSolidList"/>
    <dgm:cxn modelId="{90C70287-39F7-4C33-A06A-A72B46C1F8CD}" type="presParOf" srcId="{D6636935-8123-4140-888C-E18D4EAD9D47}" destId="{3F682D07-C10D-4322-829D-70B8A2873DCF}" srcOrd="0" destOrd="0" presId="urn:microsoft.com/office/officeart/2018/2/layout/IconVerticalSolidList"/>
    <dgm:cxn modelId="{579657F7-6491-49E9-8126-E3F024EFC1F0}" type="presParOf" srcId="{D6636935-8123-4140-888C-E18D4EAD9D47}" destId="{6F33FBD2-AB19-4F63-9F9C-1EAF5DDC19C7}" srcOrd="1" destOrd="0" presId="urn:microsoft.com/office/officeart/2018/2/layout/IconVerticalSolidList"/>
    <dgm:cxn modelId="{92F525FF-5385-4CDA-8856-0321E6672B74}" type="presParOf" srcId="{D6636935-8123-4140-888C-E18D4EAD9D47}" destId="{6A34ECBC-90A2-440C-8A8B-F345CF5193C1}" srcOrd="2" destOrd="0" presId="urn:microsoft.com/office/officeart/2018/2/layout/IconVerticalSolidList"/>
    <dgm:cxn modelId="{2FBD4588-F7F9-409E-A65F-F483FC114D73}" type="presParOf" srcId="{D6636935-8123-4140-888C-E18D4EAD9D47}" destId="{B26BF74A-C224-4160-A635-3754A82445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EF170-EE9B-4FFA-A8CC-1335BB2CB67F}">
      <dsp:nvSpPr>
        <dsp:cNvPr id="0" name=""/>
        <dsp:cNvSpPr/>
      </dsp:nvSpPr>
      <dsp:spPr>
        <a:xfrm>
          <a:off x="1209" y="199251"/>
          <a:ext cx="4244392" cy="26951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3D3F70-FD8B-48BA-A9A4-D4032C115A75}">
      <dsp:nvSpPr>
        <dsp:cNvPr id="0" name=""/>
        <dsp:cNvSpPr/>
      </dsp:nvSpPr>
      <dsp:spPr>
        <a:xfrm>
          <a:off x="472808" y="647271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/>
            <a:t>Como provar que um dado grafo </a:t>
          </a:r>
          <a:r>
            <a:rPr lang="pt-BR" sz="3600" i="1" kern="1200"/>
            <a:t>não</a:t>
          </a:r>
          <a:r>
            <a:rPr lang="pt-BR" sz="3600" kern="1200"/>
            <a:t> é </a:t>
          </a:r>
          <a:r>
            <a:rPr lang="pt-BR" sz="3600" i="1" kern="1200"/>
            <a:t>k</a:t>
          </a:r>
          <a:r>
            <a:rPr lang="pt-BR" sz="3600" kern="1200"/>
            <a:t>-colorível? </a:t>
          </a:r>
          <a:endParaRPr lang="en-US" sz="3600" kern="1200"/>
        </a:p>
      </dsp:txBody>
      <dsp:txXfrm>
        <a:off x="551747" y="726210"/>
        <a:ext cx="4086514" cy="2537310"/>
      </dsp:txXfrm>
    </dsp:sp>
    <dsp:sp modelId="{A896DA94-868D-47BA-BC96-E54EFA6138B3}">
      <dsp:nvSpPr>
        <dsp:cNvPr id="0" name=""/>
        <dsp:cNvSpPr/>
      </dsp:nvSpPr>
      <dsp:spPr>
        <a:xfrm>
          <a:off x="5188799" y="199251"/>
          <a:ext cx="4244392" cy="26951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429CE0-4A92-495C-ABF1-55D0161131B0}">
      <dsp:nvSpPr>
        <dsp:cNvPr id="0" name=""/>
        <dsp:cNvSpPr/>
      </dsp:nvSpPr>
      <dsp:spPr>
        <a:xfrm>
          <a:off x="5660398" y="647271"/>
          <a:ext cx="4244392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Essa questão é a base da dificuldade do problema da coloração.</a:t>
          </a:r>
          <a:endParaRPr lang="en-US" sz="3600" kern="1200" dirty="0"/>
        </a:p>
      </dsp:txBody>
      <dsp:txXfrm>
        <a:off x="5739337" y="726210"/>
        <a:ext cx="4086514" cy="2537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3D54A-E3FB-4469-B2F8-5EE8767F82D8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A92F28-7145-4545-9539-7086E87B51E8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C5D46-7DD7-4F68-86C5-18D0CF7EE539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Um algoritmo rápido para o problema da coloração mínima ainda não foi descoberto. </a:t>
          </a:r>
          <a:endParaRPr lang="en-US" sz="1900" kern="1200"/>
        </a:p>
      </dsp:txBody>
      <dsp:txXfrm>
        <a:off x="1403815" y="519"/>
        <a:ext cx="5288932" cy="1215424"/>
      </dsp:txXfrm>
    </dsp:sp>
    <dsp:sp modelId="{FE6DE323-7A23-426E-BA81-768D09F6F2E8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D66D6-C132-4F55-8304-26BC54C28D3E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52670-10AB-4CF8-8023-1252B44464C0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Suspeita-se mesmo que um tal algoritmo não existe.</a:t>
          </a:r>
          <a:endParaRPr lang="en-US" sz="1900" kern="1200"/>
        </a:p>
      </dsp:txBody>
      <dsp:txXfrm>
        <a:off x="1403815" y="1519799"/>
        <a:ext cx="5288932" cy="1215424"/>
      </dsp:txXfrm>
    </dsp:sp>
    <dsp:sp modelId="{3F682D07-C10D-4322-829D-70B8A2873DCF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3FBD2-AB19-4F63-9F9C-1EAF5DDC19C7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BF74A-C224-4160-A635-3754A82445EA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Em vista disso, trataremos apenas de algumas heurísticas simples. Essas heurísticas produzem colorações válidas mas em geral usam mais cores que o mínimo necessário. </a:t>
          </a:r>
          <a:endParaRPr lang="en-US" sz="1900" kern="1200" dirty="0"/>
        </a:p>
      </dsp:txBody>
      <dsp:txXfrm>
        <a:off x="1403815" y="3039080"/>
        <a:ext cx="5288932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0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A514A-2AEA-4C6E-A739-803F7885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Coloração em grafos – provar coloração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98878A7-77F5-474C-94B8-D8F0C86956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4092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A60EE-0079-4B21-8712-80AA598B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Coloração em grafos –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273BF-7616-43CE-8D66-0483E5324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0316"/>
            <a:ext cx="9905999" cy="435916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quebra-cabeça </a:t>
            </a:r>
            <a:r>
              <a:rPr lang="pt-BR" u="sng" dirty="0"/>
              <a:t>Sudoku</a:t>
            </a:r>
            <a:r>
              <a:rPr lang="pt-BR" dirty="0"/>
              <a:t> consiste em preencher uma matriz 9-por-9 com os números 1 até 9 de tal forma que:</a:t>
            </a:r>
          </a:p>
          <a:p>
            <a:pPr lvl="1"/>
            <a:r>
              <a:rPr lang="pt-BR" dirty="0"/>
              <a:t>cada linha seja uma permutação de 1..9</a:t>
            </a:r>
          </a:p>
          <a:p>
            <a:pPr lvl="1"/>
            <a:r>
              <a:rPr lang="pt-BR" dirty="0"/>
              <a:t>cada coluna seja uma permutação de 1..9</a:t>
            </a:r>
          </a:p>
          <a:p>
            <a:pPr lvl="1"/>
            <a:r>
              <a:rPr lang="pt-BR" dirty="0"/>
              <a:t>cada uma das nove submatrizes 3-por-3 com borda mais escura seja uma permutação de 1..9.</a:t>
            </a:r>
          </a:p>
          <a:p>
            <a:r>
              <a:rPr lang="pt-BR" dirty="0"/>
              <a:t>Esse quebra-cabeça é uma instância do problema da coloração mínima.</a:t>
            </a:r>
          </a:p>
          <a:p>
            <a:pPr lvl="1"/>
            <a:r>
              <a:rPr lang="pt-BR" dirty="0"/>
              <a:t>Os vértices do grafo são as 81 casas da matriz</a:t>
            </a:r>
          </a:p>
          <a:p>
            <a:pPr lvl="1"/>
            <a:r>
              <a:rPr lang="pt-BR" dirty="0"/>
              <a:t>dois vértices são vizinhos se estiverem na mesma linha, ou na mesma coluna, ou na mesma submatriz 3-por-3 com borda escura. </a:t>
            </a:r>
          </a:p>
          <a:p>
            <a:r>
              <a:rPr lang="pt-BR" dirty="0"/>
              <a:t> O desafio está em obter uma coloração válida com as cores 1 2 3 ... 9.  </a:t>
            </a:r>
          </a:p>
          <a:p>
            <a:r>
              <a:rPr lang="pt-BR" dirty="0"/>
              <a:t>Para tornar o Sudoku mais interessante, a matriz é apresentada com uma coloração incompleta</a:t>
            </a:r>
          </a:p>
        </p:txBody>
      </p:sp>
      <p:pic>
        <p:nvPicPr>
          <p:cNvPr id="5" name="Imagem 4" descr="Uma imagem contendo objeto, grande, eletrônico, diferente&#10;&#10;Descrição gerada automaticamente">
            <a:extLst>
              <a:ext uri="{FF2B5EF4-FFF2-40B4-BE49-F238E27FC236}">
                <a16:creationId xmlns:a16="http://schemas.microsoft.com/office/drawing/2014/main" id="{2367ACD9-9520-4062-93AA-ED0C8922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199" y="394232"/>
            <a:ext cx="1261798" cy="12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Coloração em grafos </a:t>
            </a:r>
            <a:r>
              <a:rPr lang="pt-BR" sz="2400" dirty="0">
                <a:solidFill>
                  <a:srgbClr val="FFFFFF"/>
                </a:solidFill>
              </a:rPr>
              <a:t>- Algoritmos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3194"/>
            <a:ext cx="9905999" cy="4346288"/>
          </a:xfrm>
        </p:spPr>
        <p:txBody>
          <a:bodyPr>
            <a:normAutofit/>
          </a:bodyPr>
          <a:lstStyle/>
          <a:p>
            <a:r>
              <a:rPr lang="pt-BR" sz="2800" dirty="0"/>
              <a:t>Para encontrar uma coloração válida de um grafo com k de cores poderíamos simplesmente fazer uma lista de todas as colorações com k cores</a:t>
            </a:r>
          </a:p>
          <a:p>
            <a:r>
              <a:rPr lang="pt-BR" sz="2800" dirty="0"/>
              <a:t>Logo eliminaríamos, sistematicamente, as que não são válidas. </a:t>
            </a:r>
          </a:p>
          <a:p>
            <a:r>
              <a:rPr lang="pt-BR" sz="2800" dirty="0"/>
              <a:t>Esse algoritmo é chamado de força bruta.</a:t>
            </a:r>
          </a:p>
          <a:p>
            <a:pPr lvl="1"/>
            <a:r>
              <a:rPr lang="pt-BR" sz="2400" dirty="0"/>
              <a:t>extremamente lento.</a:t>
            </a:r>
          </a:p>
          <a:p>
            <a:pPr lvl="1"/>
            <a:r>
              <a:rPr lang="pt-BR" sz="2400" dirty="0"/>
              <a:t>o número de colorações cresce exponencialmente com o número de vértices do grafo.</a:t>
            </a:r>
          </a:p>
        </p:txBody>
      </p:sp>
    </p:spTree>
    <p:extLst>
      <p:ext uri="{BB962C8B-B14F-4D97-AF65-F5344CB8AC3E}">
        <p14:creationId xmlns:p14="http://schemas.microsoft.com/office/powerpoint/2010/main" val="2213979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2A8FE-452F-44A7-9A2F-6651C13E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 sz="3300">
                <a:solidFill>
                  <a:srgbClr val="FFFFFF"/>
                </a:solidFill>
              </a:rPr>
              <a:t>Coloração em grafos - Algoritmos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20FBFF6-0AE2-4559-B574-597CDBD8B5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35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AB31-A783-4641-8274-EFFDC106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Coloração em grafos </a:t>
            </a:r>
            <a:r>
              <a:rPr lang="pt-BR" sz="2400" dirty="0">
                <a:solidFill>
                  <a:srgbClr val="FFFFFF"/>
                </a:solidFill>
              </a:rPr>
              <a:t>- heurística gulosa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E6A27-491A-4A6E-8F9C-BCC1330F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>
                <a:solidFill>
                  <a:srgbClr val="FFFFFF"/>
                </a:solidFill>
              </a:rPr>
              <a:t>heurística gulosa ou </a:t>
            </a:r>
            <a:r>
              <a:rPr lang="pt-BR" i="1" dirty="0"/>
              <a:t>algoritmo de coloração sequencial</a:t>
            </a:r>
            <a:r>
              <a:rPr lang="pt-BR" dirty="0"/>
              <a:t>, produz uma coloração válida de qualquer grafo. </a:t>
            </a:r>
          </a:p>
          <a:p>
            <a:r>
              <a:rPr lang="pt-BR" dirty="0"/>
              <a:t>No início de cada iteração, temos uma coloração válida incompleta que usa as cores 0 1 2 ... </a:t>
            </a:r>
            <a:r>
              <a:rPr lang="pt-BR" i="1" dirty="0"/>
              <a:t>k</a:t>
            </a:r>
            <a:r>
              <a:rPr lang="pt-BR" dirty="0"/>
              <a:t>−1.</a:t>
            </a:r>
          </a:p>
          <a:p>
            <a:r>
              <a:rPr lang="pt-BR" dirty="0"/>
              <a:t>Cada iteração consiste no seguinte: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escolha um vértice incolor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 alguma cor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não é usada por nenhum vizinho de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então atribua cor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a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senão atribua cor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a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e some 1 a </a:t>
            </a:r>
            <a:r>
              <a:rPr lang="pt-BR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71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AB31-A783-4641-8274-EFFDC106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Coloração em grafos </a:t>
            </a:r>
            <a:r>
              <a:rPr lang="pt-BR" sz="2400" dirty="0">
                <a:solidFill>
                  <a:srgbClr val="FFFFFF"/>
                </a:solidFill>
              </a:rPr>
              <a:t>- heurística gulosa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6E6A27-491A-4A6E-8F9C-BCC1330F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escolha um vértice incolor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 alguma cor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não é usada por nenhum vizinho de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então atribua cor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a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pt-BR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senão atribua cor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a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pt-BR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 e some 1 a </a:t>
            </a:r>
            <a:r>
              <a:rPr lang="pt-BR" sz="1700" i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r>
              <a:rPr lang="pt-BR" dirty="0"/>
              <a:t>Em geral, cada iteração tem vários candidatos para o papel de </a:t>
            </a:r>
            <a:r>
              <a:rPr lang="pt-BR" i="1" dirty="0"/>
              <a:t>c</a:t>
            </a:r>
            <a:r>
              <a:rPr lang="pt-BR" dirty="0"/>
              <a:t>, ou seja, tem mais de uma cor disponível para o vértice </a:t>
            </a:r>
            <a:r>
              <a:rPr lang="pt-BR" i="1" dirty="0"/>
              <a:t>v</a:t>
            </a:r>
            <a:r>
              <a:rPr lang="pt-BR" dirty="0"/>
              <a:t>. O algoritmo escolhe qualquer uma das cores disponíveis, sem medir as consequências que essa escolha terá em iterações futuras. </a:t>
            </a:r>
          </a:p>
          <a:p>
            <a:r>
              <a:rPr lang="pt-BR" dirty="0"/>
              <a:t>O algoritmo não volta para trocar a cor.</a:t>
            </a:r>
          </a:p>
          <a:p>
            <a:r>
              <a:rPr lang="pt-BR" dirty="0"/>
              <a:t>Esse comportamento é conhecido como </a:t>
            </a:r>
            <a:r>
              <a:rPr lang="pt-BR" i="1" dirty="0"/>
              <a:t>guloso</a:t>
            </a:r>
            <a:r>
              <a:rPr lang="pt-BR" dirty="0"/>
              <a:t> (= </a:t>
            </a:r>
            <a:r>
              <a:rPr lang="pt-BR" i="1" dirty="0" err="1"/>
              <a:t>greedy</a:t>
            </a:r>
            <a:r>
              <a:rPr lang="pt-BR" dirty="0"/>
              <a:t>).</a:t>
            </a:r>
            <a:endParaRPr lang="pt-BR" sz="3000" dirty="0"/>
          </a:p>
          <a:p>
            <a:pPr marL="914400" lvl="2" indent="0">
              <a:buNone/>
            </a:pP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50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5BAC41-9FDE-4ED3-AF0B-D21142E8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Coloração em grafos - Cliques</a:t>
            </a:r>
          </a:p>
        </p:txBody>
      </p:sp>
      <p:sp useBgFill="1">
        <p:nvSpPr>
          <p:cNvPr id="54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2ABC460-92DD-49EC-AB01-EB067A772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592848"/>
            <a:ext cx="3178638" cy="366684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4D2C8-7E09-4788-974F-C73265AC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Uma </a:t>
            </a:r>
            <a:r>
              <a:rPr lang="pt-BR" sz="2000" i="1">
                <a:solidFill>
                  <a:srgbClr val="FFFFFF"/>
                </a:solidFill>
              </a:rPr>
              <a:t>clique</a:t>
            </a:r>
            <a:r>
              <a:rPr lang="pt-BR" sz="2000">
                <a:solidFill>
                  <a:srgbClr val="FFFFFF"/>
                </a:solidFill>
              </a:rPr>
              <a:t> num grafo não-dirigido é um conjunto de vértices adjacentes entre si. </a:t>
            </a:r>
          </a:p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 A figura mostra uma clique de tamanho 4. </a:t>
            </a:r>
          </a:p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Problema da clique máxima:  Encontrar uma clique de tamanho máximo num grafo não-dirigido.</a:t>
            </a:r>
          </a:p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Há uma relação simples entre cliques e coloração de vértices:  se um grafo não-dirigido tem uma clique de tamanho q, então qualquer coloração válida precisa de pelo menos q cores. </a:t>
            </a:r>
          </a:p>
        </p:txBody>
      </p:sp>
    </p:spTree>
    <p:extLst>
      <p:ext uri="{BB962C8B-B14F-4D97-AF65-F5344CB8AC3E}">
        <p14:creationId xmlns:p14="http://schemas.microsoft.com/office/powerpoint/2010/main" val="2405152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78DF6-0BF3-48E9-854F-92B06015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Coloração em grafos </a:t>
            </a:r>
            <a:r>
              <a:rPr lang="pt-BR" sz="2400" dirty="0">
                <a:solidFill>
                  <a:srgbClr val="FFFFFF"/>
                </a:solidFill>
              </a:rPr>
              <a:t>- exercícios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3250B1-E280-412F-A951-3D716D2C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Considere o grafo com conjunto de arestas  0-3 3-5 5-1 1-6 6-4 4-2.  Aplique o algoritmo de coloração a esse grafo.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Quantas cores o algoritmo utiliza?</a:t>
            </a:r>
          </a:p>
          <a:p>
            <a:pPr marL="914400" lvl="1" indent="-457200">
              <a:buFont typeface="+mj-lt"/>
              <a:buAutoNum type="alphaLcPeriod"/>
            </a:pPr>
            <a:r>
              <a:rPr lang="pt-BR" dirty="0"/>
              <a:t>Qual seria a coloração ideal?</a:t>
            </a:r>
          </a:p>
          <a:p>
            <a:pPr marL="457200" lvl="1" indent="0">
              <a:buNone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Implemente o algoritmo de coloração em grafos.</a:t>
            </a:r>
          </a:p>
        </p:txBody>
      </p:sp>
    </p:spTree>
    <p:extLst>
      <p:ext uri="{BB962C8B-B14F-4D97-AF65-F5344CB8AC3E}">
        <p14:creationId xmlns:p14="http://schemas.microsoft.com/office/powerpoint/2010/main" val="126824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301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Fim aula 5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Coloração de Grafos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Conceitos;- Algoritmo.</a:t>
            </a:r>
            <a:endParaRPr lang="pt-BR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Coloração de Grafos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Conceitos;- Algoritmo.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Coloração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Importante problema da coloração dos vértices de grafos não-dirigidos.</a:t>
            </a:r>
          </a:p>
          <a:p>
            <a:pPr lvl="1"/>
            <a:r>
              <a:rPr lang="pt-BR" dirty="0"/>
              <a:t>Como não se conhecem bons algoritmos para o problema,</a:t>
            </a:r>
          </a:p>
          <a:p>
            <a:pPr lvl="1"/>
            <a:r>
              <a:rPr lang="pt-BR" dirty="0"/>
              <a:t>A limitação a examinar algumas heurísticas simples e seu conceitos.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9162F3-E3FF-4D18-BA1C-46732A53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344" y="3864634"/>
            <a:ext cx="2543066" cy="23748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3132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89329-F29E-49AA-A651-5C6DFA87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/>
              <a:t>Coloração em grafos - Problema</a:t>
            </a:r>
          </a:p>
        </p:txBody>
      </p:sp>
      <p:sp>
        <p:nvSpPr>
          <p:cNvPr id="12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5C5241-A6EA-4A39-A90B-F5DB4308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60" y="1137622"/>
            <a:ext cx="1983351" cy="220635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1C3A26-5D80-4011-ACEF-8B83EA9F3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427" y="3508565"/>
            <a:ext cx="2459016" cy="220635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146C05-A3DA-49C1-8D98-A87721D6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200"/>
              <a:t>Uma </a:t>
            </a:r>
            <a:r>
              <a:rPr lang="pt-BR" sz="2200" i="1"/>
              <a:t>coloração</a:t>
            </a:r>
            <a:r>
              <a:rPr lang="pt-BR" sz="2200"/>
              <a:t> dos vértices de um grafo não-dirigido é uma atribuição de cores aos vértices.</a:t>
            </a:r>
          </a:p>
          <a:p>
            <a:pPr>
              <a:lnSpc>
                <a:spcPct val="110000"/>
              </a:lnSpc>
            </a:pPr>
            <a:r>
              <a:rPr lang="pt-BR" sz="2200"/>
              <a:t>cada vértice recebe uma e uma somente uma cor.</a:t>
            </a:r>
          </a:p>
          <a:p>
            <a:pPr>
              <a:lnSpc>
                <a:spcPct val="110000"/>
              </a:lnSpc>
            </a:pPr>
            <a:r>
              <a:rPr lang="pt-BR" sz="2200"/>
              <a:t>Portanto, uma coloração nada mais é que uma </a:t>
            </a:r>
            <a:r>
              <a:rPr lang="pt-BR" sz="2200" u="sng"/>
              <a:t>numeração</a:t>
            </a:r>
            <a:r>
              <a:rPr lang="pt-BR" sz="2200"/>
              <a:t> dos vértices.</a:t>
            </a:r>
          </a:p>
          <a:p>
            <a:pPr>
              <a:lnSpc>
                <a:spcPct val="110000"/>
              </a:lnSpc>
            </a:pPr>
            <a:r>
              <a:rPr lang="pt-BR" sz="2200"/>
              <a:t>Podemos dizer também que uma coloração é uma </a:t>
            </a:r>
            <a:r>
              <a:rPr lang="pt-BR" sz="2200" u="sng"/>
              <a:t>partição</a:t>
            </a:r>
            <a:r>
              <a:rPr lang="pt-BR" sz="2200"/>
              <a:t> do conjunto de vértices: cada bloco da partição corresponde a uma cor.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5197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A25A5-0514-4DEB-934D-7C2275AA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Coloração em grafos</a:t>
            </a:r>
            <a:r>
              <a:rPr lang="pt-BR" sz="2800" dirty="0"/>
              <a:t> - propriedade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A691A-AB58-4B33-A871-1476F44C0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7208958" cy="3541714"/>
          </a:xfrm>
        </p:spPr>
        <p:txBody>
          <a:bodyPr/>
          <a:lstStyle/>
          <a:p>
            <a:r>
              <a:rPr lang="pt-BR" dirty="0"/>
              <a:t>Uma coloração de um grafo é </a:t>
            </a:r>
            <a:r>
              <a:rPr lang="pt-BR" i="1" dirty="0"/>
              <a:t>válida</a:t>
            </a:r>
            <a:r>
              <a:rPr lang="pt-BR" dirty="0"/>
              <a:t> se as duas pontas de cada aresta têm cores diferentes.</a:t>
            </a:r>
          </a:p>
          <a:p>
            <a:r>
              <a:rPr lang="pt-BR" dirty="0"/>
              <a:t>Bi coloração – grafos com apenas duas cores</a:t>
            </a:r>
          </a:p>
          <a:p>
            <a:r>
              <a:rPr lang="pt-BR" dirty="0"/>
              <a:t>Coloração válida com 3 cores</a:t>
            </a:r>
          </a:p>
          <a:p>
            <a:r>
              <a:rPr lang="pt-BR" dirty="0"/>
              <a:t>Coloração com </a:t>
            </a:r>
            <a:r>
              <a:rPr lang="pt-BR" i="1" dirty="0"/>
              <a:t>k</a:t>
            </a:r>
            <a:r>
              <a:rPr lang="pt-BR" dirty="0"/>
              <a:t> cores, onde k é o numero de cores.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7C7A59-DE1E-4832-81D0-06C80979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305" y="4330460"/>
            <a:ext cx="2488106" cy="23235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512DB8E-5CA7-42C7-97A8-33353C19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499" y="653208"/>
            <a:ext cx="3026813" cy="336713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1119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334C1-0BAA-415E-B275-65E08D36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Coloração em grafos</a:t>
            </a:r>
            <a:r>
              <a:rPr lang="pt-BR" sz="2800" dirty="0"/>
              <a:t> - propriedade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EC73B-A76D-4C98-B365-1F9C8328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9070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expressão coloração com k cores não significa que todas as k cores são usadas</a:t>
            </a:r>
          </a:p>
          <a:p>
            <a:pPr lvl="1"/>
            <a:r>
              <a:rPr lang="pt-BR" dirty="0"/>
              <a:t>Significa apenas que o número de cores não passa de k.</a:t>
            </a:r>
          </a:p>
          <a:p>
            <a:pPr lvl="1"/>
            <a:r>
              <a:rPr lang="pt-BR" dirty="0"/>
              <a:t>Portanto, uma coloração válida com k cores também é uma coloração válida com k +1 cores. </a:t>
            </a:r>
          </a:p>
          <a:p>
            <a:pPr lvl="1"/>
            <a:r>
              <a:rPr lang="pt-BR" dirty="0"/>
              <a:t>A propósito, dizemos que um grafo é k-</a:t>
            </a:r>
            <a:r>
              <a:rPr lang="pt-BR" dirty="0" err="1"/>
              <a:t>colorível</a:t>
            </a:r>
            <a:r>
              <a:rPr lang="pt-BR" dirty="0"/>
              <a:t> se tem uma coloração válida com k cores.</a:t>
            </a:r>
          </a:p>
          <a:p>
            <a:r>
              <a:rPr lang="pt-BR" dirty="0"/>
              <a:t>Encontrar colorações válidas com muitas cores é fácil. Encontrar colorações válidas com poucas cores é mais difícil.</a:t>
            </a:r>
          </a:p>
        </p:txBody>
      </p:sp>
    </p:spTree>
    <p:extLst>
      <p:ext uri="{BB962C8B-B14F-4D97-AF65-F5344CB8AC3E}">
        <p14:creationId xmlns:p14="http://schemas.microsoft.com/office/powerpoint/2010/main" val="113097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D10EA-53A2-4896-9FFF-8A0E1A8B5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pt-BR" sz="2500" dirty="0"/>
              <a:t>Coloração em grafos - problematização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55C4C-9DB2-4697-9F73-C1B7CC2B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719" y="1973710"/>
            <a:ext cx="5831944" cy="4697413"/>
          </a:xfrm>
        </p:spPr>
        <p:txBody>
          <a:bodyPr>
            <a:normAutofit/>
          </a:bodyPr>
          <a:lstStyle/>
          <a:p>
            <a:r>
              <a:rPr lang="pt-BR" cap="small" dirty="0"/>
              <a:t>Problema da coloração mínima de vértices:</a:t>
            </a:r>
            <a:r>
              <a:rPr lang="pt-BR" dirty="0"/>
              <a:t> </a:t>
            </a:r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 Dado um grafo não-dirigido </a:t>
            </a:r>
            <a:r>
              <a:rPr lang="pt-BR" i="1" dirty="0"/>
              <a:t>G</a:t>
            </a:r>
            <a:r>
              <a:rPr lang="pt-BR" dirty="0"/>
              <a:t>, encontrar uma coloração válida de </a:t>
            </a:r>
            <a:r>
              <a:rPr lang="pt-BR" i="1" dirty="0"/>
              <a:t>G</a:t>
            </a:r>
            <a:r>
              <a:rPr lang="pt-BR" dirty="0"/>
              <a:t> com o menor número de cores possível.</a:t>
            </a:r>
          </a:p>
        </p:txBody>
      </p:sp>
    </p:spTree>
    <p:extLst>
      <p:ext uri="{BB962C8B-B14F-4D97-AF65-F5344CB8AC3E}">
        <p14:creationId xmlns:p14="http://schemas.microsoft.com/office/powerpoint/2010/main" val="381829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B2C5-76B0-4E29-8382-DF6AC192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Coloração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5625C-1163-4506-93FA-A95B990E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Dado um grafo não-dirigido </a:t>
            </a:r>
            <a:r>
              <a:rPr lang="pt-BR" i="1" dirty="0"/>
              <a:t>G</a:t>
            </a:r>
            <a:r>
              <a:rPr lang="pt-BR" dirty="0"/>
              <a:t> e um inteiro </a:t>
            </a:r>
            <a:r>
              <a:rPr lang="pt-BR" i="1" dirty="0"/>
              <a:t>k</a:t>
            </a:r>
            <a:r>
              <a:rPr lang="pt-BR" dirty="0"/>
              <a:t>, encontrar uma coloração válida de </a:t>
            </a:r>
            <a:r>
              <a:rPr lang="pt-BR" i="1" dirty="0"/>
              <a:t>G</a:t>
            </a:r>
            <a:r>
              <a:rPr lang="pt-BR" dirty="0"/>
              <a:t> com </a:t>
            </a:r>
            <a:r>
              <a:rPr lang="pt-BR" i="1" dirty="0"/>
              <a:t>k</a:t>
            </a:r>
            <a:r>
              <a:rPr lang="pt-BR" dirty="0"/>
              <a:t> cores. Onde k é um numero mínimo de cores.</a:t>
            </a:r>
          </a:p>
          <a:p>
            <a:r>
              <a:rPr lang="pt-BR" dirty="0"/>
              <a:t>Problema da coloração mínima</a:t>
            </a:r>
          </a:p>
        </p:txBody>
      </p:sp>
    </p:spTree>
    <p:extLst>
      <p:ext uri="{BB962C8B-B14F-4D97-AF65-F5344CB8AC3E}">
        <p14:creationId xmlns:p14="http://schemas.microsoft.com/office/powerpoint/2010/main" val="82646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DC9EDA-3156-44FE-8DC1-8C1CA835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 sz="3300">
                <a:solidFill>
                  <a:srgbClr val="FFFFFF"/>
                </a:solidFill>
              </a:rPr>
              <a:t>Coloração em grafos – provar coloração</a:t>
            </a:r>
          </a:p>
        </p:txBody>
      </p:sp>
      <p:sp useBgFill="1">
        <p:nvSpPr>
          <p:cNvPr id="54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6E4374-8399-421B-ADD3-B4729B719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33" y="1147145"/>
            <a:ext cx="3880293" cy="456777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5150E-AE85-4A38-A4A2-955D4FDA4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Provar que um grafo é </a:t>
            </a:r>
            <a:r>
              <a:rPr lang="pt-BR" i="1">
                <a:solidFill>
                  <a:srgbClr val="FFFFFF"/>
                </a:solidFill>
              </a:rPr>
              <a:t>k</a:t>
            </a:r>
            <a:r>
              <a:rPr lang="pt-BR">
                <a:solidFill>
                  <a:srgbClr val="FFFFFF"/>
                </a:solidFill>
              </a:rPr>
              <a:t>-colorível?</a:t>
            </a:r>
          </a:p>
          <a:p>
            <a:r>
              <a:rPr lang="pt-BR">
                <a:solidFill>
                  <a:srgbClr val="FFFFFF"/>
                </a:solidFill>
              </a:rPr>
              <a:t>É possível colorir esse grafo?</a:t>
            </a:r>
          </a:p>
        </p:txBody>
      </p:sp>
    </p:spTree>
    <p:extLst>
      <p:ext uri="{BB962C8B-B14F-4D97-AF65-F5344CB8AC3E}">
        <p14:creationId xmlns:p14="http://schemas.microsoft.com/office/powerpoint/2010/main" val="399656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974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Courier New</vt:lpstr>
      <vt:lpstr>Tw Cen MT</vt:lpstr>
      <vt:lpstr>Circuito</vt:lpstr>
      <vt:lpstr>Teoria dos Grafos – 60 horas</vt:lpstr>
      <vt:lpstr>Plano de ensino</vt:lpstr>
      <vt:lpstr>Coloração em grafos</vt:lpstr>
      <vt:lpstr>Coloração em grafos - Problema</vt:lpstr>
      <vt:lpstr>Coloração em grafos - propriedade</vt:lpstr>
      <vt:lpstr>Coloração em grafos - propriedade</vt:lpstr>
      <vt:lpstr>Coloração em grafos - problematização</vt:lpstr>
      <vt:lpstr>Coloração em grafos</vt:lpstr>
      <vt:lpstr>Coloração em grafos – provar coloração</vt:lpstr>
      <vt:lpstr>Coloração em grafos – provar coloração</vt:lpstr>
      <vt:lpstr>Coloração em grafos – Exemplo</vt:lpstr>
      <vt:lpstr>Coloração em grafos - Algoritmos</vt:lpstr>
      <vt:lpstr>Coloração em grafos - Algoritmos</vt:lpstr>
      <vt:lpstr>Coloração em grafos - heurística gulosa</vt:lpstr>
      <vt:lpstr>Coloração em grafos - heurística gulosa</vt:lpstr>
      <vt:lpstr>Coloração em grafos - Cliques</vt:lpstr>
      <vt:lpstr>Coloração em grafos - 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– 60 horas</dc:title>
  <dc:creator>Juliano</dc:creator>
  <cp:lastModifiedBy>JULIANO RATUSZNEI</cp:lastModifiedBy>
  <cp:revision>8</cp:revision>
  <dcterms:created xsi:type="dcterms:W3CDTF">2020-03-20T09:22:55Z</dcterms:created>
  <dcterms:modified xsi:type="dcterms:W3CDTF">2024-02-04T21:55:18Z</dcterms:modified>
</cp:coreProperties>
</file>