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294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_para_grafos/aulas/kruskal.html#spanningforest" TargetMode="External"/><Relationship Id="rId2" Type="http://schemas.openxmlformats.org/officeDocument/2006/relationships/hyperlink" Target="https://www.ime.usp.br/~pf/algoritmos_para_grafos/aulas/remissivo.html#leque-de-said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_para_grafos/aulas/circuits-and-forests.html#sec:circu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_para_grafos/aulas/footnotes/parallel-process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22936" cy="39899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Prim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para Obter Uma AGM.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O algoritmo de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Prim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para obter uma AGM pode ser derivado do algoritmo genérico.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O subconjunto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forma uma única árvore, e a aresta segura adicionada a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sempre uma aresta de peso mínimo conectando a árvore a um vértice que não esteja na árvore.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A árvore começa por um vértice qualquer (no caso 0) e cresce até que “gere” todos os vértices em 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A cada passo, uma aresta leve é adicionada à árvore </a:t>
            </a:r>
            <a:r>
              <a:rPr lang="pt-BR" sz="1800" b="0" i="0" u="none" strike="noStrike" baseline="0" dirty="0">
                <a:latin typeface="CMMI12"/>
              </a:rPr>
              <a:t>S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, conectando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a um vértice de </a:t>
            </a:r>
            <a:r>
              <a:rPr lang="pt-BR" sz="1800" b="0" i="0" u="none" strike="noStrike" baseline="0" dirty="0">
                <a:latin typeface="CMMI12"/>
              </a:rPr>
              <a:t>G</a:t>
            </a:r>
            <a:r>
              <a:rPr lang="pt-BR" sz="1800" b="0" i="0" u="none" strike="noStrike" baseline="-25000" dirty="0">
                <a:latin typeface="CMMI8"/>
              </a:rPr>
              <a:t>S</a:t>
            </a:r>
            <a:r>
              <a:rPr lang="pt-BR" sz="1800" b="0" i="0" u="none" strike="noStrike" baseline="0" dirty="0">
                <a:latin typeface="CMMI8"/>
              </a:rPr>
              <a:t> </a:t>
            </a:r>
            <a:r>
              <a:rPr lang="pt-BR" sz="1800" b="0" i="0" u="none" strike="noStrike" baseline="0" dirty="0">
                <a:latin typeface="CMR12"/>
              </a:rPr>
              <a:t>= (</a:t>
            </a:r>
            <a:r>
              <a:rPr lang="pt-BR" sz="1800" b="0" i="0" u="none" strike="noStrike" baseline="0" dirty="0">
                <a:latin typeface="CMMI12"/>
              </a:rPr>
              <a:t>V, S</a:t>
            </a:r>
            <a:r>
              <a:rPr lang="pt-BR" sz="1800" b="0" i="0" u="none" strike="noStrike" baseline="0" dirty="0">
                <a:latin typeface="CMR12"/>
              </a:rPr>
              <a:t>)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De acordo com o teorema anterior, quando o algoritmo termina, as arestas em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formam uma árvore geradora mínima.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1457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2500">
                <a:solidFill>
                  <a:srgbClr val="FFFFFF"/>
                </a:solidFill>
              </a:rPr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Algoritmo de </a:t>
            </a:r>
            <a:r>
              <a:rPr lang="pt-BR" sz="20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Prim</a:t>
            </a:r>
            <a:r>
              <a:rPr lang="pt-BR" sz="20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2000" b="1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para Obter Uma AGM.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CD4BC10-C31C-C807-B100-801370F5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87984"/>
            <a:ext cx="6844045" cy="42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22936" cy="3989995"/>
          </a:xfrm>
        </p:spPr>
        <p:txBody>
          <a:bodyPr>
            <a:noAutofit/>
          </a:bodyPr>
          <a:lstStyle/>
          <a:p>
            <a:pPr algn="l"/>
            <a:r>
              <a:rPr lang="pt-BR" sz="2000" b="1" i="0" u="none" strike="noStrike" baseline="0" dirty="0">
                <a:latin typeface="Arial" panose="020B0604020202020204" pitchFamily="34" charset="0"/>
              </a:rPr>
              <a:t>AGM - Algoritmo de </a:t>
            </a:r>
            <a:r>
              <a:rPr lang="pt-BR" sz="20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Kruskal</a:t>
            </a:r>
            <a:endParaRPr lang="pt-BR" sz="2000" b="0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l"/>
            <a:r>
              <a:rPr lang="pt-BR" sz="2000" b="0" i="0" u="none" strike="noStrike" baseline="0" dirty="0">
                <a:latin typeface="Arial" panose="020B0604020202020204" pitchFamily="34" charset="0"/>
              </a:rPr>
              <a:t>Pode ser derivado do algoritmo genérico.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CMMI12"/>
              </a:rPr>
              <a:t>S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é uma floresta e a aresta segura adicionada a </a:t>
            </a:r>
            <a:r>
              <a:rPr lang="pt-BR" sz="2000" b="0" i="0" u="none" strike="noStrike" baseline="0" dirty="0">
                <a:latin typeface="CMMI12"/>
              </a:rPr>
              <a:t>S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é sempre uma aresta de menor peso que conecta dois componentes distintos.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Considera as arestas ordenadas pelo peso.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8114C1-60F3-D80A-1E67-9A279CEC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80" y="3810708"/>
            <a:ext cx="5297220" cy="30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22936" cy="39899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Kruskal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para Obter Uma AGM.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Sejam </a:t>
            </a:r>
            <a:r>
              <a:rPr lang="pt-BR" sz="1800" b="0" i="0" u="none" strike="noStrike" baseline="0" dirty="0">
                <a:latin typeface="CMMI12"/>
              </a:rPr>
              <a:t>C</a:t>
            </a:r>
            <a:r>
              <a:rPr lang="pt-BR" sz="1800" b="0" i="0" u="none" strike="noStrike" baseline="0" dirty="0">
                <a:latin typeface="CMR8"/>
              </a:rPr>
              <a:t>1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e </a:t>
            </a:r>
            <a:r>
              <a:rPr lang="pt-BR" sz="1800" b="0" i="0" u="none" strike="noStrike" baseline="0" dirty="0">
                <a:latin typeface="CMMI12"/>
              </a:rPr>
              <a:t>C</a:t>
            </a:r>
            <a:r>
              <a:rPr lang="pt-BR" sz="1800" b="0" i="0" u="none" strike="noStrike" baseline="0" dirty="0">
                <a:latin typeface="CMR8"/>
              </a:rPr>
              <a:t>2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duas árvores conectadas por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u, v</a:t>
            </a:r>
            <a:r>
              <a:rPr lang="pt-BR" sz="1800" b="0" i="0" u="none" strike="noStrike" baseline="0" dirty="0">
                <a:latin typeface="CMR12"/>
              </a:rPr>
              <a:t>)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–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Como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u, v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tem de ser uma aresta leve conectando </a:t>
            </a:r>
            <a:r>
              <a:rPr lang="pt-BR" sz="1800" b="0" i="0" u="none" strike="noStrike" baseline="0" dirty="0">
                <a:latin typeface="CMMI12"/>
              </a:rPr>
              <a:t>C</a:t>
            </a:r>
            <a:r>
              <a:rPr lang="pt-BR" sz="1800" b="0" i="0" u="none" strike="noStrike" baseline="0" dirty="0">
                <a:latin typeface="CMR8"/>
              </a:rPr>
              <a:t>1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com alguma outra árvore,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u, v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uma aresta segura para </a:t>
            </a:r>
            <a:r>
              <a:rPr lang="pt-BR" sz="1800" b="0" i="0" u="none" strike="noStrike" baseline="0" dirty="0">
                <a:latin typeface="CMMI12"/>
              </a:rPr>
              <a:t>C</a:t>
            </a:r>
            <a:r>
              <a:rPr lang="pt-BR" sz="1800" b="0" i="0" u="none" strike="noStrike" baseline="0" dirty="0">
                <a:latin typeface="CMR8"/>
              </a:rPr>
              <a:t>1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guloso porque, a cada passo, ele adiciona à floresta uma aresta de menor peso.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Obtém uma AGM adicionando uma aresta de cada vez à floresta e, a cada passo, usa a aresta de menor peso que não forma ciclo.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Inicia com uma floresta de </a:t>
            </a:r>
            <a:r>
              <a:rPr lang="pt-BR" sz="1800" b="0" i="0" u="none" strike="noStrike" baseline="0" dirty="0">
                <a:latin typeface="CMSY10"/>
              </a:rPr>
              <a:t>|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CMSY10"/>
              </a:rPr>
              <a:t>|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árvores de um vértice: em </a:t>
            </a:r>
            <a:r>
              <a:rPr lang="pt-BR" sz="1800" b="0" i="0" u="none" strike="noStrike" baseline="0" dirty="0">
                <a:latin typeface="CMSY10"/>
              </a:rPr>
              <a:t>|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CMSY10"/>
              </a:rPr>
              <a:t>|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passos, une duas árvores até que exista apenas uma árvore na floresta.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7705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22936" cy="39899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Kruskal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para Obter Uma AGM.</a:t>
            </a:r>
            <a:endParaRPr lang="pt-BR" sz="1800" b="1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Usa fila de prioridades para obter arestas em ordem crescente de pesos.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Testa se uma aresta adicionada ao conjunto solução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forma um ciclo.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Tratar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conjuntos disjuntos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maneira eficiente de verificar se uma dada aresta forma um ciclo. Utiliza estruturas dinâmicas.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002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304"/>
            <a:ext cx="10122936" cy="43841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Kruskal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para Obter Uma AGM.</a:t>
            </a:r>
          </a:p>
          <a:p>
            <a:pPr marL="0" indent="0" algn="l">
              <a:buNone/>
            </a:pPr>
            <a:r>
              <a:rPr lang="pt-BR" sz="1600" b="1" i="0" u="none" strike="noStrike" baseline="0" dirty="0" err="1">
                <a:latin typeface="Arial" panose="020B0604020202020204" pitchFamily="34" charset="0"/>
              </a:rPr>
              <a:t>void</a:t>
            </a:r>
            <a:r>
              <a:rPr lang="pt-BR" sz="16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Kruskal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 ( ) ;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{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1. </a:t>
            </a:r>
            <a:r>
              <a:rPr lang="pt-BR" sz="1600" b="0" i="0" u="none" strike="noStrike" baseline="0" dirty="0">
                <a:latin typeface="CMMI10"/>
              </a:rPr>
              <a:t>S </a:t>
            </a:r>
            <a:r>
              <a:rPr lang="pt-BR" sz="1600" b="0" i="0" u="none" strike="noStrike" baseline="0" dirty="0">
                <a:latin typeface="CMR10"/>
              </a:rPr>
              <a:t>= Vazio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;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2. </a:t>
            </a:r>
            <a:r>
              <a:rPr lang="pt-BR" sz="1600" b="1" i="0" u="none" strike="noStrike" baseline="0" dirty="0">
                <a:latin typeface="Arial" panose="020B0604020202020204" pitchFamily="34" charset="0"/>
              </a:rPr>
              <a:t>for 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(v=0;v &lt; 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Grafo.NumVertices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) 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CriaConjunto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 (v) ;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3. Ordena as arestas de </a:t>
            </a:r>
            <a:r>
              <a:rPr lang="pt-BR" sz="1600" b="0" i="0" u="none" strike="noStrike" baseline="0" dirty="0">
                <a:latin typeface="CMMI10"/>
              </a:rPr>
              <a:t>A 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pelo peso;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4. </a:t>
            </a:r>
            <a:r>
              <a:rPr lang="pt-BR" sz="1600" b="1" i="0" u="none" strike="noStrike" baseline="0" dirty="0">
                <a:latin typeface="Arial" panose="020B0604020202020204" pitchFamily="34" charset="0"/>
              </a:rPr>
              <a:t>for 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(cada (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u,v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) de </a:t>
            </a:r>
            <a:r>
              <a:rPr lang="pt-BR" sz="1600" b="0" i="0" u="none" strike="noStrike" baseline="0" dirty="0">
                <a:latin typeface="CMMI10"/>
              </a:rPr>
              <a:t>A 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tomadas em ordem ascendente de peso)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5.	 </a:t>
            </a:r>
            <a:r>
              <a:rPr lang="pt-BR" sz="1600" b="1" i="0" u="none" strike="noStrike" baseline="0" dirty="0">
                <a:latin typeface="Arial" panose="020B0604020202020204" pitchFamily="34" charset="0"/>
              </a:rPr>
              <a:t>i f 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EncontreConjunto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 (u) != 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EncontreConjunto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 (v ) )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6. 	{	 </a:t>
            </a:r>
            <a:r>
              <a:rPr lang="pt-BR" sz="1600" b="0" i="0" u="none" strike="noStrike" baseline="0" dirty="0">
                <a:latin typeface="CMMI10"/>
              </a:rPr>
              <a:t>S </a:t>
            </a:r>
            <a:r>
              <a:rPr lang="pt-BR" sz="1600" b="0" i="0" u="none" strike="noStrike" baseline="0" dirty="0">
                <a:latin typeface="CMR10"/>
              </a:rPr>
              <a:t>= </a:t>
            </a:r>
            <a:r>
              <a:rPr lang="pt-BR" sz="1600" b="0" i="0" u="none" strike="noStrike" baseline="0" dirty="0">
                <a:latin typeface="CMMI10"/>
              </a:rPr>
              <a:t>S</a:t>
            </a:r>
            <a:r>
              <a:rPr lang="pt-BR" sz="1600" b="0" i="0" u="none" strike="noStrike" baseline="0" dirty="0">
                <a:latin typeface="CMR10"/>
              </a:rPr>
              <a:t>+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{ (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u,v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 ) } ;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7. 		Uniao (</a:t>
            </a:r>
            <a:r>
              <a:rPr lang="pt-BR" sz="1600" b="0" i="0" u="none" strike="noStrike" baseline="0" dirty="0" err="1">
                <a:latin typeface="Arial" panose="020B0604020202020204" pitchFamily="34" charset="0"/>
              </a:rPr>
              <a:t>u,v</a:t>
            </a:r>
            <a:r>
              <a:rPr lang="pt-BR" sz="1600" b="0" i="0" u="none" strike="noStrike" baseline="0" dirty="0">
                <a:latin typeface="Arial" panose="020B0604020202020204" pitchFamily="34" charset="0"/>
              </a:rPr>
              <a:t>) ;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           }</a:t>
            </a:r>
          </a:p>
          <a:p>
            <a:pPr marL="0" indent="0" algn="l">
              <a:buNone/>
            </a:pPr>
            <a:r>
              <a:rPr lang="pt-BR" sz="1600" b="0" i="0" u="none" strike="noStrike" baseline="0" dirty="0">
                <a:latin typeface="Arial" panose="020B0604020202020204" pitchFamily="34" charset="0"/>
              </a:rPr>
              <a:t>}</a:t>
            </a:r>
            <a:endParaRPr lang="pt-BR" sz="1600" b="1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304"/>
            <a:ext cx="10122936" cy="43841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Kruskal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para Obter Uma AGM.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A implementação das operações União e </a:t>
            </a: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EncontraConjunto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 deve ser realizada de forma eficiente.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Esse problema é conhecido na literatura como </a:t>
            </a:r>
            <a:r>
              <a:rPr lang="pt-BR" sz="20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União-</a:t>
            </a:r>
            <a:r>
              <a:rPr lang="pt-BR" sz="20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EncontraConjunto</a:t>
            </a:r>
            <a:r>
              <a:rPr lang="pt-BR" sz="2000" b="0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.</a:t>
            </a:r>
            <a:endParaRPr lang="pt-BR" sz="1800" b="1" i="0" u="none" strike="noStrike" baseline="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60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304"/>
            <a:ext cx="10122936" cy="43841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Boruvka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para Obter Uma AGM em uma floresta.</a:t>
            </a:r>
          </a:p>
          <a:p>
            <a:r>
              <a:rPr lang="pt-BR" i="1" dirty="0"/>
              <a:t>Franja</a:t>
            </a:r>
            <a:r>
              <a:rPr lang="pt-BR" dirty="0"/>
              <a:t> (= </a:t>
            </a:r>
            <a:r>
              <a:rPr lang="pt-BR" i="1" dirty="0" err="1"/>
              <a:t>fringe</a:t>
            </a:r>
            <a:r>
              <a:rPr lang="pt-BR" dirty="0"/>
              <a:t>) de uma árvore </a:t>
            </a:r>
            <a:r>
              <a:rPr lang="pt-BR" i="1" dirty="0"/>
              <a:t>T</a:t>
            </a:r>
            <a:r>
              <a:rPr lang="pt-BR" dirty="0"/>
              <a:t> de nosso grafo </a:t>
            </a:r>
            <a:r>
              <a:rPr lang="pt-BR" i="1" dirty="0"/>
              <a:t>G</a:t>
            </a:r>
            <a:r>
              <a:rPr lang="pt-BR" dirty="0"/>
              <a:t> é o conjunto de todos os arcos que saem de </a:t>
            </a:r>
            <a:r>
              <a:rPr lang="pt-BR" i="1" dirty="0"/>
              <a:t>T</a:t>
            </a:r>
            <a:r>
              <a:rPr lang="pt-BR" dirty="0"/>
              <a:t>, ou seja, a franja é o </a:t>
            </a:r>
            <a:r>
              <a:rPr lang="pt-BR" dirty="0">
                <a:hlinkClick r:id="rId2"/>
              </a:rPr>
              <a:t>leque </a:t>
            </a:r>
            <a:r>
              <a:rPr lang="pt-BR" i="1" dirty="0">
                <a:hlinkClick r:id="rId2"/>
              </a:rPr>
              <a:t>de saída</a:t>
            </a:r>
            <a:r>
              <a:rPr lang="pt-BR" dirty="0"/>
              <a:t> do conjunto de vértices de </a:t>
            </a:r>
            <a:r>
              <a:rPr lang="pt-BR" i="1" dirty="0"/>
              <a:t>T</a:t>
            </a:r>
            <a:r>
              <a:rPr lang="pt-BR" dirty="0"/>
              <a:t>. </a:t>
            </a:r>
          </a:p>
          <a:p>
            <a:r>
              <a:rPr lang="pt-BR" dirty="0"/>
              <a:t>Um arco é </a:t>
            </a:r>
            <a:r>
              <a:rPr lang="pt-BR" i="1" dirty="0"/>
              <a:t>externo</a:t>
            </a:r>
            <a:r>
              <a:rPr lang="pt-BR" dirty="0"/>
              <a:t> a uma </a:t>
            </a:r>
            <a:r>
              <a:rPr lang="pt-BR" dirty="0">
                <a:hlinkClick r:id="rId3"/>
              </a:rPr>
              <a:t>floresta geradora</a:t>
            </a:r>
            <a:r>
              <a:rPr lang="pt-BR" dirty="0"/>
              <a:t>  </a:t>
            </a:r>
            <a:r>
              <a:rPr lang="pt-BR" i="1" dirty="0"/>
              <a:t>F</a:t>
            </a:r>
            <a:r>
              <a:rPr lang="pt-BR" dirty="0"/>
              <a:t>  de </a:t>
            </a:r>
            <a:r>
              <a:rPr lang="pt-BR" i="1" dirty="0"/>
              <a:t>G</a:t>
            </a:r>
            <a:r>
              <a:rPr lang="pt-BR" dirty="0"/>
              <a:t> se tiver pontas em duas árvores diferentes de </a:t>
            </a:r>
            <a:r>
              <a:rPr lang="pt-BR" i="1" dirty="0"/>
              <a:t>F</a:t>
            </a:r>
            <a:r>
              <a:rPr lang="pt-BR" dirty="0"/>
              <a:t>.  É claro que cada arco externo a </a:t>
            </a:r>
            <a:r>
              <a:rPr lang="pt-BR" i="1" dirty="0"/>
              <a:t>F</a:t>
            </a:r>
            <a:r>
              <a:rPr lang="pt-BR" dirty="0"/>
              <a:t> está na franja de exatamente uma das árvores de </a:t>
            </a:r>
            <a:r>
              <a:rPr lang="pt-BR" i="1" dirty="0"/>
              <a:t>F</a:t>
            </a:r>
            <a:r>
              <a:rPr lang="pt-BR" dirty="0"/>
              <a:t>.</a:t>
            </a:r>
          </a:p>
          <a:p>
            <a:r>
              <a:rPr lang="pt-BR" dirty="0"/>
              <a:t>Cada iteração do algoritmo de </a:t>
            </a:r>
            <a:r>
              <a:rPr lang="pt-BR" dirty="0" err="1"/>
              <a:t>Boruvka</a:t>
            </a:r>
            <a:r>
              <a:rPr lang="pt-BR" dirty="0"/>
              <a:t> começa com uma floresta geradora </a:t>
            </a:r>
            <a:r>
              <a:rPr lang="pt-BR" i="1" dirty="0"/>
              <a:t>F</a:t>
            </a:r>
            <a:r>
              <a:rPr lang="pt-BR" dirty="0"/>
              <a:t> de </a:t>
            </a:r>
            <a:r>
              <a:rPr lang="pt-BR" i="1" dirty="0"/>
              <a:t>G</a:t>
            </a:r>
            <a:r>
              <a:rPr lang="pt-BR" dirty="0"/>
              <a:t>.  No início da primeira iteração, cada árvore de </a:t>
            </a:r>
            <a:r>
              <a:rPr lang="pt-BR" i="1" dirty="0"/>
              <a:t>F</a:t>
            </a:r>
            <a:r>
              <a:rPr lang="pt-BR" dirty="0"/>
              <a:t> tem apenas um vértice.  O processo iterativo consiste no seguinte:</a:t>
            </a:r>
          </a:p>
        </p:txBody>
      </p:sp>
    </p:spTree>
    <p:extLst>
      <p:ext uri="{BB962C8B-B14F-4D97-AF65-F5344CB8AC3E}">
        <p14:creationId xmlns:p14="http://schemas.microsoft.com/office/powerpoint/2010/main" val="4058852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304"/>
            <a:ext cx="10122936" cy="43841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Boruvka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para Obter Uma AGM em uma floresta.</a:t>
            </a:r>
          </a:p>
          <a:p>
            <a:pPr marL="0" indent="0">
              <a:buNone/>
            </a:pPr>
            <a:r>
              <a:rPr lang="pt-BR" sz="2000" dirty="0"/>
              <a:t>enquanto existe algum arco externo a </a:t>
            </a:r>
            <a:r>
              <a:rPr lang="pt-BR" sz="2000" i="1" dirty="0"/>
              <a:t>F </a:t>
            </a:r>
          </a:p>
          <a:p>
            <a:pPr marL="0" indent="0">
              <a:buNone/>
            </a:pPr>
            <a:r>
              <a:rPr lang="pt-BR" sz="2000" b="1" i="1" dirty="0"/>
              <a:t>	</a:t>
            </a:r>
            <a:r>
              <a:rPr lang="pt-BR" sz="2000" b="1" dirty="0"/>
              <a:t>para cada árvore </a:t>
            </a:r>
            <a:r>
              <a:rPr lang="pt-BR" sz="2000" b="1" i="1" dirty="0"/>
              <a:t>T</a:t>
            </a:r>
            <a:r>
              <a:rPr lang="pt-BR" sz="2000" b="1" dirty="0"/>
              <a:t> de </a:t>
            </a:r>
            <a:r>
              <a:rPr lang="pt-BR" sz="2000" b="1" i="1" dirty="0"/>
              <a:t>F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          		escolha um arco de custo mínimo na franja de </a:t>
            </a:r>
            <a:r>
              <a:rPr lang="pt-BR" sz="2000" b="1" i="1" dirty="0"/>
              <a:t>T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	seja </a:t>
            </a:r>
            <a:r>
              <a:rPr lang="pt-BR" sz="2000" b="1" i="1" dirty="0"/>
              <a:t>B</a:t>
            </a:r>
            <a:r>
              <a:rPr lang="pt-BR" sz="2000" b="1" dirty="0"/>
              <a:t> o conjunto de todos os arcos escolhidos</a:t>
            </a:r>
          </a:p>
          <a:p>
            <a:pPr marL="0" indent="0">
              <a:buNone/>
            </a:pPr>
            <a:r>
              <a:rPr lang="pt-BR" sz="2000" b="1" dirty="0"/>
              <a:t>	seja </a:t>
            </a:r>
            <a:r>
              <a:rPr lang="pt-BR" sz="2000" b="1" i="1" dirty="0"/>
              <a:t>B'</a:t>
            </a:r>
            <a:r>
              <a:rPr lang="pt-BR" sz="2000" b="1" dirty="0"/>
              <a:t> um subconjunto maximal de </a:t>
            </a:r>
            <a:r>
              <a:rPr lang="pt-BR" sz="2000" b="1" i="1" dirty="0"/>
              <a:t>B</a:t>
            </a:r>
            <a:r>
              <a:rPr lang="pt-BR" sz="2000" b="1" dirty="0"/>
              <a:t> tal que</a:t>
            </a:r>
          </a:p>
          <a:p>
            <a:pPr marL="0" indent="0">
              <a:buNone/>
            </a:pPr>
            <a:r>
              <a:rPr lang="pt-BR" sz="2000" b="1" dirty="0"/>
              <a:t>          		</a:t>
            </a:r>
            <a:r>
              <a:rPr lang="pt-BR" sz="2000" b="1" i="1" dirty="0"/>
              <a:t>F</a:t>
            </a:r>
            <a:r>
              <a:rPr lang="pt-BR" sz="2000" b="1" dirty="0"/>
              <a:t>+</a:t>
            </a:r>
            <a:r>
              <a:rPr lang="pt-BR" sz="2000" b="1" i="1" dirty="0"/>
              <a:t>B'</a:t>
            </a:r>
            <a:r>
              <a:rPr lang="pt-BR" sz="2000" b="1" dirty="0"/>
              <a:t> não tem </a:t>
            </a:r>
            <a:r>
              <a:rPr lang="pt-BR" sz="2000" b="1" dirty="0">
                <a:hlinkClick r:id="rId2"/>
              </a:rPr>
              <a:t>circuitos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	seja </a:t>
            </a:r>
            <a:r>
              <a:rPr lang="pt-BR" sz="2000" b="1" i="1" dirty="0"/>
              <a:t>B''</a:t>
            </a:r>
            <a:r>
              <a:rPr lang="pt-BR" sz="2000" b="1" dirty="0"/>
              <a:t> o conjunto dos arcos antiparalelos aos de </a:t>
            </a:r>
            <a:r>
              <a:rPr lang="pt-BR" sz="2000" b="1" i="1" dirty="0"/>
              <a:t>B’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	acrescente  </a:t>
            </a:r>
            <a:r>
              <a:rPr lang="pt-BR" sz="2000" b="1" i="1" dirty="0"/>
              <a:t>B'</a:t>
            </a:r>
            <a:r>
              <a:rPr lang="pt-BR" sz="2000" b="1" dirty="0"/>
              <a:t> e </a:t>
            </a:r>
            <a:r>
              <a:rPr lang="pt-BR" sz="2000" b="1" i="1" dirty="0"/>
              <a:t>B''</a:t>
            </a:r>
            <a:r>
              <a:rPr lang="pt-BR" sz="2000" b="1" dirty="0"/>
              <a:t>  a  </a:t>
            </a:r>
            <a:r>
              <a:rPr lang="pt-BR" sz="2000" b="1" i="1" dirty="0"/>
              <a:t>F</a:t>
            </a:r>
            <a:endParaRPr lang="pt-BR" sz="2000" b="1" dirty="0"/>
          </a:p>
          <a:p>
            <a:pPr marL="0" indent="0">
              <a:buNone/>
            </a:pPr>
            <a:r>
              <a:rPr lang="pt-BR" sz="2000" dirty="0"/>
              <a:t>devolva </a:t>
            </a:r>
            <a:r>
              <a:rPr lang="pt-BR" sz="2000" i="1" dirty="0"/>
              <a:t>F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435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5304"/>
            <a:ext cx="10122936" cy="438417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 de </a:t>
            </a:r>
            <a:r>
              <a:rPr lang="pt-BR" sz="1800" b="1" i="0" u="none" strike="noStrike" baseline="0" dirty="0" err="1">
                <a:solidFill>
                  <a:srgbClr val="FFFF00"/>
                </a:solidFill>
                <a:latin typeface="Arial" panose="020B0604020202020204" pitchFamily="34" charset="0"/>
              </a:rPr>
              <a:t>Boruvka</a:t>
            </a:r>
            <a:r>
              <a:rPr lang="pt-BR" sz="1800" b="1" i="0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para Obter Uma AGM em uma floresta.</a:t>
            </a:r>
          </a:p>
          <a:p>
            <a:pPr marL="0" indent="0">
              <a:buNone/>
            </a:pPr>
            <a:r>
              <a:rPr lang="pt-BR" i="1" dirty="0"/>
              <a:t>B</a:t>
            </a:r>
            <a:r>
              <a:rPr lang="pt-BR" dirty="0"/>
              <a:t> é um </a:t>
            </a:r>
            <a:r>
              <a:rPr lang="pt-BR" i="1" dirty="0"/>
              <a:t>conjunto de </a:t>
            </a:r>
            <a:r>
              <a:rPr lang="pt-BR" i="1" dirty="0" err="1"/>
              <a:t>Boruvka</a:t>
            </a:r>
            <a:r>
              <a:rPr lang="pt-BR" dirty="0"/>
              <a:t>.  Cada árvore da floresta </a:t>
            </a:r>
            <a:r>
              <a:rPr lang="pt-BR" i="1" dirty="0"/>
              <a:t>F</a:t>
            </a:r>
            <a:r>
              <a:rPr lang="pt-BR" dirty="0"/>
              <a:t> contribui um arco de sua franja para esse conjunto. (É interessante utilizar de </a:t>
            </a:r>
            <a:r>
              <a:rPr lang="pt-BR" dirty="0">
                <a:hlinkClick r:id="rId2"/>
              </a:rPr>
              <a:t>processamento paralelo</a:t>
            </a:r>
            <a:r>
              <a:rPr lang="pt-BR" dirty="0"/>
              <a:t> desse algoritmo: cada componente de </a:t>
            </a:r>
            <a:r>
              <a:rPr lang="pt-BR" i="1" dirty="0"/>
              <a:t>F</a:t>
            </a:r>
            <a:r>
              <a:rPr lang="pt-BR" dirty="0"/>
              <a:t> escolhe o arco mais barato de sua franja, e todas as componentes podem fazer isso ao mesmo tempo e independentemente.)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7911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Árvores Geradoras de Custos Mínimos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Árvores geradoras de grafos, de custo mínimo, MST, Algoritmos de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Prim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e de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Kruskal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Borukva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301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Fim aula 6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Árvores Geradoras de Custos Mínimos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Árvores geradoras de grafos, de custo mínimo, MST, Algoritmos de </a:t>
            </a:r>
            <a:r>
              <a:rPr lang="pt-BR" sz="1800" b="0" i="0" u="none" strike="noStrike" baseline="0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Prim</a:t>
            </a: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 e de </a:t>
            </a:r>
            <a:r>
              <a:rPr lang="pt-BR" sz="1800" b="0" i="0" u="none" strike="noStrike" baseline="0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Kruskal</a:t>
            </a: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 e </a:t>
            </a:r>
            <a:r>
              <a:rPr lang="pt-BR" sz="1800" b="0" i="0" u="none" strike="noStrike" baseline="0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Borukva</a:t>
            </a: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.</a:t>
            </a:r>
            <a:endParaRPr lang="pt-BR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b="0" i="0" u="none" strike="noStrike" baseline="0" dirty="0">
                <a:latin typeface="Arial" panose="020B0604020202020204" pitchFamily="34" charset="0"/>
              </a:rPr>
              <a:t>Projeto de redes de comunicações conectando </a:t>
            </a:r>
            <a:r>
              <a:rPr lang="pt-BR" b="0" i="0" u="none" strike="noStrike" baseline="0" dirty="0">
                <a:latin typeface="CMMI12"/>
              </a:rPr>
              <a:t>n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localidades.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latin typeface="CMSY10"/>
              </a:rPr>
              <a:t>•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Arranjo de </a:t>
            </a:r>
            <a:r>
              <a:rPr lang="pt-BR" b="0" i="0" u="none" strike="noStrike" baseline="0" dirty="0">
                <a:latin typeface="CMMI12"/>
              </a:rPr>
              <a:t>n </a:t>
            </a:r>
            <a:r>
              <a:rPr lang="pt-BR" b="0" i="0" u="none" strike="noStrike" baseline="0" dirty="0">
                <a:latin typeface="CMSY10"/>
              </a:rPr>
              <a:t>− </a:t>
            </a:r>
            <a:r>
              <a:rPr lang="pt-BR" b="0" i="0" u="none" strike="noStrike" baseline="0" dirty="0">
                <a:latin typeface="CMR12"/>
              </a:rPr>
              <a:t>1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conexões, conectando duas localidades cada.</a:t>
            </a:r>
          </a:p>
          <a:p>
            <a:pPr lvl="1"/>
            <a:r>
              <a:rPr lang="pt-BR" sz="1800" dirty="0">
                <a:latin typeface="Arial" panose="020B0604020202020204" pitchFamily="34" charset="0"/>
              </a:rPr>
              <a:t>Árvore</a:t>
            </a:r>
            <a:endParaRPr lang="pt-BR" sz="18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b="0" i="0" u="none" strike="noStrike" baseline="0" dirty="0">
                <a:latin typeface="CMSY10"/>
              </a:rPr>
              <a:t>•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Objetivo: dentre as possibilidades de conexões, achar a que usa menor quantidade de cabos.</a:t>
            </a:r>
          </a:p>
        </p:txBody>
      </p:sp>
    </p:spTree>
    <p:extLst>
      <p:ext uri="{BB962C8B-B14F-4D97-AF65-F5344CB8AC3E}">
        <p14:creationId xmlns:p14="http://schemas.microsoft.com/office/powerpoint/2010/main" val="424195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Modelagem: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	– </a:t>
            </a:r>
            <a:r>
              <a:rPr lang="pt-BR" sz="1800" b="0" i="0" u="none" strike="noStrike" baseline="0" dirty="0">
                <a:latin typeface="CMMI12"/>
              </a:rPr>
              <a:t>G </a:t>
            </a:r>
            <a:r>
              <a:rPr lang="pt-BR" sz="1800" b="0" i="0" u="none" strike="noStrike" baseline="0" dirty="0">
                <a:latin typeface="CMR12"/>
              </a:rPr>
              <a:t>= (</a:t>
            </a:r>
            <a:r>
              <a:rPr lang="pt-BR" sz="1800" b="0" i="0" u="none" strike="noStrike" baseline="0" dirty="0">
                <a:latin typeface="CMMI12"/>
              </a:rPr>
              <a:t>V,A</a:t>
            </a:r>
            <a:r>
              <a:rPr lang="pt-BR" sz="1800" b="0" i="0" u="none" strike="noStrike" baseline="0" dirty="0">
                <a:latin typeface="CMR12"/>
              </a:rPr>
              <a:t>)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grafo conectado, não direcionado.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	– 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conjunto de cidades.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	– </a:t>
            </a:r>
            <a:r>
              <a:rPr lang="pt-BR" sz="1800" b="0" i="0" u="none" strike="noStrike" baseline="0" dirty="0">
                <a:latin typeface="CMMI12"/>
              </a:rPr>
              <a:t>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conjunto de possíveis conexões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Times New Roman" panose="02020603050405020304" pitchFamily="18" charset="0"/>
              </a:rPr>
              <a:t>	– </a:t>
            </a:r>
            <a:r>
              <a:rPr lang="pt-BR" sz="1800" b="0" i="0" u="none" strike="noStrike" baseline="0" dirty="0">
                <a:latin typeface="CMMI12"/>
              </a:rPr>
              <a:t>p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u, v</a:t>
            </a:r>
            <a:r>
              <a:rPr lang="pt-BR" sz="1800" b="0" i="0" u="none" strike="noStrike" baseline="0" dirty="0">
                <a:latin typeface="CMR12"/>
              </a:rPr>
              <a:t>)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: peso da aresta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u, v</a:t>
            </a:r>
            <a:r>
              <a:rPr lang="pt-BR" sz="1800" b="0" i="0" u="none" strike="noStrike" baseline="0" dirty="0">
                <a:latin typeface="CMR12"/>
              </a:rPr>
              <a:t>) pertencente a</a:t>
            </a:r>
            <a:r>
              <a:rPr lang="pt-BR" sz="1800" b="0" i="0" u="none" strike="noStrike" baseline="0" dirty="0">
                <a:latin typeface="CMSY10"/>
              </a:rPr>
              <a:t> </a:t>
            </a:r>
            <a:r>
              <a:rPr lang="pt-BR" sz="1800" b="0" i="0" u="none" strike="noStrike" baseline="0" dirty="0">
                <a:latin typeface="CMMI12"/>
              </a:rPr>
              <a:t>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, custo total de cabo para conectar </a:t>
            </a:r>
            <a:r>
              <a:rPr lang="pt-BR" sz="1800" b="0" i="0" u="none" strike="noStrike" baseline="0" dirty="0">
                <a:latin typeface="CMMI12"/>
              </a:rPr>
              <a:t>u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a </a:t>
            </a:r>
            <a:r>
              <a:rPr lang="pt-BR" sz="1800" b="0" i="0" u="none" strike="noStrike" baseline="0" dirty="0">
                <a:latin typeface="CMMI12"/>
              </a:rPr>
              <a:t>v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pt-BR" sz="1800" b="0" i="0" u="none" strike="noStrike" baseline="0" dirty="0">
              <a:latin typeface="CMSY10"/>
            </a:endParaRPr>
          </a:p>
          <a:p>
            <a:r>
              <a:rPr lang="pt-BR" sz="1800" b="0" i="0" u="none" strike="noStrike" baseline="0" dirty="0">
                <a:latin typeface="Arial" panose="020B0604020202020204" pitchFamily="34" charset="0"/>
              </a:rPr>
              <a:t>Solução: encontrar um subconjunto </a:t>
            </a:r>
            <a:r>
              <a:rPr lang="pt-BR" sz="1800" b="0" i="0" u="none" strike="noStrike" baseline="0" dirty="0">
                <a:latin typeface="CMMI12"/>
              </a:rPr>
              <a:t>T contido em 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, acíclico, que conecta todos os vértices de </a:t>
            </a:r>
            <a:r>
              <a:rPr lang="pt-BR" sz="1800" b="0" i="0" u="none" strike="noStrike" baseline="0" dirty="0">
                <a:latin typeface="CMMI12"/>
              </a:rPr>
              <a:t>G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e cujo peso total seja minimizado.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37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Como </a:t>
            </a:r>
            <a:r>
              <a:rPr lang="pt-BR" sz="1800" b="0" i="0" u="none" strike="noStrike" baseline="0" dirty="0">
                <a:latin typeface="CMMI12"/>
              </a:rPr>
              <a:t>G’</a:t>
            </a:r>
            <a:r>
              <a:rPr lang="pt-BR" sz="1800" b="0" i="0" u="none" strike="noStrike" baseline="0" dirty="0">
                <a:latin typeface="CMSY8"/>
              </a:rPr>
              <a:t> </a:t>
            </a:r>
            <a:r>
              <a:rPr lang="pt-BR" sz="1800" b="0" i="0" u="none" strike="noStrike" baseline="0" dirty="0">
                <a:latin typeface="CMR12"/>
              </a:rPr>
              <a:t>= (</a:t>
            </a:r>
            <a:r>
              <a:rPr lang="pt-BR" sz="1800" b="0" i="0" u="none" strike="noStrike" baseline="0" dirty="0">
                <a:latin typeface="CMMI12"/>
              </a:rPr>
              <a:t>V, T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acíclico e conecta todos os vértices,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forma uma árvore chamada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árvore geradora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de </a:t>
            </a:r>
            <a:r>
              <a:rPr lang="pt-BR" sz="1800" b="0" i="0" u="none" strike="noStrike" baseline="0" dirty="0">
                <a:latin typeface="CMMI12"/>
              </a:rPr>
              <a:t>G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O problema de obter a árvore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conhecido como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árvore geradora mínima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(AGM).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Ex.: Árvore geradora mínima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cujo peso total é 12.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não é única, pode-se substituir a aresta </a:t>
            </a:r>
            <a:r>
              <a:rPr lang="pt-BR" sz="1800" b="0" i="0" u="none" strike="noStrike" baseline="0" dirty="0">
                <a:latin typeface="CMR12"/>
              </a:rPr>
              <a:t>(3</a:t>
            </a:r>
            <a:r>
              <a:rPr lang="pt-BR" sz="1800" b="0" i="0" u="none" strike="noStrike" baseline="0" dirty="0">
                <a:latin typeface="CMMI12"/>
              </a:rPr>
              <a:t>, </a:t>
            </a:r>
            <a:r>
              <a:rPr lang="pt-BR" sz="1800" b="0" i="0" u="none" strike="noStrike" baseline="0" dirty="0">
                <a:latin typeface="CMR12"/>
              </a:rPr>
              <a:t>5)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pela aresta </a:t>
            </a:r>
            <a:r>
              <a:rPr lang="pt-BR" sz="1800" b="0" i="0" u="none" strike="noStrike" baseline="0" dirty="0">
                <a:latin typeface="CMR12"/>
              </a:rPr>
              <a:t>(2</a:t>
            </a:r>
            <a:r>
              <a:rPr lang="pt-BR" sz="1800" b="0" i="0" u="none" strike="noStrike" baseline="0" dirty="0">
                <a:latin typeface="CMMI12"/>
              </a:rPr>
              <a:t>, </a:t>
            </a:r>
            <a:r>
              <a:rPr lang="pt-BR" sz="1800" b="0" i="0" u="none" strike="noStrike" baseline="0" dirty="0">
                <a:latin typeface="CMR12"/>
              </a:rPr>
              <a:t>5)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obtendo outra árvore geradora de custo 12.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1EB434-44D8-2DA6-BEC9-5955414A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35" y="4441545"/>
            <a:ext cx="5050307" cy="24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Como </a:t>
            </a:r>
            <a:r>
              <a:rPr lang="pt-BR" sz="1800" b="0" i="0" u="none" strike="noStrike" baseline="0" dirty="0">
                <a:latin typeface="CMMI12"/>
              </a:rPr>
              <a:t>G’</a:t>
            </a:r>
            <a:r>
              <a:rPr lang="pt-BR" sz="1800" b="0" i="0" u="none" strike="noStrike" baseline="0" dirty="0">
                <a:latin typeface="CMSY8"/>
              </a:rPr>
              <a:t> </a:t>
            </a:r>
            <a:r>
              <a:rPr lang="pt-BR" sz="1800" b="0" i="0" u="none" strike="noStrike" baseline="0" dirty="0">
                <a:latin typeface="CMR12"/>
              </a:rPr>
              <a:t>= (</a:t>
            </a:r>
            <a:r>
              <a:rPr lang="pt-BR" sz="1800" b="0" i="0" u="none" strike="noStrike" baseline="0" dirty="0">
                <a:latin typeface="CMMI12"/>
              </a:rPr>
              <a:t>V, T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acíclico e conecta todos os vértices,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forma uma árvore chamada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árvore geradora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de </a:t>
            </a:r>
            <a:r>
              <a:rPr lang="pt-BR" sz="1800" b="0" i="0" u="none" strike="noStrike" baseline="0" dirty="0">
                <a:latin typeface="CMMI12"/>
              </a:rPr>
              <a:t>G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O problema de obter a árvore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conhecido como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árvore geradora mínima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(AGM).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Ex.: Árvore geradora mínima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cujo peso total é 12. </a:t>
            </a:r>
            <a:r>
              <a:rPr lang="pt-BR" sz="1800" b="0" i="0" u="none" strike="noStrike" baseline="0" dirty="0">
                <a:latin typeface="CMMI12"/>
              </a:rPr>
              <a:t>T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não é única, pode-se substituir a aresta </a:t>
            </a:r>
            <a:r>
              <a:rPr lang="pt-BR" sz="1800" b="0" i="0" u="none" strike="noStrike" baseline="0" dirty="0">
                <a:latin typeface="CMR12"/>
              </a:rPr>
              <a:t>(3</a:t>
            </a:r>
            <a:r>
              <a:rPr lang="pt-BR" sz="1800" b="0" i="0" u="none" strike="noStrike" baseline="0" dirty="0">
                <a:latin typeface="CMMI12"/>
              </a:rPr>
              <a:t>, </a:t>
            </a:r>
            <a:r>
              <a:rPr lang="pt-BR" sz="1800" b="0" i="0" u="none" strike="noStrike" baseline="0" dirty="0">
                <a:latin typeface="CMR12"/>
              </a:rPr>
              <a:t>5)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pela aresta </a:t>
            </a:r>
            <a:r>
              <a:rPr lang="pt-BR" sz="1800" b="0" i="0" u="none" strike="noStrike" baseline="0" dirty="0">
                <a:latin typeface="CMR12"/>
              </a:rPr>
              <a:t>(2</a:t>
            </a:r>
            <a:r>
              <a:rPr lang="pt-BR" sz="1800" b="0" i="0" u="none" strike="noStrike" baseline="0" dirty="0">
                <a:latin typeface="CMMI12"/>
              </a:rPr>
              <a:t>, </a:t>
            </a:r>
            <a:r>
              <a:rPr lang="pt-BR" sz="1800" b="0" i="0" u="none" strike="noStrike" baseline="0" dirty="0">
                <a:latin typeface="CMR12"/>
              </a:rPr>
              <a:t>5)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obtendo outra árvore geradora de custo 12.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1EB434-44D8-2DA6-BEC9-5955414A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35" y="4441545"/>
            <a:ext cx="5050307" cy="24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void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GenericoAGM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( )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1	{ S = Vazio;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2 	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while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(S</a:t>
            </a:r>
            <a:r>
              <a:rPr lang="pt-BR" sz="1800" b="0" i="0" u="none" strike="noStrike" baseline="0" dirty="0">
                <a:latin typeface="CMMI10"/>
              </a:rPr>
              <a:t>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não constitui uma árvore geradora mínima){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Arial" panose="020B0604020202020204" pitchFamily="34" charset="0"/>
              </a:rPr>
              <a:t>3 		 (</a:t>
            </a:r>
            <a:r>
              <a:rPr lang="es-ES" sz="1800" b="0" i="0" u="none" strike="noStrike" baseline="0" dirty="0">
                <a:latin typeface="CMMI10"/>
              </a:rPr>
              <a:t>u, v 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) = </a:t>
            </a:r>
            <a:r>
              <a:rPr lang="es-ES" sz="1800" b="0" i="0" u="none" strike="noStrike" baseline="0" dirty="0" err="1">
                <a:latin typeface="Arial" panose="020B0604020202020204" pitchFamily="34" charset="0"/>
              </a:rPr>
              <a:t>seleciona</a:t>
            </a:r>
            <a:r>
              <a:rPr lang="es-ES" sz="1800" b="0" i="0" u="none" strike="noStrike" baseline="0" dirty="0">
                <a:latin typeface="Arial" panose="020B0604020202020204" pitchFamily="34" charset="0"/>
              </a:rPr>
              <a:t>(A) ;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4 		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i f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(aresta (</a:t>
            </a:r>
            <a:r>
              <a:rPr lang="pt-BR" sz="1800" b="0" i="0" u="none" strike="noStrike" baseline="0" dirty="0">
                <a:latin typeface="CMMI10"/>
              </a:rPr>
              <a:t>u, v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) é segura para </a:t>
            </a:r>
            <a:r>
              <a:rPr lang="pt-BR" sz="1800" dirty="0">
                <a:latin typeface="CMMI10"/>
              </a:rPr>
              <a:t>S</a:t>
            </a:r>
            <a:r>
              <a:rPr lang="pt-BR" sz="1800" b="0" i="0" u="none" strike="noStrike" baseline="0" dirty="0">
                <a:latin typeface="CMMI10"/>
              </a:rPr>
              <a:t>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) </a:t>
            </a:r>
            <a:r>
              <a:rPr lang="pt-BR" sz="1800" b="0" i="0" u="none" strike="noStrike" baseline="0" dirty="0">
                <a:latin typeface="CMMI10"/>
              </a:rPr>
              <a:t>S </a:t>
            </a:r>
            <a:r>
              <a:rPr lang="pt-BR" sz="1800" b="0" i="0" u="none" strike="noStrike" baseline="0" dirty="0">
                <a:latin typeface="CMR10"/>
              </a:rPr>
              <a:t>= </a:t>
            </a:r>
            <a:r>
              <a:rPr lang="pt-BR" sz="1800" b="0" i="0" u="none" strike="noStrike" baseline="0" dirty="0">
                <a:latin typeface="CMMI10"/>
              </a:rPr>
              <a:t>S</a:t>
            </a:r>
            <a:r>
              <a:rPr lang="pt-BR" sz="1800" b="0" i="0" u="none" strike="noStrike" baseline="0" dirty="0">
                <a:latin typeface="CMR10"/>
              </a:rPr>
              <a:t>+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{ (</a:t>
            </a:r>
            <a:r>
              <a:rPr lang="pt-BR" sz="1800" b="0" i="0" u="none" strike="noStrike" baseline="0" dirty="0">
                <a:latin typeface="CMMI10"/>
              </a:rPr>
              <a:t>u, v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) 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5 	}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6	</a:t>
            </a:r>
            <a:r>
              <a:rPr lang="pt-BR" sz="1800" b="1" i="0" u="none" strike="noStrike" baseline="0" dirty="0" err="1">
                <a:latin typeface="Arial" panose="020B0604020202020204" pitchFamily="34" charset="0"/>
              </a:rPr>
              <a:t>return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latin typeface="CMMI10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;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945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000" b="0" i="0" u="none" strike="noStrike" baseline="0" dirty="0" err="1">
                <a:latin typeface="Arial" panose="020B0604020202020204" pitchFamily="34" charset="0"/>
              </a:rPr>
              <a:t>GenericoAGM</a:t>
            </a:r>
            <a:endParaRPr lang="pt-BR" sz="2000" b="0" i="0" u="none" strike="noStrike" baseline="0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Uma estratégia 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gulosa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permite obter a AGM adicionando uma aresta de cada vez.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Invariante: Antes de cada iteração, </a:t>
            </a:r>
            <a:r>
              <a:rPr lang="pt-BR" sz="2000" b="0" i="0" u="none" strike="noStrike" baseline="0" dirty="0">
                <a:latin typeface="CMMI12"/>
              </a:rPr>
              <a:t>S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é um subconjunto de uma árvore geradora mínima.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CMSY10"/>
              </a:rPr>
              <a:t>•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A cada passo adicionamos a </a:t>
            </a:r>
            <a:r>
              <a:rPr lang="pt-BR" sz="2000" b="0" i="0" u="none" strike="noStrike" baseline="0" dirty="0">
                <a:latin typeface="CMMI12"/>
              </a:rPr>
              <a:t>S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uma aresta </a:t>
            </a:r>
            <a:r>
              <a:rPr lang="pt-BR" sz="2000" b="0" i="0" u="none" strike="noStrike" baseline="0" dirty="0">
                <a:latin typeface="CMR12"/>
              </a:rPr>
              <a:t>(</a:t>
            </a:r>
            <a:r>
              <a:rPr lang="pt-BR" sz="2000" b="0" i="0" u="none" strike="noStrike" baseline="0" dirty="0">
                <a:latin typeface="CMMI12"/>
              </a:rPr>
              <a:t>u, v</a:t>
            </a:r>
            <a:r>
              <a:rPr lang="pt-BR" sz="2000" b="0" i="0" u="none" strike="noStrike" baseline="0" dirty="0">
                <a:latin typeface="CMR12"/>
              </a:rPr>
              <a:t>)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que não viola a invariante. </a:t>
            </a:r>
            <a:r>
              <a:rPr lang="pt-BR" sz="2000" b="0" i="0" u="none" strike="noStrike" baseline="0" dirty="0">
                <a:latin typeface="CMR12"/>
              </a:rPr>
              <a:t>(</a:t>
            </a:r>
            <a:r>
              <a:rPr lang="pt-BR" sz="2000" b="0" i="0" u="none" strike="noStrike" baseline="0" dirty="0">
                <a:latin typeface="CMMI12"/>
              </a:rPr>
              <a:t>u, v</a:t>
            </a:r>
            <a:r>
              <a:rPr lang="pt-BR" sz="2000" b="0" i="0" u="none" strike="noStrike" baseline="0" dirty="0">
                <a:latin typeface="CMR12"/>
              </a:rPr>
              <a:t>) 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é chamada de uma </a:t>
            </a:r>
            <a:r>
              <a:rPr lang="pt-BR" sz="2000" b="1" i="0" u="none" strike="noStrike" baseline="0" dirty="0">
                <a:latin typeface="Arial" panose="020B0604020202020204" pitchFamily="34" charset="0"/>
              </a:rPr>
              <a:t>aresta segura</a:t>
            </a:r>
            <a:r>
              <a:rPr lang="pt-BR" sz="2000" b="0" i="0" u="none" strike="noStrike" baseline="0" dirty="0"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358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Geradora Mínima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1800" b="1" i="0" u="none" strike="noStrike" baseline="0" dirty="0">
                <a:latin typeface="Arial" panose="020B0604020202020204" pitchFamily="34" charset="0"/>
              </a:rPr>
              <a:t>AGM - Definição de Corte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Um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corte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CMSY8"/>
              </a:rPr>
              <a:t>0</a:t>
            </a:r>
            <a:r>
              <a:rPr lang="pt-BR" sz="1800" b="0" i="0" u="none" strike="noStrike" baseline="0" dirty="0">
                <a:latin typeface="CMMI12"/>
              </a:rPr>
              <a:t>, V </a:t>
            </a:r>
            <a:r>
              <a:rPr lang="pt-BR" sz="1800" b="0" i="0" u="none" strike="noStrike" baseline="0" dirty="0">
                <a:latin typeface="CMSY10"/>
              </a:rPr>
              <a:t>− 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CMSY8"/>
              </a:rPr>
              <a:t>0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de um grafo não direcionado </a:t>
            </a:r>
            <a:r>
              <a:rPr lang="pt-BR" sz="1800" b="0" i="0" u="none" strike="noStrike" baseline="0" dirty="0">
                <a:latin typeface="CMMI12"/>
              </a:rPr>
              <a:t>G </a:t>
            </a:r>
            <a:r>
              <a:rPr lang="pt-BR" sz="1800" b="0" i="0" u="none" strike="noStrike" baseline="0" dirty="0">
                <a:latin typeface="CMR12"/>
              </a:rPr>
              <a:t>= (</a:t>
            </a:r>
            <a:r>
              <a:rPr lang="pt-BR" sz="1800" b="0" i="0" u="none" strike="noStrike" baseline="0" dirty="0">
                <a:latin typeface="CMMI12"/>
              </a:rPr>
              <a:t>V,A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é uma partição de 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Uma aresta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u, v</a:t>
            </a:r>
            <a:r>
              <a:rPr lang="pt-BR" sz="1800" b="0" i="0" u="none" strike="noStrike" baseline="0" dirty="0">
                <a:latin typeface="CMR12"/>
              </a:rPr>
              <a:t>) pertencente a </a:t>
            </a:r>
            <a:r>
              <a:rPr lang="pt-BR" sz="1800" b="0" i="0" u="none" strike="noStrike" baseline="0" dirty="0">
                <a:latin typeface="CMSY10"/>
              </a:rPr>
              <a:t> </a:t>
            </a:r>
            <a:r>
              <a:rPr lang="pt-BR" sz="1800" b="0" i="0" u="none" strike="noStrike" baseline="0" dirty="0">
                <a:latin typeface="CMMI12"/>
              </a:rPr>
              <a:t>A 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cruza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o corte </a:t>
            </a:r>
            <a:r>
              <a:rPr lang="pt-BR" sz="1800" b="0" i="0" u="none" strike="noStrike" baseline="0" dirty="0">
                <a:latin typeface="CMR12"/>
              </a:rPr>
              <a:t>(</a:t>
            </a:r>
            <a:r>
              <a:rPr lang="pt-BR" sz="1800" b="0" i="0" u="none" strike="noStrike" baseline="0" dirty="0">
                <a:latin typeface="CMMI12"/>
              </a:rPr>
              <a:t>V’, V </a:t>
            </a:r>
            <a:r>
              <a:rPr lang="pt-BR" sz="1800" b="0" i="0" u="none" strike="noStrike" baseline="0" dirty="0">
                <a:latin typeface="CMSY10"/>
              </a:rPr>
              <a:t>− </a:t>
            </a:r>
            <a:r>
              <a:rPr lang="pt-BR" sz="1800" b="0" i="0" u="none" strike="noStrike" baseline="0" dirty="0">
                <a:latin typeface="CMMI12"/>
              </a:rPr>
              <a:t>V’</a:t>
            </a:r>
            <a:r>
              <a:rPr lang="pt-BR" sz="1800" b="0" i="0" u="none" strike="noStrike" baseline="0" dirty="0">
                <a:latin typeface="CMR12"/>
              </a:rPr>
              <a:t>)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se um de seus vértices pertence a </a:t>
            </a:r>
            <a:r>
              <a:rPr lang="pt-BR" sz="1800" b="0" i="0" u="none" strike="noStrike" baseline="0" dirty="0">
                <a:latin typeface="CMMI12"/>
              </a:rPr>
              <a:t>V’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e o outro vértice pertence a </a:t>
            </a:r>
            <a:r>
              <a:rPr lang="pt-BR" sz="1800" b="0" i="0" u="none" strike="noStrike" baseline="0" dirty="0">
                <a:latin typeface="CMMI12"/>
              </a:rPr>
              <a:t>V </a:t>
            </a:r>
            <a:r>
              <a:rPr lang="pt-BR" sz="1800" b="0" i="0" u="none" strike="noStrike" baseline="0" dirty="0">
                <a:latin typeface="CMSY10"/>
              </a:rPr>
              <a:t>− </a:t>
            </a:r>
            <a:r>
              <a:rPr lang="pt-BR" sz="1800" b="0" i="0" u="none" strike="noStrike" baseline="0" dirty="0">
                <a:latin typeface="CMMI12"/>
              </a:rPr>
              <a:t>V’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Um corte 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respeita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um conjunto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de arestas se não </a:t>
            </a:r>
          </a:p>
          <a:p>
            <a:pPr marL="0" indent="0" algn="l">
              <a:buNone/>
            </a:pPr>
            <a:r>
              <a:rPr lang="pt-BR" sz="1800" dirty="0">
                <a:latin typeface="Arial" panose="020B0604020202020204" pitchFamily="34" charset="0"/>
              </a:rPr>
              <a:t>	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existirem arestas em </a:t>
            </a:r>
            <a:r>
              <a:rPr lang="pt-BR" sz="1800" b="0" i="0" u="none" strike="noStrike" baseline="0" dirty="0">
                <a:latin typeface="CMMI12"/>
              </a:rPr>
              <a:t>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que o cruzem.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CMSY10"/>
              </a:rPr>
              <a:t>•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Uma aresta cruzando o corte que tenha custo </a:t>
            </a:r>
          </a:p>
          <a:p>
            <a:pPr marL="0" indent="0" algn="l">
              <a:buNone/>
            </a:pPr>
            <a:r>
              <a:rPr lang="pt-BR" sz="1800" dirty="0">
                <a:latin typeface="Arial" panose="020B0604020202020204" pitchFamily="34" charset="0"/>
              </a:rPr>
              <a:t>	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mínimo sobre todas as arestas cruzando</a:t>
            </a:r>
          </a:p>
          <a:p>
            <a:pPr marL="0" indent="0" algn="l">
              <a:buNone/>
            </a:pPr>
            <a:r>
              <a:rPr lang="pt-BR" sz="1800" dirty="0">
                <a:latin typeface="Arial" panose="020B0604020202020204" pitchFamily="34" charset="0"/>
              </a:rPr>
              <a:t>	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 o corte é uma </a:t>
            </a:r>
            <a:r>
              <a:rPr lang="pt-BR" sz="1800" b="0" i="1" u="none" strike="noStrike" baseline="0" dirty="0">
                <a:solidFill>
                  <a:srgbClr val="FFFF00"/>
                </a:solidFill>
                <a:latin typeface="Arial" panose="020B0604020202020204" pitchFamily="34" charset="0"/>
              </a:rPr>
              <a:t>aresta leve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.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13BCB-D59D-9C14-7020-EDD6A6A1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709" y="4246310"/>
            <a:ext cx="5119291" cy="26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935</TotalTime>
  <Words>1574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2" baseType="lpstr">
      <vt:lpstr>Arial</vt:lpstr>
      <vt:lpstr>CMMI10</vt:lpstr>
      <vt:lpstr>CMMI12</vt:lpstr>
      <vt:lpstr>CMMI8</vt:lpstr>
      <vt:lpstr>CMR10</vt:lpstr>
      <vt:lpstr>CMR12</vt:lpstr>
      <vt:lpstr>CMR8</vt:lpstr>
      <vt:lpstr>CMSY10</vt:lpstr>
      <vt:lpstr>CMSY8</vt:lpstr>
      <vt:lpstr>Times New Roman</vt:lpstr>
      <vt:lpstr>Tw Cen MT</vt:lpstr>
      <vt:lpstr>Circuito</vt:lpstr>
      <vt:lpstr>Teoria dos Grafos – 60 horas</vt:lpstr>
      <vt:lpstr>Plano de ensino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Teoria dos Grafos – Árvore Geradora Mínima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83</cp:revision>
  <dcterms:created xsi:type="dcterms:W3CDTF">2019-08-12T18:58:48Z</dcterms:created>
  <dcterms:modified xsi:type="dcterms:W3CDTF">2024-02-04T22:00:07Z</dcterms:modified>
</cp:coreProperties>
</file>