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84E87-8DB6-408A-984F-9F0D53A5711C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7970D-91DC-40C3-B56B-F61F2D7BA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A492-E086-4810-B27E-CBB0EFA6FE87}" type="datetime1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CF9C-74C8-4321-8EF1-C6404BE5F5A9}" type="datetime1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06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A22F-A535-4751-8DA8-7D5A589F5A76}" type="datetime1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AF4E-D35F-44B0-8D7B-3EB359058285}" type="datetime1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5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E13-D381-4EB7-BA1A-596634348970}" type="datetime1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FCC2-D88B-4AE6-9E0F-52AF38918732}" type="datetime1">
              <a:rPr lang="pt-BR" smtClean="0"/>
              <a:t>25/08/2018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1E19-ACEC-4DCC-A5DE-9FFC9A1801C5}" type="datetime1">
              <a:rPr lang="pt-BR" smtClean="0"/>
              <a:t>25/08/2018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8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8AC5-747F-410F-A2DA-1B789BEC1AD3}" type="datetime1">
              <a:rPr lang="pt-BR" smtClean="0"/>
              <a:t>25/08/2018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1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E217-71F0-4824-89B8-28D500DEA4E0}" type="datetime1">
              <a:rPr lang="pt-BR" smtClean="0"/>
              <a:t>25/08/2018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8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E706-C8B5-44DA-9BD6-DEC7B4054460}" type="datetime1">
              <a:rPr lang="pt-BR" smtClean="0"/>
              <a:t>25/08/2018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13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185-2088-4B9E-8039-DABFCACD98E6}" type="datetime1">
              <a:rPr lang="pt-BR" smtClean="0"/>
              <a:t>25/08/2018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5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81D8-0A3F-424D-91BF-1B855DB4380D}" type="datetime1">
              <a:rPr lang="pt-BR" smtClean="0"/>
              <a:t>25/08/2018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6C2E-4F70-47D6-90E6-84C2F30BD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4493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45834" y="2081607"/>
            <a:ext cx="10128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Método de Busca e Espalhamento Hashing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44315" y="476583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61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242" y="17669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Estrutura do Código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16718" y="2324817"/>
            <a:ext cx="6077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//---- Criando Conta</a:t>
            </a:r>
          </a:p>
          <a:p>
            <a:r>
              <a:rPr lang="pt-BR" sz="2000" dirty="0"/>
              <a:t>endpri = hash(chave);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(</a:t>
            </a:r>
            <a:r>
              <a:rPr lang="pt-BR" sz="2000" dirty="0" err="1"/>
              <a:t>listausers</a:t>
            </a:r>
            <a:r>
              <a:rPr lang="pt-BR" sz="2000" dirty="0"/>
              <a:t>[endpri] == NULL){</a:t>
            </a:r>
          </a:p>
          <a:p>
            <a:r>
              <a:rPr lang="pt-BR" sz="2000" dirty="0"/>
              <a:t>       </a:t>
            </a:r>
            <a:r>
              <a:rPr lang="pt-BR" sz="2000" dirty="0" err="1"/>
              <a:t>listausers</a:t>
            </a:r>
            <a:r>
              <a:rPr lang="pt-BR" sz="2000" dirty="0"/>
              <a:t>[endpri] = (conta *)</a:t>
            </a:r>
            <a:r>
              <a:rPr lang="pt-BR" sz="2000" dirty="0" err="1"/>
              <a:t>malloc</a:t>
            </a:r>
            <a:r>
              <a:rPr lang="pt-BR" sz="2000" dirty="0"/>
              <a:t>(1*</a:t>
            </a:r>
            <a:r>
              <a:rPr lang="pt-BR" sz="2000" dirty="0" err="1"/>
              <a:t>sizeof</a:t>
            </a:r>
            <a:r>
              <a:rPr lang="pt-BR" sz="2000" dirty="0"/>
              <a:t>(conta));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ap</a:t>
            </a:r>
            <a:r>
              <a:rPr lang="pt-BR" sz="2000" dirty="0"/>
              <a:t> = </a:t>
            </a:r>
            <a:r>
              <a:rPr lang="pt-BR" sz="2000" dirty="0" err="1"/>
              <a:t>listausers</a:t>
            </a:r>
            <a:r>
              <a:rPr lang="pt-BR" sz="2000" dirty="0"/>
              <a:t>[endpri];</a:t>
            </a:r>
          </a:p>
          <a:p>
            <a:r>
              <a:rPr lang="pt-BR" sz="2000" dirty="0">
                <a:solidFill>
                  <a:schemeClr val="tx2"/>
                </a:solidFill>
              </a:rPr>
              <a:t>				</a:t>
            </a:r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10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725886" y="1093685"/>
            <a:ext cx="6466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//--- Buscando conta</a:t>
            </a:r>
          </a:p>
          <a:p>
            <a:r>
              <a:rPr lang="pt-BR" sz="2000" dirty="0"/>
              <a:t>endpri = hash(chave);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find</a:t>
            </a:r>
            <a:r>
              <a:rPr lang="pt-BR" sz="2000" dirty="0"/>
              <a:t> = false;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ap</a:t>
            </a:r>
            <a:r>
              <a:rPr lang="pt-BR" sz="2000" dirty="0"/>
              <a:t> = </a:t>
            </a:r>
            <a:r>
              <a:rPr lang="pt-BR" sz="2000" dirty="0" err="1"/>
              <a:t>listausers</a:t>
            </a:r>
            <a:r>
              <a:rPr lang="pt-BR" sz="2000" dirty="0"/>
              <a:t>[endpri];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if</a:t>
            </a:r>
            <a:r>
              <a:rPr lang="pt-BR" sz="2000" dirty="0"/>
              <a:t>(</a:t>
            </a:r>
            <a:r>
              <a:rPr lang="pt-BR" sz="2000" dirty="0" err="1"/>
              <a:t>ap</a:t>
            </a:r>
            <a:r>
              <a:rPr lang="pt-BR" sz="2000" dirty="0"/>
              <a:t> != NULL){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while</a:t>
            </a:r>
            <a:r>
              <a:rPr lang="pt-BR" sz="2000" dirty="0"/>
              <a:t>((!</a:t>
            </a:r>
            <a:r>
              <a:rPr lang="pt-BR" sz="2000" dirty="0" err="1"/>
              <a:t>find</a:t>
            </a:r>
            <a:r>
              <a:rPr lang="pt-BR" sz="2000" dirty="0"/>
              <a:t>) &amp;&amp; (</a:t>
            </a:r>
            <a:r>
              <a:rPr lang="pt-BR" sz="2000" dirty="0" err="1"/>
              <a:t>ap</a:t>
            </a:r>
            <a:r>
              <a:rPr lang="pt-BR" sz="2000" dirty="0"/>
              <a:t> != NULL)){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if</a:t>
            </a:r>
            <a:r>
              <a:rPr lang="pt-BR" sz="2000" dirty="0"/>
              <a:t>((*</a:t>
            </a:r>
            <a:r>
              <a:rPr lang="pt-BR" sz="2000" dirty="0" err="1"/>
              <a:t>ap</a:t>
            </a:r>
            <a:r>
              <a:rPr lang="pt-BR" sz="2000" dirty="0"/>
              <a:t>).chave == chave){</a:t>
            </a:r>
          </a:p>
          <a:p>
            <a:r>
              <a:rPr lang="pt-BR" sz="2000" dirty="0"/>
              <a:t>			</a:t>
            </a:r>
            <a:r>
              <a:rPr lang="pt-BR" sz="2000" dirty="0" err="1"/>
              <a:t>find</a:t>
            </a:r>
            <a:r>
              <a:rPr lang="pt-BR" sz="2000" dirty="0"/>
              <a:t> = </a:t>
            </a:r>
            <a:r>
              <a:rPr lang="pt-BR" sz="2000" dirty="0" err="1"/>
              <a:t>true</a:t>
            </a:r>
            <a:r>
              <a:rPr lang="pt-BR" sz="2000" dirty="0"/>
              <a:t>;}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else</a:t>
            </a:r>
            <a:r>
              <a:rPr lang="pt-BR" sz="2000" dirty="0"/>
              <a:t>{</a:t>
            </a:r>
          </a:p>
          <a:p>
            <a:r>
              <a:rPr lang="pt-BR" sz="2000" dirty="0"/>
              <a:t>			</a:t>
            </a:r>
            <a:r>
              <a:rPr lang="pt-BR" sz="2000" dirty="0" err="1"/>
              <a:t>apaux</a:t>
            </a:r>
            <a:r>
              <a:rPr lang="pt-BR" sz="2000" dirty="0"/>
              <a:t> = </a:t>
            </a:r>
            <a:r>
              <a:rPr lang="pt-BR" sz="2000" dirty="0" err="1"/>
              <a:t>ap</a:t>
            </a:r>
            <a:r>
              <a:rPr lang="pt-BR" sz="2000" dirty="0"/>
              <a:t>;</a:t>
            </a:r>
          </a:p>
          <a:p>
            <a:r>
              <a:rPr lang="pt-BR" sz="2000" dirty="0"/>
              <a:t>			</a:t>
            </a:r>
            <a:r>
              <a:rPr lang="pt-BR" sz="2000" dirty="0" err="1"/>
              <a:t>ap</a:t>
            </a:r>
            <a:r>
              <a:rPr lang="pt-BR" sz="2000" dirty="0"/>
              <a:t> = (*</a:t>
            </a:r>
            <a:r>
              <a:rPr lang="pt-BR" sz="2000" dirty="0" err="1"/>
              <a:t>ap</a:t>
            </a:r>
            <a:r>
              <a:rPr lang="pt-BR" sz="2000" dirty="0"/>
              <a:t>).suc;	}}}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if</a:t>
            </a:r>
            <a:r>
              <a:rPr lang="pt-BR" sz="2000" dirty="0"/>
              <a:t>(</a:t>
            </a:r>
            <a:r>
              <a:rPr lang="pt-BR" sz="2000" dirty="0" err="1"/>
              <a:t>find</a:t>
            </a:r>
            <a:r>
              <a:rPr lang="pt-BR" sz="2000" dirty="0"/>
              <a:t> == </a:t>
            </a:r>
            <a:r>
              <a:rPr lang="pt-BR" sz="2000" dirty="0" err="1"/>
              <a:t>true</a:t>
            </a:r>
            <a:r>
              <a:rPr lang="pt-BR" sz="2000" dirty="0"/>
              <a:t>){					</a:t>
            </a:r>
            <a:r>
              <a:rPr lang="pt-BR" sz="2000" dirty="0" err="1"/>
              <a:t>printf</a:t>
            </a:r>
            <a:r>
              <a:rPr lang="pt-BR" sz="2000" dirty="0"/>
              <a:t>("\n\n ===&gt; Usuário	Encontrado\n");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UserMenu</a:t>
            </a:r>
            <a:r>
              <a:rPr lang="pt-BR" sz="2000" dirty="0"/>
              <a:t>(</a:t>
            </a:r>
            <a:r>
              <a:rPr lang="pt-BR" sz="2000" dirty="0" err="1"/>
              <a:t>ap</a:t>
            </a:r>
            <a:r>
              <a:rPr lang="pt-BR" sz="2000" dirty="0"/>
              <a:t>);}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5012871" y="1355296"/>
            <a:ext cx="1850572" cy="173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5725886" y="3091543"/>
            <a:ext cx="1137557" cy="2403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0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242" y="17669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Referências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11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71500" y="1747157"/>
            <a:ext cx="1043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 err="1"/>
              <a:t>Goodrich</a:t>
            </a:r>
            <a:r>
              <a:rPr lang="pt-BR" sz="2400" dirty="0"/>
              <a:t>, M. T., </a:t>
            </a:r>
            <a:r>
              <a:rPr lang="pt-BR" sz="2400" dirty="0" err="1"/>
              <a:t>Tamassia</a:t>
            </a:r>
            <a:r>
              <a:rPr lang="pt-BR" sz="2400" dirty="0"/>
              <a:t>, R. Estruturas de Dados e Algoritmos em Java, 2013.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1500" y="2469021"/>
            <a:ext cx="1090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KINGSTON, Jeffrey H. Algorithms and Data Structures. Addison-Wesley, 1998. 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571499" y="3210412"/>
            <a:ext cx="1014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SCHILDT, H. C Completo e total. 3. ed. São Paulo: Makron, 1997. 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1499" y="3890781"/>
            <a:ext cx="9753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http://www.techtudo.com.br/artigos/noticia/2012/07/o-que-e-hash.html</a:t>
            </a:r>
          </a:p>
        </p:txBody>
      </p:sp>
    </p:spTree>
    <p:extLst>
      <p:ext uri="{BB962C8B-B14F-4D97-AF65-F5344CB8AC3E}">
        <p14:creationId xmlns:p14="http://schemas.microsoft.com/office/powerpoint/2010/main" val="17742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493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09600" y="316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38150" y="3136448"/>
            <a:ext cx="11008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 Tabela Hash leva em conta o valor absoluto de cada chave, interpretado como </a:t>
            </a:r>
          </a:p>
          <a:p>
            <a:r>
              <a:rPr lang="pt-BR" sz="2400" dirty="0"/>
              <a:t>     um </a:t>
            </a:r>
            <a:r>
              <a:rPr lang="pt-BR" sz="2400" b="1" dirty="0"/>
              <a:t>valor numérico ou não</a:t>
            </a:r>
            <a:r>
              <a:rPr lang="pt-BR" sz="2400" dirty="0"/>
              <a:t>. Usando uma função que converte um chave em um </a:t>
            </a:r>
          </a:p>
          <a:p>
            <a:r>
              <a:rPr lang="pt-BR" sz="2400" dirty="0"/>
              <a:t>    endereço de memória (efetivo) .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2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14349" y="1641702"/>
            <a:ext cx="11163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Uma função </a:t>
            </a:r>
            <a:r>
              <a:rPr lang="pt-BR" sz="2400" b="1" dirty="0"/>
              <a:t>hash</a:t>
            </a:r>
            <a:r>
              <a:rPr lang="pt-BR" sz="2400" dirty="0"/>
              <a:t> é um algoritmo que mapeia dados de comprimento variável </a:t>
            </a:r>
          </a:p>
          <a:p>
            <a:r>
              <a:rPr lang="pt-BR" sz="2400" dirty="0"/>
              <a:t>     para dados de comprimento fixo. Os valores são retornados para uma chave.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18714" y="4918073"/>
            <a:ext cx="3943543" cy="683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096000" y="5029201"/>
            <a:ext cx="16794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/>
              <a:t>(Chave % n)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514657" y="4998423"/>
            <a:ext cx="13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Função:</a:t>
            </a:r>
          </a:p>
        </p:txBody>
      </p:sp>
    </p:spTree>
    <p:extLst>
      <p:ext uri="{BB962C8B-B14F-4D97-AF65-F5344CB8AC3E}">
        <p14:creationId xmlns:p14="http://schemas.microsoft.com/office/powerpoint/2010/main" val="203598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3792" y="1504866"/>
            <a:ext cx="103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Seu objetivo é utilizar uma chave simples para fazer uma buscas avançadas de forma rápida e obter o valor desejado. 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81000" y="201839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3</a:t>
            </a:fld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1095739" y="3635428"/>
            <a:ext cx="3770175" cy="10182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93609" y="3500713"/>
            <a:ext cx="3615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Exemplo:</a:t>
            </a:r>
          </a:p>
          <a:p>
            <a:r>
              <a:rPr lang="pt-BR" sz="2400" dirty="0"/>
              <a:t>	Agenda de Contatos</a:t>
            </a:r>
          </a:p>
        </p:txBody>
      </p:sp>
      <p:pic>
        <p:nvPicPr>
          <p:cNvPr id="2050" name="Picture 2" descr="Exemplo de aplicação de busca por Hash em uma tabela de nomes e telefones (Foto: Reprodução/Wikipedia.org 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1" y="2163728"/>
            <a:ext cx="6725103" cy="46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3609" y="4664920"/>
            <a:ext cx="3894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‘Neste caso utiliza o tamanho da string como chave, daí que aplica o mod’.</a:t>
            </a:r>
          </a:p>
        </p:txBody>
      </p:sp>
    </p:spTree>
    <p:extLst>
      <p:ext uri="{BB962C8B-B14F-4D97-AF65-F5344CB8AC3E}">
        <p14:creationId xmlns:p14="http://schemas.microsoft.com/office/powerpoint/2010/main" val="175843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01839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Princípios De Funcionamento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Suponha-se que existe </a:t>
            </a:r>
            <a:r>
              <a:rPr lang="pt-BR" sz="2400" b="1" dirty="0"/>
              <a:t>n</a:t>
            </a:r>
            <a:r>
              <a:rPr lang="pt-BR" sz="2400" dirty="0"/>
              <a:t> chaves prestes a serem armazenadas em uma tabela </a:t>
            </a:r>
            <a:r>
              <a:rPr lang="pt-BR" sz="2400" b="1" dirty="0"/>
              <a:t>x</a:t>
            </a:r>
            <a:r>
              <a:rPr lang="pt-BR" sz="2400" dirty="0"/>
              <a:t>,   sequencial e de tamanho </a:t>
            </a:r>
            <a:r>
              <a:rPr lang="pt-BR" sz="2400" b="1" dirty="0"/>
              <a:t>m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Os índices da tabela devem estar no intervalo entre [0,</a:t>
            </a:r>
            <a:r>
              <a:rPr lang="pt-BR" sz="2400" b="1" dirty="0"/>
              <a:t>m</a:t>
            </a:r>
            <a:r>
              <a:rPr lang="pt-BR" sz="2400" dirty="0"/>
              <a:t>-1]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 tabela é subdivida em </a:t>
            </a:r>
            <a:r>
              <a:rPr lang="pt-BR" sz="2400" b="1" dirty="0"/>
              <a:t>y</a:t>
            </a:r>
            <a:r>
              <a:rPr lang="pt-BR" sz="2400" dirty="0"/>
              <a:t> conjuntos, cada uma equivale a um endereço e podendo armazenar </a:t>
            </a:r>
            <a:r>
              <a:rPr lang="pt-BR" sz="2400" b="1" dirty="0"/>
              <a:t>r</a:t>
            </a:r>
            <a:r>
              <a:rPr lang="pt-BR" sz="2400" dirty="0"/>
              <a:t> nós distintos, por isso pode se dizer que é um vetor de vetores dinâmicos.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314" y="28348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Princípios De Funcionamento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0588" y="1992084"/>
            <a:ext cx="115015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Vamos utilizar como exemplo um sistema bancário, onde temos </a:t>
            </a:r>
            <a:r>
              <a:rPr lang="pt-BR" sz="2400" b="1" dirty="0"/>
              <a:t>N = 1000 clientes </a:t>
            </a:r>
          </a:p>
          <a:p>
            <a:r>
              <a:rPr lang="pt-BR" sz="2400" dirty="0"/>
              <a:t>     no banco, utilizando o número da conta como chave, que varia entre 4 à 6 dígitos.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Não podemos usar o número da conta como endereço primário e, se queremos em </a:t>
            </a:r>
          </a:p>
          <a:p>
            <a:r>
              <a:rPr lang="pt-BR" sz="2400" dirty="0"/>
              <a:t>      média apenas dois clientes por grupo, então </a:t>
            </a:r>
            <a:r>
              <a:rPr lang="pt-BR" sz="2400" b="1" dirty="0"/>
              <a:t>M = 500 posições</a:t>
            </a:r>
            <a:r>
              <a:rPr lang="pt-BR" sz="2400" dirty="0"/>
              <a:t>.  Cada grupo de registro </a:t>
            </a:r>
          </a:p>
          <a:p>
            <a:r>
              <a:rPr lang="pt-BR" sz="2400" dirty="0"/>
              <a:t>      estaria, então, em uma única lista linear de tamanho médio </a:t>
            </a:r>
            <a:r>
              <a:rPr lang="pt-BR" sz="2400" b="1" dirty="0"/>
              <a:t>N/M</a:t>
            </a:r>
            <a:r>
              <a:rPr lang="pt-BR" sz="2400" dirty="0"/>
              <a:t> = 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916" y="30082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Princípios De Funcionamento 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5802" y="1514971"/>
            <a:ext cx="10951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definir uma função hash para ser aplicada a chave, utilizamos um inteiro entre </a:t>
            </a:r>
          </a:p>
          <a:p>
            <a:r>
              <a:rPr lang="pt-BR" sz="2400" dirty="0"/>
              <a:t>     1 a 500, utilizando: chave mod 500 + 1. Tendo, a chave mod 500 + 1. Assim a chave </a:t>
            </a:r>
          </a:p>
          <a:p>
            <a:r>
              <a:rPr lang="pt-BR" sz="2400" dirty="0"/>
              <a:t>     456789 teria como endereço (289+1) = 290.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1818875" y="2950732"/>
            <a:ext cx="5843794" cy="3144582"/>
            <a:chOff x="6561365" y="1551215"/>
            <a:chExt cx="4798797" cy="2671964"/>
          </a:xfrm>
        </p:grpSpPr>
        <p:pic>
          <p:nvPicPr>
            <p:cNvPr id="17" name="Picture 2" descr="C:\Users\user\Desktop\Captur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365" y="1551215"/>
              <a:ext cx="4798797" cy="2671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tângulo 17"/>
            <p:cNvSpPr/>
            <p:nvPr/>
          </p:nvSpPr>
          <p:spPr>
            <a:xfrm>
              <a:off x="8284392" y="1773341"/>
              <a:ext cx="799347" cy="113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624249" y="2933088"/>
              <a:ext cx="799347" cy="113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188089" y="2931082"/>
              <a:ext cx="799347" cy="113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18259" y="1681056"/>
              <a:ext cx="880265" cy="32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506000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284392" y="2841429"/>
              <a:ext cx="880265" cy="32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0000"/>
                  </a:solidFill>
                </a:rPr>
                <a:t>456789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819084" y="2841433"/>
              <a:ext cx="767008" cy="32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61789</a:t>
              </a:r>
            </a:p>
          </p:txBody>
        </p:sp>
      </p:grpSp>
      <p:cxnSp>
        <p:nvCxnSpPr>
          <p:cNvPr id="26" name="Conector de seta reta 25"/>
          <p:cNvCxnSpPr/>
          <p:nvPr/>
        </p:nvCxnSpPr>
        <p:spPr>
          <a:xfrm>
            <a:off x="1288197" y="3927648"/>
            <a:ext cx="1061356" cy="632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08854" y="3413860"/>
            <a:ext cx="1758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Endereço Primário</a:t>
            </a:r>
          </a:p>
        </p:txBody>
      </p:sp>
      <p:cxnSp>
        <p:nvCxnSpPr>
          <p:cNvPr id="2048" name="Conector de seta reta 2047"/>
          <p:cNvCxnSpPr/>
          <p:nvPr/>
        </p:nvCxnSpPr>
        <p:spPr>
          <a:xfrm flipH="1">
            <a:off x="4453089" y="3767314"/>
            <a:ext cx="1294674" cy="615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548740" y="3413860"/>
            <a:ext cx="1608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Endereço Efetivo</a:t>
            </a:r>
          </a:p>
        </p:txBody>
      </p:sp>
      <p:cxnSp>
        <p:nvCxnSpPr>
          <p:cNvPr id="2056" name="Conector de seta reta 2055"/>
          <p:cNvCxnSpPr/>
          <p:nvPr/>
        </p:nvCxnSpPr>
        <p:spPr>
          <a:xfrm flipV="1">
            <a:off x="4453089" y="4853214"/>
            <a:ext cx="0" cy="424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6219589" y="4853218"/>
            <a:ext cx="0" cy="424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ector reto 2059"/>
          <p:cNvCxnSpPr/>
          <p:nvPr/>
        </p:nvCxnSpPr>
        <p:spPr>
          <a:xfrm>
            <a:off x="4453089" y="5277761"/>
            <a:ext cx="176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4494331" y="5300721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Chave sinônima</a:t>
            </a:r>
          </a:p>
        </p:txBody>
      </p:sp>
      <p:sp>
        <p:nvSpPr>
          <p:cNvPr id="2065" name="Retângulo de cantos arredondados 2064"/>
          <p:cNvSpPr/>
          <p:nvPr/>
        </p:nvSpPr>
        <p:spPr>
          <a:xfrm>
            <a:off x="7695500" y="2871864"/>
            <a:ext cx="4147421" cy="2535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3" name="CaixaDeTexto 2062"/>
          <p:cNvSpPr txBox="1"/>
          <p:nvPr/>
        </p:nvSpPr>
        <p:spPr>
          <a:xfrm>
            <a:off x="7825955" y="3136905"/>
            <a:ext cx="38865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Quando duas ou mais chaves </a:t>
            </a:r>
          </a:p>
          <a:p>
            <a:r>
              <a:rPr lang="pt-BR" sz="2400" dirty="0"/>
              <a:t>possuem o mesmo endereço </a:t>
            </a:r>
          </a:p>
          <a:p>
            <a:r>
              <a:rPr lang="pt-BR" sz="2400" dirty="0"/>
              <a:t>primário, dizemos que houve </a:t>
            </a:r>
          </a:p>
          <a:p>
            <a:r>
              <a:rPr lang="pt-BR" sz="2400" b="1" u="sng" dirty="0">
                <a:solidFill>
                  <a:srgbClr val="FF0000"/>
                </a:solidFill>
              </a:rPr>
              <a:t>colisão</a:t>
            </a:r>
            <a:r>
              <a:rPr lang="pt-BR" sz="2400" dirty="0"/>
              <a:t>, e essas chaves </a:t>
            </a:r>
          </a:p>
          <a:p>
            <a:r>
              <a:rPr lang="pt-BR" sz="2400" dirty="0"/>
              <a:t>são chamadas de sinônimas. </a:t>
            </a:r>
          </a:p>
        </p:txBody>
      </p:sp>
      <p:sp>
        <p:nvSpPr>
          <p:cNvPr id="2074" name="Seta dobrada para cima 2073"/>
          <p:cNvSpPr/>
          <p:nvPr/>
        </p:nvSpPr>
        <p:spPr>
          <a:xfrm>
            <a:off x="5198371" y="5104238"/>
            <a:ext cx="3043327" cy="731520"/>
          </a:xfrm>
          <a:prstGeom prst="bentUpArrow">
            <a:avLst>
              <a:gd name="adj1" fmla="val 25000"/>
              <a:gd name="adj2" fmla="val 20536"/>
              <a:gd name="adj3" fmla="val 205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6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916" y="30082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Função de Dispersão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4477" y="1631326"/>
            <a:ext cx="9336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desempenho desse método depende de dois fatores: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  Tamanho da tabela de espalhamento;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Capacidade da função hash de distribuir uniformemente as chaves.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4477" y="3441245"/>
            <a:ext cx="11283043" cy="206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Uma função de dispersão Ideal deve satisfazer às seguintes condições: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 produzir um número baixo de colisão;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 ser facilmente computável;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 ter poucas comparações.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14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931" y="24996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Função de Dispersão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0690" y="1583047"/>
            <a:ext cx="612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Exemplo de caso de chaves </a:t>
            </a:r>
            <a:r>
              <a:rPr lang="pt-BR" sz="2400" u="sng" dirty="0"/>
              <a:t>mal distribuídas</a:t>
            </a:r>
            <a:r>
              <a:rPr lang="pt-BR" sz="2400" dirty="0"/>
              <a:t>: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t="1" r="3213" b="11914"/>
          <a:stretch/>
        </p:blipFill>
        <p:spPr bwMode="auto">
          <a:xfrm>
            <a:off x="310242" y="2272554"/>
            <a:ext cx="5208815" cy="332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user\Desktop\Capturar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4" r="33753"/>
          <a:stretch/>
        </p:blipFill>
        <p:spPr bwMode="auto">
          <a:xfrm>
            <a:off x="6343099" y="2775857"/>
            <a:ext cx="4467220" cy="35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343099" y="1575527"/>
            <a:ext cx="5151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Correção do exemplo anterior com a </a:t>
            </a:r>
          </a:p>
          <a:p>
            <a:r>
              <a:rPr lang="pt-BR" sz="2400" dirty="0"/>
              <a:t>     modificação da função hash</a:t>
            </a:r>
          </a:p>
          <a:p>
            <a:r>
              <a:rPr lang="pt-BR" sz="2400" dirty="0"/>
              <a:t>     (</a:t>
            </a:r>
            <a:r>
              <a:rPr lang="pt-BR" sz="2400" u="sng" dirty="0"/>
              <a:t>bem distribuídas</a:t>
            </a:r>
            <a:r>
              <a:rPr lang="pt-BR" sz="2400" dirty="0"/>
              <a:t>):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6128658" y="1621961"/>
            <a:ext cx="0" cy="4629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43729" y="4415421"/>
            <a:ext cx="3171376" cy="9619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225371" y="4622285"/>
            <a:ext cx="3063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Nº Max de Comparações: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Colisões: 4 </a:t>
            </a:r>
          </a:p>
        </p:txBody>
      </p:sp>
      <p:sp>
        <p:nvSpPr>
          <p:cNvPr id="14" name="Elipse 13"/>
          <p:cNvSpPr/>
          <p:nvPr/>
        </p:nvSpPr>
        <p:spPr>
          <a:xfrm>
            <a:off x="8918804" y="5252287"/>
            <a:ext cx="3273196" cy="7783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020621" y="5377404"/>
            <a:ext cx="3063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Nº Max de Comparações: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Colisões: 1</a:t>
            </a: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8196943" y="3216727"/>
            <a:ext cx="1992086" cy="16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8196943" y="2792185"/>
            <a:ext cx="1992086" cy="16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1261068" y="3173182"/>
            <a:ext cx="1335175" cy="16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1261068" y="2756804"/>
            <a:ext cx="1335175" cy="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Estrutura do Código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1555" y="1638741"/>
            <a:ext cx="731783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</a:rPr>
              <a:t>//------- Estrutura de dados ---------------</a:t>
            </a:r>
            <a:r>
              <a:rPr lang="pt-BR" sz="2000" dirty="0"/>
              <a:t>	</a:t>
            </a:r>
          </a:p>
          <a:p>
            <a:r>
              <a:rPr lang="pt-BR" sz="2000" dirty="0"/>
              <a:t>	typedef struct user{</a:t>
            </a:r>
          </a:p>
          <a:p>
            <a:r>
              <a:rPr lang="pt-BR" sz="2000" dirty="0"/>
              <a:t>		int chave;</a:t>
            </a:r>
          </a:p>
          <a:p>
            <a:r>
              <a:rPr lang="pt-BR" sz="2000" dirty="0"/>
              <a:t>		int senha;</a:t>
            </a:r>
          </a:p>
          <a:p>
            <a:r>
              <a:rPr lang="pt-BR" sz="2000" dirty="0"/>
              <a:t>		char nome[50];</a:t>
            </a:r>
          </a:p>
          <a:p>
            <a:r>
              <a:rPr lang="pt-BR" sz="2000" dirty="0"/>
              <a:t>		double saldo;</a:t>
            </a:r>
          </a:p>
          <a:p>
            <a:r>
              <a:rPr lang="pt-BR" sz="2000" dirty="0"/>
              <a:t>		struct user *suc; </a:t>
            </a:r>
            <a:r>
              <a:rPr lang="pt-BR" sz="2000" dirty="0">
                <a:solidFill>
                  <a:schemeClr val="tx2"/>
                </a:solidFill>
              </a:rPr>
              <a:t>//Variável que recebe  a estrutura</a:t>
            </a:r>
          </a:p>
          <a:p>
            <a:r>
              <a:rPr lang="pt-BR" sz="2000" dirty="0"/>
              <a:t>	}conta; </a:t>
            </a:r>
            <a:r>
              <a:rPr lang="en-US" sz="2000" dirty="0">
                <a:solidFill>
                  <a:schemeClr val="tx2"/>
                </a:solidFill>
              </a:rPr>
              <a:t>//nó da função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chemeClr val="tx2"/>
                </a:solidFill>
              </a:rPr>
              <a:t>// -------  Estrutura hashing -------------</a:t>
            </a:r>
          </a:p>
          <a:p>
            <a:r>
              <a:rPr lang="en-US" sz="2000" dirty="0"/>
              <a:t>int hash(int chave){ </a:t>
            </a:r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en-US" sz="2000" dirty="0" err="1">
                <a:solidFill>
                  <a:schemeClr val="tx2"/>
                </a:solidFill>
              </a:rPr>
              <a:t>chave</a:t>
            </a:r>
            <a:r>
              <a:rPr lang="en-US" sz="2000" dirty="0">
                <a:solidFill>
                  <a:schemeClr val="tx2"/>
                </a:solidFill>
              </a:rPr>
              <a:t> = nº da </a:t>
            </a:r>
            <a:r>
              <a:rPr lang="en-US" sz="2000" dirty="0" err="1">
                <a:solidFill>
                  <a:schemeClr val="tx2"/>
                </a:solidFill>
              </a:rPr>
              <a:t>conta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	return(chave %TUSERS);</a:t>
            </a:r>
            <a:r>
              <a:rPr lang="en-US" sz="2000" dirty="0">
                <a:solidFill>
                  <a:schemeClr val="tx2"/>
                </a:solidFill>
              </a:rPr>
              <a:t>//TUSERS = valor do mod</a:t>
            </a:r>
          </a:p>
          <a:p>
            <a:r>
              <a:rPr lang="en-US" sz="2000" dirty="0"/>
              <a:t>}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7915871" y="2145020"/>
            <a:ext cx="3483428" cy="1608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899541" y="2133884"/>
            <a:ext cx="3483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    O comando </a:t>
            </a:r>
            <a:r>
              <a:rPr lang="pt-BR" sz="2000" b="1" dirty="0">
                <a:solidFill>
                  <a:srgbClr val="FF0000"/>
                </a:solidFill>
              </a:rPr>
              <a:t>typedef</a:t>
            </a:r>
            <a:r>
              <a:rPr lang="pt-BR" sz="2000" dirty="0"/>
              <a:t> </a:t>
            </a:r>
            <a:r>
              <a:rPr lang="pt-BR" sz="2000" b="1" dirty="0"/>
              <a:t>não cria</a:t>
            </a:r>
            <a:r>
              <a:rPr lang="pt-BR" sz="2000" dirty="0"/>
              <a:t> um novo tipo. Ele apenas permite que um tipo existente seja denominado de uma forma diferente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99541" y="1660953"/>
            <a:ext cx="82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Obs.: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6C2E-4F70-47D6-90E6-84C2F30BD5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4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603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Introdução</vt:lpstr>
      <vt:lpstr>Princípios De Funcionamento </vt:lpstr>
      <vt:lpstr>Princípios De Funcionamento </vt:lpstr>
      <vt:lpstr>Princípios De Funcionamento </vt:lpstr>
      <vt:lpstr>Função de Dispersão</vt:lpstr>
      <vt:lpstr>Função de Dispersão</vt:lpstr>
      <vt:lpstr>Estrutura do Código</vt:lpstr>
      <vt:lpstr>Estrutura do Código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internet</dc:creator>
  <cp:lastModifiedBy>NATAN ALVES DO NASCIMENTO</cp:lastModifiedBy>
  <cp:revision>34</cp:revision>
  <dcterms:created xsi:type="dcterms:W3CDTF">2017-11-22T19:05:45Z</dcterms:created>
  <dcterms:modified xsi:type="dcterms:W3CDTF">2018-08-25T14:45:12Z</dcterms:modified>
</cp:coreProperties>
</file>