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18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EFDA8-7789-4C96-AABD-3FE4C42837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6829B4-17D6-4ED6-8D0D-EC4D3836B7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After choosing our dataset we performed some Exploratory Data Analysis (EDA) which helped unearth some valuable insights and some potential issues we would have to resolve. </a:t>
          </a:r>
        </a:p>
      </dgm:t>
    </dgm:pt>
    <dgm:pt modelId="{ED41F8D4-C349-49B3-9806-26CF3CAFB5C0}" type="parTrans" cxnId="{232FF5CD-81C9-42B5-9923-9B4399FB8799}">
      <dgm:prSet/>
      <dgm:spPr/>
      <dgm:t>
        <a:bodyPr/>
        <a:lstStyle/>
        <a:p>
          <a:endParaRPr lang="en-US"/>
        </a:p>
      </dgm:t>
    </dgm:pt>
    <dgm:pt modelId="{EDC7769A-3234-44E2-BCFD-0DB5C89F84BC}" type="sibTrans" cxnId="{232FF5CD-81C9-42B5-9923-9B4399FB8799}">
      <dgm:prSet/>
      <dgm:spPr/>
      <dgm:t>
        <a:bodyPr/>
        <a:lstStyle/>
        <a:p>
          <a:endParaRPr lang="en-US"/>
        </a:p>
      </dgm:t>
    </dgm:pt>
    <dgm:pt modelId="{FAB09884-6BEC-4885-88B9-F241DED827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mentioned in the previous slide we discovered that our dataset had an equal amount of cat and dog images. </a:t>
          </a:r>
        </a:p>
      </dgm:t>
    </dgm:pt>
    <dgm:pt modelId="{0A114138-C296-4610-ACDF-4C338EC6E874}" type="parTrans" cxnId="{3CCF7201-9A71-4253-A4A5-E1A522967E25}">
      <dgm:prSet/>
      <dgm:spPr/>
      <dgm:t>
        <a:bodyPr/>
        <a:lstStyle/>
        <a:p>
          <a:endParaRPr lang="en-US"/>
        </a:p>
      </dgm:t>
    </dgm:pt>
    <dgm:pt modelId="{747237A2-7273-4A58-A29A-152D8DD33BF7}" type="sibTrans" cxnId="{3CCF7201-9A71-4253-A4A5-E1A522967E25}">
      <dgm:prSet/>
      <dgm:spPr/>
      <dgm:t>
        <a:bodyPr/>
        <a:lstStyle/>
        <a:p>
          <a:endParaRPr lang="en-US"/>
        </a:p>
      </dgm:t>
    </dgm:pt>
    <dgm:pt modelId="{41ACD65E-1F2F-4E51-A708-37CF3934A3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One issue however was that our images varied in size so we would have to resolve this problem by normalizing and scaling the data later.</a:t>
          </a:r>
        </a:p>
      </dgm:t>
    </dgm:pt>
    <dgm:pt modelId="{0C2E9A99-41F5-4DF5-88F2-B2A244DD789C}" type="parTrans" cxnId="{3C2F005A-58F7-4892-AD42-A2E3949158BD}">
      <dgm:prSet/>
      <dgm:spPr/>
      <dgm:t>
        <a:bodyPr/>
        <a:lstStyle/>
        <a:p>
          <a:endParaRPr lang="en-US"/>
        </a:p>
      </dgm:t>
    </dgm:pt>
    <dgm:pt modelId="{26950FEC-E3B9-4F91-BA9E-58D1ABED665D}" type="sibTrans" cxnId="{3C2F005A-58F7-4892-AD42-A2E3949158BD}">
      <dgm:prSet/>
      <dgm:spPr/>
      <dgm:t>
        <a:bodyPr/>
        <a:lstStyle/>
        <a:p>
          <a:endParaRPr lang="en-US"/>
        </a:p>
      </dgm:t>
    </dgm:pt>
    <dgm:pt modelId="{D9666CD7-1535-4D57-8FAC-027774270BDD}" type="pres">
      <dgm:prSet presAssocID="{CC5EFDA8-7789-4C96-AABD-3FE4C42837D8}" presName="root" presStyleCnt="0">
        <dgm:presLayoutVars>
          <dgm:dir/>
          <dgm:resizeHandles val="exact"/>
        </dgm:presLayoutVars>
      </dgm:prSet>
      <dgm:spPr/>
    </dgm:pt>
    <dgm:pt modelId="{4E77BCD4-3DD7-4D35-9DB5-4359198D0D8F}" type="pres">
      <dgm:prSet presAssocID="{196829B4-17D6-4ED6-8D0D-EC4D3836B7D7}" presName="compNode" presStyleCnt="0"/>
      <dgm:spPr/>
    </dgm:pt>
    <dgm:pt modelId="{D06F8614-F715-483D-BA15-B82491D8CC32}" type="pres">
      <dgm:prSet presAssocID="{196829B4-17D6-4ED6-8D0D-EC4D3836B7D7}" presName="bgRect" presStyleLbl="bgShp" presStyleIdx="0" presStyleCnt="3"/>
      <dgm:spPr/>
    </dgm:pt>
    <dgm:pt modelId="{BE9B500B-0AA6-4DEE-9AEE-7371E9F0487C}" type="pres">
      <dgm:prSet presAssocID="{196829B4-17D6-4ED6-8D0D-EC4D3836B7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AE2716D-4EA9-429C-80A9-D6BCB3529B34}" type="pres">
      <dgm:prSet presAssocID="{196829B4-17D6-4ED6-8D0D-EC4D3836B7D7}" presName="spaceRect" presStyleCnt="0"/>
      <dgm:spPr/>
    </dgm:pt>
    <dgm:pt modelId="{F6F95893-810E-49D3-99BC-2B564EFC9E1D}" type="pres">
      <dgm:prSet presAssocID="{196829B4-17D6-4ED6-8D0D-EC4D3836B7D7}" presName="parTx" presStyleLbl="revTx" presStyleIdx="0" presStyleCnt="3">
        <dgm:presLayoutVars>
          <dgm:chMax val="0"/>
          <dgm:chPref val="0"/>
        </dgm:presLayoutVars>
      </dgm:prSet>
      <dgm:spPr/>
    </dgm:pt>
    <dgm:pt modelId="{AF44959E-4212-4F57-BF67-671135515448}" type="pres">
      <dgm:prSet presAssocID="{EDC7769A-3234-44E2-BCFD-0DB5C89F84BC}" presName="sibTrans" presStyleCnt="0"/>
      <dgm:spPr/>
    </dgm:pt>
    <dgm:pt modelId="{6BA5FB8C-4509-4F0D-9FB4-001C0093254E}" type="pres">
      <dgm:prSet presAssocID="{FAB09884-6BEC-4885-88B9-F241DED82701}" presName="compNode" presStyleCnt="0"/>
      <dgm:spPr/>
    </dgm:pt>
    <dgm:pt modelId="{C112870C-7300-4946-BFDE-C04D8AFA2B04}" type="pres">
      <dgm:prSet presAssocID="{FAB09884-6BEC-4885-88B9-F241DED82701}" presName="bgRect" presStyleLbl="bgShp" presStyleIdx="1" presStyleCnt="3"/>
      <dgm:spPr/>
    </dgm:pt>
    <dgm:pt modelId="{047E1235-73E7-4124-B770-36A97C1EB74B}" type="pres">
      <dgm:prSet presAssocID="{FAB09884-6BEC-4885-88B9-F241DED827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CEE09A82-7249-4EDB-9FC6-D34C9D7E1CEA}" type="pres">
      <dgm:prSet presAssocID="{FAB09884-6BEC-4885-88B9-F241DED82701}" presName="spaceRect" presStyleCnt="0"/>
      <dgm:spPr/>
    </dgm:pt>
    <dgm:pt modelId="{ADAA71DE-5A2C-4787-8468-FC9150549A76}" type="pres">
      <dgm:prSet presAssocID="{FAB09884-6BEC-4885-88B9-F241DED82701}" presName="parTx" presStyleLbl="revTx" presStyleIdx="1" presStyleCnt="3">
        <dgm:presLayoutVars>
          <dgm:chMax val="0"/>
          <dgm:chPref val="0"/>
        </dgm:presLayoutVars>
      </dgm:prSet>
      <dgm:spPr/>
    </dgm:pt>
    <dgm:pt modelId="{BBF7F8D5-4E6C-49BF-80BE-C19F3A73998D}" type="pres">
      <dgm:prSet presAssocID="{747237A2-7273-4A58-A29A-152D8DD33BF7}" presName="sibTrans" presStyleCnt="0"/>
      <dgm:spPr/>
    </dgm:pt>
    <dgm:pt modelId="{83154EB2-EBAD-4DD6-86C3-6DD2A36C0493}" type="pres">
      <dgm:prSet presAssocID="{41ACD65E-1F2F-4E51-A708-37CF3934A3AB}" presName="compNode" presStyleCnt="0"/>
      <dgm:spPr/>
    </dgm:pt>
    <dgm:pt modelId="{CE6CE905-9A68-459C-8792-AD6A39C539CB}" type="pres">
      <dgm:prSet presAssocID="{41ACD65E-1F2F-4E51-A708-37CF3934A3AB}" presName="bgRect" presStyleLbl="bgShp" presStyleIdx="2" presStyleCnt="3"/>
      <dgm:spPr/>
    </dgm:pt>
    <dgm:pt modelId="{0014F188-C515-47CA-94E6-BDD5D4537D3F}" type="pres">
      <dgm:prSet presAssocID="{41ACD65E-1F2F-4E51-A708-37CF3934A3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F584DFD-EA05-4EBC-A9F9-ED3119FA0124}" type="pres">
      <dgm:prSet presAssocID="{41ACD65E-1F2F-4E51-A708-37CF3934A3AB}" presName="spaceRect" presStyleCnt="0"/>
      <dgm:spPr/>
    </dgm:pt>
    <dgm:pt modelId="{7D2DEA7C-9177-4162-8567-DA1BE12640B8}" type="pres">
      <dgm:prSet presAssocID="{41ACD65E-1F2F-4E51-A708-37CF3934A3A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CF7201-9A71-4253-A4A5-E1A522967E25}" srcId="{CC5EFDA8-7789-4C96-AABD-3FE4C42837D8}" destId="{FAB09884-6BEC-4885-88B9-F241DED82701}" srcOrd="1" destOrd="0" parTransId="{0A114138-C296-4610-ACDF-4C338EC6E874}" sibTransId="{747237A2-7273-4A58-A29A-152D8DD33BF7}"/>
    <dgm:cxn modelId="{63CFC01A-F409-164B-9C0E-305BECB7365D}" type="presOf" srcId="{196829B4-17D6-4ED6-8D0D-EC4D3836B7D7}" destId="{F6F95893-810E-49D3-99BC-2B564EFC9E1D}" srcOrd="0" destOrd="0" presId="urn:microsoft.com/office/officeart/2018/2/layout/IconVerticalSolidList"/>
    <dgm:cxn modelId="{9CBA0552-7A89-574E-9461-E1A3F3D69DAA}" type="presOf" srcId="{CC5EFDA8-7789-4C96-AABD-3FE4C42837D8}" destId="{D9666CD7-1535-4D57-8FAC-027774270BDD}" srcOrd="0" destOrd="0" presId="urn:microsoft.com/office/officeart/2018/2/layout/IconVerticalSolidList"/>
    <dgm:cxn modelId="{3C2F005A-58F7-4892-AD42-A2E3949158BD}" srcId="{CC5EFDA8-7789-4C96-AABD-3FE4C42837D8}" destId="{41ACD65E-1F2F-4E51-A708-37CF3934A3AB}" srcOrd="2" destOrd="0" parTransId="{0C2E9A99-41F5-4DF5-88F2-B2A244DD789C}" sibTransId="{26950FEC-E3B9-4F91-BA9E-58D1ABED665D}"/>
    <dgm:cxn modelId="{EA2D929F-177A-B14E-B13D-BBA82EF0FF0C}" type="presOf" srcId="{41ACD65E-1F2F-4E51-A708-37CF3934A3AB}" destId="{7D2DEA7C-9177-4162-8567-DA1BE12640B8}" srcOrd="0" destOrd="0" presId="urn:microsoft.com/office/officeart/2018/2/layout/IconVerticalSolidList"/>
    <dgm:cxn modelId="{0D63EBB9-55D6-9B41-99BF-9FC2E5B50BC1}" type="presOf" srcId="{FAB09884-6BEC-4885-88B9-F241DED82701}" destId="{ADAA71DE-5A2C-4787-8468-FC9150549A76}" srcOrd="0" destOrd="0" presId="urn:microsoft.com/office/officeart/2018/2/layout/IconVerticalSolidList"/>
    <dgm:cxn modelId="{232FF5CD-81C9-42B5-9923-9B4399FB8799}" srcId="{CC5EFDA8-7789-4C96-AABD-3FE4C42837D8}" destId="{196829B4-17D6-4ED6-8D0D-EC4D3836B7D7}" srcOrd="0" destOrd="0" parTransId="{ED41F8D4-C349-49B3-9806-26CF3CAFB5C0}" sibTransId="{EDC7769A-3234-44E2-BCFD-0DB5C89F84BC}"/>
    <dgm:cxn modelId="{393299E2-94C5-0E4F-AD9E-4B5687F75FD9}" type="presParOf" srcId="{D9666CD7-1535-4D57-8FAC-027774270BDD}" destId="{4E77BCD4-3DD7-4D35-9DB5-4359198D0D8F}" srcOrd="0" destOrd="0" presId="urn:microsoft.com/office/officeart/2018/2/layout/IconVerticalSolidList"/>
    <dgm:cxn modelId="{6E671759-D068-8C47-B917-1CB1EA2B59DE}" type="presParOf" srcId="{4E77BCD4-3DD7-4D35-9DB5-4359198D0D8F}" destId="{D06F8614-F715-483D-BA15-B82491D8CC32}" srcOrd="0" destOrd="0" presId="urn:microsoft.com/office/officeart/2018/2/layout/IconVerticalSolidList"/>
    <dgm:cxn modelId="{53AC2817-CA70-044C-8965-8977A0FBCD7B}" type="presParOf" srcId="{4E77BCD4-3DD7-4D35-9DB5-4359198D0D8F}" destId="{BE9B500B-0AA6-4DEE-9AEE-7371E9F0487C}" srcOrd="1" destOrd="0" presId="urn:microsoft.com/office/officeart/2018/2/layout/IconVerticalSolidList"/>
    <dgm:cxn modelId="{57BB00DA-35B7-4846-9148-8E26FC4D6FBE}" type="presParOf" srcId="{4E77BCD4-3DD7-4D35-9DB5-4359198D0D8F}" destId="{DAE2716D-4EA9-429C-80A9-D6BCB3529B34}" srcOrd="2" destOrd="0" presId="urn:microsoft.com/office/officeart/2018/2/layout/IconVerticalSolidList"/>
    <dgm:cxn modelId="{51D7A5EE-E4E7-CE47-B66D-1586A22D0F0B}" type="presParOf" srcId="{4E77BCD4-3DD7-4D35-9DB5-4359198D0D8F}" destId="{F6F95893-810E-49D3-99BC-2B564EFC9E1D}" srcOrd="3" destOrd="0" presId="urn:microsoft.com/office/officeart/2018/2/layout/IconVerticalSolidList"/>
    <dgm:cxn modelId="{8396DC73-596D-B444-BD32-F9214A63C428}" type="presParOf" srcId="{D9666CD7-1535-4D57-8FAC-027774270BDD}" destId="{AF44959E-4212-4F57-BF67-671135515448}" srcOrd="1" destOrd="0" presId="urn:microsoft.com/office/officeart/2018/2/layout/IconVerticalSolidList"/>
    <dgm:cxn modelId="{0469D48D-B99E-0E4C-94C2-64DD8D5DE6B4}" type="presParOf" srcId="{D9666CD7-1535-4D57-8FAC-027774270BDD}" destId="{6BA5FB8C-4509-4F0D-9FB4-001C0093254E}" srcOrd="2" destOrd="0" presId="urn:microsoft.com/office/officeart/2018/2/layout/IconVerticalSolidList"/>
    <dgm:cxn modelId="{CE044E55-F4EA-134A-808A-5993FC6C5493}" type="presParOf" srcId="{6BA5FB8C-4509-4F0D-9FB4-001C0093254E}" destId="{C112870C-7300-4946-BFDE-C04D8AFA2B04}" srcOrd="0" destOrd="0" presId="urn:microsoft.com/office/officeart/2018/2/layout/IconVerticalSolidList"/>
    <dgm:cxn modelId="{B6547305-7D28-914D-A059-746850CD26A3}" type="presParOf" srcId="{6BA5FB8C-4509-4F0D-9FB4-001C0093254E}" destId="{047E1235-73E7-4124-B770-36A97C1EB74B}" srcOrd="1" destOrd="0" presId="urn:microsoft.com/office/officeart/2018/2/layout/IconVerticalSolidList"/>
    <dgm:cxn modelId="{F2CBB158-A069-D448-9342-E47C74ED8760}" type="presParOf" srcId="{6BA5FB8C-4509-4F0D-9FB4-001C0093254E}" destId="{CEE09A82-7249-4EDB-9FC6-D34C9D7E1CEA}" srcOrd="2" destOrd="0" presId="urn:microsoft.com/office/officeart/2018/2/layout/IconVerticalSolidList"/>
    <dgm:cxn modelId="{0C11D5BB-FACD-BB4B-8B3A-3EE83D4972AD}" type="presParOf" srcId="{6BA5FB8C-4509-4F0D-9FB4-001C0093254E}" destId="{ADAA71DE-5A2C-4787-8468-FC9150549A76}" srcOrd="3" destOrd="0" presId="urn:microsoft.com/office/officeart/2018/2/layout/IconVerticalSolidList"/>
    <dgm:cxn modelId="{4CE5658B-368F-F148-A9D4-BDEE74425DD5}" type="presParOf" srcId="{D9666CD7-1535-4D57-8FAC-027774270BDD}" destId="{BBF7F8D5-4E6C-49BF-80BE-C19F3A73998D}" srcOrd="3" destOrd="0" presId="urn:microsoft.com/office/officeart/2018/2/layout/IconVerticalSolidList"/>
    <dgm:cxn modelId="{1705C33E-4FF1-014B-B61E-EF93B2E16704}" type="presParOf" srcId="{D9666CD7-1535-4D57-8FAC-027774270BDD}" destId="{83154EB2-EBAD-4DD6-86C3-6DD2A36C0493}" srcOrd="4" destOrd="0" presId="urn:microsoft.com/office/officeart/2018/2/layout/IconVerticalSolidList"/>
    <dgm:cxn modelId="{F5710944-C5ED-FA45-A560-935BC15A718D}" type="presParOf" srcId="{83154EB2-EBAD-4DD6-86C3-6DD2A36C0493}" destId="{CE6CE905-9A68-459C-8792-AD6A39C539CB}" srcOrd="0" destOrd="0" presId="urn:microsoft.com/office/officeart/2018/2/layout/IconVerticalSolidList"/>
    <dgm:cxn modelId="{72616C56-2D1F-C346-B9D2-EE1B024063A5}" type="presParOf" srcId="{83154EB2-EBAD-4DD6-86C3-6DD2A36C0493}" destId="{0014F188-C515-47CA-94E6-BDD5D4537D3F}" srcOrd="1" destOrd="0" presId="urn:microsoft.com/office/officeart/2018/2/layout/IconVerticalSolidList"/>
    <dgm:cxn modelId="{D9DB91E2-02C6-F04A-BECD-91D2471A14A6}" type="presParOf" srcId="{83154EB2-EBAD-4DD6-86C3-6DD2A36C0493}" destId="{CF584DFD-EA05-4EBC-A9F9-ED3119FA0124}" srcOrd="2" destOrd="0" presId="urn:microsoft.com/office/officeart/2018/2/layout/IconVerticalSolidList"/>
    <dgm:cxn modelId="{DFF0FDBD-E421-7B4B-AF57-AB0F7AFC436F}" type="presParOf" srcId="{83154EB2-EBAD-4DD6-86C3-6DD2A36C0493}" destId="{7D2DEA7C-9177-4162-8567-DA1BE12640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EBACD5-88C2-48FD-9E47-F8233CD17BA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DA48EF6-2955-41DA-BE8A-717483B5F84C}">
      <dgm:prSet custT="1"/>
      <dgm:spPr/>
      <dgm:t>
        <a:bodyPr/>
        <a:lstStyle/>
        <a:p>
          <a:r>
            <a:rPr lang="en-US" sz="1800" b="0" dirty="0"/>
            <a:t>Model 1</a:t>
          </a:r>
          <a:r>
            <a:rPr lang="en-US" sz="1800" b="0" i="0" dirty="0"/>
            <a:t> converges quickly and diverges with a validation  </a:t>
          </a:r>
          <a:r>
            <a:rPr lang="en-US" sz="1800" b="0" dirty="0"/>
            <a:t>a</a:t>
          </a:r>
          <a:r>
            <a:rPr lang="en-US" sz="1800" b="0" i="0" dirty="0"/>
            <a:t>ccuracy that doesn’t exceed 97.27% and with overfitting issues. </a:t>
          </a:r>
          <a:endParaRPr lang="en-US" sz="1800" b="0" dirty="0"/>
        </a:p>
      </dgm:t>
    </dgm:pt>
    <dgm:pt modelId="{C44805FD-8C0F-484C-A129-12988CECD0E8}" type="parTrans" cxnId="{21F40979-2400-4ABA-AC7E-2F6D93DD40AE}">
      <dgm:prSet/>
      <dgm:spPr/>
      <dgm:t>
        <a:bodyPr/>
        <a:lstStyle/>
        <a:p>
          <a:endParaRPr lang="en-US"/>
        </a:p>
      </dgm:t>
    </dgm:pt>
    <dgm:pt modelId="{8624C5AB-5B71-49B1-9B9B-DEEADB609FCC}" type="sibTrans" cxnId="{21F40979-2400-4ABA-AC7E-2F6D93DD40AE}">
      <dgm:prSet/>
      <dgm:spPr/>
      <dgm:t>
        <a:bodyPr/>
        <a:lstStyle/>
        <a:p>
          <a:endParaRPr lang="en-US"/>
        </a:p>
      </dgm:t>
    </dgm:pt>
    <dgm:pt modelId="{919C02F8-D168-4740-B7F2-32C877BB39B0}">
      <dgm:prSet custT="1"/>
      <dgm:spPr/>
      <dgm:t>
        <a:bodyPr/>
        <a:lstStyle/>
        <a:p>
          <a:r>
            <a:rPr lang="en-US" sz="1800" b="0" i="0" dirty="0"/>
            <a:t>Model 2 </a:t>
          </a:r>
          <a:r>
            <a:rPr lang="en-US" sz="1800" dirty="0"/>
            <a:t>performs better than Model 1 and</a:t>
          </a:r>
          <a:r>
            <a:rPr lang="en-US" sz="1800" b="0" i="0" dirty="0"/>
            <a:t> converges around the 4th epoch. </a:t>
          </a:r>
          <a:endParaRPr lang="en-US" sz="1800" dirty="0"/>
        </a:p>
      </dgm:t>
    </dgm:pt>
    <dgm:pt modelId="{2E9FA645-29F7-40F7-90F6-7519192BF1A9}" type="parTrans" cxnId="{625FC623-0990-440A-8132-72596C751F2A}">
      <dgm:prSet/>
      <dgm:spPr/>
      <dgm:t>
        <a:bodyPr/>
        <a:lstStyle/>
        <a:p>
          <a:endParaRPr lang="en-US"/>
        </a:p>
      </dgm:t>
    </dgm:pt>
    <dgm:pt modelId="{0C8FBDC9-15F9-4D78-AF96-7D7BD4E6E115}" type="sibTrans" cxnId="{625FC623-0990-440A-8132-72596C751F2A}">
      <dgm:prSet/>
      <dgm:spPr/>
      <dgm:t>
        <a:bodyPr/>
        <a:lstStyle/>
        <a:p>
          <a:endParaRPr lang="en-US"/>
        </a:p>
      </dgm:t>
    </dgm:pt>
    <dgm:pt modelId="{002F7D2B-DDB7-48E2-BCF9-D7F67425660F}">
      <dgm:prSet custT="1"/>
      <dgm:spPr/>
      <dgm:t>
        <a:bodyPr/>
        <a:lstStyle/>
        <a:p>
          <a:r>
            <a:rPr lang="en-US" sz="1800" b="0" i="0" dirty="0"/>
            <a:t>Model 3 converges on the 5th epoch and has a higher validation accuracy than the other </a:t>
          </a:r>
          <a:r>
            <a:rPr lang="en-US" sz="1800" b="0" i="0"/>
            <a:t>two models. </a:t>
          </a:r>
          <a:endParaRPr lang="en-US" sz="1800" dirty="0"/>
        </a:p>
      </dgm:t>
    </dgm:pt>
    <dgm:pt modelId="{97513C9A-19EE-4A02-95D5-695043377D3C}" type="parTrans" cxnId="{649E2E05-8C26-413C-80A1-C383F8B9D407}">
      <dgm:prSet/>
      <dgm:spPr/>
      <dgm:t>
        <a:bodyPr/>
        <a:lstStyle/>
        <a:p>
          <a:endParaRPr lang="en-US"/>
        </a:p>
      </dgm:t>
    </dgm:pt>
    <dgm:pt modelId="{C7E92321-5D88-4855-AE3C-5D1CB3220A80}" type="sibTrans" cxnId="{649E2E05-8C26-413C-80A1-C383F8B9D407}">
      <dgm:prSet/>
      <dgm:spPr/>
      <dgm:t>
        <a:bodyPr/>
        <a:lstStyle/>
        <a:p>
          <a:endParaRPr lang="en-US"/>
        </a:p>
      </dgm:t>
    </dgm:pt>
    <dgm:pt modelId="{32945C34-969B-F14F-9C79-B7DAEBAD2C48}">
      <dgm:prSet custT="1"/>
      <dgm:spPr/>
      <dgm:t>
        <a:bodyPr/>
        <a:lstStyle/>
        <a:p>
          <a:br>
            <a:rPr lang="en-US" dirty="0"/>
          </a:br>
          <a:r>
            <a:rPr lang="en-US" sz="1600" b="0" i="0" dirty="0"/>
            <a:t>All the models were trained with 5 epochs</a:t>
          </a:r>
        </a:p>
        <a:p>
          <a:r>
            <a:rPr lang="en-US" sz="1600" b="0" i="0" dirty="0"/>
            <a:t>Our best performing model had an accuracy of 97.80%</a:t>
          </a:r>
        </a:p>
        <a:p>
          <a:r>
            <a:rPr lang="en-US" sz="1600" b="0" i="0" dirty="0"/>
            <a:t>(dense layers with 256 and 128 neurons) </a:t>
          </a:r>
          <a:endParaRPr lang="en-US" sz="1600" dirty="0"/>
        </a:p>
      </dgm:t>
    </dgm:pt>
    <dgm:pt modelId="{6F6E3EE5-47CB-614F-8BF1-312C59C4FE34}" type="parTrans" cxnId="{700B35C1-4726-714B-BB6C-0B48B5A38C6C}">
      <dgm:prSet/>
      <dgm:spPr/>
      <dgm:t>
        <a:bodyPr/>
        <a:lstStyle/>
        <a:p>
          <a:endParaRPr lang="en-US"/>
        </a:p>
      </dgm:t>
    </dgm:pt>
    <dgm:pt modelId="{6B919273-13E7-5E42-928B-F1EAF2771E33}" type="sibTrans" cxnId="{700B35C1-4726-714B-BB6C-0B48B5A38C6C}">
      <dgm:prSet/>
      <dgm:spPr/>
      <dgm:t>
        <a:bodyPr/>
        <a:lstStyle/>
        <a:p>
          <a:endParaRPr lang="en-US"/>
        </a:p>
      </dgm:t>
    </dgm:pt>
    <dgm:pt modelId="{5A9F8A9C-31C1-544F-9CB3-84B1B86008EC}" type="pres">
      <dgm:prSet presAssocID="{9DEBACD5-88C2-48FD-9E47-F8233CD17BAA}" presName="Name0" presStyleCnt="0">
        <dgm:presLayoutVars>
          <dgm:dir/>
          <dgm:resizeHandles val="exact"/>
        </dgm:presLayoutVars>
      </dgm:prSet>
      <dgm:spPr/>
    </dgm:pt>
    <dgm:pt modelId="{DF333515-9DDA-C249-B1CE-5700EE1A7328}" type="pres">
      <dgm:prSet presAssocID="{9DA48EF6-2955-41DA-BE8A-717483B5F84C}" presName="node" presStyleLbl="node1" presStyleIdx="0" presStyleCnt="4">
        <dgm:presLayoutVars>
          <dgm:bulletEnabled val="1"/>
        </dgm:presLayoutVars>
      </dgm:prSet>
      <dgm:spPr/>
    </dgm:pt>
    <dgm:pt modelId="{AAA1360D-2AF2-4549-8B0C-2E22633843A1}" type="pres">
      <dgm:prSet presAssocID="{8624C5AB-5B71-49B1-9B9B-DEEADB609FCC}" presName="sibTrans" presStyleLbl="sibTrans1D1" presStyleIdx="0" presStyleCnt="3"/>
      <dgm:spPr/>
    </dgm:pt>
    <dgm:pt modelId="{89346585-9F4A-BE4E-B251-C49C24DDA74C}" type="pres">
      <dgm:prSet presAssocID="{8624C5AB-5B71-49B1-9B9B-DEEADB609FCC}" presName="connectorText" presStyleLbl="sibTrans1D1" presStyleIdx="0" presStyleCnt="3"/>
      <dgm:spPr/>
    </dgm:pt>
    <dgm:pt modelId="{6FA29F2A-DB31-D14B-874C-C7D3F241B00A}" type="pres">
      <dgm:prSet presAssocID="{919C02F8-D168-4740-B7F2-32C877BB39B0}" presName="node" presStyleLbl="node1" presStyleIdx="1" presStyleCnt="4">
        <dgm:presLayoutVars>
          <dgm:bulletEnabled val="1"/>
        </dgm:presLayoutVars>
      </dgm:prSet>
      <dgm:spPr/>
    </dgm:pt>
    <dgm:pt modelId="{45C58981-48AE-D047-8094-9B0D3A0F3FA2}" type="pres">
      <dgm:prSet presAssocID="{0C8FBDC9-15F9-4D78-AF96-7D7BD4E6E115}" presName="sibTrans" presStyleLbl="sibTrans1D1" presStyleIdx="1" presStyleCnt="3"/>
      <dgm:spPr/>
    </dgm:pt>
    <dgm:pt modelId="{8A06BB11-6F4C-3946-8DB0-024B9801C73A}" type="pres">
      <dgm:prSet presAssocID="{0C8FBDC9-15F9-4D78-AF96-7D7BD4E6E115}" presName="connectorText" presStyleLbl="sibTrans1D1" presStyleIdx="1" presStyleCnt="3"/>
      <dgm:spPr/>
    </dgm:pt>
    <dgm:pt modelId="{05EEBA2A-E792-5741-8A79-9003C6CC7515}" type="pres">
      <dgm:prSet presAssocID="{002F7D2B-DDB7-48E2-BCF9-D7F67425660F}" presName="node" presStyleLbl="node1" presStyleIdx="2" presStyleCnt="4">
        <dgm:presLayoutVars>
          <dgm:bulletEnabled val="1"/>
        </dgm:presLayoutVars>
      </dgm:prSet>
      <dgm:spPr/>
    </dgm:pt>
    <dgm:pt modelId="{2F908A7E-6A40-304F-8DA0-5BBADFB4913C}" type="pres">
      <dgm:prSet presAssocID="{C7E92321-5D88-4855-AE3C-5D1CB3220A80}" presName="sibTrans" presStyleLbl="sibTrans1D1" presStyleIdx="2" presStyleCnt="3"/>
      <dgm:spPr/>
    </dgm:pt>
    <dgm:pt modelId="{9F6A1D64-9E75-124C-AF5E-6D39593D7F1B}" type="pres">
      <dgm:prSet presAssocID="{C7E92321-5D88-4855-AE3C-5D1CB3220A80}" presName="connectorText" presStyleLbl="sibTrans1D1" presStyleIdx="2" presStyleCnt="3"/>
      <dgm:spPr/>
    </dgm:pt>
    <dgm:pt modelId="{360A8E17-6C24-094C-8A57-D1FF28AA09DD}" type="pres">
      <dgm:prSet presAssocID="{32945C34-969B-F14F-9C79-B7DAEBAD2C48}" presName="node" presStyleLbl="node1" presStyleIdx="3" presStyleCnt="4">
        <dgm:presLayoutVars>
          <dgm:bulletEnabled val="1"/>
        </dgm:presLayoutVars>
      </dgm:prSet>
      <dgm:spPr/>
    </dgm:pt>
  </dgm:ptLst>
  <dgm:cxnLst>
    <dgm:cxn modelId="{649E2E05-8C26-413C-80A1-C383F8B9D407}" srcId="{9DEBACD5-88C2-48FD-9E47-F8233CD17BAA}" destId="{002F7D2B-DDB7-48E2-BCF9-D7F67425660F}" srcOrd="2" destOrd="0" parTransId="{97513C9A-19EE-4A02-95D5-695043377D3C}" sibTransId="{C7E92321-5D88-4855-AE3C-5D1CB3220A80}"/>
    <dgm:cxn modelId="{018A980E-85B9-F14B-9F43-155DA0FD825E}" type="presOf" srcId="{9DA48EF6-2955-41DA-BE8A-717483B5F84C}" destId="{DF333515-9DDA-C249-B1CE-5700EE1A7328}" srcOrd="0" destOrd="0" presId="urn:microsoft.com/office/officeart/2016/7/layout/RepeatingBendingProcessNew"/>
    <dgm:cxn modelId="{625FC623-0990-440A-8132-72596C751F2A}" srcId="{9DEBACD5-88C2-48FD-9E47-F8233CD17BAA}" destId="{919C02F8-D168-4740-B7F2-32C877BB39B0}" srcOrd="1" destOrd="0" parTransId="{2E9FA645-29F7-40F7-90F6-7519192BF1A9}" sibTransId="{0C8FBDC9-15F9-4D78-AF96-7D7BD4E6E115}"/>
    <dgm:cxn modelId="{68AA0926-E147-F745-AB3E-621DBB5E29C4}" type="presOf" srcId="{32945C34-969B-F14F-9C79-B7DAEBAD2C48}" destId="{360A8E17-6C24-094C-8A57-D1FF28AA09DD}" srcOrd="0" destOrd="0" presId="urn:microsoft.com/office/officeart/2016/7/layout/RepeatingBendingProcessNew"/>
    <dgm:cxn modelId="{CA456C35-9D27-D949-A467-660E97EF6088}" type="presOf" srcId="{8624C5AB-5B71-49B1-9B9B-DEEADB609FCC}" destId="{AAA1360D-2AF2-4549-8B0C-2E22633843A1}" srcOrd="0" destOrd="0" presId="urn:microsoft.com/office/officeart/2016/7/layout/RepeatingBendingProcessNew"/>
    <dgm:cxn modelId="{4E3F5A38-93F2-4540-961A-03DD97FFB9E1}" type="presOf" srcId="{8624C5AB-5B71-49B1-9B9B-DEEADB609FCC}" destId="{89346585-9F4A-BE4E-B251-C49C24DDA74C}" srcOrd="1" destOrd="0" presId="urn:microsoft.com/office/officeart/2016/7/layout/RepeatingBendingProcessNew"/>
    <dgm:cxn modelId="{1B6BCD3F-108D-1840-B42A-BBC671D146F3}" type="presOf" srcId="{0C8FBDC9-15F9-4D78-AF96-7D7BD4E6E115}" destId="{8A06BB11-6F4C-3946-8DB0-024B9801C73A}" srcOrd="1" destOrd="0" presId="urn:microsoft.com/office/officeart/2016/7/layout/RepeatingBendingProcessNew"/>
    <dgm:cxn modelId="{110CE953-A369-1A45-AA63-4888ED33C9D0}" type="presOf" srcId="{C7E92321-5D88-4855-AE3C-5D1CB3220A80}" destId="{9F6A1D64-9E75-124C-AF5E-6D39593D7F1B}" srcOrd="1" destOrd="0" presId="urn:microsoft.com/office/officeart/2016/7/layout/RepeatingBendingProcessNew"/>
    <dgm:cxn modelId="{21F40979-2400-4ABA-AC7E-2F6D93DD40AE}" srcId="{9DEBACD5-88C2-48FD-9E47-F8233CD17BAA}" destId="{9DA48EF6-2955-41DA-BE8A-717483B5F84C}" srcOrd="0" destOrd="0" parTransId="{C44805FD-8C0F-484C-A129-12988CECD0E8}" sibTransId="{8624C5AB-5B71-49B1-9B9B-DEEADB609FCC}"/>
    <dgm:cxn modelId="{4BAC3580-68FE-C04F-95A8-3F5F8EFBE0C0}" type="presOf" srcId="{919C02F8-D168-4740-B7F2-32C877BB39B0}" destId="{6FA29F2A-DB31-D14B-874C-C7D3F241B00A}" srcOrd="0" destOrd="0" presId="urn:microsoft.com/office/officeart/2016/7/layout/RepeatingBendingProcessNew"/>
    <dgm:cxn modelId="{84D8B083-46B3-BA48-98A2-939C11C2825A}" type="presOf" srcId="{C7E92321-5D88-4855-AE3C-5D1CB3220A80}" destId="{2F908A7E-6A40-304F-8DA0-5BBADFB4913C}" srcOrd="0" destOrd="0" presId="urn:microsoft.com/office/officeart/2016/7/layout/RepeatingBendingProcessNew"/>
    <dgm:cxn modelId="{ABC295A8-028B-DC49-ABA9-AFF23BB2BFCC}" type="presOf" srcId="{9DEBACD5-88C2-48FD-9E47-F8233CD17BAA}" destId="{5A9F8A9C-31C1-544F-9CB3-84B1B86008EC}" srcOrd="0" destOrd="0" presId="urn:microsoft.com/office/officeart/2016/7/layout/RepeatingBendingProcessNew"/>
    <dgm:cxn modelId="{DC36ACB1-A9F5-9645-9FB9-CC48D71B17A5}" type="presOf" srcId="{002F7D2B-DDB7-48E2-BCF9-D7F67425660F}" destId="{05EEBA2A-E792-5741-8A79-9003C6CC7515}" srcOrd="0" destOrd="0" presId="urn:microsoft.com/office/officeart/2016/7/layout/RepeatingBendingProcessNew"/>
    <dgm:cxn modelId="{2AB656B6-E98C-B14D-BC38-3ED17885F905}" type="presOf" srcId="{0C8FBDC9-15F9-4D78-AF96-7D7BD4E6E115}" destId="{45C58981-48AE-D047-8094-9B0D3A0F3FA2}" srcOrd="0" destOrd="0" presId="urn:microsoft.com/office/officeart/2016/7/layout/RepeatingBendingProcessNew"/>
    <dgm:cxn modelId="{700B35C1-4726-714B-BB6C-0B48B5A38C6C}" srcId="{9DEBACD5-88C2-48FD-9E47-F8233CD17BAA}" destId="{32945C34-969B-F14F-9C79-B7DAEBAD2C48}" srcOrd="3" destOrd="0" parTransId="{6F6E3EE5-47CB-614F-8BF1-312C59C4FE34}" sibTransId="{6B919273-13E7-5E42-928B-F1EAF2771E33}"/>
    <dgm:cxn modelId="{17C7B119-0C6F-D94F-B3E6-746078766D19}" type="presParOf" srcId="{5A9F8A9C-31C1-544F-9CB3-84B1B86008EC}" destId="{DF333515-9DDA-C249-B1CE-5700EE1A7328}" srcOrd="0" destOrd="0" presId="urn:microsoft.com/office/officeart/2016/7/layout/RepeatingBendingProcessNew"/>
    <dgm:cxn modelId="{028B5880-6A26-9743-B922-6228841EF97C}" type="presParOf" srcId="{5A9F8A9C-31C1-544F-9CB3-84B1B86008EC}" destId="{AAA1360D-2AF2-4549-8B0C-2E22633843A1}" srcOrd="1" destOrd="0" presId="urn:microsoft.com/office/officeart/2016/7/layout/RepeatingBendingProcessNew"/>
    <dgm:cxn modelId="{1C5A56E0-A141-B743-853A-0A6EFBA0677C}" type="presParOf" srcId="{AAA1360D-2AF2-4549-8B0C-2E22633843A1}" destId="{89346585-9F4A-BE4E-B251-C49C24DDA74C}" srcOrd="0" destOrd="0" presId="urn:microsoft.com/office/officeart/2016/7/layout/RepeatingBendingProcessNew"/>
    <dgm:cxn modelId="{A53E67A3-4517-6E43-8840-8CD3AFE7A312}" type="presParOf" srcId="{5A9F8A9C-31C1-544F-9CB3-84B1B86008EC}" destId="{6FA29F2A-DB31-D14B-874C-C7D3F241B00A}" srcOrd="2" destOrd="0" presId="urn:microsoft.com/office/officeart/2016/7/layout/RepeatingBendingProcessNew"/>
    <dgm:cxn modelId="{FD602AE8-C6A2-4842-8990-79C25D42FC60}" type="presParOf" srcId="{5A9F8A9C-31C1-544F-9CB3-84B1B86008EC}" destId="{45C58981-48AE-D047-8094-9B0D3A0F3FA2}" srcOrd="3" destOrd="0" presId="urn:microsoft.com/office/officeart/2016/7/layout/RepeatingBendingProcessNew"/>
    <dgm:cxn modelId="{27767FCB-69BF-4340-A99B-175E75898BA6}" type="presParOf" srcId="{45C58981-48AE-D047-8094-9B0D3A0F3FA2}" destId="{8A06BB11-6F4C-3946-8DB0-024B9801C73A}" srcOrd="0" destOrd="0" presId="urn:microsoft.com/office/officeart/2016/7/layout/RepeatingBendingProcessNew"/>
    <dgm:cxn modelId="{D3C28A79-F317-1943-97D2-04259DECA248}" type="presParOf" srcId="{5A9F8A9C-31C1-544F-9CB3-84B1B86008EC}" destId="{05EEBA2A-E792-5741-8A79-9003C6CC7515}" srcOrd="4" destOrd="0" presId="urn:microsoft.com/office/officeart/2016/7/layout/RepeatingBendingProcessNew"/>
    <dgm:cxn modelId="{E4EEC93B-8A90-894F-A1E6-98BDF2989DF8}" type="presParOf" srcId="{5A9F8A9C-31C1-544F-9CB3-84B1B86008EC}" destId="{2F908A7E-6A40-304F-8DA0-5BBADFB4913C}" srcOrd="5" destOrd="0" presId="urn:microsoft.com/office/officeart/2016/7/layout/RepeatingBendingProcessNew"/>
    <dgm:cxn modelId="{FF78B7B9-B841-F742-B671-7573EE87A5F8}" type="presParOf" srcId="{2F908A7E-6A40-304F-8DA0-5BBADFB4913C}" destId="{9F6A1D64-9E75-124C-AF5E-6D39593D7F1B}" srcOrd="0" destOrd="0" presId="urn:microsoft.com/office/officeart/2016/7/layout/RepeatingBendingProcessNew"/>
    <dgm:cxn modelId="{47D9DD46-C0CC-E34B-AEC2-812FBDAD1A24}" type="presParOf" srcId="{5A9F8A9C-31C1-544F-9CB3-84B1B86008EC}" destId="{360A8E17-6C24-094C-8A57-D1FF28AA09D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F8614-F715-483D-BA15-B82491D8CC32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B500B-0AA6-4DEE-9AEE-7371E9F0487C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95893-810E-49D3-99BC-2B564EFC9E1D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After choosing our dataset we performed some Exploratory Data Analysis (EDA) which helped unearth some valuable insights and some potential issues we would have to resolve. </a:t>
          </a:r>
        </a:p>
      </dsp:txBody>
      <dsp:txXfrm>
        <a:off x="1945450" y="719"/>
        <a:ext cx="4643240" cy="1684372"/>
      </dsp:txXfrm>
    </dsp:sp>
    <dsp:sp modelId="{C112870C-7300-4946-BFDE-C04D8AFA2B04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E1235-73E7-4124-B770-36A97C1EB74B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A71DE-5A2C-4787-8468-FC9150549A76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 mentioned in the previous slide we discovered that our dataset had an equal amount of cat and dog images. </a:t>
          </a:r>
        </a:p>
      </dsp:txBody>
      <dsp:txXfrm>
        <a:off x="1945450" y="2106185"/>
        <a:ext cx="4643240" cy="1684372"/>
      </dsp:txXfrm>
    </dsp:sp>
    <dsp:sp modelId="{CE6CE905-9A68-459C-8792-AD6A39C539CB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4F188-C515-47CA-94E6-BDD5D4537D3F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DEA7C-9177-4162-8567-DA1BE12640B8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One issue however was that our images varied in size so we would have to resolve this problem by normalizing and scaling the data later.</a:t>
          </a:r>
        </a:p>
      </dsp:txBody>
      <dsp:txXfrm>
        <a:off x="1945450" y="4211650"/>
        <a:ext cx="4643240" cy="168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1360D-2AF2-4549-8B0C-2E22633843A1}">
      <dsp:nvSpPr>
        <dsp:cNvPr id="0" name=""/>
        <dsp:cNvSpPr/>
      </dsp:nvSpPr>
      <dsp:spPr>
        <a:xfrm>
          <a:off x="3316031" y="2008522"/>
          <a:ext cx="7313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131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62640" y="2050429"/>
        <a:ext cx="38095" cy="7626"/>
      </dsp:txXfrm>
    </dsp:sp>
    <dsp:sp modelId="{DF333515-9DDA-C249-B1CE-5700EE1A7328}">
      <dsp:nvSpPr>
        <dsp:cNvPr id="0" name=""/>
        <dsp:cNvSpPr/>
      </dsp:nvSpPr>
      <dsp:spPr>
        <a:xfrm>
          <a:off x="5163" y="1060441"/>
          <a:ext cx="3312667" cy="1987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323" tIns="170387" rIns="162323" bIns="1703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Model 1</a:t>
          </a:r>
          <a:r>
            <a:rPr lang="en-US" sz="1800" b="0" i="0" kern="1200" dirty="0"/>
            <a:t> converges quickly and diverges with a validation  </a:t>
          </a:r>
          <a:r>
            <a:rPr lang="en-US" sz="1800" b="0" kern="1200" dirty="0"/>
            <a:t>a</a:t>
          </a:r>
          <a:r>
            <a:rPr lang="en-US" sz="1800" b="0" i="0" kern="1200" dirty="0"/>
            <a:t>ccuracy that doesn’t exceed 97.27% and with overfitting issues. </a:t>
          </a:r>
          <a:endParaRPr lang="en-US" sz="1800" b="0" kern="1200" dirty="0"/>
        </a:p>
      </dsp:txBody>
      <dsp:txXfrm>
        <a:off x="5163" y="1060441"/>
        <a:ext cx="3312667" cy="1987600"/>
      </dsp:txXfrm>
    </dsp:sp>
    <dsp:sp modelId="{45C58981-48AE-D047-8094-9B0D3A0F3FA2}">
      <dsp:nvSpPr>
        <dsp:cNvPr id="0" name=""/>
        <dsp:cNvSpPr/>
      </dsp:nvSpPr>
      <dsp:spPr>
        <a:xfrm>
          <a:off x="1661497" y="3046242"/>
          <a:ext cx="4074581" cy="731313"/>
        </a:xfrm>
        <a:custGeom>
          <a:avLst/>
          <a:gdLst/>
          <a:ahLst/>
          <a:cxnLst/>
          <a:rect l="0" t="0" r="0" b="0"/>
          <a:pathLst>
            <a:path>
              <a:moveTo>
                <a:pt x="4074581" y="0"/>
              </a:moveTo>
              <a:lnTo>
                <a:pt x="4074581" y="382756"/>
              </a:lnTo>
              <a:lnTo>
                <a:pt x="0" y="382756"/>
              </a:lnTo>
              <a:lnTo>
                <a:pt x="0" y="731313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95158" y="3408086"/>
        <a:ext cx="207260" cy="7626"/>
      </dsp:txXfrm>
    </dsp:sp>
    <dsp:sp modelId="{6FA29F2A-DB31-D14B-874C-C7D3F241B00A}">
      <dsp:nvSpPr>
        <dsp:cNvPr id="0" name=""/>
        <dsp:cNvSpPr/>
      </dsp:nvSpPr>
      <dsp:spPr>
        <a:xfrm>
          <a:off x="4079745" y="1060441"/>
          <a:ext cx="3312667" cy="1987600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323" tIns="170387" rIns="162323" bIns="1703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Model 2 </a:t>
          </a:r>
          <a:r>
            <a:rPr lang="en-US" sz="1800" kern="1200" dirty="0"/>
            <a:t>performs better than Model 1 and</a:t>
          </a:r>
          <a:r>
            <a:rPr lang="en-US" sz="1800" b="0" i="0" kern="1200" dirty="0"/>
            <a:t> converges around the 4th epoch. </a:t>
          </a:r>
          <a:endParaRPr lang="en-US" sz="1800" kern="1200" dirty="0"/>
        </a:p>
      </dsp:txBody>
      <dsp:txXfrm>
        <a:off x="4079745" y="1060441"/>
        <a:ext cx="3312667" cy="1987600"/>
      </dsp:txXfrm>
    </dsp:sp>
    <dsp:sp modelId="{2F908A7E-6A40-304F-8DA0-5BBADFB4913C}">
      <dsp:nvSpPr>
        <dsp:cNvPr id="0" name=""/>
        <dsp:cNvSpPr/>
      </dsp:nvSpPr>
      <dsp:spPr>
        <a:xfrm>
          <a:off x="3316031" y="4758036"/>
          <a:ext cx="7313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1313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62640" y="4799943"/>
        <a:ext cx="38095" cy="7626"/>
      </dsp:txXfrm>
    </dsp:sp>
    <dsp:sp modelId="{05EEBA2A-E792-5741-8A79-9003C6CC7515}">
      <dsp:nvSpPr>
        <dsp:cNvPr id="0" name=""/>
        <dsp:cNvSpPr/>
      </dsp:nvSpPr>
      <dsp:spPr>
        <a:xfrm>
          <a:off x="5163" y="3809956"/>
          <a:ext cx="3312667" cy="1987600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323" tIns="170387" rIns="162323" bIns="17038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Model 3 converges on the 5th epoch and has a higher validation accuracy than the other </a:t>
          </a:r>
          <a:r>
            <a:rPr lang="en-US" sz="1800" b="0" i="0" kern="1200"/>
            <a:t>two models. </a:t>
          </a:r>
          <a:endParaRPr lang="en-US" sz="1800" kern="1200" dirty="0"/>
        </a:p>
      </dsp:txBody>
      <dsp:txXfrm>
        <a:off x="5163" y="3809956"/>
        <a:ext cx="3312667" cy="1987600"/>
      </dsp:txXfrm>
    </dsp:sp>
    <dsp:sp modelId="{360A8E17-6C24-094C-8A57-D1FF28AA09DD}">
      <dsp:nvSpPr>
        <dsp:cNvPr id="0" name=""/>
        <dsp:cNvSpPr/>
      </dsp:nvSpPr>
      <dsp:spPr>
        <a:xfrm>
          <a:off x="4079745" y="3809956"/>
          <a:ext cx="3312667" cy="19876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323" tIns="170387" rIns="162323" bIns="170387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kern="1200" dirty="0"/>
          </a:br>
          <a:r>
            <a:rPr lang="en-US" sz="1600" b="0" i="0" kern="1200" dirty="0"/>
            <a:t>All the models were trained with 5 epochs</a:t>
          </a:r>
        </a:p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Our best performing model had an accuracy of 97.80%</a:t>
          </a:r>
        </a:p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(dense layers with 256 and 128 neurons) </a:t>
          </a:r>
          <a:endParaRPr lang="en-US" sz="1600" kern="1200" dirty="0"/>
        </a:p>
      </dsp:txBody>
      <dsp:txXfrm>
        <a:off x="4079745" y="3809956"/>
        <a:ext cx="3312667" cy="1987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B2AE-1FF4-F444-AA74-CCB8F9A24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2BB4C-F16C-354A-8B6B-51969ACB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CDB60-404D-384B-A261-3EE546E8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E4182-DFF7-3242-98F2-005460CB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3787-7669-2043-93FB-1431902B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2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5095-1DF9-C447-AA38-268DB187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EBA3D-F723-6443-8DDC-FE2632FC2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7D472-518C-C045-9989-074B1079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FC0B3-2D2D-BC49-997E-C9F0E775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66C8-F710-4E46-AB49-3012307A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3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DD27F-8D65-E048-9BE2-89F1F20CD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CC578-C9FB-B44A-AD08-43E5A8A55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84DF4-F59D-EB4A-92BE-4FA7880E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3111B-F18D-414F-A22D-83B5EF8E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241F0-BD9B-1C4B-BCB6-9C8D3B29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0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1A1A-ACB2-664D-A650-E6541248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88AD-13C8-F240-A10B-561BC4E7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2282A-700C-EF40-BF57-FB91B035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C179B-8BF2-F64F-8A50-F1A09E6D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732AA-3455-A446-AC92-E5F37E16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4832-5267-2046-A087-112ECDB6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BC5D6-028E-9D4D-A3A7-233212C96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EC71-302C-4346-8D80-108D80D3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445F-5F1B-8D45-96EE-68362C6A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68686-7B15-7A46-A81A-62092448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0DC-6C7F-4A49-90B8-1283E1DC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A491-94D8-D54B-9E9F-9907C3D89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AB961-1842-6442-984B-31FF5ED5B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909AB-A723-5E42-AD60-F5A9913E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49421-9B23-D24B-A0BF-CDB68211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E3019-3114-F540-BD6D-FBA12B5D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9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7A30-E291-BD42-9A43-EB59D9BC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E5D7D-8127-124A-99B6-A58C00D40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E1347-0D9A-4942-984F-19E68EF49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E1C7E-15C6-744C-8D19-5F2126CAC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F99C1-AAF4-4B44-AB43-5D5808C90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CDA7B-D24C-8F4B-819B-93C90A66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CF736-C229-9245-8687-003EE3AD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197D3-DE23-F247-90ED-4E75D1CB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7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B0CC-509E-8F40-8697-3E16AB2E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4616F-9D26-944A-8B3C-5AAD94F5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09CFC-7CF5-8C44-AEBD-93B7DD04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FEFC1-9027-7E41-8D5E-44293188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5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4A474-1316-A747-914B-1CDB46D0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42D0F-BBA8-574B-83DF-E6F35E3D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BC437-CDA0-1149-B8A4-B6EFE478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9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9A0C-4B36-D44F-8045-5CB6A21E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68E9-EE21-EC44-9E9E-B71F36997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02F11-630D-CB4D-960A-29D7446F3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2F7A7-65DD-1F4E-8B60-28F30CDF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7D6D9-EF58-E643-A993-D74626A8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31307-EEB0-AE4C-9455-BFB3D866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9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C727-35FC-2A43-8925-6F93CA82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FCEA1-9DAA-6048-B61E-C26EBADF4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25C7F-3465-814D-973A-FE5AD6064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E06E1-752B-9A4D-916F-747E7DAD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7C976-1E7B-7048-BEA0-3274F451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F3D01-DC10-6241-A2E5-48F94BA1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26066-933B-164B-94F4-E3032DF0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98779-1911-AB43-B61C-C73E7BE2C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F8979-AD38-FD44-B076-DFF9C8E09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12/11/22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AA64-8843-234B-AC6E-B260D496A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4D1EC-BE69-124A-A5C5-FAB24685F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78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dgarmunoz@sandiego.edu" TargetMode="External"/><Relationship Id="rId2" Type="http://schemas.openxmlformats.org/officeDocument/2006/relationships/hyperlink" Target="mailto:alejandromonje@sandiego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xplasencia@sandiego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ompetitions/dogs-vs-cats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48025-FCBF-3E40-ABF6-3FF45130B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AAI-521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D2CB2-5A72-3C41-96D3-7D21615AC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782064"/>
            <a:ext cx="10017905" cy="1720012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l"/>
            <a:r>
              <a:rPr lang="en-US" sz="3200" b="1" dirty="0"/>
              <a:t>                                  </a:t>
            </a:r>
            <a:r>
              <a:rPr lang="en-US" sz="3200" b="1" u="sng" dirty="0"/>
              <a:t>Team Members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Alejandro Monje: </a:t>
            </a:r>
            <a:r>
              <a:rPr lang="en-US" sz="3200" dirty="0">
                <a:hlinkClick r:id="rId2"/>
              </a:rPr>
              <a:t>alejandromonje@sandiego.edu</a:t>
            </a:r>
            <a:endParaRPr lang="en-US" sz="3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Edgar Munoz: </a:t>
            </a:r>
            <a:r>
              <a:rPr lang="en-US" sz="3200" dirty="0">
                <a:hlinkClick r:id="rId3"/>
              </a:rPr>
              <a:t>edgarmunoz@sandiego.edu</a:t>
            </a:r>
            <a:endParaRPr lang="en-US" sz="3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Xavier </a:t>
            </a:r>
            <a:r>
              <a:rPr lang="en-US" sz="3200" dirty="0" err="1"/>
              <a:t>Plasencia</a:t>
            </a:r>
            <a:r>
              <a:rPr lang="en-US" sz="3200" dirty="0"/>
              <a:t>: </a:t>
            </a:r>
            <a:r>
              <a:rPr lang="en-US" sz="3200" dirty="0">
                <a:hlinkClick r:id="rId4"/>
              </a:rPr>
              <a:t>xplasencia@sandiego.edu</a:t>
            </a:r>
            <a:r>
              <a:rPr lang="en-US" sz="3200" dirty="0"/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501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44A11-239C-6145-A071-33135277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42" y="-969619"/>
            <a:ext cx="3746932" cy="3218549"/>
          </a:xfrm>
        </p:spPr>
        <p:txBody>
          <a:bodyPr anchor="b">
            <a:normAutofit/>
          </a:bodyPr>
          <a:lstStyle/>
          <a:p>
            <a:pPr algn="ctr"/>
            <a:r>
              <a:rPr lang="en-US" sz="7200" b="1" dirty="0">
                <a:solidFill>
                  <a:srgbClr val="FFFFFF"/>
                </a:solidFill>
              </a:rPr>
              <a:t>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D2AA0-A194-9648-A150-214C1C27E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968" y="-849152"/>
            <a:ext cx="7956399" cy="619616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Our project demonstrates our ability to use computer vision techniques to create a machine learning model that takes in the images, classifies them, and lastly use the </a:t>
            </a:r>
            <a:r>
              <a:rPr lang="en-US" sz="2000" dirty="0" err="1"/>
              <a:t>grabcut</a:t>
            </a:r>
            <a:r>
              <a:rPr lang="en-US" sz="2000" dirty="0"/>
              <a:t> algorithm to perform image segmentation. The goal of this project is to have a model that can take in a dataset of images and accurately classify those images. In our case we used a dataset that consists of dog and cat images. We also want to to be able to perform image segmentation on these images.</a:t>
            </a:r>
          </a:p>
        </p:txBody>
      </p:sp>
      <p:pic>
        <p:nvPicPr>
          <p:cNvPr id="5" name="Picture 4" descr="A cat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383330E5-45C4-D440-9E06-C672E708D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682" y="3842453"/>
            <a:ext cx="49657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9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ADEE6-C284-F642-B283-B9B19E03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08" y="143612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283E9-4554-884F-87AE-A87CC076A36E}"/>
              </a:ext>
            </a:extLst>
          </p:cNvPr>
          <p:cNvSpPr txBox="1"/>
          <p:nvPr/>
        </p:nvSpPr>
        <p:spPr>
          <a:xfrm>
            <a:off x="98855" y="2100650"/>
            <a:ext cx="5997146" cy="3840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Our data set comes from Kaggle (</a:t>
            </a:r>
            <a:r>
              <a:rPr lang="en-US" sz="2000" dirty="0">
                <a:hlinkClick r:id="rId2"/>
              </a:rPr>
              <a:t>https://www.kaggle.com/competitions/dogs-vs-cats/data</a:t>
            </a:r>
            <a:r>
              <a:rPr lang="en-US" sz="2000" dirty="0"/>
              <a:t>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contains a total of 25,000 images. It’s equally split between cat (12,500) and dog (12,500) images.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images in the dataset vary in size and we can see the distribution of sizes in the image below.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15FA9-9B43-0B4D-864F-CFEC15B402F6}"/>
              </a:ext>
            </a:extLst>
          </p:cNvPr>
          <p:cNvSpPr txBox="1"/>
          <p:nvPr/>
        </p:nvSpPr>
        <p:spPr>
          <a:xfrm>
            <a:off x="7179276" y="30150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23B80082-4A9C-A948-87B9-9DF4F0318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51" y="1786581"/>
            <a:ext cx="5461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8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7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518345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F0211-2D29-A247-AC57-7A31FE7F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476" y="376354"/>
            <a:ext cx="4217196" cy="2113004"/>
          </a:xfrm>
          <a:solidFill>
            <a:srgbClr val="14286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Exploratory Data Analysis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DA102C7-18C4-470F-F4EE-F335521FB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117400"/>
              </p:ext>
            </p:extLst>
          </p:nvPr>
        </p:nvGraphicFramePr>
        <p:xfrm>
          <a:off x="438912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4" name="Picture 43" descr="Chart, scatter chart&#10;&#10;Description automatically generated">
            <a:extLst>
              <a:ext uri="{FF2B5EF4-FFF2-40B4-BE49-F238E27FC236}">
                <a16:creationId xmlns:a16="http://schemas.microsoft.com/office/drawing/2014/main" id="{86E8AD1C-27AE-9A4E-A04B-33B97C2991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8345" y="2696345"/>
            <a:ext cx="4335326" cy="350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4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9BC3-213B-E147-895D-02F3FF1F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b="1"/>
              <a:t>Classification</a:t>
            </a: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536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og looking at the camera&#10;&#10;Description automatically generated">
            <a:extLst>
              <a:ext uri="{FF2B5EF4-FFF2-40B4-BE49-F238E27FC236}">
                <a16:creationId xmlns:a16="http://schemas.microsoft.com/office/drawing/2014/main" id="{18E812B4-719E-194E-A1C5-90D04EE2F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43" y="803049"/>
            <a:ext cx="2537521" cy="2470743"/>
          </a:xfrm>
          <a:prstGeom prst="rect">
            <a:avLst/>
          </a:prstGeom>
        </p:spPr>
      </p:pic>
      <p:pic>
        <p:nvPicPr>
          <p:cNvPr id="7" name="Picture 6" descr="A cat sitting on a bed&#10;&#10;Description automatically generated">
            <a:extLst>
              <a:ext uri="{FF2B5EF4-FFF2-40B4-BE49-F238E27FC236}">
                <a16:creationId xmlns:a16="http://schemas.microsoft.com/office/drawing/2014/main" id="{E4F45168-4BF0-3348-9278-22ECC8FA7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3521396"/>
            <a:ext cx="3026663" cy="2318295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EC7F-483A-0346-9CE4-BFCD9437C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1700" b="0" i="0" u="none" strike="noStrike" dirty="0">
                <a:effectLst/>
                <a:latin typeface="Arial" panose="020B0604020202020204" pitchFamily="34" charset="0"/>
              </a:rPr>
              <a:t>We used deep learning Convolutional Neural Networks of the pre-trained VGG16 model for classification.</a:t>
            </a:r>
          </a:p>
          <a:p>
            <a:r>
              <a:rPr lang="en-US" sz="1700" b="0" i="0" u="none" strike="noStrike" dirty="0">
                <a:effectLst/>
                <a:latin typeface="Arial" panose="020B0604020202020204" pitchFamily="34" charset="0"/>
              </a:rPr>
              <a:t>Before applying the images to the deep learning models, the cat and dog datasets were split into test and train sets. 80% of cat and dog images were used for training the models, and 20% were used for validation</a:t>
            </a:r>
            <a:r>
              <a:rPr lang="en-US" sz="1700" dirty="0">
                <a:latin typeface="Arial" panose="020B0604020202020204" pitchFamily="34" charset="0"/>
              </a:rPr>
              <a:t>.</a:t>
            </a:r>
          </a:p>
          <a:p>
            <a:r>
              <a:rPr lang="en-US" sz="1700" b="0" i="0" u="none" strike="noStrike" dirty="0">
                <a:effectLst/>
                <a:latin typeface="Arial" panose="020B0604020202020204" pitchFamily="34" charset="0"/>
              </a:rPr>
              <a:t>Since a pre-trained model (VGG16) was used for transfer learning, pre-processing the images required image scaling and allowed for pixel centering, giving pixel values a mean of zero. </a:t>
            </a:r>
            <a:r>
              <a:rPr lang="en-US" sz="1700" dirty="0">
                <a:latin typeface="Arial" panose="020B0604020202020204" pitchFamily="34" charset="0"/>
              </a:rPr>
              <a:t>B</a:t>
            </a:r>
            <a:r>
              <a:rPr lang="en-US" sz="1700" b="0" i="0" u="none" strike="noStrike" dirty="0">
                <a:effectLst/>
                <a:latin typeface="Arial" panose="020B0604020202020204" pitchFamily="34" charset="0"/>
              </a:rPr>
              <a:t>efore training, an iterator was used to fix our issue of having images of various sizes. All training and test images were made a target size of (224, 224) since the VGG16 model was initially trained on images of dimensions (224, 224).</a:t>
            </a:r>
          </a:p>
          <a:p>
            <a:endParaRPr lang="en-US" sz="1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9ABB1-6134-4445-B3ED-CF7320E07FD5}"/>
              </a:ext>
            </a:extLst>
          </p:cNvPr>
          <p:cNvSpPr txBox="1"/>
          <p:nvPr/>
        </p:nvSpPr>
        <p:spPr>
          <a:xfrm rot="1947798">
            <a:off x="3571518" y="660360"/>
            <a:ext cx="115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EFF56C-0B47-D945-8644-AACF07FA8D3A}"/>
              </a:ext>
            </a:extLst>
          </p:cNvPr>
          <p:cNvSpPr txBox="1"/>
          <p:nvPr/>
        </p:nvSpPr>
        <p:spPr>
          <a:xfrm rot="20018553">
            <a:off x="405181" y="32458"/>
            <a:ext cx="13468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4CC93-681F-4541-B19A-70BDC75117DB}"/>
              </a:ext>
            </a:extLst>
          </p:cNvPr>
          <p:cNvSpPr txBox="1"/>
          <p:nvPr/>
        </p:nvSpPr>
        <p:spPr>
          <a:xfrm rot="20642213">
            <a:off x="3863458" y="145394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772B6D-B4AE-504A-A33C-FDBE77D6EB7C}"/>
              </a:ext>
            </a:extLst>
          </p:cNvPr>
          <p:cNvSpPr txBox="1"/>
          <p:nvPr/>
        </p:nvSpPr>
        <p:spPr>
          <a:xfrm>
            <a:off x="368386" y="3336604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3864CB-9073-4145-86F3-272205AADFF2}"/>
              </a:ext>
            </a:extLst>
          </p:cNvPr>
          <p:cNvSpPr txBox="1"/>
          <p:nvPr/>
        </p:nvSpPr>
        <p:spPr>
          <a:xfrm rot="1454331">
            <a:off x="3779342" y="5717905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910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A0206-58A0-3F41-BE6E-CF93C78A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Metrics/Results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30D0-9F45-A34B-8EA3-5425841C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" y="1112108"/>
            <a:ext cx="12191998" cy="36901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                     Model 1                                              Model 2                                           Model 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F9CE53A-CD6D-DC4E-BFC3-CE5BBA089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34959"/>
            <a:ext cx="3823529" cy="278482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970DD0B-9950-FD4B-8244-D46E03E06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589" y="2834958"/>
            <a:ext cx="3823530" cy="2784822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4BABFC2C-8F78-9E46-80B2-F4CDC0C5C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883" y="2834958"/>
            <a:ext cx="3823530" cy="278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4A50B-FC70-8148-BBDC-A07EBF5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" y="303590"/>
            <a:ext cx="4335326" cy="5896743"/>
          </a:xfr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Slack-Lato"/>
              </a:rPr>
              <a:t>E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Slack-Lato"/>
              </a:rPr>
              <a:t>valuation</a:t>
            </a:r>
            <a:endParaRPr lang="en-US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0" name="TextBox 4">
            <a:extLst>
              <a:ext uri="{FF2B5EF4-FFF2-40B4-BE49-F238E27FC236}">
                <a16:creationId xmlns:a16="http://schemas.microsoft.com/office/drawing/2014/main" id="{8883FEA7-1C40-9457-B300-29464A4D30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321751"/>
              </p:ext>
            </p:extLst>
          </p:nvPr>
        </p:nvGraphicFramePr>
        <p:xfrm>
          <a:off x="4794423" y="0"/>
          <a:ext cx="739757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298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4BC57-F9C8-2148-810C-9E2CFFF8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Image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BCBF-EAA3-7242-8C88-7D4A12F0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1" y="1891970"/>
            <a:ext cx="10120270" cy="4109585"/>
          </a:xfrm>
        </p:spPr>
        <p:txBody>
          <a:bodyPr anchor="ctr"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GrabCut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algorithm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zero-filled mask of the same image shape was created to perform background elimination.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Additionally, two zero-filled masks models were created, one for the background and one for the foreground. 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Upper left and bottom right corners were then calculated on the image to create a rectangle where the object of interest will be located. </a:t>
            </a:r>
          </a:p>
          <a:p>
            <a:r>
              <a:rPr lang="en-US" sz="2000" b="0" i="0" dirty="0">
                <a:effectLst/>
                <a:latin typeface="-apple-system"/>
              </a:rPr>
              <a:t>The </a:t>
            </a:r>
            <a:r>
              <a:rPr lang="en-US" sz="2000" b="0" i="0" dirty="0" err="1">
                <a:effectLst/>
                <a:latin typeface="-apple-system"/>
              </a:rPr>
              <a:t>GrabCut</a:t>
            </a:r>
            <a:r>
              <a:rPr lang="en-US" sz="2000" b="0" i="0" dirty="0">
                <a:effectLst/>
                <a:latin typeface="-apple-system"/>
              </a:rPr>
              <a:t> algorithm takes in the following inputs: image, rectangle, mask, two models, and the number of iterations. A second mask is created to keep the foreground object (animal) while allowing the background to turn completely black.</a:t>
            </a:r>
          </a:p>
          <a:p>
            <a:r>
              <a:rPr lang="en-US" sz="2000" b="0" i="0" dirty="0">
                <a:effectLst/>
                <a:latin typeface="-apple-system"/>
              </a:rPr>
              <a:t>The product of the second mask and the original image create the desired background removal effect.</a:t>
            </a:r>
          </a:p>
        </p:txBody>
      </p:sp>
    </p:spTree>
    <p:extLst>
      <p:ext uri="{BB962C8B-B14F-4D97-AF65-F5344CB8AC3E}">
        <p14:creationId xmlns:p14="http://schemas.microsoft.com/office/powerpoint/2010/main" val="273357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58D38D3-009F-9045-A037-82C31A28FA94}" vid="{419E755B-7B78-CD44-BF66-E67F6C7579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</TotalTime>
  <Words>635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Slack-Lato</vt:lpstr>
      <vt:lpstr>Office Theme</vt:lpstr>
      <vt:lpstr>AAI-521</vt:lpstr>
      <vt:lpstr>Our Goal</vt:lpstr>
      <vt:lpstr>Our Data</vt:lpstr>
      <vt:lpstr>Exploratory Data Analysis</vt:lpstr>
      <vt:lpstr>Classification</vt:lpstr>
      <vt:lpstr>Metrics/Results</vt:lpstr>
      <vt:lpstr>Evaluation</vt:lpstr>
      <vt:lpstr>Image 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AAI-521</dc:title>
  <dc:creator>Alejandro Monje</dc:creator>
  <cp:lastModifiedBy>Alejandro Monje</cp:lastModifiedBy>
  <cp:revision>7</cp:revision>
  <dcterms:created xsi:type="dcterms:W3CDTF">2022-12-10T03:04:10Z</dcterms:created>
  <dcterms:modified xsi:type="dcterms:W3CDTF">2022-12-12T05:03:32Z</dcterms:modified>
</cp:coreProperties>
</file>