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6" r:id="rId11"/>
    <p:sldId id="265" r:id="rId12"/>
    <p:sldId id="267" r:id="rId13"/>
    <p:sldId id="268" r:id="rId14"/>
    <p:sldId id="269" r:id="rId15"/>
    <p:sldId id="270" r:id="rId16"/>
    <p:sldId id="271" r:id="rId17"/>
    <p:sldId id="272" r:id="rId18"/>
    <p:sldId id="274" r:id="rId19"/>
    <p:sldId id="275" r:id="rId20"/>
    <p:sldId id="276" r:id="rId21"/>
    <p:sldId id="277" r:id="rId22"/>
    <p:sldId id="313" r:id="rId23"/>
    <p:sldId id="314" r:id="rId24"/>
    <p:sldId id="367" r:id="rId25"/>
    <p:sldId id="381" r:id="rId26"/>
    <p:sldId id="368" r:id="rId27"/>
    <p:sldId id="382" r:id="rId28"/>
    <p:sldId id="369" r:id="rId29"/>
    <p:sldId id="383" r:id="rId30"/>
    <p:sldId id="280" r:id="rId31"/>
    <p:sldId id="281" r:id="rId32"/>
    <p:sldId id="282" r:id="rId33"/>
    <p:sldId id="283" r:id="rId34"/>
    <p:sldId id="284" r:id="rId35"/>
    <p:sldId id="285" r:id="rId36"/>
    <p:sldId id="286" r:id="rId37"/>
    <p:sldId id="287" r:id="rId38"/>
    <p:sldId id="288" r:id="rId39"/>
    <p:sldId id="384" r:id="rId40"/>
    <p:sldId id="385" r:id="rId41"/>
    <p:sldId id="386" r:id="rId42"/>
    <p:sldId id="387" r:id="rId43"/>
    <p:sldId id="388" r:id="rId44"/>
    <p:sldId id="389" r:id="rId45"/>
    <p:sldId id="390" r:id="rId4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0" d="100"/>
          <a:sy n="70" d="100"/>
        </p:scale>
        <p:origin x="660"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presProps" Target="presProps.xml"/><Relationship Id="rId50"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66FFD7-7C42-4033-EBB5-68E271883AC2}"/>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14C3DC4D-2F3F-E54D-337C-6538E7D8B776}"/>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B326D721-5E66-D31C-8D63-27856F8C08E5}"/>
              </a:ext>
            </a:extLst>
          </p:cNvPr>
          <p:cNvSpPr>
            <a:spLocks noGrp="1"/>
          </p:cNvSpPr>
          <p:nvPr>
            <p:ph type="dt" sz="half" idx="10"/>
          </p:nvPr>
        </p:nvSpPr>
        <p:spPr/>
        <p:txBody>
          <a:bodyPr/>
          <a:lstStyle/>
          <a:p>
            <a:fld id="{99CED33F-58EF-4EE2-8115-E3D4B9EC1B9F}" type="datetimeFigureOut">
              <a:rPr lang="en-IN" smtClean="0"/>
              <a:t>14-09-2023</a:t>
            </a:fld>
            <a:endParaRPr lang="en-IN"/>
          </a:p>
        </p:txBody>
      </p:sp>
      <p:sp>
        <p:nvSpPr>
          <p:cNvPr id="5" name="Footer Placeholder 4">
            <a:extLst>
              <a:ext uri="{FF2B5EF4-FFF2-40B4-BE49-F238E27FC236}">
                <a16:creationId xmlns:a16="http://schemas.microsoft.com/office/drawing/2014/main" id="{EC978215-4840-14E9-9294-38BD0091EABF}"/>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79566E4-34FF-91F7-58BC-65A7166C2A86}"/>
              </a:ext>
            </a:extLst>
          </p:cNvPr>
          <p:cNvSpPr>
            <a:spLocks noGrp="1"/>
          </p:cNvSpPr>
          <p:nvPr>
            <p:ph type="sldNum" sz="quarter" idx="12"/>
          </p:nvPr>
        </p:nvSpPr>
        <p:spPr/>
        <p:txBody>
          <a:bodyPr/>
          <a:lstStyle/>
          <a:p>
            <a:fld id="{2C3913F5-0A78-4A07-A7A0-0F449B3070E9}" type="slidenum">
              <a:rPr lang="en-IN" smtClean="0"/>
              <a:t>‹#›</a:t>
            </a:fld>
            <a:endParaRPr lang="en-IN"/>
          </a:p>
        </p:txBody>
      </p:sp>
    </p:spTree>
    <p:extLst>
      <p:ext uri="{BB962C8B-B14F-4D97-AF65-F5344CB8AC3E}">
        <p14:creationId xmlns:p14="http://schemas.microsoft.com/office/powerpoint/2010/main" val="36097981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DEB7C0E-456B-4D7E-4EC6-2B1A93B36C18}"/>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E1C0E283-EB1B-F773-291F-BB3CC5C9627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E22073AE-E2B2-39FA-0D6D-93926CBE83D1}"/>
              </a:ext>
            </a:extLst>
          </p:cNvPr>
          <p:cNvSpPr>
            <a:spLocks noGrp="1"/>
          </p:cNvSpPr>
          <p:nvPr>
            <p:ph type="dt" sz="half" idx="10"/>
          </p:nvPr>
        </p:nvSpPr>
        <p:spPr/>
        <p:txBody>
          <a:bodyPr/>
          <a:lstStyle/>
          <a:p>
            <a:fld id="{99CED33F-58EF-4EE2-8115-E3D4B9EC1B9F}" type="datetimeFigureOut">
              <a:rPr lang="en-IN" smtClean="0"/>
              <a:t>14-09-2023</a:t>
            </a:fld>
            <a:endParaRPr lang="en-IN"/>
          </a:p>
        </p:txBody>
      </p:sp>
      <p:sp>
        <p:nvSpPr>
          <p:cNvPr id="5" name="Footer Placeholder 4">
            <a:extLst>
              <a:ext uri="{FF2B5EF4-FFF2-40B4-BE49-F238E27FC236}">
                <a16:creationId xmlns:a16="http://schemas.microsoft.com/office/drawing/2014/main" id="{CBD13583-E18F-5671-A006-2B4200AFEBF1}"/>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50D14579-1A65-AE89-CC5A-75112414F4E9}"/>
              </a:ext>
            </a:extLst>
          </p:cNvPr>
          <p:cNvSpPr>
            <a:spLocks noGrp="1"/>
          </p:cNvSpPr>
          <p:nvPr>
            <p:ph type="sldNum" sz="quarter" idx="12"/>
          </p:nvPr>
        </p:nvSpPr>
        <p:spPr/>
        <p:txBody>
          <a:bodyPr/>
          <a:lstStyle/>
          <a:p>
            <a:fld id="{2C3913F5-0A78-4A07-A7A0-0F449B3070E9}" type="slidenum">
              <a:rPr lang="en-IN" smtClean="0"/>
              <a:t>‹#›</a:t>
            </a:fld>
            <a:endParaRPr lang="en-IN"/>
          </a:p>
        </p:txBody>
      </p:sp>
    </p:spTree>
    <p:extLst>
      <p:ext uri="{BB962C8B-B14F-4D97-AF65-F5344CB8AC3E}">
        <p14:creationId xmlns:p14="http://schemas.microsoft.com/office/powerpoint/2010/main" val="359719346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7B06EEB7-4662-7B7E-CEF2-3B09E5336CB8}"/>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82318F98-06C9-C39E-2B6C-B2F44C0AFF73}"/>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AFD256CF-2F27-7217-7689-D39F52057022}"/>
              </a:ext>
            </a:extLst>
          </p:cNvPr>
          <p:cNvSpPr>
            <a:spLocks noGrp="1"/>
          </p:cNvSpPr>
          <p:nvPr>
            <p:ph type="dt" sz="half" idx="10"/>
          </p:nvPr>
        </p:nvSpPr>
        <p:spPr/>
        <p:txBody>
          <a:bodyPr/>
          <a:lstStyle/>
          <a:p>
            <a:fld id="{99CED33F-58EF-4EE2-8115-E3D4B9EC1B9F}" type="datetimeFigureOut">
              <a:rPr lang="en-IN" smtClean="0"/>
              <a:t>14-09-2023</a:t>
            </a:fld>
            <a:endParaRPr lang="en-IN"/>
          </a:p>
        </p:txBody>
      </p:sp>
      <p:sp>
        <p:nvSpPr>
          <p:cNvPr id="5" name="Footer Placeholder 4">
            <a:extLst>
              <a:ext uri="{FF2B5EF4-FFF2-40B4-BE49-F238E27FC236}">
                <a16:creationId xmlns:a16="http://schemas.microsoft.com/office/drawing/2014/main" id="{749CB01A-AC45-D46E-4DAA-FC30BE75865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B6707D4-5798-4FE3-ABDF-25770766F426}"/>
              </a:ext>
            </a:extLst>
          </p:cNvPr>
          <p:cNvSpPr>
            <a:spLocks noGrp="1"/>
          </p:cNvSpPr>
          <p:nvPr>
            <p:ph type="sldNum" sz="quarter" idx="12"/>
          </p:nvPr>
        </p:nvSpPr>
        <p:spPr/>
        <p:txBody>
          <a:bodyPr/>
          <a:lstStyle/>
          <a:p>
            <a:fld id="{2C3913F5-0A78-4A07-A7A0-0F449B3070E9}" type="slidenum">
              <a:rPr lang="en-IN" smtClean="0"/>
              <a:t>‹#›</a:t>
            </a:fld>
            <a:endParaRPr lang="en-IN"/>
          </a:p>
        </p:txBody>
      </p:sp>
    </p:spTree>
    <p:extLst>
      <p:ext uri="{BB962C8B-B14F-4D97-AF65-F5344CB8AC3E}">
        <p14:creationId xmlns:p14="http://schemas.microsoft.com/office/powerpoint/2010/main" val="9207522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124880-C060-253A-B95E-749C007A25C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A554BD7E-8B3C-2044-C9EF-606A4E5E7D6F}"/>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9531A7C-34C3-2FAB-A225-B98255F4CDC3}"/>
              </a:ext>
            </a:extLst>
          </p:cNvPr>
          <p:cNvSpPr>
            <a:spLocks noGrp="1"/>
          </p:cNvSpPr>
          <p:nvPr>
            <p:ph type="dt" sz="half" idx="10"/>
          </p:nvPr>
        </p:nvSpPr>
        <p:spPr/>
        <p:txBody>
          <a:bodyPr/>
          <a:lstStyle/>
          <a:p>
            <a:fld id="{99CED33F-58EF-4EE2-8115-E3D4B9EC1B9F}" type="datetimeFigureOut">
              <a:rPr lang="en-IN" smtClean="0"/>
              <a:t>14-09-2023</a:t>
            </a:fld>
            <a:endParaRPr lang="en-IN"/>
          </a:p>
        </p:txBody>
      </p:sp>
      <p:sp>
        <p:nvSpPr>
          <p:cNvPr id="5" name="Footer Placeholder 4">
            <a:extLst>
              <a:ext uri="{FF2B5EF4-FFF2-40B4-BE49-F238E27FC236}">
                <a16:creationId xmlns:a16="http://schemas.microsoft.com/office/drawing/2014/main" id="{D755E419-6CEB-8DF4-C262-1F9E9CE96B54}"/>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5C953BF-9944-C781-393E-A6CF71DCF313}"/>
              </a:ext>
            </a:extLst>
          </p:cNvPr>
          <p:cNvSpPr>
            <a:spLocks noGrp="1"/>
          </p:cNvSpPr>
          <p:nvPr>
            <p:ph type="sldNum" sz="quarter" idx="12"/>
          </p:nvPr>
        </p:nvSpPr>
        <p:spPr/>
        <p:txBody>
          <a:bodyPr/>
          <a:lstStyle/>
          <a:p>
            <a:fld id="{2C3913F5-0A78-4A07-A7A0-0F449B3070E9}" type="slidenum">
              <a:rPr lang="en-IN" smtClean="0"/>
              <a:t>‹#›</a:t>
            </a:fld>
            <a:endParaRPr lang="en-IN"/>
          </a:p>
        </p:txBody>
      </p:sp>
    </p:spTree>
    <p:extLst>
      <p:ext uri="{BB962C8B-B14F-4D97-AF65-F5344CB8AC3E}">
        <p14:creationId xmlns:p14="http://schemas.microsoft.com/office/powerpoint/2010/main" val="9900177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168AEC-D01C-D038-6D2D-18EB7D3D310C}"/>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0BB75312-ADA4-FB8B-E571-85974CD17F1A}"/>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8926B408-30B7-E0FC-2BE3-015E243908F1}"/>
              </a:ext>
            </a:extLst>
          </p:cNvPr>
          <p:cNvSpPr>
            <a:spLocks noGrp="1"/>
          </p:cNvSpPr>
          <p:nvPr>
            <p:ph type="dt" sz="half" idx="10"/>
          </p:nvPr>
        </p:nvSpPr>
        <p:spPr/>
        <p:txBody>
          <a:bodyPr/>
          <a:lstStyle/>
          <a:p>
            <a:fld id="{99CED33F-58EF-4EE2-8115-E3D4B9EC1B9F}" type="datetimeFigureOut">
              <a:rPr lang="en-IN" smtClean="0"/>
              <a:t>14-09-2023</a:t>
            </a:fld>
            <a:endParaRPr lang="en-IN"/>
          </a:p>
        </p:txBody>
      </p:sp>
      <p:sp>
        <p:nvSpPr>
          <p:cNvPr id="5" name="Footer Placeholder 4">
            <a:extLst>
              <a:ext uri="{FF2B5EF4-FFF2-40B4-BE49-F238E27FC236}">
                <a16:creationId xmlns:a16="http://schemas.microsoft.com/office/drawing/2014/main" id="{74175896-C085-125F-B79D-33AAC287316D}"/>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9A3A897A-DB1C-3652-696A-EF1C9E74C80A}"/>
              </a:ext>
            </a:extLst>
          </p:cNvPr>
          <p:cNvSpPr>
            <a:spLocks noGrp="1"/>
          </p:cNvSpPr>
          <p:nvPr>
            <p:ph type="sldNum" sz="quarter" idx="12"/>
          </p:nvPr>
        </p:nvSpPr>
        <p:spPr/>
        <p:txBody>
          <a:bodyPr/>
          <a:lstStyle/>
          <a:p>
            <a:fld id="{2C3913F5-0A78-4A07-A7A0-0F449B3070E9}" type="slidenum">
              <a:rPr lang="en-IN" smtClean="0"/>
              <a:t>‹#›</a:t>
            </a:fld>
            <a:endParaRPr lang="en-IN"/>
          </a:p>
        </p:txBody>
      </p:sp>
    </p:spTree>
    <p:extLst>
      <p:ext uri="{BB962C8B-B14F-4D97-AF65-F5344CB8AC3E}">
        <p14:creationId xmlns:p14="http://schemas.microsoft.com/office/powerpoint/2010/main" val="284144570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748E187-9CD9-5C2E-A4CF-9FB2A2C63D8E}"/>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BF74B69E-EF2C-6D75-1A55-66F085621B73}"/>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0E9A5E2B-D410-D78E-2717-3B74323AAB18}"/>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E9BA4AF-9C35-4D9F-B1EB-D3B30C48FD28}"/>
              </a:ext>
            </a:extLst>
          </p:cNvPr>
          <p:cNvSpPr>
            <a:spLocks noGrp="1"/>
          </p:cNvSpPr>
          <p:nvPr>
            <p:ph type="dt" sz="half" idx="10"/>
          </p:nvPr>
        </p:nvSpPr>
        <p:spPr/>
        <p:txBody>
          <a:bodyPr/>
          <a:lstStyle/>
          <a:p>
            <a:fld id="{99CED33F-58EF-4EE2-8115-E3D4B9EC1B9F}" type="datetimeFigureOut">
              <a:rPr lang="en-IN" smtClean="0"/>
              <a:t>14-09-2023</a:t>
            </a:fld>
            <a:endParaRPr lang="en-IN"/>
          </a:p>
        </p:txBody>
      </p:sp>
      <p:sp>
        <p:nvSpPr>
          <p:cNvPr id="6" name="Footer Placeholder 5">
            <a:extLst>
              <a:ext uri="{FF2B5EF4-FFF2-40B4-BE49-F238E27FC236}">
                <a16:creationId xmlns:a16="http://schemas.microsoft.com/office/drawing/2014/main" id="{9FAA2F38-A419-154C-CD99-C16DEADEAADD}"/>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6250CF9-DAC0-5BDE-45C0-44DA3A9714A4}"/>
              </a:ext>
            </a:extLst>
          </p:cNvPr>
          <p:cNvSpPr>
            <a:spLocks noGrp="1"/>
          </p:cNvSpPr>
          <p:nvPr>
            <p:ph type="sldNum" sz="quarter" idx="12"/>
          </p:nvPr>
        </p:nvSpPr>
        <p:spPr/>
        <p:txBody>
          <a:bodyPr/>
          <a:lstStyle/>
          <a:p>
            <a:fld id="{2C3913F5-0A78-4A07-A7A0-0F449B3070E9}" type="slidenum">
              <a:rPr lang="en-IN" smtClean="0"/>
              <a:t>‹#›</a:t>
            </a:fld>
            <a:endParaRPr lang="en-IN"/>
          </a:p>
        </p:txBody>
      </p:sp>
    </p:spTree>
    <p:extLst>
      <p:ext uri="{BB962C8B-B14F-4D97-AF65-F5344CB8AC3E}">
        <p14:creationId xmlns:p14="http://schemas.microsoft.com/office/powerpoint/2010/main" val="93687661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4D9BA1-48AD-1F7C-FAC1-DB7FD60732FF}"/>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8DFB06B7-9C05-813F-E8F0-C55DB7D0670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6CB00250-98A0-B3A1-B214-6841A77C642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F0F83770-B39D-4A26-41B6-0F806DA564F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9829B04B-6AB6-C9E7-CAA8-78DADDAEE491}"/>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54F6DAF5-AE01-47A4-0A41-C84C378EDA43}"/>
              </a:ext>
            </a:extLst>
          </p:cNvPr>
          <p:cNvSpPr>
            <a:spLocks noGrp="1"/>
          </p:cNvSpPr>
          <p:nvPr>
            <p:ph type="dt" sz="half" idx="10"/>
          </p:nvPr>
        </p:nvSpPr>
        <p:spPr/>
        <p:txBody>
          <a:bodyPr/>
          <a:lstStyle/>
          <a:p>
            <a:fld id="{99CED33F-58EF-4EE2-8115-E3D4B9EC1B9F}" type="datetimeFigureOut">
              <a:rPr lang="en-IN" smtClean="0"/>
              <a:t>14-09-2023</a:t>
            </a:fld>
            <a:endParaRPr lang="en-IN"/>
          </a:p>
        </p:txBody>
      </p:sp>
      <p:sp>
        <p:nvSpPr>
          <p:cNvPr id="8" name="Footer Placeholder 7">
            <a:extLst>
              <a:ext uri="{FF2B5EF4-FFF2-40B4-BE49-F238E27FC236}">
                <a16:creationId xmlns:a16="http://schemas.microsoft.com/office/drawing/2014/main" id="{808E02E2-F49F-2A79-A8AE-1A47A29C2F9B}"/>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4F1474CC-7C96-5301-6F31-3DFF1A18EC4D}"/>
              </a:ext>
            </a:extLst>
          </p:cNvPr>
          <p:cNvSpPr>
            <a:spLocks noGrp="1"/>
          </p:cNvSpPr>
          <p:nvPr>
            <p:ph type="sldNum" sz="quarter" idx="12"/>
          </p:nvPr>
        </p:nvSpPr>
        <p:spPr/>
        <p:txBody>
          <a:bodyPr/>
          <a:lstStyle/>
          <a:p>
            <a:fld id="{2C3913F5-0A78-4A07-A7A0-0F449B3070E9}" type="slidenum">
              <a:rPr lang="en-IN" smtClean="0"/>
              <a:t>‹#›</a:t>
            </a:fld>
            <a:endParaRPr lang="en-IN"/>
          </a:p>
        </p:txBody>
      </p:sp>
    </p:spTree>
    <p:extLst>
      <p:ext uri="{BB962C8B-B14F-4D97-AF65-F5344CB8AC3E}">
        <p14:creationId xmlns:p14="http://schemas.microsoft.com/office/powerpoint/2010/main" val="29859251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8C0060-EA13-752D-720B-17B1139E8062}"/>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B4D9215-6FCB-14F7-F28F-D2AE254459B1}"/>
              </a:ext>
            </a:extLst>
          </p:cNvPr>
          <p:cNvSpPr>
            <a:spLocks noGrp="1"/>
          </p:cNvSpPr>
          <p:nvPr>
            <p:ph type="dt" sz="half" idx="10"/>
          </p:nvPr>
        </p:nvSpPr>
        <p:spPr/>
        <p:txBody>
          <a:bodyPr/>
          <a:lstStyle/>
          <a:p>
            <a:fld id="{99CED33F-58EF-4EE2-8115-E3D4B9EC1B9F}" type="datetimeFigureOut">
              <a:rPr lang="en-IN" smtClean="0"/>
              <a:t>14-09-2023</a:t>
            </a:fld>
            <a:endParaRPr lang="en-IN"/>
          </a:p>
        </p:txBody>
      </p:sp>
      <p:sp>
        <p:nvSpPr>
          <p:cNvPr id="4" name="Footer Placeholder 3">
            <a:extLst>
              <a:ext uri="{FF2B5EF4-FFF2-40B4-BE49-F238E27FC236}">
                <a16:creationId xmlns:a16="http://schemas.microsoft.com/office/drawing/2014/main" id="{E5FC16F2-0843-F7A3-4CEC-3CF090CBB9B1}"/>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02CB4BC4-7341-4688-6E15-24D7CBF88427}"/>
              </a:ext>
            </a:extLst>
          </p:cNvPr>
          <p:cNvSpPr>
            <a:spLocks noGrp="1"/>
          </p:cNvSpPr>
          <p:nvPr>
            <p:ph type="sldNum" sz="quarter" idx="12"/>
          </p:nvPr>
        </p:nvSpPr>
        <p:spPr/>
        <p:txBody>
          <a:bodyPr/>
          <a:lstStyle/>
          <a:p>
            <a:fld id="{2C3913F5-0A78-4A07-A7A0-0F449B3070E9}" type="slidenum">
              <a:rPr lang="en-IN" smtClean="0"/>
              <a:t>‹#›</a:t>
            </a:fld>
            <a:endParaRPr lang="en-IN"/>
          </a:p>
        </p:txBody>
      </p:sp>
    </p:spTree>
    <p:extLst>
      <p:ext uri="{BB962C8B-B14F-4D97-AF65-F5344CB8AC3E}">
        <p14:creationId xmlns:p14="http://schemas.microsoft.com/office/powerpoint/2010/main" val="42816957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9B505D62-7E9F-2120-A311-88858A647400}"/>
              </a:ext>
            </a:extLst>
          </p:cNvPr>
          <p:cNvSpPr>
            <a:spLocks noGrp="1"/>
          </p:cNvSpPr>
          <p:nvPr>
            <p:ph type="dt" sz="half" idx="10"/>
          </p:nvPr>
        </p:nvSpPr>
        <p:spPr/>
        <p:txBody>
          <a:bodyPr/>
          <a:lstStyle/>
          <a:p>
            <a:fld id="{99CED33F-58EF-4EE2-8115-E3D4B9EC1B9F}" type="datetimeFigureOut">
              <a:rPr lang="en-IN" smtClean="0"/>
              <a:t>14-09-2023</a:t>
            </a:fld>
            <a:endParaRPr lang="en-IN"/>
          </a:p>
        </p:txBody>
      </p:sp>
      <p:sp>
        <p:nvSpPr>
          <p:cNvPr id="3" name="Footer Placeholder 2">
            <a:extLst>
              <a:ext uri="{FF2B5EF4-FFF2-40B4-BE49-F238E27FC236}">
                <a16:creationId xmlns:a16="http://schemas.microsoft.com/office/drawing/2014/main" id="{019A69FC-04D9-CF70-CDE7-346388946461}"/>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5AEAACEF-56F6-CB17-B436-8929DEDA9689}"/>
              </a:ext>
            </a:extLst>
          </p:cNvPr>
          <p:cNvSpPr>
            <a:spLocks noGrp="1"/>
          </p:cNvSpPr>
          <p:nvPr>
            <p:ph type="sldNum" sz="quarter" idx="12"/>
          </p:nvPr>
        </p:nvSpPr>
        <p:spPr/>
        <p:txBody>
          <a:bodyPr/>
          <a:lstStyle/>
          <a:p>
            <a:fld id="{2C3913F5-0A78-4A07-A7A0-0F449B3070E9}" type="slidenum">
              <a:rPr lang="en-IN" smtClean="0"/>
              <a:t>‹#›</a:t>
            </a:fld>
            <a:endParaRPr lang="en-IN"/>
          </a:p>
        </p:txBody>
      </p:sp>
    </p:spTree>
    <p:extLst>
      <p:ext uri="{BB962C8B-B14F-4D97-AF65-F5344CB8AC3E}">
        <p14:creationId xmlns:p14="http://schemas.microsoft.com/office/powerpoint/2010/main" val="307090123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1FF13CE-525B-65E2-6F0F-17F0C1A41B7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511962CE-7DA1-7252-65A9-2F213AB50DC5}"/>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88FA343B-59EA-75C4-2F0B-ED7EC90FF378}"/>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FB70A8B-5058-E66A-B0E7-69BD67EEB561}"/>
              </a:ext>
            </a:extLst>
          </p:cNvPr>
          <p:cNvSpPr>
            <a:spLocks noGrp="1"/>
          </p:cNvSpPr>
          <p:nvPr>
            <p:ph type="dt" sz="half" idx="10"/>
          </p:nvPr>
        </p:nvSpPr>
        <p:spPr/>
        <p:txBody>
          <a:bodyPr/>
          <a:lstStyle/>
          <a:p>
            <a:fld id="{99CED33F-58EF-4EE2-8115-E3D4B9EC1B9F}" type="datetimeFigureOut">
              <a:rPr lang="en-IN" smtClean="0"/>
              <a:t>14-09-2023</a:t>
            </a:fld>
            <a:endParaRPr lang="en-IN"/>
          </a:p>
        </p:txBody>
      </p:sp>
      <p:sp>
        <p:nvSpPr>
          <p:cNvPr id="6" name="Footer Placeholder 5">
            <a:extLst>
              <a:ext uri="{FF2B5EF4-FFF2-40B4-BE49-F238E27FC236}">
                <a16:creationId xmlns:a16="http://schemas.microsoft.com/office/drawing/2014/main" id="{43A7B6FF-276E-9531-B1E1-5DC673AE36E7}"/>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89170BD-022C-0E0C-2B03-705C34F10D29}"/>
              </a:ext>
            </a:extLst>
          </p:cNvPr>
          <p:cNvSpPr>
            <a:spLocks noGrp="1"/>
          </p:cNvSpPr>
          <p:nvPr>
            <p:ph type="sldNum" sz="quarter" idx="12"/>
          </p:nvPr>
        </p:nvSpPr>
        <p:spPr/>
        <p:txBody>
          <a:bodyPr/>
          <a:lstStyle/>
          <a:p>
            <a:fld id="{2C3913F5-0A78-4A07-A7A0-0F449B3070E9}" type="slidenum">
              <a:rPr lang="en-IN" smtClean="0"/>
              <a:t>‹#›</a:t>
            </a:fld>
            <a:endParaRPr lang="en-IN"/>
          </a:p>
        </p:txBody>
      </p:sp>
    </p:spTree>
    <p:extLst>
      <p:ext uri="{BB962C8B-B14F-4D97-AF65-F5344CB8AC3E}">
        <p14:creationId xmlns:p14="http://schemas.microsoft.com/office/powerpoint/2010/main" val="400973269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CD041-96F0-5CD2-7FAA-8F96BAF85615}"/>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766CE85A-CF43-4856-F528-83A0B6BFFDF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E1BD3CEE-6DF6-28DC-CD51-78DFC03A678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CAB1D49-A9B8-E044-F27A-51064269E0D4}"/>
              </a:ext>
            </a:extLst>
          </p:cNvPr>
          <p:cNvSpPr>
            <a:spLocks noGrp="1"/>
          </p:cNvSpPr>
          <p:nvPr>
            <p:ph type="dt" sz="half" idx="10"/>
          </p:nvPr>
        </p:nvSpPr>
        <p:spPr/>
        <p:txBody>
          <a:bodyPr/>
          <a:lstStyle/>
          <a:p>
            <a:fld id="{99CED33F-58EF-4EE2-8115-E3D4B9EC1B9F}" type="datetimeFigureOut">
              <a:rPr lang="en-IN" smtClean="0"/>
              <a:t>14-09-2023</a:t>
            </a:fld>
            <a:endParaRPr lang="en-IN"/>
          </a:p>
        </p:txBody>
      </p:sp>
      <p:sp>
        <p:nvSpPr>
          <p:cNvPr id="6" name="Footer Placeholder 5">
            <a:extLst>
              <a:ext uri="{FF2B5EF4-FFF2-40B4-BE49-F238E27FC236}">
                <a16:creationId xmlns:a16="http://schemas.microsoft.com/office/drawing/2014/main" id="{D5EB9000-9AF0-DBEC-5542-64EBD921E90B}"/>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67D7762-720B-BBA6-6913-A19A55B573FA}"/>
              </a:ext>
            </a:extLst>
          </p:cNvPr>
          <p:cNvSpPr>
            <a:spLocks noGrp="1"/>
          </p:cNvSpPr>
          <p:nvPr>
            <p:ph type="sldNum" sz="quarter" idx="12"/>
          </p:nvPr>
        </p:nvSpPr>
        <p:spPr/>
        <p:txBody>
          <a:bodyPr/>
          <a:lstStyle/>
          <a:p>
            <a:fld id="{2C3913F5-0A78-4A07-A7A0-0F449B3070E9}" type="slidenum">
              <a:rPr lang="en-IN" smtClean="0"/>
              <a:t>‹#›</a:t>
            </a:fld>
            <a:endParaRPr lang="en-IN"/>
          </a:p>
        </p:txBody>
      </p:sp>
    </p:spTree>
    <p:extLst>
      <p:ext uri="{BB962C8B-B14F-4D97-AF65-F5344CB8AC3E}">
        <p14:creationId xmlns:p14="http://schemas.microsoft.com/office/powerpoint/2010/main" val="16032453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2865FCC1-3DF2-CE38-1057-26492E37038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7BEC8F42-9B54-29F2-8DFF-E987C2F56E2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32C39265-825E-CBAA-A8BD-5393D0EBD73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9CED33F-58EF-4EE2-8115-E3D4B9EC1B9F}" type="datetimeFigureOut">
              <a:rPr lang="en-IN" smtClean="0"/>
              <a:t>14-09-2023</a:t>
            </a:fld>
            <a:endParaRPr lang="en-IN"/>
          </a:p>
        </p:txBody>
      </p:sp>
      <p:sp>
        <p:nvSpPr>
          <p:cNvPr id="5" name="Footer Placeholder 4">
            <a:extLst>
              <a:ext uri="{FF2B5EF4-FFF2-40B4-BE49-F238E27FC236}">
                <a16:creationId xmlns:a16="http://schemas.microsoft.com/office/drawing/2014/main" id="{76277D5F-0957-4BEC-ACB8-804FB31DD1D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D3825AF1-F681-8FD2-BE39-2DFB85D4A795}"/>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C3913F5-0A78-4A07-A7A0-0F449B3070E9}" type="slidenum">
              <a:rPr lang="en-IN" smtClean="0"/>
              <a:t>‹#›</a:t>
            </a:fld>
            <a:endParaRPr lang="en-IN"/>
          </a:p>
        </p:txBody>
      </p:sp>
    </p:spTree>
    <p:extLst>
      <p:ext uri="{BB962C8B-B14F-4D97-AF65-F5344CB8AC3E}">
        <p14:creationId xmlns:p14="http://schemas.microsoft.com/office/powerpoint/2010/main" val="48704240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p:cNvSpPr>
            <a:spLocks noGrp="1"/>
          </p:cNvSpPr>
          <p:nvPr>
            <p:ph type="subTitle" idx="1"/>
          </p:nvPr>
        </p:nvSpPr>
        <p:spPr>
          <a:xfrm>
            <a:off x="2819400" y="3505200"/>
            <a:ext cx="6400800" cy="1600200"/>
          </a:xfrm>
        </p:spPr>
        <p:txBody>
          <a:bodyPr/>
          <a:lstStyle/>
          <a:p>
            <a:r>
              <a:rPr lang="en-US" b="1" dirty="0">
                <a:latin typeface="Times New Roman" pitchFamily="18" charset="0"/>
                <a:cs typeface="Times New Roman" pitchFamily="18" charset="0"/>
              </a:rPr>
              <a:t>UNIT -II</a:t>
            </a:r>
            <a:endParaRPr lang="en-IN" b="1" dirty="0">
              <a:latin typeface="Times New Roman" pitchFamily="18" charset="0"/>
              <a:cs typeface="Times New Roman" pitchFamily="18" charset="0"/>
            </a:endParaRPr>
          </a:p>
        </p:txBody>
      </p:sp>
      <p:sp>
        <p:nvSpPr>
          <p:cNvPr id="2" name="Title 1"/>
          <p:cNvSpPr>
            <a:spLocks noGrp="1"/>
          </p:cNvSpPr>
          <p:nvPr>
            <p:ph type="ctrTitle"/>
          </p:nvPr>
        </p:nvSpPr>
        <p:spPr/>
        <p:txBody>
          <a:bodyPr/>
          <a:lstStyle/>
          <a:p>
            <a:r>
              <a:rPr lang="en-US" sz="4000" b="1" dirty="0">
                <a:latin typeface="Times New Roman" pitchFamily="18" charset="0"/>
                <a:cs typeface="Times New Roman" pitchFamily="18" charset="0"/>
              </a:rPr>
              <a:t>Basic Structure of Computers</a:t>
            </a:r>
            <a:endParaRPr lang="en-IN" sz="4000" b="1" dirty="0">
              <a:latin typeface="Times New Roman" pitchFamily="18" charset="0"/>
              <a:cs typeface="Times New Roman" pitchFamily="18" charset="0"/>
            </a:endParaRPr>
          </a:p>
        </p:txBody>
      </p:sp>
    </p:spTree>
    <p:extLst>
      <p:ext uri="{BB962C8B-B14F-4D97-AF65-F5344CB8AC3E}">
        <p14:creationId xmlns:p14="http://schemas.microsoft.com/office/powerpoint/2010/main" val="2605544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52600" y="381000"/>
            <a:ext cx="8610600" cy="6248400"/>
          </a:xfrm>
        </p:spPr>
        <p:txBody>
          <a:bodyPr>
            <a:normAutofit/>
          </a:bodyPr>
          <a:lstStyle/>
          <a:p>
            <a:pPr marL="0" indent="0" algn="just">
              <a:buNone/>
            </a:pPr>
            <a:r>
              <a:rPr lang="en-US" sz="2000" dirty="0">
                <a:latin typeface="Times New Roman" pitchFamily="18" charset="0"/>
                <a:cs typeface="Times New Roman" pitchFamily="18" charset="0"/>
              </a:rPr>
              <a:t>5. If the instruction involves an operation to be performed by ALU, then its necessary to obtain the required operand.</a:t>
            </a:r>
          </a:p>
          <a:p>
            <a:pPr marL="0" indent="0" algn="just">
              <a:buNone/>
            </a:pPr>
            <a:r>
              <a:rPr lang="en-US" sz="2000" dirty="0">
                <a:latin typeface="Times New Roman" pitchFamily="18" charset="0"/>
                <a:cs typeface="Times New Roman" pitchFamily="18" charset="0"/>
              </a:rPr>
              <a:t>6. If an operand resides in the memory (it could also be in the GPR), it has to be fetched by setting its address to MAR and initiating Read signal.</a:t>
            </a:r>
          </a:p>
          <a:p>
            <a:pPr marL="0" indent="0" algn="just">
              <a:buNone/>
            </a:pPr>
            <a:r>
              <a:rPr lang="en-US" sz="2000" dirty="0">
                <a:latin typeface="Times New Roman" pitchFamily="18" charset="0"/>
                <a:cs typeface="Times New Roman" pitchFamily="18" charset="0"/>
              </a:rPr>
              <a:t>7.  When the operand has been read from the memory into the MDR, it is transferred from the MDR to ALU. After one or more operands are fetched in this way, the ALU can perform the desired operation.</a:t>
            </a:r>
          </a:p>
          <a:p>
            <a:pPr marL="0" indent="0" algn="just">
              <a:buNone/>
            </a:pPr>
            <a:r>
              <a:rPr lang="en-US" sz="2000" dirty="0">
                <a:latin typeface="Times New Roman" pitchFamily="18" charset="0"/>
                <a:cs typeface="Times New Roman" pitchFamily="18" charset="0"/>
              </a:rPr>
              <a:t>8. If the result of this operation is to be stored in the memory, then the result is sent to MDR and the address of the result is to be stored in MAR and a write signal is initiated.</a:t>
            </a:r>
          </a:p>
          <a:p>
            <a:pPr marL="0" indent="0" algn="just">
              <a:buNone/>
            </a:pPr>
            <a:r>
              <a:rPr lang="en-US" sz="2000" dirty="0">
                <a:latin typeface="Times New Roman" pitchFamily="18" charset="0"/>
                <a:cs typeface="Times New Roman" pitchFamily="18" charset="0"/>
              </a:rPr>
              <a:t>9. The contents of the PC are incremented so that PC points to the next instruction to be executed. </a:t>
            </a:r>
          </a:p>
          <a:p>
            <a:pPr marL="0" indent="0" algn="just">
              <a:buNone/>
            </a:pP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3289345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133600" y="-76200"/>
            <a:ext cx="8077200" cy="1143000"/>
          </a:xfrm>
        </p:spPr>
        <p:txBody>
          <a:bodyPr/>
          <a:lstStyle/>
          <a:p>
            <a:pPr algn="ctr"/>
            <a:r>
              <a:rPr lang="en-US" b="1" dirty="0">
                <a:latin typeface="Times New Roman" pitchFamily="18" charset="0"/>
                <a:cs typeface="Times New Roman" pitchFamily="18" charset="0"/>
              </a:rPr>
              <a:t>BUS Structure</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676400" y="1066800"/>
            <a:ext cx="8839200" cy="5486400"/>
          </a:xfrm>
        </p:spPr>
        <p:txBody>
          <a:bodyPr>
            <a:normAutofit/>
          </a:bodyPr>
          <a:lstStyle/>
          <a:p>
            <a:r>
              <a:rPr lang="en-US" sz="2000" dirty="0">
                <a:latin typeface="Times New Roman" pitchFamily="18" charset="0"/>
                <a:cs typeface="Times New Roman" pitchFamily="18" charset="0"/>
              </a:rPr>
              <a:t>A Bus is a collection of wires that connects several devices.  Buses are used to send control signals and data between the processor and other components.</a:t>
            </a:r>
          </a:p>
          <a:p>
            <a:r>
              <a:rPr lang="en-US" sz="2000" dirty="0">
                <a:latin typeface="Times New Roman" pitchFamily="18" charset="0"/>
                <a:cs typeface="Times New Roman" pitchFamily="18" charset="0"/>
              </a:rPr>
              <a:t>In computer system all the peripherals are connected to microprocessor through Bus.</a:t>
            </a:r>
          </a:p>
          <a:p>
            <a:pPr fontAlgn="base"/>
            <a:r>
              <a:rPr lang="en-US" sz="2000" dirty="0">
                <a:latin typeface="Times New Roman" pitchFamily="18" charset="0"/>
                <a:cs typeface="Times New Roman" pitchFamily="18" charset="0"/>
              </a:rPr>
              <a:t>Types of Bus structure:</a:t>
            </a:r>
          </a:p>
          <a:p>
            <a:pPr lvl="1" fontAlgn="base"/>
            <a:r>
              <a:rPr lang="en-US" sz="2000" dirty="0">
                <a:latin typeface="Times New Roman" pitchFamily="18" charset="0"/>
                <a:cs typeface="Times New Roman" pitchFamily="18" charset="0"/>
              </a:rPr>
              <a:t>Address bus  </a:t>
            </a:r>
          </a:p>
          <a:p>
            <a:pPr lvl="1" fontAlgn="base"/>
            <a:r>
              <a:rPr lang="en-US" sz="2000" dirty="0">
                <a:latin typeface="Times New Roman" pitchFamily="18" charset="0"/>
                <a:cs typeface="Times New Roman" pitchFamily="18" charset="0"/>
              </a:rPr>
              <a:t>Data bus </a:t>
            </a:r>
          </a:p>
          <a:p>
            <a:pPr lvl="1" fontAlgn="base"/>
            <a:r>
              <a:rPr lang="en-US" sz="2000" dirty="0">
                <a:latin typeface="Times New Roman" pitchFamily="18" charset="0"/>
                <a:cs typeface="Times New Roman" pitchFamily="18" charset="0"/>
              </a:rPr>
              <a:t>Control bus </a:t>
            </a:r>
          </a:p>
          <a:p>
            <a:r>
              <a:rPr lang="en-IN" sz="2000" b="1" dirty="0">
                <a:latin typeface="Times New Roman" pitchFamily="18" charset="0"/>
                <a:cs typeface="Times New Roman" pitchFamily="18" charset="0"/>
              </a:rPr>
              <a:t>Address Bus: </a:t>
            </a:r>
          </a:p>
          <a:p>
            <a:pPr lvl="1"/>
            <a:r>
              <a:rPr lang="en-US" sz="2000" dirty="0">
                <a:latin typeface="Times New Roman" pitchFamily="18" charset="0"/>
                <a:cs typeface="Times New Roman" pitchFamily="18" charset="0"/>
              </a:rPr>
              <a:t>Address bus carry the memory address while reading from writing into memory.  </a:t>
            </a:r>
          </a:p>
          <a:p>
            <a:pPr lvl="1"/>
            <a:r>
              <a:rPr lang="en-US" sz="2000" dirty="0">
                <a:latin typeface="Times New Roman" pitchFamily="18" charset="0"/>
                <a:cs typeface="Times New Roman" pitchFamily="18" charset="0"/>
              </a:rPr>
              <a:t>Address bus carry I/O port address or device address from I/O port.</a:t>
            </a:r>
          </a:p>
          <a:p>
            <a:r>
              <a:rPr lang="en-US" sz="2000" b="1" dirty="0">
                <a:latin typeface="Times New Roman" pitchFamily="18" charset="0"/>
                <a:cs typeface="Times New Roman" pitchFamily="18" charset="0"/>
              </a:rPr>
              <a:t>Data bus: </a:t>
            </a:r>
          </a:p>
          <a:p>
            <a:pPr lvl="1"/>
            <a:r>
              <a:rPr lang="en-US" sz="2000" dirty="0">
                <a:latin typeface="Times New Roman" pitchFamily="18" charset="0"/>
                <a:cs typeface="Times New Roman" pitchFamily="18" charset="0"/>
              </a:rPr>
              <a:t>Data bus carry the data. It is bidirectional.</a:t>
            </a:r>
          </a:p>
          <a:p>
            <a:pPr lvl="1"/>
            <a:r>
              <a:rPr lang="en-US" sz="2000" dirty="0">
                <a:latin typeface="Times New Roman" pitchFamily="18" charset="0"/>
                <a:cs typeface="Times New Roman" pitchFamily="18" charset="0"/>
              </a:rPr>
              <a:t>Data bus fetch the instructions from memory. </a:t>
            </a:r>
            <a:r>
              <a:rPr lang="en-US" sz="2000" dirty="0"/>
              <a:t> </a:t>
            </a:r>
          </a:p>
          <a:p>
            <a:pPr lvl="1"/>
            <a:endParaRPr lang="en-US" sz="2000" dirty="0"/>
          </a:p>
          <a:p>
            <a:pPr lvl="1"/>
            <a:endParaRPr lang="en-IN"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236449421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676400" y="381000"/>
            <a:ext cx="8763000" cy="6172200"/>
          </a:xfrm>
        </p:spPr>
        <p:txBody>
          <a:bodyPr>
            <a:normAutofit/>
          </a:bodyPr>
          <a:lstStyle/>
          <a:p>
            <a:pPr lvl="1" algn="just"/>
            <a:r>
              <a:rPr lang="en-US" sz="2000" dirty="0">
                <a:latin typeface="Times New Roman" pitchFamily="18" charset="0"/>
                <a:cs typeface="Times New Roman" pitchFamily="18" charset="0"/>
              </a:rPr>
              <a:t>Data bus used to store the result of an instruction into memory.  It carry commands to an I/O device controller .</a:t>
            </a:r>
          </a:p>
          <a:p>
            <a:pPr algn="just"/>
            <a:r>
              <a:rPr lang="en-IN" sz="2000" b="1" dirty="0">
                <a:latin typeface="Times New Roman" pitchFamily="18" charset="0"/>
                <a:cs typeface="Times New Roman" pitchFamily="18" charset="0"/>
              </a:rPr>
              <a:t>Control Bus:</a:t>
            </a:r>
          </a:p>
          <a:p>
            <a:pPr lvl="1" algn="just"/>
            <a:r>
              <a:rPr lang="en-US" sz="2000" b="1" dirty="0">
                <a:latin typeface="Times New Roman" pitchFamily="18" charset="0"/>
                <a:cs typeface="Times New Roman" pitchFamily="18" charset="0"/>
              </a:rPr>
              <a:t>Memory Read: </a:t>
            </a:r>
            <a:r>
              <a:rPr lang="en-US" sz="2000" dirty="0">
                <a:latin typeface="Times New Roman" pitchFamily="18" charset="0"/>
                <a:cs typeface="Times New Roman" pitchFamily="18" charset="0"/>
              </a:rPr>
              <a:t>This signal, is issued by the CPU when performing  a read operation with the memory. </a:t>
            </a:r>
          </a:p>
          <a:p>
            <a:pPr lvl="1" algn="just"/>
            <a:r>
              <a:rPr lang="en-US" sz="2000" b="1" dirty="0">
                <a:latin typeface="Times New Roman" pitchFamily="18" charset="0"/>
                <a:cs typeface="Times New Roman" pitchFamily="18" charset="0"/>
              </a:rPr>
              <a:t>Memory Write: </a:t>
            </a:r>
            <a:r>
              <a:rPr lang="en-US" sz="2000" dirty="0">
                <a:latin typeface="Times New Roman" pitchFamily="18" charset="0"/>
                <a:cs typeface="Times New Roman" pitchFamily="18" charset="0"/>
              </a:rPr>
              <a:t>This signal is issued by the CPU when performing  a write operation with the memory. </a:t>
            </a:r>
          </a:p>
          <a:p>
            <a:pPr lvl="1" algn="just"/>
            <a:r>
              <a:rPr lang="en-US" sz="2000" b="1" dirty="0">
                <a:latin typeface="Times New Roman" pitchFamily="18" charset="0"/>
                <a:cs typeface="Times New Roman" pitchFamily="18" charset="0"/>
              </a:rPr>
              <a:t>I/O Read: </a:t>
            </a:r>
            <a:r>
              <a:rPr lang="en-US" sz="2000" dirty="0">
                <a:latin typeface="Times New Roman" pitchFamily="18" charset="0"/>
                <a:cs typeface="Times New Roman" pitchFamily="18" charset="0"/>
              </a:rPr>
              <a:t>This signal is issued by the CPU when it is reading from an input port.</a:t>
            </a:r>
          </a:p>
          <a:p>
            <a:pPr lvl="1" algn="just"/>
            <a:r>
              <a:rPr lang="en-US" sz="2000" b="1" dirty="0">
                <a:latin typeface="Times New Roman" pitchFamily="18" charset="0"/>
                <a:cs typeface="Times New Roman" pitchFamily="18" charset="0"/>
              </a:rPr>
              <a:t>I/O Write: </a:t>
            </a:r>
            <a:r>
              <a:rPr lang="en-US" sz="2000" dirty="0">
                <a:latin typeface="Times New Roman" pitchFamily="18" charset="0"/>
                <a:cs typeface="Times New Roman" pitchFamily="18" charset="0"/>
              </a:rPr>
              <a:t>This signal is issued by the CPU when writing into an output port.</a:t>
            </a:r>
          </a:p>
          <a:p>
            <a:pPr lvl="1" algn="just"/>
            <a:endParaRPr lang="en-US" sz="2000" dirty="0">
              <a:latin typeface="Times New Roman" pitchFamily="18" charset="0"/>
              <a:cs typeface="Times New Roman" pitchFamily="18" charset="0"/>
            </a:endParaRPr>
          </a:p>
          <a:p>
            <a:pPr lvl="1" algn="just"/>
            <a:endParaRPr lang="en-IN" sz="2000"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43200" y="4114800"/>
            <a:ext cx="6982522"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386504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152400"/>
            <a:ext cx="7772400" cy="1143000"/>
          </a:xfrm>
        </p:spPr>
        <p:txBody>
          <a:bodyPr>
            <a:normAutofit fontScale="90000"/>
          </a:bodyPr>
          <a:lstStyle/>
          <a:p>
            <a:r>
              <a:rPr lang="en-US" b="1" dirty="0">
                <a:latin typeface="Times New Roman" pitchFamily="18" charset="0"/>
                <a:cs typeface="Times New Roman" pitchFamily="18" charset="0"/>
              </a:rPr>
              <a:t>Memory Locations and Addresses</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676400" y="1371600"/>
            <a:ext cx="8763000" cy="5410200"/>
          </a:xfrm>
        </p:spPr>
        <p:txBody>
          <a:bodyPr>
            <a:normAutofit/>
          </a:bodyPr>
          <a:lstStyle/>
          <a:p>
            <a:pPr algn="just"/>
            <a:r>
              <a:rPr lang="en-US" sz="2000" dirty="0">
                <a:latin typeface="Times New Roman" pitchFamily="18" charset="0"/>
                <a:cs typeface="Times New Roman" pitchFamily="18" charset="0"/>
              </a:rPr>
              <a:t>Memory locations and addresses determine how the computer’s memory is organized so that the user can efficiently store or retrieve information from the computer. </a:t>
            </a:r>
          </a:p>
          <a:p>
            <a:pPr algn="just"/>
            <a:r>
              <a:rPr lang="en-US" sz="2000" dirty="0">
                <a:latin typeface="Times New Roman" pitchFamily="18" charset="0"/>
                <a:cs typeface="Times New Roman" pitchFamily="18" charset="0"/>
              </a:rPr>
              <a:t>The computer’s memory is made of millions of storage cell, where each storage cell is capable to store a </a:t>
            </a:r>
            <a:r>
              <a:rPr lang="en-US" sz="2000" i="1" dirty="0">
                <a:latin typeface="Times New Roman" pitchFamily="18" charset="0"/>
                <a:cs typeface="Times New Roman" pitchFamily="18" charset="0"/>
              </a:rPr>
              <a:t>bit</a:t>
            </a:r>
            <a:r>
              <a:rPr lang="en-US" sz="2000" dirty="0">
                <a:latin typeface="Times New Roman" pitchFamily="18" charset="0"/>
                <a:cs typeface="Times New Roman" pitchFamily="18" charset="0"/>
              </a:rPr>
              <a:t> of information which value is either 0 or 1.</a:t>
            </a:r>
          </a:p>
          <a:p>
            <a:pPr algn="just"/>
            <a:r>
              <a:rPr lang="en-US" sz="2000" dirty="0">
                <a:latin typeface="Times New Roman" pitchFamily="18" charset="0"/>
                <a:cs typeface="Times New Roman" pitchFamily="18" charset="0"/>
              </a:rPr>
              <a:t>But the fact is, computer memory holds instructions and data. And a single bit is very small to hold this information so bits are rarely used individually. As a solution to this, the bits are grouped in fixed sizes of n bits. </a:t>
            </a:r>
          </a:p>
          <a:p>
            <a:pPr algn="just"/>
            <a:r>
              <a:rPr lang="en-US" sz="2000" dirty="0">
                <a:latin typeface="Times New Roman" pitchFamily="18" charset="0"/>
                <a:cs typeface="Times New Roman" pitchFamily="18" charset="0"/>
              </a:rPr>
              <a:t>The group of n bit is termed as </a:t>
            </a:r>
            <a:r>
              <a:rPr lang="en-US" sz="2000" b="1" i="1" dirty="0">
                <a:latin typeface="Times New Roman" pitchFamily="18" charset="0"/>
                <a:cs typeface="Times New Roman" pitchFamily="18" charset="0"/>
              </a:rPr>
              <a:t>word</a:t>
            </a:r>
            <a:r>
              <a:rPr lang="en-US" sz="2000" dirty="0">
                <a:latin typeface="Times New Roman" pitchFamily="18" charset="0"/>
                <a:cs typeface="Times New Roman" pitchFamily="18" charset="0"/>
              </a:rPr>
              <a:t> where n is termed as the </a:t>
            </a:r>
            <a:r>
              <a:rPr lang="en-US" sz="2000" i="1" dirty="0">
                <a:latin typeface="Times New Roman" pitchFamily="18" charset="0"/>
                <a:cs typeface="Times New Roman" pitchFamily="18" charset="0"/>
              </a:rPr>
              <a:t>word length</a:t>
            </a:r>
            <a:r>
              <a:rPr lang="en-US" sz="2000" dirty="0">
                <a:latin typeface="Times New Roman" pitchFamily="18" charset="0"/>
                <a:cs typeface="Times New Roman" pitchFamily="18" charset="0"/>
              </a:rPr>
              <a:t>. he word length of the computer has evolved from 8, 16, 24, 32 to 64 bits. General-purpose computers nowadays have 32 to 64 bits. The group of 8 bit is called a </a:t>
            </a:r>
            <a:r>
              <a:rPr lang="en-US" sz="2000" i="1" dirty="0">
                <a:latin typeface="Times New Roman" pitchFamily="18" charset="0"/>
                <a:cs typeface="Times New Roman" pitchFamily="18" charset="0"/>
              </a:rPr>
              <a:t>byte</a:t>
            </a:r>
            <a:r>
              <a:rPr lang="en-US" sz="2000"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Data are written into memory and readout of memory, based on their address.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1735645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438401" y="609600"/>
            <a:ext cx="74676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57072736"/>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776330" y="884583"/>
            <a:ext cx="6662980" cy="5105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98451863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209800" y="-152400"/>
            <a:ext cx="7772400" cy="1143000"/>
          </a:xfrm>
        </p:spPr>
        <p:txBody>
          <a:bodyPr/>
          <a:lstStyle/>
          <a:p>
            <a:pPr algn="ctr"/>
            <a:r>
              <a:rPr lang="en-US" b="1" dirty="0">
                <a:latin typeface="Times New Roman" pitchFamily="18" charset="0"/>
                <a:cs typeface="Times New Roman" pitchFamily="18" charset="0"/>
              </a:rPr>
              <a:t>Byte  and Word Addressability</a:t>
            </a:r>
            <a:endParaRPr lang="en-IN" b="1" dirty="0">
              <a:latin typeface="Times New Roman" pitchFamily="18" charset="0"/>
              <a:cs typeface="Times New Roman" pitchFamily="18" charset="0"/>
            </a:endParaRPr>
          </a:p>
        </p:txBody>
      </p:sp>
      <p:graphicFrame>
        <p:nvGraphicFramePr>
          <p:cNvPr id="4" name="Content Placeholder 3"/>
          <p:cNvGraphicFramePr>
            <a:graphicFrameLocks noGrp="1"/>
          </p:cNvGraphicFramePr>
          <p:nvPr>
            <p:ph sz="quarter" idx="1"/>
          </p:nvPr>
        </p:nvGraphicFramePr>
        <p:xfrm>
          <a:off x="1981200" y="1066800"/>
          <a:ext cx="8382000" cy="4114800"/>
        </p:xfrm>
        <a:graphic>
          <a:graphicData uri="http://schemas.openxmlformats.org/drawingml/2006/table">
            <a:tbl>
              <a:tblPr firstRow="1" bandRow="1">
                <a:tableStyleId>{5C22544A-7EE6-4342-B048-85BDC9FD1C3A}</a:tableStyleId>
              </a:tblPr>
              <a:tblGrid>
                <a:gridCol w="3974970">
                  <a:extLst>
                    <a:ext uri="{9D8B030D-6E8A-4147-A177-3AD203B41FA5}">
                      <a16:colId xmlns:a16="http://schemas.microsoft.com/office/drawing/2014/main" val="20000"/>
                    </a:ext>
                  </a:extLst>
                </a:gridCol>
                <a:gridCol w="4407030">
                  <a:extLst>
                    <a:ext uri="{9D8B030D-6E8A-4147-A177-3AD203B41FA5}">
                      <a16:colId xmlns:a16="http://schemas.microsoft.com/office/drawing/2014/main" val="20001"/>
                    </a:ext>
                  </a:extLst>
                </a:gridCol>
              </a:tblGrid>
              <a:tr h="366889">
                <a:tc>
                  <a:txBody>
                    <a:bodyPr/>
                    <a:lstStyle/>
                    <a:p>
                      <a:pPr algn="ctr"/>
                      <a:r>
                        <a:rPr lang="en-US" sz="2000" dirty="0">
                          <a:latin typeface="Times New Roman" pitchFamily="18" charset="0"/>
                          <a:cs typeface="Times New Roman" pitchFamily="18" charset="0"/>
                        </a:rPr>
                        <a:t>Byte Addressable Memory</a:t>
                      </a:r>
                      <a:endParaRPr lang="en-IN" sz="2000" dirty="0">
                        <a:latin typeface="Times New Roman" pitchFamily="18" charset="0"/>
                        <a:cs typeface="Times New Roman" pitchFamily="18" charset="0"/>
                      </a:endParaRPr>
                    </a:p>
                  </a:txBody>
                  <a:tcPr/>
                </a:tc>
                <a:tc>
                  <a:txBody>
                    <a:bodyPr/>
                    <a:lstStyle/>
                    <a:p>
                      <a:pPr algn="ctr"/>
                      <a:r>
                        <a:rPr lang="en-US" sz="2000" dirty="0">
                          <a:latin typeface="Times New Roman" pitchFamily="18" charset="0"/>
                          <a:cs typeface="Times New Roman" pitchFamily="18" charset="0"/>
                        </a:rPr>
                        <a:t>Word Addressable Memory</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931333">
                <a:tc>
                  <a:txBody>
                    <a:bodyPr/>
                    <a:lstStyle/>
                    <a:p>
                      <a:pPr algn="l"/>
                      <a:r>
                        <a:rPr kumimoji="0" lang="en-US" sz="2000" b="0" i="0" kern="1200" dirty="0">
                          <a:solidFill>
                            <a:schemeClr val="dk1"/>
                          </a:solidFill>
                          <a:effectLst/>
                          <a:latin typeface="Times New Roman" pitchFamily="18" charset="0"/>
                          <a:ea typeface="+mn-ea"/>
                          <a:cs typeface="Times New Roman" pitchFamily="18" charset="0"/>
                        </a:rPr>
                        <a:t>It is called byte addressable memory because it uses byte wise storage configuration.</a:t>
                      </a:r>
                      <a:endParaRPr lang="en-IN" sz="2000" dirty="0">
                        <a:latin typeface="Times New Roman" pitchFamily="18" charset="0"/>
                        <a:cs typeface="Times New Roman" pitchFamily="18" charset="0"/>
                      </a:endParaRPr>
                    </a:p>
                  </a:txBody>
                  <a:tcPr/>
                </a:tc>
                <a:tc>
                  <a:txBody>
                    <a:bodyPr/>
                    <a:lstStyle/>
                    <a:p>
                      <a:pPr algn="l"/>
                      <a:r>
                        <a:rPr kumimoji="0" lang="en-US" sz="2000" b="0" i="0" kern="1200" dirty="0">
                          <a:solidFill>
                            <a:schemeClr val="dk1"/>
                          </a:solidFill>
                          <a:effectLst/>
                          <a:latin typeface="Times New Roman" pitchFamily="18" charset="0"/>
                          <a:ea typeface="+mn-ea"/>
                          <a:cs typeface="Times New Roman" pitchFamily="18" charset="0"/>
                        </a:rPr>
                        <a:t>It is called word addressable memory because it uses word wise storage configuration.</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1"/>
                  </a:ext>
                </a:extLst>
              </a:tr>
              <a:tr h="931333">
                <a:tc>
                  <a:txBody>
                    <a:bodyPr/>
                    <a:lstStyle/>
                    <a:p>
                      <a:pPr algn="l"/>
                      <a:r>
                        <a:rPr kumimoji="0" lang="en-US" sz="2000" b="0" i="0" kern="1200" dirty="0">
                          <a:solidFill>
                            <a:schemeClr val="dk1"/>
                          </a:solidFill>
                          <a:effectLst/>
                          <a:latin typeface="Times New Roman" pitchFamily="18" charset="0"/>
                          <a:ea typeface="+mn-ea"/>
                          <a:cs typeface="Times New Roman" pitchFamily="18" charset="0"/>
                        </a:rPr>
                        <a:t>Byte addressable memory is best suited for the processes that need a single byte data at a time.</a:t>
                      </a:r>
                      <a:endParaRPr lang="en-IN" sz="2000" dirty="0">
                        <a:latin typeface="Times New Roman" pitchFamily="18" charset="0"/>
                        <a:cs typeface="Times New Roman" pitchFamily="18" charset="0"/>
                      </a:endParaRPr>
                    </a:p>
                  </a:txBody>
                  <a:tcPr/>
                </a:tc>
                <a:tc>
                  <a:txBody>
                    <a:bodyPr/>
                    <a:lstStyle/>
                    <a:p>
                      <a:pPr algn="l"/>
                      <a:r>
                        <a:rPr kumimoji="0" lang="en-US" sz="2000" b="0" i="0" kern="1200" dirty="0">
                          <a:solidFill>
                            <a:schemeClr val="dk1"/>
                          </a:solidFill>
                          <a:effectLst/>
                          <a:latin typeface="Times New Roman" pitchFamily="18" charset="0"/>
                          <a:ea typeface="+mn-ea"/>
                          <a:cs typeface="Times New Roman" pitchFamily="18" charset="0"/>
                        </a:rPr>
                        <a:t>Word addressable memory is suitable for processes that requires data comprising single word at a time.</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2"/>
                  </a:ext>
                </a:extLst>
              </a:tr>
              <a:tr h="931333">
                <a:tc>
                  <a:txBody>
                    <a:bodyPr/>
                    <a:lstStyle/>
                    <a:p>
                      <a:pPr algn="l"/>
                      <a:r>
                        <a:rPr kumimoji="0" lang="en-US" sz="2000" b="0" i="0" kern="1200" dirty="0">
                          <a:solidFill>
                            <a:schemeClr val="dk1"/>
                          </a:solidFill>
                          <a:effectLst/>
                          <a:latin typeface="Times New Roman" pitchFamily="18" charset="0"/>
                          <a:ea typeface="+mn-ea"/>
                          <a:cs typeface="Times New Roman" pitchFamily="18" charset="0"/>
                        </a:rPr>
                        <a:t>The byte addressable memory issues a single address for accessing a single byte.</a:t>
                      </a:r>
                      <a:endParaRPr lang="en-IN" sz="2000" dirty="0">
                        <a:latin typeface="Times New Roman" pitchFamily="18" charset="0"/>
                        <a:cs typeface="Times New Roman" pitchFamily="18" charset="0"/>
                      </a:endParaRPr>
                    </a:p>
                  </a:txBody>
                  <a:tcPr/>
                </a:tc>
                <a:tc>
                  <a:txBody>
                    <a:bodyPr/>
                    <a:lstStyle/>
                    <a:p>
                      <a:pPr algn="l"/>
                      <a:r>
                        <a:rPr kumimoji="0" lang="en-US" sz="2000" b="0" i="0" kern="1200" dirty="0">
                          <a:solidFill>
                            <a:schemeClr val="dk1"/>
                          </a:solidFill>
                          <a:effectLst/>
                          <a:latin typeface="Times New Roman" pitchFamily="18" charset="0"/>
                          <a:ea typeface="+mn-ea"/>
                          <a:cs typeface="Times New Roman" pitchFamily="18" charset="0"/>
                        </a:rPr>
                        <a:t>The word accessible memory issues the address of word that contains required byte.</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3"/>
                  </a:ext>
                </a:extLst>
              </a:tr>
              <a:tr h="649111">
                <a:tc>
                  <a:txBody>
                    <a:bodyPr/>
                    <a:lstStyle/>
                    <a:p>
                      <a:pPr algn="l"/>
                      <a:r>
                        <a:rPr kumimoji="0" lang="en-US" sz="2000" b="0" i="0" kern="1200" dirty="0">
                          <a:solidFill>
                            <a:schemeClr val="dk1"/>
                          </a:solidFill>
                          <a:effectLst/>
                          <a:latin typeface="Times New Roman" pitchFamily="18" charset="0"/>
                          <a:ea typeface="+mn-ea"/>
                          <a:cs typeface="Times New Roman" pitchFamily="18" charset="0"/>
                        </a:rPr>
                        <a:t>Byte addressable memory chip stores data byte by byte.</a:t>
                      </a:r>
                      <a:endParaRPr lang="en-IN" sz="2000" dirty="0">
                        <a:latin typeface="Times New Roman" pitchFamily="18" charset="0"/>
                        <a:cs typeface="Times New Roman" pitchFamily="18" charset="0"/>
                      </a:endParaRPr>
                    </a:p>
                  </a:txBody>
                  <a:tcPr/>
                </a:tc>
                <a:tc>
                  <a:txBody>
                    <a:bodyPr/>
                    <a:lstStyle/>
                    <a:p>
                      <a:pPr algn="l"/>
                      <a:r>
                        <a:rPr kumimoji="0" lang="en-US" sz="2000" b="0" i="0" kern="1200" dirty="0">
                          <a:solidFill>
                            <a:schemeClr val="dk1"/>
                          </a:solidFill>
                          <a:effectLst/>
                          <a:latin typeface="Times New Roman" pitchFamily="18" charset="0"/>
                          <a:ea typeface="+mn-ea"/>
                          <a:cs typeface="Times New Roman" pitchFamily="18" charset="0"/>
                        </a:rPr>
                        <a:t>Word addressable memory chip stores data word by word.</a:t>
                      </a:r>
                      <a:endParaRPr lang="en-IN" sz="2000" dirty="0">
                        <a:latin typeface="Times New Roman" pitchFamily="18" charset="0"/>
                        <a:cs typeface="Times New Roman" pitchFamily="18" charset="0"/>
                      </a:endParaRP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3417437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52600" y="381000"/>
            <a:ext cx="8610600" cy="6172200"/>
          </a:xfrm>
        </p:spPr>
        <p:txBody>
          <a:bodyPr>
            <a:normAutofit/>
          </a:bodyPr>
          <a:lstStyle/>
          <a:p>
            <a:pPr algn="just"/>
            <a:r>
              <a:rPr lang="en-US" sz="2000" dirty="0">
                <a:latin typeface="Times New Roman" pitchFamily="18" charset="0"/>
                <a:cs typeface="Times New Roman" pitchFamily="18" charset="0"/>
              </a:rPr>
              <a:t>Byte Addressability is of two types : Big Endian and Little Endian. </a:t>
            </a:r>
          </a:p>
          <a:p>
            <a:pPr algn="just"/>
            <a:r>
              <a:rPr lang="en-US" sz="2000" dirty="0">
                <a:latin typeface="Times New Roman" pitchFamily="18" charset="0"/>
                <a:cs typeface="Times New Roman" pitchFamily="18" charset="0"/>
              </a:rPr>
              <a:t>The word endian is</a:t>
            </a:r>
            <a:r>
              <a:rPr lang="en-US" sz="2000" b="1" dirty="0">
                <a:latin typeface="Times New Roman" pitchFamily="18" charset="0"/>
                <a:cs typeface="Times New Roman" pitchFamily="18" charset="0"/>
              </a:rPr>
              <a:t> the order or sequence of bytes of a word of digital data in computer memory.</a:t>
            </a:r>
            <a:r>
              <a:rPr lang="en-US" sz="2000" dirty="0">
                <a:latin typeface="Times New Roman" pitchFamily="18" charset="0"/>
                <a:cs typeface="Times New Roman" pitchFamily="18" charset="0"/>
              </a:rPr>
              <a:t>  The bytes in the computer memory are read in a certain order. </a:t>
            </a:r>
          </a:p>
          <a:p>
            <a:pPr algn="just"/>
            <a:r>
              <a:rPr lang="en-US" sz="2000" b="1" dirty="0">
                <a:latin typeface="Times New Roman" pitchFamily="18" charset="0"/>
                <a:cs typeface="Times New Roman" pitchFamily="18" charset="0"/>
              </a:rPr>
              <a:t>Big Endian: </a:t>
            </a:r>
            <a:r>
              <a:rPr lang="en-US" sz="2000" dirty="0">
                <a:latin typeface="Times New Roman" pitchFamily="18" charset="0"/>
                <a:cs typeface="Times New Roman" pitchFamily="18" charset="0"/>
              </a:rPr>
              <a:t>is used when lower byte addresses are used for the most significant byte (MSB). </a:t>
            </a:r>
          </a:p>
          <a:p>
            <a:pPr algn="just"/>
            <a:r>
              <a:rPr lang="en-US" sz="2000" b="1" dirty="0">
                <a:latin typeface="Times New Roman" pitchFamily="18" charset="0"/>
                <a:cs typeface="Times New Roman" pitchFamily="18" charset="0"/>
              </a:rPr>
              <a:t>Little Endian: </a:t>
            </a:r>
            <a:r>
              <a:rPr lang="en-US" sz="2000" dirty="0">
                <a:latin typeface="Times New Roman" pitchFamily="18" charset="0"/>
                <a:cs typeface="Times New Roman" pitchFamily="18" charset="0"/>
              </a:rPr>
              <a:t>is used when the lower byte addresses are used for the least </a:t>
            </a:r>
            <a:r>
              <a:rPr lang="en-US" sz="2000">
                <a:latin typeface="Times New Roman" pitchFamily="18" charset="0"/>
                <a:cs typeface="Times New Roman" pitchFamily="18" charset="0"/>
              </a:rPr>
              <a:t>significant byte </a:t>
            </a:r>
            <a:r>
              <a:rPr lang="en-US" sz="2000" dirty="0">
                <a:latin typeface="Times New Roman" pitchFamily="18" charset="0"/>
                <a:cs typeface="Times New Roman" pitchFamily="18" charset="0"/>
              </a:rPr>
              <a:t>(LSB).</a:t>
            </a:r>
          </a:p>
          <a:p>
            <a:pPr marL="0" indent="0" algn="just">
              <a:buNone/>
            </a:pPr>
            <a:endParaRPr lang="en-IN" sz="20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733800" y="3117832"/>
            <a:ext cx="4711700" cy="363221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71109251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304800"/>
            <a:ext cx="7772400" cy="1143000"/>
          </a:xfrm>
        </p:spPr>
        <p:txBody>
          <a:bodyPr/>
          <a:lstStyle/>
          <a:p>
            <a:pPr algn="ctr"/>
            <a:r>
              <a:rPr lang="en-US" b="1" dirty="0">
                <a:latin typeface="Times New Roman" pitchFamily="18" charset="0"/>
                <a:cs typeface="Times New Roman" pitchFamily="18" charset="0"/>
              </a:rPr>
              <a:t>Memory Operation</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676400" y="1295400"/>
            <a:ext cx="8839200" cy="5562600"/>
          </a:xfrm>
        </p:spPr>
        <p:txBody>
          <a:bodyPr>
            <a:normAutofit/>
          </a:bodyPr>
          <a:lstStyle/>
          <a:p>
            <a:pPr algn="just"/>
            <a:r>
              <a:rPr lang="en-US" sz="2000" dirty="0">
                <a:latin typeface="Times New Roman" pitchFamily="18" charset="0"/>
                <a:cs typeface="Times New Roman" pitchFamily="18" charset="0"/>
              </a:rPr>
              <a:t>Both program instructions and data operands are stored in the memory. To execute an instruction, the processor control circuits cause the word (words) containing the instruction to be transferred from the memory to the processor. </a:t>
            </a:r>
          </a:p>
          <a:p>
            <a:pPr algn="just"/>
            <a:r>
              <a:rPr lang="en-US" sz="2000" dirty="0">
                <a:latin typeface="Times New Roman" pitchFamily="18" charset="0"/>
                <a:cs typeface="Times New Roman" pitchFamily="18" charset="0"/>
              </a:rPr>
              <a:t>The operands and results must also moved between the memory and the processor. </a:t>
            </a:r>
          </a:p>
          <a:p>
            <a:pPr algn="just"/>
            <a:r>
              <a:rPr lang="en-US" sz="2000" dirty="0">
                <a:latin typeface="Times New Roman" pitchFamily="18" charset="0"/>
                <a:cs typeface="Times New Roman" pitchFamily="18" charset="0"/>
              </a:rPr>
              <a:t>The basic two operations involved in the memory are:</a:t>
            </a:r>
          </a:p>
          <a:p>
            <a:pPr lvl="1" algn="just"/>
            <a:r>
              <a:rPr lang="en-US" sz="2000" dirty="0">
                <a:latin typeface="Times New Roman" pitchFamily="18" charset="0"/>
                <a:cs typeface="Times New Roman" pitchFamily="18" charset="0"/>
              </a:rPr>
              <a:t>Load (Read or Fetch)</a:t>
            </a:r>
          </a:p>
          <a:p>
            <a:pPr lvl="1" algn="just"/>
            <a:r>
              <a:rPr lang="en-US" sz="2000" dirty="0">
                <a:latin typeface="Times New Roman" pitchFamily="18" charset="0"/>
                <a:cs typeface="Times New Roman" pitchFamily="18" charset="0"/>
              </a:rPr>
              <a:t>Store (Write)</a:t>
            </a:r>
          </a:p>
          <a:p>
            <a:pPr algn="just"/>
            <a:r>
              <a:rPr lang="en-US" sz="2000" dirty="0">
                <a:latin typeface="Times New Roman" pitchFamily="18" charset="0"/>
                <a:cs typeface="Times New Roman" pitchFamily="18" charset="0"/>
              </a:rPr>
              <a:t>The load operation transfers the copy of the contents from a specific memory location to the processor. The memory contents remains unchanged. </a:t>
            </a:r>
          </a:p>
          <a:p>
            <a:pPr algn="just"/>
            <a:r>
              <a:rPr lang="en-US" sz="2000" dirty="0">
                <a:latin typeface="Times New Roman" pitchFamily="18" charset="0"/>
                <a:cs typeface="Times New Roman" pitchFamily="18" charset="0"/>
              </a:rPr>
              <a:t>To start the load operation, the processor sends the address of desired location to the memory and requests that its contents to be read. The memory read the data stored at that address and sends them to the processor.</a:t>
            </a:r>
          </a:p>
          <a:p>
            <a:pPr algn="just"/>
            <a:endParaRPr lang="en-US" sz="2000" dirty="0">
              <a:latin typeface="Times New Roman" pitchFamily="18" charset="0"/>
              <a:cs typeface="Times New Roman" pitchFamily="18" charset="0"/>
            </a:endParaRPr>
          </a:p>
          <a:p>
            <a:pPr lvl="1"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70621346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676400" y="304800"/>
            <a:ext cx="8839200" cy="6248400"/>
          </a:xfrm>
        </p:spPr>
        <p:txBody>
          <a:bodyPr>
            <a:normAutofit/>
          </a:bodyPr>
          <a:lstStyle/>
          <a:p>
            <a:pPr algn="just"/>
            <a:r>
              <a:rPr lang="en-US" sz="2000" dirty="0">
                <a:latin typeface="Times New Roman" pitchFamily="18" charset="0"/>
                <a:cs typeface="Times New Roman" pitchFamily="18" charset="0"/>
              </a:rPr>
              <a:t>The store operation transfers an information from the processor to a specific memory location, destroying the former contents of that location. </a:t>
            </a:r>
          </a:p>
          <a:p>
            <a:pPr algn="just"/>
            <a:r>
              <a:rPr lang="en-US" sz="2000" dirty="0">
                <a:latin typeface="Times New Roman" pitchFamily="18" charset="0"/>
                <a:cs typeface="Times New Roman" pitchFamily="18" charset="0"/>
              </a:rPr>
              <a:t>The processor sends the desired location to the memory along with the data to be written.</a:t>
            </a:r>
          </a:p>
          <a:p>
            <a:pPr algn="just"/>
            <a:r>
              <a:rPr lang="en-US" sz="2000" dirty="0">
                <a:latin typeface="Times New Roman" pitchFamily="18" charset="0"/>
                <a:cs typeface="Times New Roman" pitchFamily="18" charset="0"/>
              </a:rPr>
              <a:t>An information item of either one word or one byte can be transferred between the processor and the memory in a single operation. The processor contains small number of registers, each capable of holding a word. These registers are either source or destination.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250915506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0"/>
            <a:ext cx="8229600" cy="990600"/>
          </a:xfrm>
        </p:spPr>
        <p:txBody>
          <a:bodyPr/>
          <a:lstStyle/>
          <a:p>
            <a:r>
              <a:rPr lang="en-US" sz="4000" b="1" dirty="0">
                <a:latin typeface="Times New Roman" pitchFamily="18" charset="0"/>
                <a:cs typeface="Times New Roman" pitchFamily="18" charset="0"/>
              </a:rPr>
              <a:t>Functional Units</a:t>
            </a:r>
            <a:endParaRPr lang="en-IN" sz="4000"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981200" y="1066800"/>
            <a:ext cx="8229600" cy="5638800"/>
          </a:xfrm>
        </p:spPr>
        <p:txBody>
          <a:bodyPr>
            <a:normAutofit/>
          </a:bodyPr>
          <a:lstStyle/>
          <a:p>
            <a:pPr algn="just"/>
            <a:r>
              <a:rPr lang="en-US" sz="2000" dirty="0">
                <a:latin typeface="Times New Roman" pitchFamily="18" charset="0"/>
                <a:cs typeface="Times New Roman" pitchFamily="18" charset="0"/>
              </a:rPr>
              <a:t>A computer consist of five parts namely: input, memory, arithmetic and logic, output and control units.</a:t>
            </a:r>
          </a:p>
          <a:p>
            <a:pPr algn="just"/>
            <a:r>
              <a:rPr lang="en-US" sz="2000" dirty="0">
                <a:latin typeface="Times New Roman" pitchFamily="18" charset="0"/>
                <a:cs typeface="Times New Roman" pitchFamily="18" charset="0"/>
              </a:rPr>
              <a:t>The input unit receives the coded information from the user, through various electromechanical device such as keyboard etc. </a:t>
            </a:r>
          </a:p>
          <a:p>
            <a:pPr algn="just"/>
            <a:r>
              <a:rPr lang="en-US" sz="2000" dirty="0">
                <a:latin typeface="Times New Roman" pitchFamily="18" charset="0"/>
                <a:cs typeface="Times New Roman" pitchFamily="18" charset="0"/>
              </a:rPr>
              <a:t>The information received is either stored in computer’s memory for later use or it can be immediately utilized for operations.</a:t>
            </a:r>
          </a:p>
          <a:p>
            <a:pPr algn="just"/>
            <a:r>
              <a:rPr lang="en-US" sz="2000" dirty="0">
                <a:latin typeface="Times New Roman" pitchFamily="18" charset="0"/>
                <a:cs typeface="Times New Roman" pitchFamily="18" charset="0"/>
              </a:rPr>
              <a:t>Finally the results are displayed to the user through the output unit.</a:t>
            </a:r>
          </a:p>
          <a:p>
            <a:pPr algn="just"/>
            <a:r>
              <a:rPr lang="en-US" sz="2000" dirty="0">
                <a:latin typeface="Times New Roman" pitchFamily="18" charset="0"/>
                <a:cs typeface="Times New Roman" pitchFamily="18" charset="0"/>
              </a:rPr>
              <a:t>All these actions are coordinated by the control unit.</a:t>
            </a:r>
          </a:p>
          <a:p>
            <a:pPr algn="just"/>
            <a:endParaRPr lang="en-US" sz="2000" dirty="0">
              <a:latin typeface="Times New Roman" pitchFamily="18" charset="0"/>
              <a:cs typeface="Times New Roman" pitchFamily="18" charset="0"/>
            </a:endParaRPr>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5200" y="4038600"/>
            <a:ext cx="5187950" cy="26543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965897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828800" y="-381000"/>
            <a:ext cx="8686800" cy="1265238"/>
          </a:xfrm>
        </p:spPr>
        <p:txBody>
          <a:bodyPr/>
          <a:lstStyle/>
          <a:p>
            <a:pPr algn="ctr"/>
            <a:r>
              <a:rPr lang="en-US" b="1" dirty="0">
                <a:latin typeface="Times New Roman" pitchFamily="18" charset="0"/>
                <a:cs typeface="Times New Roman" pitchFamily="18" charset="0"/>
              </a:rPr>
              <a:t>Instructions</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600200" y="838200"/>
            <a:ext cx="8915400" cy="5638800"/>
          </a:xfrm>
        </p:spPr>
        <p:txBody>
          <a:bodyPr>
            <a:normAutofit lnSpcReduction="10000"/>
          </a:bodyPr>
          <a:lstStyle/>
          <a:p>
            <a:pPr algn="just"/>
            <a:r>
              <a:rPr lang="en-US" sz="2000" dirty="0">
                <a:latin typeface="Times New Roman" pitchFamily="18" charset="0"/>
                <a:cs typeface="Times New Roman" pitchFamily="18" charset="0"/>
              </a:rPr>
              <a:t>The instructions stored in the memory performs some operations. The four types of operation performed by an instruction are:</a:t>
            </a:r>
          </a:p>
          <a:p>
            <a:pPr lvl="1" algn="just"/>
            <a:r>
              <a:rPr lang="en-US" sz="2000" dirty="0">
                <a:latin typeface="Times New Roman" pitchFamily="18" charset="0"/>
                <a:cs typeface="Times New Roman" pitchFamily="18" charset="0"/>
              </a:rPr>
              <a:t>Data transfer between the memory and the processor registers</a:t>
            </a:r>
          </a:p>
          <a:p>
            <a:pPr lvl="1" algn="just"/>
            <a:r>
              <a:rPr lang="en-US" sz="2000" dirty="0">
                <a:latin typeface="Times New Roman" pitchFamily="18" charset="0"/>
                <a:cs typeface="Times New Roman" pitchFamily="18" charset="0"/>
              </a:rPr>
              <a:t>Arithmetic and logical operations on data</a:t>
            </a:r>
          </a:p>
          <a:p>
            <a:pPr lvl="1" algn="just"/>
            <a:r>
              <a:rPr lang="en-US" sz="2000" dirty="0">
                <a:latin typeface="Times New Roman" pitchFamily="18" charset="0"/>
                <a:cs typeface="Times New Roman" pitchFamily="18" charset="0"/>
              </a:rPr>
              <a:t>Program sequencing and control</a:t>
            </a:r>
          </a:p>
          <a:p>
            <a:pPr lvl="1" algn="just"/>
            <a:r>
              <a:rPr lang="en-US" sz="2000" dirty="0">
                <a:latin typeface="Times New Roman" pitchFamily="18" charset="0"/>
                <a:cs typeface="Times New Roman" pitchFamily="18" charset="0"/>
              </a:rPr>
              <a:t>I/O transfers</a:t>
            </a:r>
          </a:p>
          <a:p>
            <a:pPr algn="just"/>
            <a:r>
              <a:rPr lang="en-US" sz="2000" dirty="0">
                <a:latin typeface="Times New Roman" pitchFamily="18" charset="0"/>
                <a:cs typeface="Times New Roman" pitchFamily="18" charset="0"/>
              </a:rPr>
              <a:t>The operations and operands are represented by two types of notations:</a:t>
            </a:r>
          </a:p>
          <a:p>
            <a:pPr lvl="1" algn="just"/>
            <a:r>
              <a:rPr lang="en-US" sz="2000" dirty="0">
                <a:latin typeface="Times New Roman" pitchFamily="18" charset="0"/>
                <a:cs typeface="Times New Roman" pitchFamily="18" charset="0"/>
              </a:rPr>
              <a:t>Register Transfer Notation (RTN)</a:t>
            </a:r>
          </a:p>
          <a:p>
            <a:pPr lvl="1" algn="just"/>
            <a:r>
              <a:rPr lang="en-US" sz="2000" dirty="0">
                <a:latin typeface="Times New Roman" pitchFamily="18" charset="0"/>
                <a:cs typeface="Times New Roman" pitchFamily="18" charset="0"/>
              </a:rPr>
              <a:t>Assembly Language Notation (ALN)</a:t>
            </a:r>
          </a:p>
          <a:p>
            <a:pPr marL="388620" indent="-342900" algn="just"/>
            <a:r>
              <a:rPr lang="en-US" sz="2000" b="1" u="sng" dirty="0">
                <a:latin typeface="Times New Roman" pitchFamily="18" charset="0"/>
                <a:cs typeface="Times New Roman" pitchFamily="18" charset="0"/>
              </a:rPr>
              <a:t>Register Transfer Notation (RTN):</a:t>
            </a:r>
          </a:p>
          <a:p>
            <a:pPr marL="388620" indent="-342900" algn="just"/>
            <a:r>
              <a:rPr lang="en-US" sz="2000" dirty="0">
                <a:latin typeface="Times New Roman" pitchFamily="18" charset="0"/>
                <a:cs typeface="Times New Roman" pitchFamily="18" charset="0"/>
              </a:rPr>
              <a:t>The information can be transferred from one location to another in the computer, the possible location involved in this transfer may include memory locations, processor registers or registers in I/O systems.</a:t>
            </a:r>
          </a:p>
          <a:p>
            <a:pPr marL="662940" lvl="1" indent="-342900" algn="just"/>
            <a:r>
              <a:rPr lang="en-US" sz="1800" dirty="0">
                <a:latin typeface="Times New Roman" pitchFamily="18" charset="0"/>
                <a:cs typeface="Times New Roman" pitchFamily="18" charset="0"/>
              </a:rPr>
              <a:t>In RTN, the memory will be represented in Capital letters. Example: LOCA, LOCB, A, B etc.</a:t>
            </a:r>
          </a:p>
          <a:p>
            <a:pPr marL="662940" lvl="1" indent="-342900" algn="just"/>
            <a:r>
              <a:rPr lang="en-US" sz="1800" dirty="0">
                <a:latin typeface="Times New Roman" pitchFamily="18" charset="0"/>
                <a:cs typeface="Times New Roman" pitchFamily="18" charset="0"/>
              </a:rPr>
              <a:t>The processor registers are represented as R0,R1,R2…</a:t>
            </a:r>
          </a:p>
          <a:p>
            <a:pPr marL="662940" lvl="1" indent="-342900" algn="just"/>
            <a:r>
              <a:rPr lang="en-US" sz="1800" dirty="0">
                <a:latin typeface="Times New Roman" pitchFamily="18" charset="0"/>
                <a:cs typeface="Times New Roman" pitchFamily="18" charset="0"/>
              </a:rPr>
              <a:t>I/O operations can be represented as DATAIN, DATAOUT…</a:t>
            </a:r>
          </a:p>
          <a:p>
            <a:pPr marL="662940" lvl="1" indent="-342900" algn="just"/>
            <a:r>
              <a:rPr lang="en-US" sz="1800" dirty="0">
                <a:latin typeface="Times New Roman" pitchFamily="18" charset="0"/>
                <a:cs typeface="Times New Roman" pitchFamily="18" charset="0"/>
              </a:rPr>
              <a:t>The contents are represented using square brackets [].</a:t>
            </a:r>
          </a:p>
          <a:p>
            <a:pPr marL="662940" lvl="1" indent="-342900" algn="just"/>
            <a:endParaRPr lang="en-US" sz="1800" dirty="0">
              <a:latin typeface="Times New Roman" pitchFamily="18" charset="0"/>
              <a:cs typeface="Times New Roman" pitchFamily="18" charset="0"/>
            </a:endParaRPr>
          </a:p>
          <a:p>
            <a:pPr marL="320040" lvl="1" indent="0" algn="just">
              <a:buNone/>
            </a:pPr>
            <a:endParaRPr lang="en-US" sz="1800" dirty="0">
              <a:latin typeface="Times New Roman" pitchFamily="18" charset="0"/>
              <a:cs typeface="Times New Roman" pitchFamily="18" charset="0"/>
            </a:endParaRPr>
          </a:p>
        </p:txBody>
      </p:sp>
    </p:spTree>
    <p:extLst>
      <p:ext uri="{BB962C8B-B14F-4D97-AF65-F5344CB8AC3E}">
        <p14:creationId xmlns:p14="http://schemas.microsoft.com/office/powerpoint/2010/main" val="18194063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676400" y="228600"/>
            <a:ext cx="8839200" cy="6400800"/>
          </a:xfrm>
        </p:spPr>
        <p:txBody>
          <a:bodyPr>
            <a:normAutofit/>
          </a:bodyPr>
          <a:lstStyle/>
          <a:p>
            <a:r>
              <a:rPr lang="en-US" sz="2000" dirty="0">
                <a:latin typeface="Times New Roman" pitchFamily="18" charset="0"/>
                <a:cs typeface="Times New Roman" pitchFamily="18" charset="0"/>
              </a:rPr>
              <a:t>Example 1: C= A+B, to represent this in RTN </a:t>
            </a:r>
          </a:p>
          <a:p>
            <a:pPr lvl="1"/>
            <a:r>
              <a:rPr lang="en-US" sz="1800" dirty="0">
                <a:latin typeface="Times New Roman" pitchFamily="18" charset="0"/>
                <a:cs typeface="Times New Roman" pitchFamily="18" charset="0"/>
              </a:rPr>
              <a:t>The left hand side contains the destination </a:t>
            </a:r>
          </a:p>
          <a:p>
            <a:pPr lvl="1"/>
            <a:r>
              <a:rPr lang="en-US" sz="1800" dirty="0">
                <a:latin typeface="Times New Roman" pitchFamily="18" charset="0"/>
                <a:cs typeface="Times New Roman" pitchFamily="18" charset="0"/>
              </a:rPr>
              <a:t>The right hand side contains the source.</a:t>
            </a:r>
          </a:p>
          <a:p>
            <a:pPr marL="320040" lvl="1" indent="0">
              <a:buNone/>
            </a:pPr>
            <a:endParaRPr lang="en-US" sz="1800" dirty="0">
              <a:latin typeface="Times New Roman" pitchFamily="18" charset="0"/>
              <a:cs typeface="Times New Roman" pitchFamily="18" charset="0"/>
            </a:endParaRPr>
          </a:p>
          <a:p>
            <a:pPr marL="320040" lvl="1" indent="0">
              <a:buNone/>
            </a:pPr>
            <a:r>
              <a:rPr lang="en-US" sz="1800" dirty="0">
                <a:latin typeface="Times New Roman" pitchFamily="18" charset="0"/>
                <a:cs typeface="Times New Roman" pitchFamily="18" charset="0"/>
              </a:rPr>
              <a:t>		C</a:t>
            </a:r>
            <a:r>
              <a:rPr lang="en-US" sz="1800" dirty="0">
                <a:latin typeface="Times New Roman" pitchFamily="18" charset="0"/>
                <a:cs typeface="Times New Roman" pitchFamily="18" charset="0"/>
                <a:sym typeface="Wingdings" pitchFamily="2" charset="2"/>
              </a:rPr>
              <a:t> [A]+[B]</a:t>
            </a:r>
          </a:p>
          <a:p>
            <a:pPr marL="388620" indent="-342900"/>
            <a:r>
              <a:rPr lang="en-US" sz="2000" dirty="0">
                <a:latin typeface="Times New Roman" pitchFamily="18" charset="0"/>
                <a:cs typeface="Times New Roman" pitchFamily="18" charset="0"/>
              </a:rPr>
              <a:t>Example 2: move A to R0</a:t>
            </a:r>
          </a:p>
          <a:p>
            <a:pPr marL="45720" indent="0">
              <a:buNone/>
            </a:pPr>
            <a:r>
              <a:rPr lang="en-US" sz="2000" dirty="0">
                <a:latin typeface="Times New Roman" pitchFamily="18" charset="0"/>
                <a:cs typeface="Times New Roman" pitchFamily="18" charset="0"/>
              </a:rPr>
              <a:t>		R0</a:t>
            </a:r>
            <a:r>
              <a:rPr lang="en-US" sz="2000" dirty="0">
                <a:latin typeface="Times New Roman" pitchFamily="18" charset="0"/>
                <a:cs typeface="Times New Roman" pitchFamily="18" charset="0"/>
                <a:sym typeface="Wingdings" pitchFamily="2" charset="2"/>
              </a:rPr>
              <a:t>[A]</a:t>
            </a:r>
          </a:p>
          <a:p>
            <a:pPr marL="388620" indent="-342900"/>
            <a:r>
              <a:rPr lang="en-US" sz="2000" dirty="0">
                <a:latin typeface="Times New Roman" pitchFamily="18" charset="0"/>
                <a:cs typeface="Times New Roman" pitchFamily="18" charset="0"/>
                <a:sym typeface="Wingdings" pitchFamily="2" charset="2"/>
              </a:rPr>
              <a:t>Example 3 move contents from R2 to A</a:t>
            </a:r>
          </a:p>
          <a:p>
            <a:pPr marL="45720" indent="0">
              <a:buNone/>
            </a:pPr>
            <a:r>
              <a:rPr lang="en-US" sz="2000" dirty="0">
                <a:latin typeface="Times New Roman" pitchFamily="18" charset="0"/>
                <a:cs typeface="Times New Roman" pitchFamily="18" charset="0"/>
                <a:sym typeface="Wingdings" pitchFamily="2" charset="2"/>
              </a:rPr>
              <a:t>		A[R2]</a:t>
            </a:r>
          </a:p>
          <a:p>
            <a:pPr marL="45720" indent="0">
              <a:buNone/>
            </a:pPr>
            <a:r>
              <a:rPr lang="en-US" sz="2000" b="1" u="sng" dirty="0">
                <a:latin typeface="Times New Roman" pitchFamily="18" charset="0"/>
                <a:cs typeface="Times New Roman" pitchFamily="18" charset="0"/>
                <a:sym typeface="Wingdings" pitchFamily="2" charset="2"/>
              </a:rPr>
              <a:t>Assembly Language Notation:</a:t>
            </a:r>
          </a:p>
          <a:p>
            <a:pPr marL="388620" indent="-342900"/>
            <a:r>
              <a:rPr lang="en-US" sz="2000" dirty="0">
                <a:latin typeface="Times New Roman" pitchFamily="18" charset="0"/>
                <a:cs typeface="Times New Roman" pitchFamily="18" charset="0"/>
                <a:sym typeface="Wingdings" pitchFamily="2" charset="2"/>
              </a:rPr>
              <a:t>Example 1: C=A+B</a:t>
            </a:r>
          </a:p>
          <a:p>
            <a:pPr marL="45720" indent="0">
              <a:buNone/>
            </a:pPr>
            <a:r>
              <a:rPr lang="en-US" sz="2000" dirty="0">
                <a:latin typeface="Times New Roman" pitchFamily="18" charset="0"/>
                <a:cs typeface="Times New Roman" pitchFamily="18" charset="0"/>
                <a:sym typeface="Wingdings" pitchFamily="2" charset="2"/>
              </a:rPr>
              <a:t>		Move A, R1</a:t>
            </a:r>
          </a:p>
          <a:p>
            <a:pPr marL="45720" indent="0">
              <a:buNone/>
            </a:pPr>
            <a:r>
              <a:rPr lang="en-US" sz="2000" dirty="0">
                <a:latin typeface="Times New Roman" pitchFamily="18" charset="0"/>
                <a:cs typeface="Times New Roman" pitchFamily="18" charset="0"/>
                <a:sym typeface="Wingdings" pitchFamily="2" charset="2"/>
              </a:rPr>
              <a:t>		Add B, R1</a:t>
            </a:r>
          </a:p>
          <a:p>
            <a:pPr marL="45720" indent="0">
              <a:buNone/>
            </a:pPr>
            <a:r>
              <a:rPr lang="en-US" sz="2000" dirty="0">
                <a:latin typeface="Times New Roman" pitchFamily="18" charset="0"/>
                <a:cs typeface="Times New Roman" pitchFamily="18" charset="0"/>
                <a:sym typeface="Wingdings" pitchFamily="2" charset="2"/>
              </a:rPr>
              <a:t>		Move R1,C</a:t>
            </a:r>
          </a:p>
        </p:txBody>
      </p:sp>
    </p:spTree>
    <p:extLst>
      <p:ext uri="{BB962C8B-B14F-4D97-AF65-F5344CB8AC3E}">
        <p14:creationId xmlns:p14="http://schemas.microsoft.com/office/powerpoint/2010/main" val="42658709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txBox="1">
            <a:spLocks noGrp="1"/>
          </p:cNvSpPr>
          <p:nvPr>
            <p:ph type="sldNum" sz="quarter" idx="7"/>
          </p:nvPr>
        </p:nvSpPr>
        <p:spPr>
          <a:xfrm>
            <a:off x="8401557"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22</a:t>
            </a:fld>
            <a:endParaRPr dirty="0"/>
          </a:p>
        </p:txBody>
      </p:sp>
      <p:sp>
        <p:nvSpPr>
          <p:cNvPr id="2" name="object 2"/>
          <p:cNvSpPr txBox="1">
            <a:spLocks noGrp="1"/>
          </p:cNvSpPr>
          <p:nvPr>
            <p:ph type="title"/>
          </p:nvPr>
        </p:nvSpPr>
        <p:spPr>
          <a:xfrm>
            <a:off x="2743200" y="461899"/>
            <a:ext cx="6781800" cy="690574"/>
          </a:xfrm>
          <a:prstGeom prst="rect">
            <a:avLst/>
          </a:prstGeom>
        </p:spPr>
        <p:txBody>
          <a:bodyPr vert="horz" wrap="square" lIns="0" tIns="13335" rIns="0" bIns="0" rtlCol="0" anchor="ctr">
            <a:spAutoFit/>
          </a:bodyPr>
          <a:lstStyle/>
          <a:p>
            <a:pPr marL="12700" algn="ctr">
              <a:lnSpc>
                <a:spcPct val="100000"/>
              </a:lnSpc>
              <a:spcBef>
                <a:spcPts val="105"/>
              </a:spcBef>
            </a:pPr>
            <a:r>
              <a:rPr spc="-5" dirty="0"/>
              <a:t>INSTRUCTION</a:t>
            </a:r>
            <a:r>
              <a:rPr spc="-65" dirty="0"/>
              <a:t> </a:t>
            </a:r>
            <a:r>
              <a:rPr spc="-10" dirty="0"/>
              <a:t>TYPES</a:t>
            </a:r>
            <a:endParaRPr dirty="0"/>
          </a:p>
        </p:txBody>
      </p:sp>
      <p:sp>
        <p:nvSpPr>
          <p:cNvPr id="3" name="object 3"/>
          <p:cNvSpPr txBox="1"/>
          <p:nvPr/>
        </p:nvSpPr>
        <p:spPr>
          <a:xfrm>
            <a:off x="2059940" y="1570990"/>
            <a:ext cx="7644130" cy="3713836"/>
          </a:xfrm>
          <a:prstGeom prst="rect">
            <a:avLst/>
          </a:prstGeom>
        </p:spPr>
        <p:txBody>
          <a:bodyPr vert="horz" wrap="square" lIns="0" tIns="58419" rIns="0" bIns="0" rtlCol="0">
            <a:spAutoFit/>
          </a:bodyPr>
          <a:lstStyle/>
          <a:p>
            <a:pPr marL="355600" marR="468630" indent="-342900" algn="just">
              <a:lnSpc>
                <a:spcPts val="2920"/>
              </a:lnSpc>
              <a:spcBef>
                <a:spcPts val="459"/>
              </a:spcBef>
            </a:pPr>
            <a:r>
              <a:rPr sz="2000" b="1" dirty="0">
                <a:latin typeface="Times New Roman" panose="02020603050405020304" pitchFamily="18" charset="0"/>
                <a:cs typeface="Times New Roman" panose="02020603050405020304" pitchFamily="18" charset="0"/>
              </a:rPr>
              <a:t>1. </a:t>
            </a:r>
            <a:r>
              <a:rPr sz="2000" b="1" spc="-10" dirty="0">
                <a:latin typeface="Times New Roman" panose="02020603050405020304" pitchFamily="18" charset="0"/>
                <a:cs typeface="Times New Roman" panose="02020603050405020304" pitchFamily="18" charset="0"/>
              </a:rPr>
              <a:t>According </a:t>
            </a:r>
            <a:r>
              <a:rPr sz="2000" b="1" spc="-15" dirty="0">
                <a:latin typeface="Times New Roman" panose="02020603050405020304" pitchFamily="18" charset="0"/>
                <a:cs typeface="Times New Roman" panose="02020603050405020304" pitchFamily="18" charset="0"/>
              </a:rPr>
              <a:t>to operation</a:t>
            </a:r>
            <a:r>
              <a:rPr sz="2000" spc="-1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based on </a:t>
            </a:r>
            <a:r>
              <a:rPr sz="2000" dirty="0">
                <a:latin typeface="Times New Roman" panose="02020603050405020304" pitchFamily="18" charset="0"/>
                <a:cs typeface="Times New Roman" panose="02020603050405020304" pitchFamily="18" charset="0"/>
              </a:rPr>
              <a:t>the </a:t>
            </a:r>
            <a:r>
              <a:rPr sz="2000" spc="-10" dirty="0">
                <a:latin typeface="Times New Roman" panose="02020603050405020304" pitchFamily="18" charset="0"/>
                <a:cs typeface="Times New Roman" panose="02020603050405020304" pitchFamily="18" charset="0"/>
              </a:rPr>
              <a:t>instruction  operation instruction </a:t>
            </a:r>
            <a:r>
              <a:rPr sz="2000" spc="-5" dirty="0">
                <a:latin typeface="Times New Roman" panose="02020603050405020304" pitchFamily="18" charset="0"/>
                <a:cs typeface="Times New Roman" panose="02020603050405020304" pitchFamily="18" charset="0"/>
              </a:rPr>
              <a:t>set </a:t>
            </a:r>
            <a:r>
              <a:rPr sz="2000" spc="-10" dirty="0">
                <a:latin typeface="Times New Roman" panose="02020603050405020304" pitchFamily="18" charset="0"/>
                <a:cs typeface="Times New Roman" panose="02020603050405020304" pitchFamily="18" charset="0"/>
              </a:rPr>
              <a:t>can </a:t>
            </a:r>
            <a:r>
              <a:rPr sz="2000" spc="-5" dirty="0">
                <a:latin typeface="Times New Roman" panose="02020603050405020304" pitchFamily="18" charset="0"/>
                <a:cs typeface="Times New Roman" panose="02020603050405020304" pitchFamily="18" charset="0"/>
              </a:rPr>
              <a:t>be</a:t>
            </a:r>
            <a:r>
              <a:rPr sz="2000" spc="-30"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differentiated.</a:t>
            </a:r>
            <a:endParaRPr sz="2000" dirty="0">
              <a:latin typeface="Times New Roman" panose="02020603050405020304" pitchFamily="18" charset="0"/>
              <a:cs typeface="Times New Roman" panose="02020603050405020304" pitchFamily="18" charset="0"/>
            </a:endParaRPr>
          </a:p>
          <a:p>
            <a:pPr marL="355600" marR="194945" indent="-342900" algn="just">
              <a:lnSpc>
                <a:spcPts val="2920"/>
              </a:lnSpc>
              <a:spcBef>
                <a:spcPts val="645"/>
              </a:spcBef>
              <a:buFont typeface="Arial"/>
              <a:buChar char="•"/>
              <a:tabLst>
                <a:tab pos="354965" algn="l"/>
                <a:tab pos="355600" algn="l"/>
              </a:tabLst>
            </a:pPr>
            <a:r>
              <a:rPr sz="2000" b="1" spc="-15" dirty="0">
                <a:latin typeface="Times New Roman" panose="02020603050405020304" pitchFamily="18" charset="0"/>
                <a:cs typeface="Times New Roman" panose="02020603050405020304" pitchFamily="18" charset="0"/>
              </a:rPr>
              <a:t>Data </a:t>
            </a:r>
            <a:r>
              <a:rPr sz="2000" b="1" spc="-5" dirty="0">
                <a:latin typeface="Times New Roman" panose="02020603050405020304" pitchFamily="18" charset="0"/>
                <a:cs typeface="Times New Roman" panose="02020603050405020304" pitchFamily="18" charset="0"/>
              </a:rPr>
              <a:t>processing</a:t>
            </a:r>
            <a:r>
              <a:rPr sz="2000" spc="-5" dirty="0">
                <a:latin typeface="Times New Roman" panose="02020603050405020304" pitchFamily="18" charset="0"/>
                <a:cs typeface="Times New Roman" panose="02020603050405020304" pitchFamily="18" charset="0"/>
              </a:rPr>
              <a:t>: arithmetic </a:t>
            </a:r>
            <a:r>
              <a:rPr sz="2000" dirty="0">
                <a:latin typeface="Times New Roman" panose="02020603050405020304" pitchFamily="18" charset="0"/>
                <a:cs typeface="Times New Roman" panose="02020603050405020304" pitchFamily="18" charset="0"/>
              </a:rPr>
              <a:t>and </a:t>
            </a:r>
            <a:r>
              <a:rPr sz="2000" spc="-5" dirty="0">
                <a:latin typeface="Times New Roman" panose="02020603050405020304" pitchFamily="18" charset="0"/>
                <a:cs typeface="Times New Roman" panose="02020603050405020304" pitchFamily="18" charset="0"/>
              </a:rPr>
              <a:t>logical </a:t>
            </a:r>
            <a:r>
              <a:rPr sz="2000" spc="-10" dirty="0">
                <a:latin typeface="Times New Roman" panose="02020603050405020304" pitchFamily="18" charset="0"/>
                <a:cs typeface="Times New Roman" panose="02020603050405020304" pitchFamily="18" charset="0"/>
              </a:rPr>
              <a:t>instruction,  </a:t>
            </a:r>
            <a:r>
              <a:rPr sz="2000" spc="-15" dirty="0">
                <a:latin typeface="Times New Roman" panose="02020603050405020304" pitchFamily="18" charset="0"/>
                <a:cs typeface="Times New Roman" panose="02020603050405020304" pitchFamily="18" charset="0"/>
              </a:rPr>
              <a:t>performs </a:t>
            </a:r>
            <a:r>
              <a:rPr sz="2000" spc="-5" dirty="0">
                <a:latin typeface="Times New Roman" panose="02020603050405020304" pitchFamily="18" charset="0"/>
                <a:cs typeface="Times New Roman" panose="02020603050405020304" pitchFamily="18" charset="0"/>
              </a:rPr>
              <a:t>both arithmetic </a:t>
            </a:r>
            <a:r>
              <a:rPr sz="2000" dirty="0">
                <a:latin typeface="Times New Roman" panose="02020603050405020304" pitchFamily="18" charset="0"/>
                <a:cs typeface="Times New Roman" panose="02020603050405020304" pitchFamily="18" charset="0"/>
              </a:rPr>
              <a:t>and </a:t>
            </a:r>
            <a:r>
              <a:rPr sz="2000" spc="-5" dirty="0">
                <a:latin typeface="Times New Roman" panose="02020603050405020304" pitchFamily="18" charset="0"/>
                <a:cs typeface="Times New Roman" panose="02020603050405020304" pitchFamily="18" charset="0"/>
              </a:rPr>
              <a:t>logical</a:t>
            </a:r>
            <a:r>
              <a:rPr sz="2000" spc="-2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operation.</a:t>
            </a:r>
            <a:endParaRPr sz="2000" dirty="0">
              <a:latin typeface="Times New Roman" panose="02020603050405020304" pitchFamily="18" charset="0"/>
              <a:cs typeface="Times New Roman" panose="02020603050405020304" pitchFamily="18" charset="0"/>
            </a:endParaRPr>
          </a:p>
          <a:p>
            <a:pPr marL="355600" marR="581660" indent="-342900" algn="just">
              <a:lnSpc>
                <a:spcPts val="2920"/>
              </a:lnSpc>
              <a:spcBef>
                <a:spcPts val="640"/>
              </a:spcBef>
              <a:buFont typeface="Arial"/>
              <a:buChar char="•"/>
              <a:tabLst>
                <a:tab pos="354965" algn="l"/>
                <a:tab pos="355600" algn="l"/>
              </a:tabLst>
            </a:pPr>
            <a:r>
              <a:rPr sz="2000" b="1" spc="-15" dirty="0">
                <a:latin typeface="Times New Roman" panose="02020603050405020304" pitchFamily="18" charset="0"/>
                <a:cs typeface="Times New Roman" panose="02020603050405020304" pitchFamily="18" charset="0"/>
              </a:rPr>
              <a:t>Data </a:t>
            </a:r>
            <a:r>
              <a:rPr sz="2000" b="1" spc="-20" dirty="0">
                <a:latin typeface="Times New Roman" panose="02020603050405020304" pitchFamily="18" charset="0"/>
                <a:cs typeface="Times New Roman" panose="02020603050405020304" pitchFamily="18" charset="0"/>
              </a:rPr>
              <a:t>storage</a:t>
            </a:r>
            <a:r>
              <a:rPr sz="2000" spc="-20" dirty="0">
                <a:latin typeface="Times New Roman" panose="02020603050405020304" pitchFamily="18" charset="0"/>
                <a:cs typeface="Times New Roman" panose="02020603050405020304" pitchFamily="18" charset="0"/>
              </a:rPr>
              <a:t>: </a:t>
            </a:r>
            <a:r>
              <a:rPr sz="2000" dirty="0">
                <a:latin typeface="Times New Roman" panose="02020603050405020304" pitchFamily="18" charset="0"/>
                <a:cs typeface="Times New Roman" panose="02020603050405020304" pitchFamily="18" charset="0"/>
              </a:rPr>
              <a:t>memory </a:t>
            </a:r>
            <a:r>
              <a:rPr sz="2000" spc="-10" dirty="0">
                <a:latin typeface="Times New Roman" panose="02020603050405020304" pitchFamily="18" charset="0"/>
                <a:cs typeface="Times New Roman" panose="02020603050405020304" pitchFamily="18" charset="0"/>
              </a:rPr>
              <a:t>instruction, </a:t>
            </a:r>
            <a:r>
              <a:rPr sz="2000" spc="-15" dirty="0">
                <a:latin typeface="Times New Roman" panose="02020603050405020304" pitchFamily="18" charset="0"/>
                <a:cs typeface="Times New Roman" panose="02020603050405020304" pitchFamily="18" charset="0"/>
              </a:rPr>
              <a:t>performs </a:t>
            </a:r>
            <a:r>
              <a:rPr sz="2000" dirty="0">
                <a:latin typeface="Times New Roman" panose="02020603050405020304" pitchFamily="18" charset="0"/>
                <a:cs typeface="Times New Roman" panose="02020603050405020304" pitchFamily="18" charset="0"/>
              </a:rPr>
              <a:t>the  </a:t>
            </a:r>
            <a:r>
              <a:rPr sz="2000" spc="-10" dirty="0">
                <a:latin typeface="Times New Roman" panose="02020603050405020304" pitchFamily="18" charset="0"/>
                <a:cs typeface="Times New Roman" panose="02020603050405020304" pitchFamily="18" charset="0"/>
              </a:rPr>
              <a:t>operation </a:t>
            </a:r>
            <a:r>
              <a:rPr sz="2000" spc="-5" dirty="0">
                <a:latin typeface="Times New Roman" panose="02020603050405020304" pitchFamily="18" charset="0"/>
                <a:cs typeface="Times New Roman" panose="02020603050405020304" pitchFamily="18" charset="0"/>
              </a:rPr>
              <a:t>using</a:t>
            </a:r>
            <a:r>
              <a:rPr sz="2000" spc="-10" dirty="0">
                <a:latin typeface="Times New Roman" panose="02020603050405020304" pitchFamily="18" charset="0"/>
                <a:cs typeface="Times New Roman" panose="02020603050405020304" pitchFamily="18" charset="0"/>
              </a:rPr>
              <a:t> </a:t>
            </a:r>
            <a:r>
              <a:rPr sz="2000" spc="-45" dirty="0">
                <a:latin typeface="Times New Roman" panose="02020603050405020304" pitchFamily="18" charset="0"/>
                <a:cs typeface="Times New Roman" panose="02020603050405020304" pitchFamily="18" charset="0"/>
              </a:rPr>
              <a:t>register.</a:t>
            </a:r>
            <a:r>
              <a:rPr lang="en-US" sz="2000" spc="-45" dirty="0">
                <a:latin typeface="Times New Roman" panose="02020603050405020304" pitchFamily="18" charset="0"/>
                <a:cs typeface="Times New Roman" panose="02020603050405020304" pitchFamily="18" charset="0"/>
              </a:rPr>
              <a:t> </a:t>
            </a:r>
            <a:r>
              <a:rPr sz="2000" spc="-10" dirty="0">
                <a:latin typeface="Times New Roman" panose="02020603050405020304" pitchFamily="18" charset="0"/>
                <a:cs typeface="Times New Roman" panose="02020603050405020304" pitchFamily="18" charset="0"/>
              </a:rPr>
              <a:t>Instruction must </a:t>
            </a:r>
            <a:r>
              <a:rPr sz="2000" spc="-5" dirty="0">
                <a:latin typeface="Times New Roman" panose="02020603050405020304" pitchFamily="18" charset="0"/>
                <a:cs typeface="Times New Roman" panose="02020603050405020304" pitchFamily="18" charset="0"/>
              </a:rPr>
              <a:t>be </a:t>
            </a:r>
            <a:r>
              <a:rPr sz="2000" spc="-20" dirty="0">
                <a:latin typeface="Times New Roman" panose="02020603050405020304" pitchFamily="18" charset="0"/>
                <a:cs typeface="Times New Roman" panose="02020603050405020304" pitchFamily="18" charset="0"/>
              </a:rPr>
              <a:t>transferred </a:t>
            </a:r>
            <a:r>
              <a:rPr sz="2000" spc="-15" dirty="0">
                <a:latin typeface="Times New Roman" panose="02020603050405020304" pitchFamily="18" charset="0"/>
                <a:cs typeface="Times New Roman" panose="02020603050405020304" pitchFamily="18" charset="0"/>
              </a:rPr>
              <a:t>from </a:t>
            </a:r>
            <a:r>
              <a:rPr sz="2000" spc="-5" dirty="0">
                <a:latin typeface="Times New Roman" panose="02020603050405020304" pitchFamily="18" charset="0"/>
                <a:cs typeface="Times New Roman" panose="02020603050405020304" pitchFamily="18" charset="0"/>
              </a:rPr>
              <a:t>CPU </a:t>
            </a:r>
            <a:r>
              <a:rPr sz="2000" spc="-15" dirty="0">
                <a:latin typeface="Times New Roman" panose="02020603050405020304" pitchFamily="18" charset="0"/>
                <a:cs typeface="Times New Roman" panose="02020603050405020304" pitchFamily="18" charset="0"/>
              </a:rPr>
              <a:t>register to  </a:t>
            </a:r>
            <a:r>
              <a:rPr sz="2000" dirty="0">
                <a:latin typeface="Times New Roman" panose="02020603050405020304" pitchFamily="18" charset="0"/>
                <a:cs typeface="Times New Roman" panose="02020603050405020304" pitchFamily="18" charset="0"/>
              </a:rPr>
              <a:t>memory</a:t>
            </a:r>
            <a:r>
              <a:rPr sz="2000" spc="-5" dirty="0">
                <a:latin typeface="Times New Roman" panose="02020603050405020304" pitchFamily="18" charset="0"/>
                <a:cs typeface="Times New Roman" panose="02020603050405020304" pitchFamily="18" charset="0"/>
              </a:rPr>
              <a:t> </a:t>
            </a:r>
            <a:r>
              <a:rPr sz="2000" spc="-45" dirty="0">
                <a:latin typeface="Times New Roman" panose="02020603050405020304" pitchFamily="18" charset="0"/>
                <a:cs typeface="Times New Roman" panose="02020603050405020304" pitchFamily="18" charset="0"/>
              </a:rPr>
              <a:t>register.</a:t>
            </a:r>
            <a:endParaRPr sz="2000" dirty="0">
              <a:latin typeface="Times New Roman" panose="02020603050405020304" pitchFamily="18" charset="0"/>
              <a:cs typeface="Times New Roman" panose="02020603050405020304" pitchFamily="18" charset="0"/>
            </a:endParaRPr>
          </a:p>
          <a:p>
            <a:pPr marL="355600" marR="5080" indent="-342900" algn="just">
              <a:lnSpc>
                <a:spcPts val="2920"/>
              </a:lnSpc>
              <a:spcBef>
                <a:spcPts val="640"/>
              </a:spcBef>
              <a:buFont typeface="Arial"/>
              <a:buChar char="•"/>
              <a:tabLst>
                <a:tab pos="354965" algn="l"/>
                <a:tab pos="355600" algn="l"/>
              </a:tabLst>
            </a:pPr>
            <a:r>
              <a:rPr sz="2000" b="1" spc="-15" dirty="0">
                <a:latin typeface="Times New Roman" panose="02020603050405020304" pitchFamily="18" charset="0"/>
                <a:cs typeface="Times New Roman" panose="02020603050405020304" pitchFamily="18" charset="0"/>
              </a:rPr>
              <a:t>Data movement</a:t>
            </a:r>
            <a:r>
              <a:rPr sz="2000" spc="-15" dirty="0">
                <a:latin typeface="Times New Roman" panose="02020603050405020304" pitchFamily="18" charset="0"/>
                <a:cs typeface="Times New Roman" panose="02020603050405020304" pitchFamily="18" charset="0"/>
              </a:rPr>
              <a:t>: </a:t>
            </a:r>
            <a:r>
              <a:rPr sz="2000" spc="-20" dirty="0">
                <a:latin typeface="Times New Roman" panose="02020603050405020304" pitchFamily="18" charset="0"/>
                <a:cs typeface="Times New Roman" panose="02020603050405020304" pitchFamily="18" charset="0"/>
              </a:rPr>
              <a:t>data </a:t>
            </a:r>
            <a:r>
              <a:rPr sz="2000" spc="-25" dirty="0">
                <a:latin typeface="Times New Roman" panose="02020603050405020304" pitchFamily="18" charset="0"/>
                <a:cs typeface="Times New Roman" panose="02020603050405020304" pitchFamily="18" charset="0"/>
              </a:rPr>
              <a:t>transfer </a:t>
            </a:r>
            <a:r>
              <a:rPr sz="2000" spc="-10" dirty="0">
                <a:latin typeface="Times New Roman" panose="02020603050405020304" pitchFamily="18" charset="0"/>
                <a:cs typeface="Times New Roman" panose="02020603050405020304" pitchFamily="18" charset="0"/>
              </a:rPr>
              <a:t>instruction, </a:t>
            </a:r>
            <a:r>
              <a:rPr sz="2000" spc="-5" dirty="0">
                <a:latin typeface="Times New Roman" panose="02020603050405020304" pitchFamily="18" charset="0"/>
                <a:cs typeface="Times New Roman" panose="02020603050405020304" pitchFamily="18" charset="0"/>
              </a:rPr>
              <a:t>holds </a:t>
            </a:r>
            <a:r>
              <a:rPr sz="2000" dirty="0">
                <a:latin typeface="Times New Roman" panose="02020603050405020304" pitchFamily="18" charset="0"/>
                <a:cs typeface="Times New Roman" panose="02020603050405020304" pitchFamily="18" charset="0"/>
              </a:rPr>
              <a:t>the  </a:t>
            </a:r>
            <a:r>
              <a:rPr sz="2000" spc="-25" dirty="0">
                <a:latin typeface="Times New Roman" panose="02020603050405020304" pitchFamily="18" charset="0"/>
                <a:cs typeface="Times New Roman" panose="02020603050405020304" pitchFamily="18" charset="0"/>
              </a:rPr>
              <a:t>transfer </a:t>
            </a:r>
            <a:r>
              <a:rPr sz="2000" spc="-5" dirty="0">
                <a:latin typeface="Times New Roman" panose="02020603050405020304" pitchFamily="18" charset="0"/>
                <a:cs typeface="Times New Roman" panose="02020603050405020304" pitchFamily="18" charset="0"/>
              </a:rPr>
              <a:t>of </a:t>
            </a:r>
            <a:r>
              <a:rPr sz="2000" spc="-20" dirty="0">
                <a:latin typeface="Times New Roman" panose="02020603050405020304" pitchFamily="18" charset="0"/>
                <a:cs typeface="Times New Roman" panose="02020603050405020304" pitchFamily="18" charset="0"/>
              </a:rPr>
              <a:t>data from </a:t>
            </a:r>
            <a:r>
              <a:rPr sz="2000" spc="-5" dirty="0">
                <a:latin typeface="Times New Roman" panose="02020603050405020304" pitchFamily="18" charset="0"/>
                <a:cs typeface="Times New Roman" panose="02020603050405020304" pitchFamily="18" charset="0"/>
              </a:rPr>
              <a:t>CPU </a:t>
            </a:r>
            <a:r>
              <a:rPr sz="2000" spc="-15" dirty="0">
                <a:latin typeface="Times New Roman" panose="02020603050405020304" pitchFamily="18" charset="0"/>
                <a:cs typeface="Times New Roman" panose="02020603050405020304" pitchFamily="18" charset="0"/>
              </a:rPr>
              <a:t>register </a:t>
            </a:r>
            <a:r>
              <a:rPr sz="2000" dirty="0">
                <a:latin typeface="Times New Roman" panose="02020603050405020304" pitchFamily="18" charset="0"/>
                <a:cs typeface="Times New Roman" panose="02020603050405020304" pitchFamily="18" charset="0"/>
              </a:rPr>
              <a:t>and I/O</a:t>
            </a:r>
            <a:r>
              <a:rPr sz="2000" spc="55" dirty="0">
                <a:latin typeface="Times New Roman" panose="02020603050405020304" pitchFamily="18" charset="0"/>
                <a:cs typeface="Times New Roman" panose="02020603050405020304" pitchFamily="18" charset="0"/>
              </a:rPr>
              <a:t> </a:t>
            </a:r>
            <a:r>
              <a:rPr sz="2000" spc="-5" dirty="0">
                <a:latin typeface="Times New Roman" panose="02020603050405020304" pitchFamily="18" charset="0"/>
                <a:cs typeface="Times New Roman" panose="02020603050405020304" pitchFamily="18" charset="0"/>
              </a:rPr>
              <a:t>devices</a:t>
            </a:r>
            <a:endParaRPr sz="20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8401557"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23</a:t>
            </a:fld>
            <a:endParaRPr dirty="0"/>
          </a:p>
        </p:txBody>
      </p:sp>
      <p:sp>
        <p:nvSpPr>
          <p:cNvPr id="2" name="object 2"/>
          <p:cNvSpPr txBox="1"/>
          <p:nvPr/>
        </p:nvSpPr>
        <p:spPr>
          <a:xfrm>
            <a:off x="2059940" y="838201"/>
            <a:ext cx="8097392" cy="2952115"/>
          </a:xfrm>
          <a:prstGeom prst="rect">
            <a:avLst/>
          </a:prstGeom>
        </p:spPr>
        <p:txBody>
          <a:bodyPr vert="horz" wrap="square" lIns="0" tIns="109855" rIns="0" bIns="0" rtlCol="0">
            <a:spAutoFit/>
          </a:bodyPr>
          <a:lstStyle/>
          <a:p>
            <a:pPr marL="12700" algn="just">
              <a:spcBef>
                <a:spcPts val="865"/>
              </a:spcBef>
              <a:tabLst>
                <a:tab pos="354965" algn="l"/>
                <a:tab pos="355600" algn="l"/>
              </a:tabLst>
            </a:pPr>
            <a:r>
              <a:rPr sz="3200" b="1" spc="-5" dirty="0">
                <a:latin typeface="Carlito"/>
                <a:cs typeface="Carlito"/>
              </a:rPr>
              <a:t>According </a:t>
            </a:r>
            <a:r>
              <a:rPr sz="3200" b="1" spc="-20" dirty="0">
                <a:latin typeface="Carlito"/>
                <a:cs typeface="Carlito"/>
              </a:rPr>
              <a:t>to </a:t>
            </a:r>
            <a:r>
              <a:rPr sz="3200" b="1" dirty="0">
                <a:latin typeface="Carlito"/>
                <a:cs typeface="Carlito"/>
              </a:rPr>
              <a:t>number of</a:t>
            </a:r>
            <a:r>
              <a:rPr sz="3200" b="1" spc="-20" dirty="0">
                <a:latin typeface="Carlito"/>
                <a:cs typeface="Carlito"/>
              </a:rPr>
              <a:t> </a:t>
            </a:r>
            <a:r>
              <a:rPr sz="3200" b="1" spc="-5" dirty="0">
                <a:latin typeface="Carlito"/>
                <a:cs typeface="Carlito"/>
              </a:rPr>
              <a:t>address:</a:t>
            </a:r>
            <a:endParaRPr sz="3200" dirty="0">
              <a:latin typeface="Carlito"/>
              <a:cs typeface="Carlito"/>
            </a:endParaRPr>
          </a:p>
          <a:p>
            <a:pPr marL="544513" marR="5080" indent="-457200">
              <a:lnSpc>
                <a:spcPct val="120000"/>
              </a:lnSpc>
              <a:buFont typeface="Arial" panose="020B0604020202020204" pitchFamily="34" charset="0"/>
              <a:buChar char="•"/>
            </a:pPr>
            <a:r>
              <a:rPr sz="3200" spc="-10" dirty="0">
                <a:latin typeface="Carlito"/>
                <a:cs typeface="Carlito"/>
              </a:rPr>
              <a:t>Three </a:t>
            </a:r>
            <a:r>
              <a:rPr sz="3200" spc="-5" dirty="0">
                <a:latin typeface="Carlito"/>
                <a:cs typeface="Carlito"/>
              </a:rPr>
              <a:t>address instruction  </a:t>
            </a:r>
            <a:endParaRPr lang="en-US" sz="3200" spc="-5" dirty="0">
              <a:latin typeface="Carlito"/>
              <a:cs typeface="Carlito"/>
            </a:endParaRPr>
          </a:p>
          <a:p>
            <a:pPr marL="544513" marR="5080" indent="-457200">
              <a:lnSpc>
                <a:spcPct val="120000"/>
              </a:lnSpc>
              <a:buFont typeface="Arial" panose="020B0604020202020204" pitchFamily="34" charset="0"/>
              <a:buChar char="•"/>
            </a:pPr>
            <a:r>
              <a:rPr sz="3200" spc="-50" dirty="0">
                <a:latin typeface="Carlito"/>
                <a:cs typeface="Carlito"/>
              </a:rPr>
              <a:t>Two </a:t>
            </a:r>
            <a:r>
              <a:rPr sz="3200" spc="-5" dirty="0">
                <a:latin typeface="Carlito"/>
                <a:cs typeface="Carlito"/>
              </a:rPr>
              <a:t>address instruction  </a:t>
            </a:r>
            <a:endParaRPr lang="en-US" sz="3200" spc="-5" dirty="0">
              <a:latin typeface="Carlito"/>
              <a:cs typeface="Carlito"/>
            </a:endParaRPr>
          </a:p>
          <a:p>
            <a:pPr marL="544513" marR="5080" indent="-457200">
              <a:lnSpc>
                <a:spcPct val="120000"/>
              </a:lnSpc>
              <a:buFont typeface="Arial" panose="020B0604020202020204" pitchFamily="34" charset="0"/>
              <a:buChar char="•"/>
            </a:pPr>
            <a:r>
              <a:rPr sz="3200" spc="-5" dirty="0">
                <a:latin typeface="Carlito"/>
                <a:cs typeface="Carlito"/>
              </a:rPr>
              <a:t>One address instruction  </a:t>
            </a:r>
            <a:endParaRPr lang="en-US" sz="3200" spc="-5" dirty="0">
              <a:latin typeface="Carlito"/>
              <a:cs typeface="Carlito"/>
            </a:endParaRPr>
          </a:p>
          <a:p>
            <a:pPr marL="544513" marR="5080" indent="-457200">
              <a:lnSpc>
                <a:spcPct val="120000"/>
              </a:lnSpc>
              <a:buFont typeface="Arial" panose="020B0604020202020204" pitchFamily="34" charset="0"/>
              <a:buChar char="•"/>
            </a:pPr>
            <a:r>
              <a:rPr sz="3200" spc="-25" dirty="0">
                <a:latin typeface="Carlito"/>
                <a:cs typeface="Carlito"/>
              </a:rPr>
              <a:t>Zero </a:t>
            </a:r>
            <a:r>
              <a:rPr sz="3200" spc="-5" dirty="0">
                <a:latin typeface="Carlito"/>
                <a:cs typeface="Carlito"/>
              </a:rPr>
              <a:t>address</a:t>
            </a:r>
            <a:r>
              <a:rPr sz="3200" spc="-15" dirty="0">
                <a:latin typeface="Carlito"/>
                <a:cs typeface="Carlito"/>
              </a:rPr>
              <a:t> </a:t>
            </a:r>
            <a:r>
              <a:rPr sz="3200" spc="-5" dirty="0">
                <a:latin typeface="Carlito"/>
                <a:cs typeface="Carlito"/>
              </a:rPr>
              <a:t>instruction</a:t>
            </a:r>
            <a:endParaRPr sz="3200" dirty="0">
              <a:latin typeface="Carlito"/>
              <a:cs typeface="Carlito"/>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8401557"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24</a:t>
            </a:fld>
            <a:endParaRPr dirty="0"/>
          </a:p>
        </p:txBody>
      </p:sp>
      <p:sp>
        <p:nvSpPr>
          <p:cNvPr id="2" name="object 2"/>
          <p:cNvSpPr txBox="1"/>
          <p:nvPr/>
        </p:nvSpPr>
        <p:spPr>
          <a:xfrm>
            <a:off x="2059940" y="367640"/>
            <a:ext cx="8072120" cy="6943567"/>
          </a:xfrm>
          <a:prstGeom prst="rect">
            <a:avLst/>
          </a:prstGeom>
        </p:spPr>
        <p:txBody>
          <a:bodyPr vert="horz" wrap="square" lIns="0" tIns="109855" rIns="0" bIns="0" rtlCol="0">
            <a:spAutoFit/>
          </a:bodyPr>
          <a:lstStyle/>
          <a:p>
            <a:pPr marL="355600" indent="-342900">
              <a:lnSpc>
                <a:spcPct val="150000"/>
              </a:lnSpc>
              <a:spcBef>
                <a:spcPts val="865"/>
              </a:spcBef>
              <a:buFont typeface="Arial"/>
              <a:buChar char="•"/>
              <a:tabLst>
                <a:tab pos="354965" algn="l"/>
                <a:tab pos="355600" algn="l"/>
              </a:tabLst>
            </a:pPr>
            <a:r>
              <a:rPr sz="3200" b="1" spc="-5" dirty="0">
                <a:latin typeface="Carlito"/>
                <a:cs typeface="Carlito"/>
              </a:rPr>
              <a:t>According </a:t>
            </a:r>
            <a:r>
              <a:rPr sz="3200" b="1" spc="-20" dirty="0">
                <a:latin typeface="Carlito"/>
                <a:cs typeface="Carlito"/>
              </a:rPr>
              <a:t>to </a:t>
            </a:r>
            <a:r>
              <a:rPr sz="3200" b="1" dirty="0">
                <a:latin typeface="Carlito"/>
                <a:cs typeface="Carlito"/>
              </a:rPr>
              <a:t>number of</a:t>
            </a:r>
            <a:r>
              <a:rPr sz="3200" b="1" spc="-20" dirty="0">
                <a:latin typeface="Carlito"/>
                <a:cs typeface="Carlito"/>
              </a:rPr>
              <a:t> </a:t>
            </a:r>
            <a:r>
              <a:rPr sz="3200" b="1" spc="-5" dirty="0">
                <a:latin typeface="Carlito"/>
                <a:cs typeface="Carlito"/>
              </a:rPr>
              <a:t>address:</a:t>
            </a:r>
            <a:endParaRPr sz="3200" dirty="0">
              <a:latin typeface="Carlito"/>
              <a:cs typeface="Carlito"/>
            </a:endParaRPr>
          </a:p>
          <a:p>
            <a:pPr marL="363538" marR="5080" indent="12700" algn="just">
              <a:lnSpc>
                <a:spcPct val="150000"/>
              </a:lnSpc>
            </a:pPr>
            <a:r>
              <a:rPr sz="3200" spc="-10" dirty="0">
                <a:latin typeface="Carlito"/>
                <a:cs typeface="Carlito"/>
              </a:rPr>
              <a:t>Three </a:t>
            </a:r>
            <a:r>
              <a:rPr sz="3200" spc="-5" dirty="0">
                <a:latin typeface="Carlito"/>
                <a:cs typeface="Carlito"/>
              </a:rPr>
              <a:t>address instruction</a:t>
            </a:r>
            <a:endParaRPr lang="en-IN" sz="3200" spc="-5" dirty="0">
              <a:latin typeface="Carlito"/>
              <a:cs typeface="Carlito"/>
            </a:endParaRPr>
          </a:p>
          <a:p>
            <a:pPr marL="706438" marR="5080" indent="-342900" algn="just">
              <a:lnSpc>
                <a:spcPct val="150000"/>
              </a:lnSpc>
              <a:buFont typeface="Arial" panose="020B0604020202020204" pitchFamily="34" charset="0"/>
              <a:buChar char="•"/>
            </a:pPr>
            <a:r>
              <a:rPr lang="en-US" sz="2000" spc="-5" dirty="0">
                <a:latin typeface="Carlito"/>
                <a:cs typeface="Carlito"/>
              </a:rPr>
              <a:t>Three Address instructions :- In these type of instructions, all </a:t>
            </a:r>
            <a:r>
              <a:rPr lang="en-US" sz="2000" b="1" spc="-5" dirty="0">
                <a:latin typeface="Carlito"/>
                <a:cs typeface="Carlito"/>
              </a:rPr>
              <a:t>operand addresses </a:t>
            </a:r>
            <a:r>
              <a:rPr lang="en-US" sz="2000" spc="-5" dirty="0">
                <a:latin typeface="Carlito"/>
                <a:cs typeface="Carlito"/>
              </a:rPr>
              <a:t>are </a:t>
            </a:r>
            <a:r>
              <a:rPr lang="en-US" sz="2000" b="1" spc="-5" dirty="0">
                <a:latin typeface="Carlito"/>
                <a:cs typeface="Carlito"/>
              </a:rPr>
              <a:t>explicitly defined</a:t>
            </a:r>
            <a:r>
              <a:rPr lang="en-US" sz="2000" spc="-5" dirty="0">
                <a:latin typeface="Carlito"/>
                <a:cs typeface="Carlito"/>
              </a:rPr>
              <a:t>. Here the instructions format has </a:t>
            </a:r>
            <a:r>
              <a:rPr lang="en-US" sz="2000" b="1" spc="-5" dirty="0">
                <a:latin typeface="Carlito"/>
                <a:cs typeface="Carlito"/>
              </a:rPr>
              <a:t>three different  address fields specifying</a:t>
            </a:r>
            <a:r>
              <a:rPr lang="en-US" sz="2000" spc="-5" dirty="0">
                <a:latin typeface="Carlito"/>
                <a:cs typeface="Carlito"/>
              </a:rPr>
              <a:t> or </a:t>
            </a:r>
            <a:r>
              <a:rPr lang="en-US" sz="2000" b="1" spc="-5" dirty="0">
                <a:latin typeface="Carlito"/>
                <a:cs typeface="Carlito"/>
              </a:rPr>
              <a:t>memory</a:t>
            </a:r>
            <a:r>
              <a:rPr lang="en-US" sz="2000" spc="-5" dirty="0">
                <a:latin typeface="Carlito"/>
                <a:cs typeface="Carlito"/>
              </a:rPr>
              <a:t> or </a:t>
            </a:r>
            <a:r>
              <a:rPr lang="en-US" sz="2000" b="1" spc="-5" dirty="0">
                <a:latin typeface="Carlito"/>
                <a:cs typeface="Carlito"/>
              </a:rPr>
              <a:t>processor register operand</a:t>
            </a:r>
            <a:r>
              <a:rPr lang="en-US" sz="2000" spc="-5" dirty="0">
                <a:latin typeface="Carlito"/>
                <a:cs typeface="Carlito"/>
              </a:rPr>
              <a:t>.</a:t>
            </a:r>
          </a:p>
          <a:p>
            <a:pPr marL="706438" marR="5080" indent="-342900" algn="just">
              <a:lnSpc>
                <a:spcPct val="150000"/>
              </a:lnSpc>
              <a:buFont typeface="Arial" panose="020B0604020202020204" pitchFamily="34" charset="0"/>
              <a:buChar char="•"/>
            </a:pPr>
            <a:r>
              <a:rPr lang="en-US" sz="2000" spc="-5" dirty="0">
                <a:latin typeface="Carlito"/>
                <a:cs typeface="Carlito"/>
              </a:rPr>
              <a:t>Three-address instruction is a format of machine instruction. It has one opcode and three address fields. One address field is used for destination and two address fields for source.</a:t>
            </a:r>
          </a:p>
          <a:p>
            <a:pPr marL="363538" marR="5080" indent="12700" algn="just">
              <a:lnSpc>
                <a:spcPct val="150000"/>
              </a:lnSpc>
            </a:pPr>
            <a:endParaRPr lang="en-US" sz="2000" spc="-5" dirty="0">
              <a:latin typeface="Carlito"/>
              <a:cs typeface="Carlito"/>
            </a:endParaRPr>
          </a:p>
          <a:p>
            <a:pPr marL="363538" marR="5080" indent="12700" algn="just">
              <a:lnSpc>
                <a:spcPct val="150000"/>
              </a:lnSpc>
            </a:pPr>
            <a:endParaRPr lang="en-US" sz="2000" spc="-5" dirty="0">
              <a:latin typeface="Carlito"/>
              <a:cs typeface="Carlito"/>
            </a:endParaRPr>
          </a:p>
          <a:p>
            <a:pPr marL="363538" marR="5080" indent="12700" algn="just">
              <a:lnSpc>
                <a:spcPct val="150000"/>
              </a:lnSpc>
            </a:pPr>
            <a:r>
              <a:rPr lang="en-US" sz="2000" spc="-5" dirty="0">
                <a:latin typeface="Carlito"/>
                <a:cs typeface="Carlito"/>
              </a:rPr>
              <a:t>Example :- ADD R1,C,B </a:t>
            </a:r>
            <a:endParaRPr lang="en-IN" sz="2000" spc="-5" dirty="0">
              <a:latin typeface="Carlito"/>
              <a:cs typeface="Carlito"/>
            </a:endParaRPr>
          </a:p>
          <a:p>
            <a:pPr marL="2393315" marR="5080" indent="13335">
              <a:lnSpc>
                <a:spcPct val="150000"/>
              </a:lnSpc>
            </a:pPr>
            <a:endParaRPr sz="3200" dirty="0">
              <a:latin typeface="Carlito"/>
              <a:cs typeface="Carlito"/>
            </a:endParaRPr>
          </a:p>
        </p:txBody>
      </p:sp>
      <p:pic>
        <p:nvPicPr>
          <p:cNvPr id="5" name="Picture 4"/>
          <p:cNvPicPr>
            <a:picLocks noChangeAspect="1"/>
          </p:cNvPicPr>
          <p:nvPr/>
        </p:nvPicPr>
        <p:blipFill rotWithShape="1">
          <a:blip r:embed="rId2"/>
          <a:srcRect b="46821"/>
          <a:stretch/>
        </p:blipFill>
        <p:spPr>
          <a:xfrm>
            <a:off x="4191001" y="5181600"/>
            <a:ext cx="6105525" cy="866166"/>
          </a:xfrm>
          <a:prstGeom prst="rect">
            <a:avLst/>
          </a:prstGeom>
        </p:spPr>
      </p:pic>
    </p:spTree>
    <p:extLst>
      <p:ext uri="{BB962C8B-B14F-4D97-AF65-F5344CB8AC3E}">
        <p14:creationId xmlns:p14="http://schemas.microsoft.com/office/powerpoint/2010/main" val="37038606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a:xfrm>
            <a:off x="8401557" y="6464909"/>
            <a:ext cx="231775" cy="177800"/>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25</a:t>
            </a:fld>
            <a:endParaRPr lang="en-IN" dirty="0"/>
          </a:p>
        </p:txBody>
      </p:sp>
      <p:sp>
        <p:nvSpPr>
          <p:cNvPr id="3" name="Rectangle 2"/>
          <p:cNvSpPr/>
          <p:nvPr/>
        </p:nvSpPr>
        <p:spPr>
          <a:xfrm>
            <a:off x="2362200" y="838201"/>
            <a:ext cx="4572000" cy="1200329"/>
          </a:xfrm>
          <a:prstGeom prst="rect">
            <a:avLst/>
          </a:prstGeom>
        </p:spPr>
        <p:txBody>
          <a:bodyPr>
            <a:spAutoFit/>
          </a:bodyPr>
          <a:lstStyle/>
          <a:p>
            <a:r>
              <a:rPr lang="en-US" sz="2400" dirty="0"/>
              <a:t>Example:</a:t>
            </a:r>
          </a:p>
          <a:p>
            <a:endParaRPr lang="en-US" sz="2400" dirty="0"/>
          </a:p>
          <a:p>
            <a:r>
              <a:rPr lang="en-US" sz="2400" dirty="0"/>
              <a:t>X = (A + B) x (C + D) </a:t>
            </a:r>
            <a:endParaRPr lang="en-IN" sz="2400" dirty="0"/>
          </a:p>
        </p:txBody>
      </p:sp>
      <p:sp>
        <p:nvSpPr>
          <p:cNvPr id="4" name="Rectangle 3"/>
          <p:cNvSpPr/>
          <p:nvPr/>
        </p:nvSpPr>
        <p:spPr>
          <a:xfrm>
            <a:off x="2362200" y="2438400"/>
            <a:ext cx="4572000" cy="1107996"/>
          </a:xfrm>
          <a:prstGeom prst="rect">
            <a:avLst/>
          </a:prstGeom>
        </p:spPr>
        <p:txBody>
          <a:bodyPr>
            <a:spAutoFit/>
          </a:bodyPr>
          <a:lstStyle/>
          <a:p>
            <a:r>
              <a:rPr lang="pt-BR" sz="2200" dirty="0"/>
              <a:t>ADD R1, A, B      R1 &lt;- M[A] + M[B]</a:t>
            </a:r>
          </a:p>
          <a:p>
            <a:r>
              <a:rPr lang="pt-BR" sz="2200" dirty="0"/>
              <a:t>ADD R2, C, D      R2 &lt;- M[C] + M[D]</a:t>
            </a:r>
          </a:p>
          <a:p>
            <a:r>
              <a:rPr lang="pt-BR" sz="2200" dirty="0"/>
              <a:t>MUL X, R1, R2     M[X] &lt;- R1 x R2 </a:t>
            </a:r>
            <a:endParaRPr lang="en-IN" sz="2200" dirty="0"/>
          </a:p>
        </p:txBody>
      </p:sp>
    </p:spTree>
    <p:extLst>
      <p:ext uri="{BB962C8B-B14F-4D97-AF65-F5344CB8AC3E}">
        <p14:creationId xmlns:p14="http://schemas.microsoft.com/office/powerpoint/2010/main" val="421738738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8401557"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26</a:t>
            </a:fld>
            <a:endParaRPr dirty="0"/>
          </a:p>
        </p:txBody>
      </p:sp>
      <p:sp>
        <p:nvSpPr>
          <p:cNvPr id="2" name="object 2"/>
          <p:cNvSpPr txBox="1"/>
          <p:nvPr/>
        </p:nvSpPr>
        <p:spPr>
          <a:xfrm>
            <a:off x="2059940" y="367639"/>
            <a:ext cx="8072120" cy="4862998"/>
          </a:xfrm>
          <a:prstGeom prst="rect">
            <a:avLst/>
          </a:prstGeom>
        </p:spPr>
        <p:txBody>
          <a:bodyPr vert="horz" wrap="square" lIns="0" tIns="109855" rIns="0" bIns="0" rtlCol="0">
            <a:spAutoFit/>
          </a:bodyPr>
          <a:lstStyle/>
          <a:p>
            <a:pPr marL="355600" indent="-342900">
              <a:spcBef>
                <a:spcPts val="865"/>
              </a:spcBef>
              <a:buFont typeface="Arial"/>
              <a:buChar char="•"/>
              <a:tabLst>
                <a:tab pos="354965" algn="l"/>
                <a:tab pos="355600" algn="l"/>
              </a:tabLst>
            </a:pPr>
            <a:r>
              <a:rPr sz="3200" b="1" spc="-5" dirty="0">
                <a:latin typeface="Carlito"/>
                <a:cs typeface="Carlito"/>
              </a:rPr>
              <a:t>According </a:t>
            </a:r>
            <a:r>
              <a:rPr sz="3200" b="1" spc="-20" dirty="0">
                <a:latin typeface="Carlito"/>
                <a:cs typeface="Carlito"/>
              </a:rPr>
              <a:t>to </a:t>
            </a:r>
            <a:r>
              <a:rPr sz="3200" b="1" dirty="0">
                <a:latin typeface="Carlito"/>
                <a:cs typeface="Carlito"/>
              </a:rPr>
              <a:t>number of</a:t>
            </a:r>
            <a:r>
              <a:rPr sz="3200" b="1" spc="-20" dirty="0">
                <a:latin typeface="Carlito"/>
                <a:cs typeface="Carlito"/>
              </a:rPr>
              <a:t> </a:t>
            </a:r>
            <a:r>
              <a:rPr sz="3200" b="1" spc="-5" dirty="0">
                <a:latin typeface="Carlito"/>
                <a:cs typeface="Carlito"/>
              </a:rPr>
              <a:t>address:</a:t>
            </a:r>
            <a:endParaRPr sz="3200" dirty="0">
              <a:latin typeface="Carlito"/>
              <a:cs typeface="Carlito"/>
            </a:endParaRPr>
          </a:p>
          <a:p>
            <a:pPr marR="5080" indent="12700">
              <a:lnSpc>
                <a:spcPct val="120000"/>
              </a:lnSpc>
            </a:pPr>
            <a:r>
              <a:rPr sz="3200" spc="-10" dirty="0">
                <a:latin typeface="Carlito"/>
                <a:cs typeface="Carlito"/>
              </a:rPr>
              <a:t>T</a:t>
            </a:r>
            <a:r>
              <a:rPr lang="en-IN" sz="3200" spc="-10" dirty="0">
                <a:latin typeface="Carlito"/>
                <a:cs typeface="Carlito"/>
              </a:rPr>
              <a:t>wo</a:t>
            </a:r>
            <a:r>
              <a:rPr sz="3200" spc="-10" dirty="0">
                <a:latin typeface="Carlito"/>
                <a:cs typeface="Carlito"/>
              </a:rPr>
              <a:t> </a:t>
            </a:r>
            <a:r>
              <a:rPr sz="3200" spc="-5" dirty="0">
                <a:latin typeface="Carlito"/>
                <a:cs typeface="Carlito"/>
              </a:rPr>
              <a:t>address instruction</a:t>
            </a:r>
            <a:endParaRPr lang="en-IN" sz="3200" spc="-5" dirty="0">
              <a:latin typeface="Carlito"/>
              <a:cs typeface="Carlito"/>
            </a:endParaRPr>
          </a:p>
          <a:p>
            <a:pPr marL="430213" marR="5080" indent="-342900" algn="just">
              <a:lnSpc>
                <a:spcPct val="120000"/>
              </a:lnSpc>
              <a:buFont typeface="Arial" panose="020B0604020202020204" pitchFamily="34" charset="0"/>
              <a:buChar char="•"/>
            </a:pPr>
            <a:r>
              <a:rPr lang="en-US" sz="2000" spc="-5" dirty="0">
                <a:latin typeface="Carlito"/>
                <a:cs typeface="Carlito"/>
              </a:rPr>
              <a:t>Two Address instructions :- Here the instruction format has two different address fields, each specifying either a memory or a processor register operand.</a:t>
            </a:r>
          </a:p>
          <a:p>
            <a:pPr marL="430213" marR="5080" indent="-342900" algn="just">
              <a:lnSpc>
                <a:spcPct val="120000"/>
              </a:lnSpc>
              <a:buFont typeface="Arial" panose="020B0604020202020204" pitchFamily="34" charset="0"/>
              <a:buChar char="•"/>
            </a:pPr>
            <a:r>
              <a:rPr lang="en-US" sz="2000" spc="-5" dirty="0">
                <a:latin typeface="Carlito"/>
                <a:cs typeface="Carlito"/>
              </a:rPr>
              <a:t>Two-address instruction is a format of machine instruction. It has one opcode and two address fields. One address field is common and can be used for either destination or source and other address field for source.</a:t>
            </a:r>
          </a:p>
          <a:p>
            <a:pPr marL="430213" marR="5080" indent="-342900">
              <a:lnSpc>
                <a:spcPct val="120000"/>
              </a:lnSpc>
              <a:buFont typeface="Arial" panose="020B0604020202020204" pitchFamily="34" charset="0"/>
              <a:buChar char="•"/>
            </a:pPr>
            <a:endParaRPr lang="en-US" sz="2000" spc="-5" dirty="0">
              <a:latin typeface="Carlito"/>
              <a:cs typeface="Carlito"/>
            </a:endParaRPr>
          </a:p>
          <a:p>
            <a:pPr marL="430213" marR="5080" indent="-342900">
              <a:lnSpc>
                <a:spcPct val="120000"/>
              </a:lnSpc>
              <a:buFont typeface="Arial" panose="020B0604020202020204" pitchFamily="34" charset="0"/>
              <a:buChar char="•"/>
            </a:pPr>
            <a:endParaRPr lang="en-US" sz="2000" spc="-5" dirty="0">
              <a:latin typeface="Carlito"/>
              <a:cs typeface="Carlito"/>
            </a:endParaRPr>
          </a:p>
          <a:p>
            <a:pPr marL="449263" marR="5080" indent="12700">
              <a:lnSpc>
                <a:spcPct val="120000"/>
              </a:lnSpc>
            </a:pPr>
            <a:endParaRPr lang="en-US" sz="2000" spc="-5" dirty="0">
              <a:latin typeface="Carlito"/>
              <a:cs typeface="Carlito"/>
            </a:endParaRPr>
          </a:p>
          <a:p>
            <a:pPr marL="449263" marR="5080" indent="12700">
              <a:lnSpc>
                <a:spcPct val="120000"/>
              </a:lnSpc>
            </a:pPr>
            <a:r>
              <a:rPr lang="en-US" sz="2000" spc="-5" dirty="0">
                <a:latin typeface="Carlito"/>
                <a:cs typeface="Carlito"/>
              </a:rPr>
              <a:t>Example :- ADD X,Y</a:t>
            </a:r>
            <a:endParaRPr sz="3200" dirty="0">
              <a:latin typeface="Carlito"/>
              <a:cs typeface="Carlito"/>
            </a:endParaRPr>
          </a:p>
        </p:txBody>
      </p:sp>
      <p:pic>
        <p:nvPicPr>
          <p:cNvPr id="5" name="Picture 4"/>
          <p:cNvPicPr>
            <a:picLocks noChangeAspect="1"/>
          </p:cNvPicPr>
          <p:nvPr/>
        </p:nvPicPr>
        <p:blipFill rotWithShape="1">
          <a:blip r:embed="rId2"/>
          <a:srcRect b="45322"/>
          <a:stretch/>
        </p:blipFill>
        <p:spPr>
          <a:xfrm>
            <a:off x="3429001" y="4114800"/>
            <a:ext cx="6105525" cy="890588"/>
          </a:xfrm>
          <a:prstGeom prst="rect">
            <a:avLst/>
          </a:prstGeom>
        </p:spPr>
      </p:pic>
    </p:spTree>
    <p:extLst>
      <p:ext uri="{BB962C8B-B14F-4D97-AF65-F5344CB8AC3E}">
        <p14:creationId xmlns:p14="http://schemas.microsoft.com/office/powerpoint/2010/main" val="3860781716"/>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a:xfrm>
            <a:off x="8401557" y="6464909"/>
            <a:ext cx="231775" cy="177800"/>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27</a:t>
            </a:fld>
            <a:endParaRPr lang="en-IN" dirty="0"/>
          </a:p>
        </p:txBody>
      </p:sp>
      <p:sp>
        <p:nvSpPr>
          <p:cNvPr id="3" name="Rectangle 2"/>
          <p:cNvSpPr/>
          <p:nvPr/>
        </p:nvSpPr>
        <p:spPr>
          <a:xfrm>
            <a:off x="2438400" y="533401"/>
            <a:ext cx="2433680" cy="430887"/>
          </a:xfrm>
          <a:prstGeom prst="rect">
            <a:avLst/>
          </a:prstGeom>
        </p:spPr>
        <p:txBody>
          <a:bodyPr wrap="none">
            <a:spAutoFit/>
          </a:bodyPr>
          <a:lstStyle/>
          <a:p>
            <a:r>
              <a:rPr lang="pt-BR" sz="2200" dirty="0"/>
              <a:t>X = (A + B) x (C + D) </a:t>
            </a:r>
            <a:endParaRPr lang="en-IN" sz="2200" dirty="0"/>
          </a:p>
        </p:txBody>
      </p:sp>
      <p:sp>
        <p:nvSpPr>
          <p:cNvPr id="4" name="Rectangle 3"/>
          <p:cNvSpPr/>
          <p:nvPr/>
        </p:nvSpPr>
        <p:spPr>
          <a:xfrm>
            <a:off x="2586080" y="1219200"/>
            <a:ext cx="4572000" cy="1754326"/>
          </a:xfrm>
          <a:prstGeom prst="rect">
            <a:avLst/>
          </a:prstGeom>
        </p:spPr>
        <p:txBody>
          <a:bodyPr>
            <a:spAutoFit/>
          </a:bodyPr>
          <a:lstStyle/>
          <a:p>
            <a:r>
              <a:rPr lang="pt-BR" dirty="0"/>
              <a:t>MOV R1, A      R1 &lt;- M[A]</a:t>
            </a:r>
          </a:p>
          <a:p>
            <a:r>
              <a:rPr lang="pt-BR" dirty="0"/>
              <a:t>ADD R1, B      R1 &lt;- R1 + M[B]</a:t>
            </a:r>
          </a:p>
          <a:p>
            <a:r>
              <a:rPr lang="pt-BR" dirty="0"/>
              <a:t>MOV R2, C      R2 &lt;- M[C]</a:t>
            </a:r>
          </a:p>
          <a:p>
            <a:r>
              <a:rPr lang="pt-BR" dirty="0"/>
              <a:t>ADD R2, D      R2 &lt;- R2 + D</a:t>
            </a:r>
          </a:p>
          <a:p>
            <a:r>
              <a:rPr lang="pt-BR" dirty="0"/>
              <a:t>MUL R1, R2     R1 &lt;- R1 x R2</a:t>
            </a:r>
          </a:p>
          <a:p>
            <a:r>
              <a:rPr lang="pt-BR" dirty="0"/>
              <a:t>MOV X, R1      M[X] &lt;- R1 </a:t>
            </a:r>
            <a:endParaRPr lang="en-IN" dirty="0"/>
          </a:p>
        </p:txBody>
      </p:sp>
    </p:spTree>
    <p:extLst>
      <p:ext uri="{BB962C8B-B14F-4D97-AF65-F5344CB8AC3E}">
        <p14:creationId xmlns:p14="http://schemas.microsoft.com/office/powerpoint/2010/main" val="302671760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object 4"/>
          <p:cNvSpPr txBox="1">
            <a:spLocks noGrp="1"/>
          </p:cNvSpPr>
          <p:nvPr>
            <p:ph type="sldNum" sz="quarter" idx="7"/>
          </p:nvPr>
        </p:nvSpPr>
        <p:spPr>
          <a:xfrm>
            <a:off x="8401557" y="6464909"/>
            <a:ext cx="231775" cy="177800"/>
          </a:xfrm>
          <a:prstGeom prst="rect">
            <a:avLst/>
          </a:prstGeom>
        </p:spPr>
        <p:txBody>
          <a:bodyPr vert="horz" wrap="square" lIns="0" tIns="0" rIns="0" bIns="0" rtlCol="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28</a:t>
            </a:fld>
            <a:endParaRPr dirty="0"/>
          </a:p>
        </p:txBody>
      </p:sp>
      <p:sp>
        <p:nvSpPr>
          <p:cNvPr id="2" name="object 2"/>
          <p:cNvSpPr txBox="1"/>
          <p:nvPr/>
        </p:nvSpPr>
        <p:spPr>
          <a:xfrm>
            <a:off x="2059940" y="367639"/>
            <a:ext cx="8072120" cy="5281574"/>
          </a:xfrm>
          <a:prstGeom prst="rect">
            <a:avLst/>
          </a:prstGeom>
        </p:spPr>
        <p:txBody>
          <a:bodyPr vert="horz" wrap="square" lIns="0" tIns="109855" rIns="0" bIns="0" rtlCol="0">
            <a:spAutoFit/>
          </a:bodyPr>
          <a:lstStyle/>
          <a:p>
            <a:pPr marL="355600" indent="-342900">
              <a:lnSpc>
                <a:spcPct val="150000"/>
              </a:lnSpc>
              <a:spcBef>
                <a:spcPts val="865"/>
              </a:spcBef>
              <a:buFont typeface="Arial"/>
              <a:buChar char="•"/>
              <a:tabLst>
                <a:tab pos="354965" algn="l"/>
                <a:tab pos="355600" algn="l"/>
              </a:tabLst>
            </a:pPr>
            <a:r>
              <a:rPr sz="3200" b="1" spc="-5" dirty="0">
                <a:latin typeface="Carlito"/>
                <a:cs typeface="Carlito"/>
              </a:rPr>
              <a:t>According </a:t>
            </a:r>
            <a:r>
              <a:rPr sz="3200" b="1" spc="-20" dirty="0">
                <a:latin typeface="Carlito"/>
                <a:cs typeface="Carlito"/>
              </a:rPr>
              <a:t>to </a:t>
            </a:r>
            <a:r>
              <a:rPr sz="3200" b="1" dirty="0">
                <a:latin typeface="Carlito"/>
                <a:cs typeface="Carlito"/>
              </a:rPr>
              <a:t>number of</a:t>
            </a:r>
            <a:r>
              <a:rPr sz="3200" b="1" spc="-20" dirty="0">
                <a:latin typeface="Carlito"/>
                <a:cs typeface="Carlito"/>
              </a:rPr>
              <a:t> </a:t>
            </a:r>
            <a:r>
              <a:rPr sz="3200" b="1" spc="-5" dirty="0">
                <a:latin typeface="Carlito"/>
                <a:cs typeface="Carlito"/>
              </a:rPr>
              <a:t>address:</a:t>
            </a:r>
            <a:endParaRPr sz="3200" dirty="0">
              <a:latin typeface="Carlito"/>
              <a:cs typeface="Carlito"/>
            </a:endParaRPr>
          </a:p>
          <a:p>
            <a:pPr marL="87313" marR="5080" indent="12700">
              <a:lnSpc>
                <a:spcPct val="150000"/>
              </a:lnSpc>
            </a:pPr>
            <a:r>
              <a:rPr lang="en-IN" sz="3200" spc="-10" dirty="0">
                <a:latin typeface="Carlito"/>
                <a:cs typeface="Carlito"/>
              </a:rPr>
              <a:t>One </a:t>
            </a:r>
            <a:r>
              <a:rPr sz="3200" spc="-5" dirty="0">
                <a:latin typeface="Carlito"/>
                <a:cs typeface="Carlito"/>
              </a:rPr>
              <a:t>address instruction</a:t>
            </a:r>
            <a:endParaRPr lang="en-IN" sz="3200" spc="-5" dirty="0">
              <a:latin typeface="Carlito"/>
              <a:cs typeface="Carlito"/>
            </a:endParaRPr>
          </a:p>
          <a:p>
            <a:pPr marL="430213" marR="5080" indent="-342900" algn="just">
              <a:lnSpc>
                <a:spcPct val="150000"/>
              </a:lnSpc>
              <a:buFont typeface="Arial" panose="020B0604020202020204" pitchFamily="34" charset="0"/>
              <a:buChar char="•"/>
            </a:pPr>
            <a:r>
              <a:rPr lang="en-US" sz="2000" spc="-5" dirty="0">
                <a:latin typeface="Carlito"/>
                <a:cs typeface="Carlito"/>
              </a:rPr>
              <a:t>One Address Instructions :- Such instruction format has a single </a:t>
            </a:r>
            <a:r>
              <a:rPr lang="en-US" sz="2000" b="1" spc="-5" dirty="0">
                <a:latin typeface="Carlito"/>
                <a:cs typeface="Carlito"/>
              </a:rPr>
              <a:t>explicit address </a:t>
            </a:r>
            <a:r>
              <a:rPr lang="en-US" sz="2000" spc="-5" dirty="0">
                <a:latin typeface="Carlito"/>
                <a:cs typeface="Carlito"/>
              </a:rPr>
              <a:t>field and uses an </a:t>
            </a:r>
            <a:r>
              <a:rPr lang="en-US" sz="2000" b="1" spc="-5" dirty="0">
                <a:latin typeface="Carlito"/>
                <a:cs typeface="Carlito"/>
              </a:rPr>
              <a:t>implied accumulator (AC) </a:t>
            </a:r>
            <a:r>
              <a:rPr lang="en-US" sz="2000" spc="-5" dirty="0">
                <a:latin typeface="Carlito"/>
                <a:cs typeface="Carlito"/>
              </a:rPr>
              <a:t>register for all data manipulation.</a:t>
            </a:r>
          </a:p>
          <a:p>
            <a:pPr marL="430213" marR="5080" indent="-342900" algn="just">
              <a:lnSpc>
                <a:spcPct val="150000"/>
              </a:lnSpc>
              <a:buFont typeface="Arial" panose="020B0604020202020204" pitchFamily="34" charset="0"/>
              <a:buChar char="•"/>
            </a:pPr>
            <a:r>
              <a:rPr lang="en-US" sz="2000" spc="-5" dirty="0">
                <a:latin typeface="Carlito"/>
                <a:cs typeface="Carlito"/>
              </a:rPr>
              <a:t>One-Address instruction is also a format of machine instruction. It has only two fields. One for opcode and other for operand.</a:t>
            </a:r>
          </a:p>
          <a:p>
            <a:pPr marL="430213" marR="5080" indent="-342900">
              <a:lnSpc>
                <a:spcPct val="150000"/>
              </a:lnSpc>
              <a:buFont typeface="Arial" panose="020B0604020202020204" pitchFamily="34" charset="0"/>
              <a:buChar char="•"/>
            </a:pPr>
            <a:endParaRPr lang="en-US" sz="2000" spc="-5" dirty="0">
              <a:latin typeface="Carlito"/>
              <a:cs typeface="Carlito"/>
            </a:endParaRPr>
          </a:p>
          <a:p>
            <a:pPr marL="430213" marR="5080" indent="-342900">
              <a:lnSpc>
                <a:spcPct val="150000"/>
              </a:lnSpc>
              <a:buFont typeface="Arial" panose="020B0604020202020204" pitchFamily="34" charset="0"/>
              <a:buChar char="•"/>
            </a:pPr>
            <a:endParaRPr lang="en-US" sz="2000" spc="-5" dirty="0">
              <a:latin typeface="Carlito"/>
              <a:cs typeface="Carlito"/>
            </a:endParaRPr>
          </a:p>
          <a:p>
            <a:pPr marL="87313" marR="5080" indent="12700">
              <a:lnSpc>
                <a:spcPct val="150000"/>
              </a:lnSpc>
            </a:pPr>
            <a:endParaRPr lang="en-US" sz="2000" spc="-5" dirty="0">
              <a:latin typeface="Carlito"/>
              <a:cs typeface="Carlito"/>
            </a:endParaRPr>
          </a:p>
        </p:txBody>
      </p:sp>
      <p:pic>
        <p:nvPicPr>
          <p:cNvPr id="5" name="Picture 4"/>
          <p:cNvPicPr>
            <a:picLocks noChangeAspect="1"/>
          </p:cNvPicPr>
          <p:nvPr/>
        </p:nvPicPr>
        <p:blipFill rotWithShape="1">
          <a:blip r:embed="rId2"/>
          <a:srcRect b="50000"/>
          <a:stretch/>
        </p:blipFill>
        <p:spPr>
          <a:xfrm>
            <a:off x="2895601" y="4825449"/>
            <a:ext cx="6105525" cy="766763"/>
          </a:xfrm>
          <a:prstGeom prst="rect">
            <a:avLst/>
          </a:prstGeom>
        </p:spPr>
      </p:pic>
    </p:spTree>
    <p:extLst>
      <p:ext uri="{BB962C8B-B14F-4D97-AF65-F5344CB8AC3E}">
        <p14:creationId xmlns:p14="http://schemas.microsoft.com/office/powerpoint/2010/main" val="420030441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7"/>
          </p:nvPr>
        </p:nvSpPr>
        <p:spPr>
          <a:xfrm>
            <a:off x="8401557" y="6464909"/>
            <a:ext cx="231775" cy="177800"/>
          </a:xfrm>
          <a:prstGeom prst="rect">
            <a:avLst/>
          </a:prstGeom>
        </p:spPr>
        <p:txBody>
          <a:bodyPr wrap="square" lIns="0" tIns="0" rIns="0" bIns="0">
            <a:spAutoFit/>
          </a:bodyPr>
          <a:lstStyle>
            <a:defPPr>
              <a:defRPr lang="en-US"/>
            </a:defPPr>
            <a:lvl1pPr marL="0" algn="l" defTabSz="914400" rtl="0" eaLnBrk="1" latinLnBrk="0" hangingPunct="1">
              <a:defRPr sz="1200" b="0" i="0" kern="1200">
                <a:solidFill>
                  <a:srgbClr val="888888"/>
                </a:solidFill>
                <a:latin typeface="Carlito"/>
                <a:ea typeface="+mn-ea"/>
                <a:cs typeface="Carlito"/>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8100">
              <a:lnSpc>
                <a:spcPts val="1240"/>
              </a:lnSpc>
            </a:pPr>
            <a:fld id="{81D60167-4931-47E6-BA6A-407CBD079E47}" type="slidenum">
              <a:rPr lang="en-IN" smtClean="0"/>
              <a:pPr marL="38100">
                <a:lnSpc>
                  <a:spcPts val="1240"/>
                </a:lnSpc>
              </a:pPr>
              <a:t>29</a:t>
            </a:fld>
            <a:endParaRPr lang="en-IN" dirty="0"/>
          </a:p>
        </p:txBody>
      </p:sp>
      <p:sp>
        <p:nvSpPr>
          <p:cNvPr id="3" name="Rectangle 2"/>
          <p:cNvSpPr/>
          <p:nvPr/>
        </p:nvSpPr>
        <p:spPr>
          <a:xfrm>
            <a:off x="2743200" y="609601"/>
            <a:ext cx="2433680" cy="430887"/>
          </a:xfrm>
          <a:prstGeom prst="rect">
            <a:avLst/>
          </a:prstGeom>
        </p:spPr>
        <p:txBody>
          <a:bodyPr wrap="none">
            <a:spAutoFit/>
          </a:bodyPr>
          <a:lstStyle/>
          <a:p>
            <a:r>
              <a:rPr lang="pt-BR" sz="2200" dirty="0"/>
              <a:t>X = (A + B) x (C + D) </a:t>
            </a:r>
            <a:endParaRPr lang="en-IN" sz="2200" dirty="0"/>
          </a:p>
        </p:txBody>
      </p:sp>
      <p:sp>
        <p:nvSpPr>
          <p:cNvPr id="4" name="Rectangle 3"/>
          <p:cNvSpPr/>
          <p:nvPr/>
        </p:nvSpPr>
        <p:spPr>
          <a:xfrm>
            <a:off x="2796537" y="1371601"/>
            <a:ext cx="4572000" cy="2031325"/>
          </a:xfrm>
          <a:prstGeom prst="rect">
            <a:avLst/>
          </a:prstGeom>
        </p:spPr>
        <p:txBody>
          <a:bodyPr>
            <a:spAutoFit/>
          </a:bodyPr>
          <a:lstStyle/>
          <a:p>
            <a:r>
              <a:rPr lang="en-IN" dirty="0"/>
              <a:t>LOAD A      AC &lt;- M[A]</a:t>
            </a:r>
          </a:p>
          <a:p>
            <a:r>
              <a:rPr lang="en-IN" dirty="0"/>
              <a:t>ADD B       AC &lt;- AC + M[B]</a:t>
            </a:r>
          </a:p>
          <a:p>
            <a:r>
              <a:rPr lang="en-IN" dirty="0"/>
              <a:t>STORE T     M[T] &lt;- AC</a:t>
            </a:r>
          </a:p>
          <a:p>
            <a:r>
              <a:rPr lang="en-IN" dirty="0"/>
              <a:t>LOAD C      AC &lt;- M[C]</a:t>
            </a:r>
          </a:p>
          <a:p>
            <a:r>
              <a:rPr lang="en-IN" dirty="0"/>
              <a:t>ADD D       AC &lt;- AC + M[D]</a:t>
            </a:r>
          </a:p>
          <a:p>
            <a:r>
              <a:rPr lang="en-IN" dirty="0"/>
              <a:t>MUL T       AC &lt;- AC x M[T]</a:t>
            </a:r>
          </a:p>
          <a:p>
            <a:r>
              <a:rPr lang="en-IN" dirty="0"/>
              <a:t>STORE X     M[X] &lt;- AC </a:t>
            </a:r>
          </a:p>
        </p:txBody>
      </p:sp>
    </p:spTree>
    <p:extLst>
      <p:ext uri="{BB962C8B-B14F-4D97-AF65-F5344CB8AC3E}">
        <p14:creationId xmlns:p14="http://schemas.microsoft.com/office/powerpoint/2010/main" val="260878972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981200" y="304800"/>
            <a:ext cx="8229600" cy="6324600"/>
          </a:xfrm>
        </p:spPr>
        <p:txBody>
          <a:bodyPr>
            <a:normAutofit/>
          </a:bodyPr>
          <a:lstStyle/>
          <a:p>
            <a:pPr algn="just"/>
            <a:r>
              <a:rPr lang="en-US" sz="2000" dirty="0">
                <a:latin typeface="Times New Roman" pitchFamily="18" charset="0"/>
                <a:cs typeface="Times New Roman" pitchFamily="18" charset="0"/>
              </a:rPr>
              <a:t>The information handled by the computer are categorized as either instructions and data.</a:t>
            </a:r>
          </a:p>
          <a:p>
            <a:pPr algn="just"/>
            <a:r>
              <a:rPr lang="en-US" sz="2000" dirty="0">
                <a:latin typeface="Times New Roman" pitchFamily="18" charset="0"/>
                <a:cs typeface="Times New Roman" pitchFamily="18" charset="0"/>
              </a:rPr>
              <a:t>Instructions or machine instructions, are explicit commands which,</a:t>
            </a:r>
          </a:p>
          <a:p>
            <a:pPr lvl="1" algn="just"/>
            <a:r>
              <a:rPr lang="en-US" sz="2000" dirty="0">
                <a:latin typeface="Times New Roman" pitchFamily="18" charset="0"/>
                <a:cs typeface="Times New Roman" pitchFamily="18" charset="0"/>
              </a:rPr>
              <a:t>helps in the transfer of information within the computer as well as between the computer and its I/O device.</a:t>
            </a:r>
          </a:p>
          <a:p>
            <a:pPr lvl="1" algn="just"/>
            <a:r>
              <a:rPr lang="en-US" sz="2000" dirty="0">
                <a:latin typeface="Times New Roman" pitchFamily="18" charset="0"/>
                <a:cs typeface="Times New Roman" pitchFamily="18" charset="0"/>
              </a:rPr>
              <a:t>specify the arithmetic and logic operations to be performed.</a:t>
            </a:r>
          </a:p>
          <a:p>
            <a:pPr algn="just"/>
            <a:r>
              <a:rPr lang="en-US" sz="2000" dirty="0">
                <a:latin typeface="Times New Roman" pitchFamily="18" charset="0"/>
                <a:cs typeface="Times New Roman" pitchFamily="18" charset="0"/>
              </a:rPr>
              <a:t>The list of instructions that performs the task is called a program and it is stored in the memory.</a:t>
            </a:r>
          </a:p>
          <a:p>
            <a:pPr marL="0" indent="0" algn="just">
              <a:buNone/>
            </a:pPr>
            <a:r>
              <a:rPr lang="en-US" sz="2000" b="1" dirty="0">
                <a:latin typeface="Times New Roman" pitchFamily="18" charset="0"/>
                <a:cs typeface="Times New Roman" pitchFamily="18" charset="0"/>
              </a:rPr>
              <a:t>Input Unit:</a:t>
            </a:r>
          </a:p>
          <a:p>
            <a:pPr algn="just"/>
            <a:r>
              <a:rPr lang="en-US" sz="2000" dirty="0">
                <a:latin typeface="Times New Roman" pitchFamily="18" charset="0"/>
                <a:cs typeface="Times New Roman" pitchFamily="18" charset="0"/>
              </a:rPr>
              <a:t>Computer accepts the information through input unit. The most commonly used input device is keyboard. Whenever a key is pressed, the corresponding letter or digit is automatically translated into its corresponding  binary code and transmitted over a cable to memory or processor. </a:t>
            </a:r>
          </a:p>
          <a:p>
            <a:pPr algn="just"/>
            <a:r>
              <a:rPr lang="en-US" sz="2000" dirty="0">
                <a:latin typeface="Times New Roman" pitchFamily="18" charset="0"/>
                <a:cs typeface="Times New Roman" pitchFamily="18" charset="0"/>
              </a:rPr>
              <a:t>Many other kind of input devices such as joysticks, trackballs, mouse and microphone. </a:t>
            </a:r>
          </a:p>
          <a:p>
            <a:pPr algn="just"/>
            <a:endParaRPr lang="en-US"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542932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438400" y="76200"/>
            <a:ext cx="7772400" cy="1143000"/>
          </a:xfrm>
        </p:spPr>
        <p:txBody>
          <a:bodyPr>
            <a:noAutofit/>
          </a:bodyPr>
          <a:lstStyle/>
          <a:p>
            <a:pPr algn="ctr"/>
            <a:r>
              <a:rPr lang="en-US" b="1" dirty="0">
                <a:latin typeface="Times New Roman" pitchFamily="18" charset="0"/>
                <a:cs typeface="Times New Roman" pitchFamily="18" charset="0"/>
              </a:rPr>
              <a:t>Instruction Execution and Straight Line Sequencing</a:t>
            </a:r>
            <a:endParaRPr lang="en-IN" b="1" dirty="0">
              <a:latin typeface="Times New Roman" pitchFamily="18" charset="0"/>
              <a:cs typeface="Times New Roman" pitchFamily="18" charset="0"/>
            </a:endParaRPr>
          </a:p>
        </p:txBody>
      </p:sp>
      <p:sp>
        <p:nvSpPr>
          <p:cNvPr id="4" name="Content Placeholder 3"/>
          <p:cNvSpPr>
            <a:spLocks noGrp="1"/>
          </p:cNvSpPr>
          <p:nvPr>
            <p:ph sz="quarter" idx="1"/>
          </p:nvPr>
        </p:nvSpPr>
        <p:spPr>
          <a:xfrm>
            <a:off x="1752600" y="1143000"/>
            <a:ext cx="8763000" cy="5410200"/>
          </a:xfrm>
        </p:spPr>
        <p:txBody>
          <a:bodyPr>
            <a:normAutofit/>
          </a:bodyPr>
          <a:lstStyle/>
          <a:p>
            <a:pPr algn="just"/>
            <a:r>
              <a:rPr lang="en-US" sz="2000" dirty="0">
                <a:latin typeface="Times New Roman" pitchFamily="18" charset="0"/>
                <a:cs typeface="Times New Roman" pitchFamily="18" charset="0"/>
              </a:rPr>
              <a:t>The program counter holds the instructions to be executed next. To begin the execution, the address of the first instructions must be placed into the PC. </a:t>
            </a:r>
          </a:p>
          <a:p>
            <a:pPr algn="just"/>
            <a:r>
              <a:rPr lang="en-US" sz="2000" dirty="0">
                <a:latin typeface="Times New Roman" pitchFamily="18" charset="0"/>
                <a:cs typeface="Times New Roman" pitchFamily="18" charset="0"/>
              </a:rPr>
              <a:t> Then the processor control circuits use the information in the PC to fetch and execute the instruction one at a time in the order of increasing addresses. This is called </a:t>
            </a:r>
            <a:r>
              <a:rPr lang="en-US" sz="2000" b="1" dirty="0">
                <a:latin typeface="Times New Roman" pitchFamily="18" charset="0"/>
                <a:cs typeface="Times New Roman" pitchFamily="18" charset="0"/>
              </a:rPr>
              <a:t>straight line sequencing</a:t>
            </a:r>
            <a:r>
              <a:rPr lang="en-US" sz="2000" dirty="0">
                <a:latin typeface="Times New Roman" pitchFamily="18" charset="0"/>
                <a:cs typeface="Times New Roman" pitchFamily="18" charset="0"/>
              </a:rPr>
              <a:t>.</a:t>
            </a:r>
          </a:p>
          <a:p>
            <a:pPr algn="just"/>
            <a:endParaRPr lang="en-IN" sz="2000" dirty="0">
              <a:latin typeface="Times New Roman" pitchFamily="18" charset="0"/>
              <a:cs typeface="Times New Roman" pitchFamily="18" charset="0"/>
            </a:endParaRP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838575" y="3124200"/>
            <a:ext cx="4514850" cy="348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96313292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600200" y="228600"/>
            <a:ext cx="8991600" cy="6248400"/>
          </a:xfrm>
        </p:spPr>
        <p:txBody>
          <a:bodyPr>
            <a:normAutofit/>
          </a:bodyPr>
          <a:lstStyle/>
          <a:p>
            <a:pPr algn="just"/>
            <a:r>
              <a:rPr lang="en-US" sz="2000" dirty="0">
                <a:latin typeface="Times New Roman" pitchFamily="18" charset="0"/>
                <a:cs typeface="Times New Roman" pitchFamily="18" charset="0"/>
              </a:rPr>
              <a:t>Executing an instruction is a two-phase procedure. The first phase is called </a:t>
            </a:r>
            <a:r>
              <a:rPr lang="en-US" sz="2000" b="1" dirty="0">
                <a:latin typeface="Times New Roman" pitchFamily="18" charset="0"/>
                <a:cs typeface="Times New Roman" pitchFamily="18" charset="0"/>
              </a:rPr>
              <a:t>instruction fetch- </a:t>
            </a:r>
            <a:r>
              <a:rPr lang="en-US" sz="2000" dirty="0">
                <a:latin typeface="Times New Roman" pitchFamily="18" charset="0"/>
                <a:cs typeface="Times New Roman" pitchFamily="18" charset="0"/>
              </a:rPr>
              <a:t>instruction is fetched from the memory location using the address in the PC.</a:t>
            </a:r>
          </a:p>
          <a:p>
            <a:pPr algn="just"/>
            <a:r>
              <a:rPr lang="en-US" sz="2000" dirty="0">
                <a:latin typeface="Times New Roman" pitchFamily="18" charset="0"/>
                <a:cs typeface="Times New Roman" pitchFamily="18" charset="0"/>
              </a:rPr>
              <a:t>After fetching the instructions it is placed in the Instruction Register (IR). </a:t>
            </a:r>
          </a:p>
          <a:p>
            <a:pPr algn="just"/>
            <a:r>
              <a:rPr lang="en-US" sz="2000" dirty="0">
                <a:latin typeface="Times New Roman" pitchFamily="18" charset="0"/>
                <a:cs typeface="Times New Roman" pitchFamily="18" charset="0"/>
              </a:rPr>
              <a:t>The second phase is called </a:t>
            </a:r>
            <a:r>
              <a:rPr lang="en-US" sz="2000" b="1" dirty="0">
                <a:latin typeface="Times New Roman" pitchFamily="18" charset="0"/>
                <a:cs typeface="Times New Roman" pitchFamily="18" charset="0"/>
              </a:rPr>
              <a:t>instruction execution. </a:t>
            </a:r>
            <a:r>
              <a:rPr lang="en-US" sz="2000" dirty="0">
                <a:latin typeface="Times New Roman" pitchFamily="18" charset="0"/>
                <a:cs typeface="Times New Roman" pitchFamily="18" charset="0"/>
              </a:rPr>
              <a:t>The instruction in the IR is examined to determine which operation is to be performed. The specified operation is then performed by the processor. This includes fetching operand from the memory or processor registers, performing ALU operations and storing the result in the destination. </a:t>
            </a:r>
            <a:endParaRPr lang="en-IN" sz="2000" dirty="0">
              <a:latin typeface="Times New Roman" pitchFamily="18" charset="0"/>
              <a:cs typeface="Times New Roman" pitchFamily="18" charset="0"/>
            </a:endParaRPr>
          </a:p>
          <a:p>
            <a:pPr marL="0" indent="0" algn="just">
              <a:buNone/>
            </a:pPr>
            <a:r>
              <a:rPr lang="en-US" sz="2000" b="1" u="sng" dirty="0">
                <a:latin typeface="Times New Roman" pitchFamily="18" charset="0"/>
                <a:cs typeface="Times New Roman" pitchFamily="18" charset="0"/>
              </a:rPr>
              <a:t>Branching: </a:t>
            </a:r>
          </a:p>
          <a:p>
            <a:pPr algn="just"/>
            <a:r>
              <a:rPr lang="en-US" sz="2000" dirty="0">
                <a:latin typeface="Times New Roman" pitchFamily="18" charset="0"/>
                <a:cs typeface="Times New Roman" pitchFamily="18" charset="0"/>
              </a:rPr>
              <a:t>Lets consider the task of adding a list of n numbers. The addresses of the memory location containing the n numbers are represented as NUM1, NUM2,….</a:t>
            </a:r>
            <a:r>
              <a:rPr lang="en-US" sz="2000" dirty="0" err="1">
                <a:latin typeface="Times New Roman" pitchFamily="18" charset="0"/>
                <a:cs typeface="Times New Roman" pitchFamily="18" charset="0"/>
              </a:rPr>
              <a:t>NUMn</a:t>
            </a:r>
            <a:r>
              <a:rPr lang="en-US" sz="2000" dirty="0">
                <a:latin typeface="Times New Roman" pitchFamily="18" charset="0"/>
                <a:cs typeface="Times New Roman" pitchFamily="18" charset="0"/>
              </a:rPr>
              <a:t> and a separate Add instruction is used to add each number to the contents of register R0.</a:t>
            </a:r>
          </a:p>
          <a:p>
            <a:pPr algn="just"/>
            <a:r>
              <a:rPr lang="en-US" sz="2000" dirty="0">
                <a:latin typeface="Times New Roman" pitchFamily="18" charset="0"/>
                <a:cs typeface="Times New Roman" pitchFamily="18" charset="0"/>
              </a:rPr>
              <a:t>Finally, after adding all the numbers, the result is placed in the memory location SUM.</a:t>
            </a: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21327189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57600" y="-27822"/>
            <a:ext cx="4648200" cy="6352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96439231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600200" y="381000"/>
            <a:ext cx="8991600" cy="6172200"/>
          </a:xfrm>
        </p:spPr>
        <p:txBody>
          <a:bodyPr>
            <a:normAutofit/>
          </a:bodyPr>
          <a:lstStyle/>
          <a:p>
            <a:pPr algn="just"/>
            <a:r>
              <a:rPr lang="en-US" sz="2000" dirty="0">
                <a:latin typeface="Times New Roman" pitchFamily="18" charset="0"/>
                <a:cs typeface="Times New Roman" pitchFamily="18" charset="0"/>
              </a:rPr>
              <a:t>Instead of adding long list of Add instructions, it is possible to place a single Add instruction in a program loop. The loop is a straight line sequence of instructions executed as many times as needed. </a:t>
            </a:r>
          </a:p>
          <a:p>
            <a:pPr algn="just"/>
            <a:r>
              <a:rPr lang="en-US" sz="2000" dirty="0">
                <a:latin typeface="Times New Roman" pitchFamily="18" charset="0"/>
                <a:cs typeface="Times New Roman" pitchFamily="18" charset="0"/>
              </a:rPr>
              <a:t>It starts at the location LOOP and ends at the instruction Branch&gt;0. During each pass through the loop, address of the next list entry is determined and it is added to R0. </a:t>
            </a:r>
            <a:endParaRPr lang="en-IN" sz="20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191000" y="2133600"/>
            <a:ext cx="3505200" cy="4419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052216426"/>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152400"/>
            <a:ext cx="7772400" cy="1143000"/>
          </a:xfrm>
        </p:spPr>
        <p:txBody>
          <a:bodyPr/>
          <a:lstStyle/>
          <a:p>
            <a:pPr algn="ctr"/>
            <a:r>
              <a:rPr lang="en-US" b="1" dirty="0">
                <a:latin typeface="Times New Roman" pitchFamily="18" charset="0"/>
                <a:cs typeface="Times New Roman" pitchFamily="18" charset="0"/>
              </a:rPr>
              <a:t>Addressing Modes</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752600" y="990600"/>
            <a:ext cx="8839200" cy="5791200"/>
          </a:xfrm>
        </p:spPr>
        <p:txBody>
          <a:bodyPr>
            <a:normAutofit/>
          </a:bodyPr>
          <a:lstStyle/>
          <a:p>
            <a:pPr algn="just"/>
            <a:r>
              <a:rPr lang="en-US" sz="2000" dirty="0">
                <a:latin typeface="Times New Roman" pitchFamily="18" charset="0"/>
                <a:cs typeface="Times New Roman" pitchFamily="18" charset="0"/>
              </a:rPr>
              <a:t>The different ways in which the location of an operand is specified in an instruction are referred to as addressing modes.</a:t>
            </a:r>
          </a:p>
          <a:p>
            <a:pPr algn="just"/>
            <a:r>
              <a:rPr lang="en-US" sz="2000" dirty="0">
                <a:latin typeface="Times New Roman" pitchFamily="18" charset="0"/>
                <a:cs typeface="Times New Roman" pitchFamily="18" charset="0"/>
              </a:rPr>
              <a:t>Different types of addressing modes:</a:t>
            </a:r>
          </a:p>
          <a:p>
            <a:pPr lvl="1" algn="just"/>
            <a:r>
              <a:rPr lang="en-US" sz="1800" dirty="0">
                <a:latin typeface="Times New Roman" pitchFamily="18" charset="0"/>
                <a:cs typeface="Times New Roman" pitchFamily="18" charset="0"/>
              </a:rPr>
              <a:t>Register mode</a:t>
            </a:r>
          </a:p>
          <a:p>
            <a:pPr lvl="1" algn="just"/>
            <a:r>
              <a:rPr lang="en-US" sz="1800" dirty="0">
                <a:latin typeface="Times New Roman" pitchFamily="18" charset="0"/>
                <a:cs typeface="Times New Roman" pitchFamily="18" charset="0"/>
              </a:rPr>
              <a:t>Absolute mode</a:t>
            </a:r>
          </a:p>
          <a:p>
            <a:pPr lvl="1" algn="just"/>
            <a:r>
              <a:rPr lang="en-US" sz="1800" dirty="0">
                <a:latin typeface="Times New Roman" pitchFamily="18" charset="0"/>
                <a:cs typeface="Times New Roman" pitchFamily="18" charset="0"/>
              </a:rPr>
              <a:t>Immediate mode</a:t>
            </a:r>
          </a:p>
          <a:p>
            <a:pPr lvl="1" algn="just"/>
            <a:r>
              <a:rPr lang="en-US" sz="1800" dirty="0">
                <a:latin typeface="Times New Roman" pitchFamily="18" charset="0"/>
                <a:cs typeface="Times New Roman" pitchFamily="18" charset="0"/>
              </a:rPr>
              <a:t>Indirect mode</a:t>
            </a:r>
          </a:p>
          <a:p>
            <a:pPr lvl="1" algn="just"/>
            <a:r>
              <a:rPr lang="en-US" sz="1800" dirty="0">
                <a:latin typeface="Times New Roman" pitchFamily="18" charset="0"/>
                <a:cs typeface="Times New Roman" pitchFamily="18" charset="0"/>
              </a:rPr>
              <a:t>Index mode</a:t>
            </a:r>
          </a:p>
          <a:p>
            <a:pPr lvl="1" algn="just"/>
            <a:r>
              <a:rPr lang="en-US" sz="1800" dirty="0">
                <a:latin typeface="Times New Roman" pitchFamily="18" charset="0"/>
                <a:cs typeface="Times New Roman" pitchFamily="18" charset="0"/>
              </a:rPr>
              <a:t>Relative mode</a:t>
            </a:r>
          </a:p>
          <a:p>
            <a:pPr lvl="1" algn="just"/>
            <a:r>
              <a:rPr lang="en-US" sz="1800" dirty="0">
                <a:latin typeface="Times New Roman" pitchFamily="18" charset="0"/>
                <a:cs typeface="Times New Roman" pitchFamily="18" charset="0"/>
              </a:rPr>
              <a:t>Auto increment mode</a:t>
            </a:r>
          </a:p>
          <a:p>
            <a:pPr lvl="1" algn="just"/>
            <a:r>
              <a:rPr lang="en-US" sz="1800" dirty="0">
                <a:latin typeface="Times New Roman" pitchFamily="18" charset="0"/>
                <a:cs typeface="Times New Roman" pitchFamily="18" charset="0"/>
              </a:rPr>
              <a:t>Auto decrement mode</a:t>
            </a:r>
          </a:p>
          <a:p>
            <a:pPr marL="388620" indent="-342900" algn="just"/>
            <a:r>
              <a:rPr lang="en-US" sz="2000" b="1" dirty="0">
                <a:latin typeface="Times New Roman" pitchFamily="18" charset="0"/>
                <a:cs typeface="Times New Roman" pitchFamily="18" charset="0"/>
              </a:rPr>
              <a:t>Register mode: </a:t>
            </a:r>
            <a:r>
              <a:rPr lang="en-US" sz="2000" dirty="0">
                <a:latin typeface="Times New Roman" pitchFamily="18" charset="0"/>
                <a:cs typeface="Times New Roman" pitchFamily="18" charset="0"/>
              </a:rPr>
              <a:t>the operand is the contents of a processor register, the name of the register is given in the instruction.</a:t>
            </a:r>
          </a:p>
          <a:p>
            <a:pPr marL="45720" indent="0" algn="just">
              <a:buNone/>
            </a:pP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Move R1,R2</a:t>
            </a:r>
          </a:p>
          <a:p>
            <a:pPr marL="388620" indent="-342900" algn="just"/>
            <a:r>
              <a:rPr lang="en-US" sz="2000" b="1" dirty="0">
                <a:latin typeface="Times New Roman" pitchFamily="18" charset="0"/>
                <a:cs typeface="Times New Roman" pitchFamily="18" charset="0"/>
              </a:rPr>
              <a:t>Absolute (direct) mode: </a:t>
            </a:r>
            <a:r>
              <a:rPr lang="en-US" sz="2000" dirty="0">
                <a:latin typeface="Times New Roman" pitchFamily="18" charset="0"/>
                <a:cs typeface="Times New Roman" pitchFamily="18" charset="0"/>
              </a:rPr>
              <a:t>the operand is in the memory location, the address of this location is given explicitly in the instruction.</a:t>
            </a:r>
          </a:p>
          <a:p>
            <a:pPr marL="45720" indent="0" algn="just">
              <a:buNone/>
            </a:pPr>
            <a:r>
              <a:rPr lang="en-US" sz="2000" b="1" dirty="0">
                <a:latin typeface="Times New Roman" pitchFamily="18" charset="0"/>
                <a:cs typeface="Times New Roman" pitchFamily="18" charset="0"/>
              </a:rPr>
              <a:t>			Move LOCA, R2</a:t>
            </a:r>
            <a:endParaRPr lang="en-US" sz="1400" b="1" dirty="0">
              <a:latin typeface="Times New Roman" pitchFamily="18" charset="0"/>
              <a:cs typeface="Times New Roman" pitchFamily="18" charset="0"/>
            </a:endParaRPr>
          </a:p>
          <a:p>
            <a:pPr marL="388620" indent="-342900" algn="just"/>
            <a:endParaRPr lang="en-US" sz="2000" b="1" dirty="0">
              <a:latin typeface="Times New Roman" pitchFamily="18" charset="0"/>
              <a:cs typeface="Times New Roman" pitchFamily="18" charset="0"/>
            </a:endParaRPr>
          </a:p>
          <a:p>
            <a:pPr marL="388620" indent="-342900" algn="just"/>
            <a:endParaRPr lang="en-US" sz="2000" b="1" dirty="0">
              <a:latin typeface="Times New Roman" pitchFamily="18" charset="0"/>
              <a:cs typeface="Times New Roman" pitchFamily="18" charset="0"/>
            </a:endParaRPr>
          </a:p>
        </p:txBody>
      </p:sp>
    </p:spTree>
    <p:extLst>
      <p:ext uri="{BB962C8B-B14F-4D97-AF65-F5344CB8AC3E}">
        <p14:creationId xmlns:p14="http://schemas.microsoft.com/office/powerpoint/2010/main" val="68970982"/>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676400" y="304800"/>
            <a:ext cx="8763000" cy="6248400"/>
          </a:xfrm>
        </p:spPr>
        <p:txBody>
          <a:bodyPr>
            <a:normAutofit/>
          </a:bodyPr>
          <a:lstStyle/>
          <a:p>
            <a:pPr algn="just"/>
            <a:r>
              <a:rPr lang="en-US" sz="2000" b="1" dirty="0">
                <a:latin typeface="Times New Roman" pitchFamily="18" charset="0"/>
                <a:cs typeface="Times New Roman" pitchFamily="18" charset="0"/>
              </a:rPr>
              <a:t>Immediate mode: </a:t>
            </a:r>
            <a:r>
              <a:rPr lang="en-US" sz="2000" dirty="0">
                <a:latin typeface="Times New Roman" pitchFamily="18" charset="0"/>
                <a:cs typeface="Times New Roman" pitchFamily="18" charset="0"/>
              </a:rPr>
              <a:t>the operand is given explicitly in the instruction.</a:t>
            </a:r>
          </a:p>
          <a:p>
            <a:pPr marL="0" indent="0" algn="just">
              <a:buNone/>
            </a:pPr>
            <a:r>
              <a:rPr lang="en-US" sz="2000" dirty="0">
                <a:latin typeface="Times New Roman" pitchFamily="18" charset="0"/>
                <a:cs typeface="Times New Roman" pitchFamily="18" charset="0"/>
              </a:rPr>
              <a:t>		Example 1: Move #200, R0</a:t>
            </a:r>
          </a:p>
          <a:p>
            <a:pPr marL="0" indent="0" algn="just">
              <a:buNone/>
            </a:pPr>
            <a:r>
              <a:rPr lang="en-US" sz="2000" dirty="0">
                <a:latin typeface="Times New Roman" pitchFamily="18" charset="0"/>
                <a:cs typeface="Times New Roman" pitchFamily="18" charset="0"/>
              </a:rPr>
              <a:t>		Example 2: A=B+6</a:t>
            </a:r>
          </a:p>
          <a:p>
            <a:pPr marL="0" indent="0" algn="just">
              <a:buNone/>
            </a:pPr>
            <a:r>
              <a:rPr lang="en-US" sz="2000" dirty="0">
                <a:latin typeface="Times New Roman" pitchFamily="18" charset="0"/>
                <a:cs typeface="Times New Roman" pitchFamily="18" charset="0"/>
              </a:rPr>
              <a:t>			     Move B,R1</a:t>
            </a:r>
          </a:p>
          <a:p>
            <a:pPr marL="0" indent="0" algn="just">
              <a:buNone/>
            </a:pPr>
            <a:r>
              <a:rPr lang="en-US" sz="2000" dirty="0">
                <a:latin typeface="Times New Roman" pitchFamily="18" charset="0"/>
                <a:cs typeface="Times New Roman" pitchFamily="18" charset="0"/>
              </a:rPr>
              <a:t>			     Add #6, R1</a:t>
            </a:r>
          </a:p>
          <a:p>
            <a:pPr marL="0" indent="0" algn="just">
              <a:buNone/>
            </a:pPr>
            <a:r>
              <a:rPr lang="en-US" sz="2000" dirty="0">
                <a:latin typeface="Times New Roman" pitchFamily="18" charset="0"/>
                <a:cs typeface="Times New Roman" pitchFamily="18" charset="0"/>
              </a:rPr>
              <a:t>			     Move R1, A</a:t>
            </a:r>
          </a:p>
          <a:p>
            <a:pPr algn="just"/>
            <a:r>
              <a:rPr lang="en-US" sz="2000" b="1" dirty="0">
                <a:latin typeface="Times New Roman" pitchFamily="18" charset="0"/>
                <a:cs typeface="Times New Roman" pitchFamily="18" charset="0"/>
              </a:rPr>
              <a:t>Indirect Addressing mode: </a:t>
            </a:r>
            <a:r>
              <a:rPr lang="en-US" sz="2000" dirty="0">
                <a:latin typeface="Times New Roman" pitchFamily="18" charset="0"/>
                <a:cs typeface="Times New Roman" pitchFamily="18" charset="0"/>
              </a:rPr>
              <a:t>this type of addressing mode does not give the operand or its address explicitly. Instead, it provides information from which the memory address of the operand can be determined. It is called as the effective address (EA) of the operand.</a:t>
            </a:r>
          </a:p>
          <a:p>
            <a:pPr marL="0" indent="0" algn="just">
              <a:buNone/>
            </a:pPr>
            <a:endParaRPr lang="en-US" sz="2000" b="1" dirty="0">
              <a:latin typeface="Times New Roman" pitchFamily="18" charset="0"/>
              <a:cs typeface="Times New Roman" pitchFamily="18" charset="0"/>
            </a:endParaRPr>
          </a:p>
          <a:p>
            <a:pPr marL="0" indent="0" algn="just">
              <a:buNone/>
            </a:pPr>
            <a:endParaRPr lang="en-US" sz="2000" b="1" dirty="0">
              <a:latin typeface="Times New Roman" pitchFamily="18" charset="0"/>
              <a:cs typeface="Times New Roman" pitchFamily="18" charset="0"/>
            </a:endParaRPr>
          </a:p>
          <a:p>
            <a:pPr marL="0" indent="0" algn="just">
              <a:buNone/>
            </a:pPr>
            <a:r>
              <a:rPr lang="en-US" sz="2000" dirty="0">
                <a:latin typeface="Times New Roman" pitchFamily="18" charset="0"/>
                <a:cs typeface="Times New Roman" pitchFamily="18" charset="0"/>
              </a:rPr>
              <a:t>			</a:t>
            </a:r>
          </a:p>
          <a:p>
            <a:pPr marL="0" indent="0" algn="just">
              <a:buNone/>
            </a:pPr>
            <a:endParaRPr lang="en-IN" sz="20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1800" y="4343400"/>
            <a:ext cx="2159000" cy="23241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162800" y="4267200"/>
            <a:ext cx="1847850" cy="23495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67097541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
          </p:nvPr>
        </p:nvSpPr>
        <p:spPr>
          <a:xfrm>
            <a:off x="1676400" y="228600"/>
            <a:ext cx="8763000" cy="6477000"/>
          </a:xfrm>
        </p:spPr>
        <p:txBody>
          <a:bodyPr/>
          <a:lstStyle/>
          <a:p>
            <a:pPr marL="0" indent="0">
              <a:buNone/>
            </a:pPr>
            <a:endParaRPr lang="en-US" dirty="0"/>
          </a:p>
          <a:p>
            <a:pPr marL="0" indent="0">
              <a:buNone/>
            </a:pPr>
            <a:endParaRPr lang="en-US" dirty="0"/>
          </a:p>
          <a:p>
            <a:pPr marL="0" indent="0">
              <a:buNone/>
            </a:pPr>
            <a:endParaRPr lang="en-US" dirty="0"/>
          </a:p>
          <a:p>
            <a:pPr marL="0" indent="0">
              <a:buNone/>
            </a:pPr>
            <a:endParaRPr lang="en-US" dirty="0"/>
          </a:p>
          <a:p>
            <a:pPr marL="0" indent="0">
              <a:buNone/>
            </a:pPr>
            <a:endParaRPr lang="en-US" dirty="0"/>
          </a:p>
          <a:p>
            <a:endParaRPr lang="en-US" dirty="0"/>
          </a:p>
          <a:p>
            <a:pPr algn="just"/>
            <a:r>
              <a:rPr lang="en-US" sz="2000" b="1" dirty="0">
                <a:latin typeface="Times New Roman" pitchFamily="18" charset="0"/>
                <a:cs typeface="Times New Roman" pitchFamily="18" charset="0"/>
              </a:rPr>
              <a:t>Index Addressing mode: </a:t>
            </a:r>
            <a:r>
              <a:rPr lang="en-US" sz="2000" dirty="0">
                <a:latin typeface="Times New Roman" pitchFamily="18" charset="0"/>
                <a:cs typeface="Times New Roman" pitchFamily="18" charset="0"/>
              </a:rPr>
              <a:t>the effective address of the operand is generated by adding a constant value to the contents of a register.</a:t>
            </a:r>
          </a:p>
          <a:p>
            <a:pPr algn="just"/>
            <a:r>
              <a:rPr lang="en-US" sz="2000" dirty="0">
                <a:latin typeface="Times New Roman" pitchFamily="18" charset="0"/>
                <a:cs typeface="Times New Roman" pitchFamily="18" charset="0"/>
              </a:rPr>
              <a:t>The register used may be either a special register provided for this purpose or more commonly it may be any one of a set of general- purpose registers in the processor. In either case it is referred to as an index register. </a:t>
            </a:r>
          </a:p>
          <a:p>
            <a:pPr algn="just"/>
            <a:r>
              <a:rPr lang="en-US" sz="2000" dirty="0">
                <a:latin typeface="Times New Roman" pitchFamily="18" charset="0"/>
                <a:cs typeface="Times New Roman" pitchFamily="18" charset="0"/>
              </a:rPr>
              <a:t>The index mode is symbolically indicated as </a:t>
            </a:r>
          </a:p>
          <a:p>
            <a:pPr marL="0" indent="0" algn="just">
              <a:buNone/>
            </a:pPr>
            <a:r>
              <a:rPr lang="en-US" sz="2000" dirty="0">
                <a:latin typeface="Times New Roman" pitchFamily="18" charset="0"/>
                <a:cs typeface="Times New Roman" pitchFamily="18" charset="0"/>
              </a:rPr>
              <a:t>			X(</a:t>
            </a:r>
            <a:r>
              <a:rPr lang="en-US" sz="2000" dirty="0" err="1">
                <a:latin typeface="Times New Roman" pitchFamily="18" charset="0"/>
                <a:cs typeface="Times New Roman" pitchFamily="18" charset="0"/>
              </a:rPr>
              <a:t>Ri</a:t>
            </a:r>
            <a:r>
              <a:rPr lang="en-US" sz="2000"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The effective address of the operand is given by</a:t>
            </a:r>
          </a:p>
          <a:p>
            <a:pPr marL="0" indent="0" algn="just">
              <a:buNone/>
            </a:pPr>
            <a:r>
              <a:rPr lang="en-US" sz="2000" dirty="0">
                <a:latin typeface="Times New Roman" pitchFamily="18" charset="0"/>
                <a:cs typeface="Times New Roman" pitchFamily="18" charset="0"/>
              </a:rPr>
              <a:t>			EA=X+[</a:t>
            </a:r>
            <a:r>
              <a:rPr lang="en-US" sz="2000" dirty="0" err="1">
                <a:latin typeface="Times New Roman" pitchFamily="18" charset="0"/>
                <a:cs typeface="Times New Roman" pitchFamily="18" charset="0"/>
              </a:rPr>
              <a:t>Ri</a:t>
            </a:r>
            <a:r>
              <a:rPr lang="en-US" sz="2000" dirty="0">
                <a:latin typeface="Times New Roman" pitchFamily="18" charset="0"/>
                <a:cs typeface="Times New Roman" pitchFamily="18" charset="0"/>
              </a:rPr>
              <a:t>]</a:t>
            </a:r>
          </a:p>
        </p:txBody>
      </p:sp>
      <p:pic>
        <p:nvPicPr>
          <p:cNvPr id="2051"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61480" y="345742"/>
            <a:ext cx="6142588" cy="28478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5982007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074"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2286000" y="1219200"/>
            <a:ext cx="4154770"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07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29400" y="1066800"/>
            <a:ext cx="36195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618162909"/>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098" name="Picture 2"/>
          <p:cNvPicPr>
            <a:picLocks noGrp="1" noChangeAspect="1" noChangeArrowheads="1"/>
          </p:cNvPicPr>
          <p:nvPr>
            <p:ph sz="quarter" idx="1"/>
          </p:nvPr>
        </p:nvPicPr>
        <p:blipFill>
          <a:blip r:embed="rId2">
            <a:extLst>
              <a:ext uri="{28A0092B-C50C-407E-A947-70E740481C1C}">
                <a14:useLocalDpi xmlns:a14="http://schemas.microsoft.com/office/drawing/2010/main" val="0"/>
              </a:ext>
            </a:extLst>
          </a:blip>
          <a:srcRect/>
          <a:stretch>
            <a:fillRect/>
          </a:stretch>
        </p:blipFill>
        <p:spPr bwMode="auto">
          <a:xfrm>
            <a:off x="1981199" y="838200"/>
            <a:ext cx="4415562" cy="3657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4099"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086600" y="838200"/>
            <a:ext cx="283845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03168319"/>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362200" y="-228600"/>
            <a:ext cx="7772400" cy="1143000"/>
          </a:xfrm>
        </p:spPr>
        <p:txBody>
          <a:bodyPr/>
          <a:lstStyle/>
          <a:p>
            <a:pPr algn="ctr"/>
            <a:r>
              <a:rPr lang="en-US" b="1" dirty="0">
                <a:latin typeface="Times New Roman" pitchFamily="18" charset="0"/>
                <a:cs typeface="Times New Roman" pitchFamily="18" charset="0"/>
              </a:rPr>
              <a:t>Assembly Language</a:t>
            </a:r>
            <a:endParaRPr lang="en-IN" b="1"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676400" y="990600"/>
            <a:ext cx="8763000" cy="5638800"/>
          </a:xfrm>
        </p:spPr>
        <p:txBody>
          <a:bodyPr>
            <a:normAutofit/>
          </a:bodyPr>
          <a:lstStyle/>
          <a:p>
            <a:pPr algn="just"/>
            <a:r>
              <a:rPr lang="en-US" sz="2000" dirty="0">
                <a:latin typeface="Times New Roman" pitchFamily="18" charset="0"/>
                <a:cs typeface="Times New Roman" pitchFamily="18" charset="0"/>
              </a:rPr>
              <a:t>Assembly Language is a low-level programming language. It helps in understanding the programming language of machine code.</a:t>
            </a:r>
          </a:p>
          <a:p>
            <a:pPr algn="just"/>
            <a:r>
              <a:rPr lang="en-US" sz="2000" dirty="0">
                <a:latin typeface="Times New Roman" pitchFamily="18" charset="0"/>
                <a:cs typeface="Times New Roman" pitchFamily="18" charset="0"/>
              </a:rPr>
              <a:t>It is a series of instructions that provide the necessary information to a user’s CPU (Central Processing Unit) to carry out a particular task (add, subtract, compare values, etc.). </a:t>
            </a:r>
          </a:p>
          <a:p>
            <a:pPr algn="just"/>
            <a:r>
              <a:rPr lang="en-US" sz="2000" dirty="0">
                <a:latin typeface="Times New Roman" pitchFamily="18" charset="0"/>
                <a:cs typeface="Times New Roman" pitchFamily="18" charset="0"/>
              </a:rPr>
              <a:t> In computers, there is an </a:t>
            </a:r>
            <a:r>
              <a:rPr lang="en-US" sz="2000" b="1" dirty="0">
                <a:latin typeface="Times New Roman" pitchFamily="18" charset="0"/>
                <a:cs typeface="Times New Roman" pitchFamily="18" charset="0"/>
              </a:rPr>
              <a:t>assembler</a:t>
            </a:r>
            <a:r>
              <a:rPr lang="en-US" sz="2000" dirty="0">
                <a:latin typeface="Times New Roman" pitchFamily="18" charset="0"/>
                <a:cs typeface="Times New Roman" pitchFamily="18" charset="0"/>
              </a:rPr>
              <a:t> that helps in converting the assembly code into machine code executable.</a:t>
            </a:r>
          </a:p>
          <a:p>
            <a:pPr algn="just"/>
            <a:r>
              <a:rPr lang="en-US" sz="2000" dirty="0">
                <a:latin typeface="Times New Roman" pitchFamily="18" charset="0"/>
                <a:cs typeface="Times New Roman" pitchFamily="18" charset="0"/>
              </a:rPr>
              <a:t>Assembly language uses a series of mnemonic codes to represent machine language instructions.</a:t>
            </a:r>
          </a:p>
          <a:p>
            <a:pPr algn="just"/>
            <a:r>
              <a:rPr lang="en-US" sz="2000" dirty="0">
                <a:latin typeface="Times New Roman" pitchFamily="18" charset="0"/>
                <a:cs typeface="Times New Roman" pitchFamily="18" charset="0"/>
              </a:rPr>
              <a:t>The normal words such as move, add, increment, branch can be replaced by acronyms called mnemonics, such MOVE, ADD, INC and BR. Similarly, notation R3 is used to refer register 3 and LOC used to refer a memory location.</a:t>
            </a:r>
          </a:p>
          <a:p>
            <a:pPr algn="just"/>
            <a:r>
              <a:rPr lang="en-US" sz="2000" dirty="0">
                <a:latin typeface="Times New Roman" pitchFamily="18" charset="0"/>
                <a:cs typeface="Times New Roman" pitchFamily="18" charset="0"/>
              </a:rPr>
              <a:t>The set of rules for using the mnemonics are called as the syntax of the language.</a:t>
            </a:r>
          </a:p>
          <a:p>
            <a:pPr algn="just"/>
            <a:r>
              <a:rPr lang="en-US" sz="2000" dirty="0">
                <a:latin typeface="Times New Roman" pitchFamily="18" charset="0"/>
                <a:cs typeface="Times New Roman" pitchFamily="18" charset="0"/>
              </a:rPr>
              <a:t>The assembly language is translated into corresponding machine instructions using assembler. </a:t>
            </a:r>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35929105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828800" y="304800"/>
            <a:ext cx="8610600" cy="6248400"/>
          </a:xfrm>
        </p:spPr>
        <p:txBody>
          <a:bodyPr>
            <a:normAutofit/>
          </a:bodyPr>
          <a:lstStyle/>
          <a:p>
            <a:pPr marL="0" indent="0" algn="just">
              <a:buNone/>
            </a:pPr>
            <a:r>
              <a:rPr lang="en-US" sz="2000" b="1" dirty="0">
                <a:latin typeface="Times New Roman" pitchFamily="18" charset="0"/>
                <a:cs typeface="Times New Roman" pitchFamily="18" charset="0"/>
              </a:rPr>
              <a:t>Memory Unit:</a:t>
            </a:r>
          </a:p>
          <a:p>
            <a:pPr algn="just"/>
            <a:r>
              <a:rPr lang="en-US" sz="2000" dirty="0">
                <a:latin typeface="Times New Roman" pitchFamily="18" charset="0"/>
                <a:cs typeface="Times New Roman" pitchFamily="18" charset="0"/>
              </a:rPr>
              <a:t>The function of memory unit is to store program and data. The memory unit is divided into two types: primary and secondary.</a:t>
            </a:r>
          </a:p>
          <a:p>
            <a:pPr lvl="1" algn="just"/>
            <a:r>
              <a:rPr lang="en-US" sz="2000" b="1" dirty="0">
                <a:latin typeface="Times New Roman" pitchFamily="18" charset="0"/>
                <a:cs typeface="Times New Roman" pitchFamily="18" charset="0"/>
              </a:rPr>
              <a:t>Primary memory: </a:t>
            </a:r>
            <a:r>
              <a:rPr lang="en-US" sz="2000" dirty="0">
                <a:latin typeface="Times New Roman" pitchFamily="18" charset="0"/>
                <a:cs typeface="Times New Roman" pitchFamily="18" charset="0"/>
              </a:rPr>
              <a:t>it is called as the computer memory that can be directly accessed by the CPU. It holds the data and instructions that the processor is currently working on. </a:t>
            </a:r>
          </a:p>
          <a:p>
            <a:pPr lvl="1" algn="just"/>
            <a:r>
              <a:rPr lang="en-US" sz="2000" b="1" dirty="0">
                <a:latin typeface="Times New Roman" pitchFamily="18" charset="0"/>
                <a:cs typeface="Times New Roman" pitchFamily="18" charset="0"/>
              </a:rPr>
              <a:t>Secondary memory/Storage: </a:t>
            </a:r>
            <a:r>
              <a:rPr lang="en-US" sz="2000" dirty="0">
                <a:latin typeface="Times New Roman" pitchFamily="18" charset="0"/>
                <a:cs typeface="Times New Roman" pitchFamily="18" charset="0"/>
              </a:rPr>
              <a:t>The contents of the secondary memory first get transferred to the primary memory and then are accessed by the processor, this is because the processor does not directly interact with the secondary memory. </a:t>
            </a:r>
          </a:p>
          <a:p>
            <a:pPr marL="320040" lvl="1" indent="0" algn="just">
              <a:buNone/>
            </a:pPr>
            <a:endParaRPr lang="en-IN" sz="2000" b="1"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2362200" y="3733800"/>
          <a:ext cx="8001000" cy="2936240"/>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370840">
                <a:tc>
                  <a:txBody>
                    <a:bodyPr/>
                    <a:lstStyle/>
                    <a:p>
                      <a:pPr algn="ctr"/>
                      <a:r>
                        <a:rPr lang="en-US" dirty="0">
                          <a:latin typeface="Times New Roman" pitchFamily="18" charset="0"/>
                          <a:cs typeface="Times New Roman" pitchFamily="18" charset="0"/>
                        </a:rPr>
                        <a:t>Primary</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Secondary</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r>
                        <a:rPr kumimoji="0" lang="en-IN" b="0" i="0" kern="1200" dirty="0">
                          <a:solidFill>
                            <a:schemeClr val="dk1"/>
                          </a:solidFill>
                          <a:effectLst/>
                          <a:latin typeface="+mn-lt"/>
                          <a:ea typeface="+mn-ea"/>
                          <a:cs typeface="+mn-cs"/>
                        </a:rPr>
                        <a:t>Primary memory is temporary.</a:t>
                      </a:r>
                      <a:endParaRPr lang="en-IN" dirty="0"/>
                    </a:p>
                  </a:txBody>
                  <a:tcPr/>
                </a:tc>
                <a:tc>
                  <a:txBody>
                    <a:bodyPr/>
                    <a:lstStyle/>
                    <a:p>
                      <a:r>
                        <a:rPr kumimoji="0" lang="en-IN" b="0" i="0" kern="1200" dirty="0">
                          <a:solidFill>
                            <a:schemeClr val="dk1"/>
                          </a:solidFill>
                          <a:effectLst/>
                          <a:latin typeface="+mn-lt"/>
                          <a:ea typeface="+mn-ea"/>
                          <a:cs typeface="+mn-cs"/>
                        </a:rPr>
                        <a:t>Secondary memory is permanent.</a:t>
                      </a:r>
                      <a:endParaRPr lang="en-IN" dirty="0"/>
                    </a:p>
                  </a:txBody>
                  <a:tcPr/>
                </a:tc>
                <a:extLst>
                  <a:ext uri="{0D108BD9-81ED-4DB2-BD59-A6C34878D82A}">
                    <a16:rowId xmlns:a16="http://schemas.microsoft.com/office/drawing/2014/main" val="10001"/>
                  </a:ext>
                </a:extLst>
              </a:tr>
              <a:tr h="370840">
                <a:tc>
                  <a:txBody>
                    <a:bodyPr/>
                    <a:lstStyle/>
                    <a:p>
                      <a:r>
                        <a:rPr kumimoji="0" lang="en-US" b="0" i="0" kern="1200" dirty="0">
                          <a:solidFill>
                            <a:schemeClr val="dk1"/>
                          </a:solidFill>
                          <a:effectLst/>
                          <a:latin typeface="+mn-lt"/>
                          <a:ea typeface="+mn-ea"/>
                          <a:cs typeface="+mn-cs"/>
                        </a:rPr>
                        <a:t>Primary memory is directly accessible by Processor/CPU.</a:t>
                      </a:r>
                      <a:endParaRPr lang="en-IN" dirty="0"/>
                    </a:p>
                  </a:txBody>
                  <a:tcPr/>
                </a:tc>
                <a:tc>
                  <a:txBody>
                    <a:bodyPr/>
                    <a:lstStyle/>
                    <a:p>
                      <a:r>
                        <a:rPr kumimoji="0" lang="en-US" b="0" i="0" kern="1200" dirty="0">
                          <a:solidFill>
                            <a:schemeClr val="dk1"/>
                          </a:solidFill>
                          <a:effectLst/>
                          <a:latin typeface="+mn-lt"/>
                          <a:ea typeface="+mn-ea"/>
                          <a:cs typeface="+mn-cs"/>
                        </a:rPr>
                        <a:t>Secondary memory is not directly accessible by the CPU.</a:t>
                      </a:r>
                      <a:endParaRPr lang="en-IN" dirty="0"/>
                    </a:p>
                  </a:txBody>
                  <a:tcPr/>
                </a:tc>
                <a:extLst>
                  <a:ext uri="{0D108BD9-81ED-4DB2-BD59-A6C34878D82A}">
                    <a16:rowId xmlns:a16="http://schemas.microsoft.com/office/drawing/2014/main" val="10002"/>
                  </a:ext>
                </a:extLst>
              </a:tr>
              <a:tr h="370840">
                <a:tc>
                  <a:txBody>
                    <a:bodyPr/>
                    <a:lstStyle/>
                    <a:p>
                      <a:r>
                        <a:rPr kumimoji="0" lang="en-US" b="0" i="0" kern="1200" dirty="0">
                          <a:solidFill>
                            <a:schemeClr val="dk1"/>
                          </a:solidFill>
                          <a:effectLst/>
                          <a:latin typeface="+mn-lt"/>
                          <a:ea typeface="+mn-ea"/>
                          <a:cs typeface="+mn-cs"/>
                        </a:rPr>
                        <a:t>Nature of Parts of Primary memory varies, RAM- volatile in nature. ROM- Non-volatile.</a:t>
                      </a:r>
                      <a:endParaRPr lang="en-IN" dirty="0"/>
                    </a:p>
                  </a:txBody>
                  <a:tcPr/>
                </a:tc>
                <a:tc>
                  <a:txBody>
                    <a:bodyPr/>
                    <a:lstStyle/>
                    <a:p>
                      <a:r>
                        <a:rPr kumimoji="0" lang="en-IN" b="0" i="0" kern="1200" dirty="0">
                          <a:solidFill>
                            <a:schemeClr val="dk1"/>
                          </a:solidFill>
                          <a:effectLst/>
                          <a:latin typeface="+mn-lt"/>
                          <a:ea typeface="+mn-ea"/>
                          <a:cs typeface="+mn-cs"/>
                        </a:rPr>
                        <a:t>It’s always Non-volatile in nature.</a:t>
                      </a:r>
                      <a:endParaRPr lang="en-IN" dirty="0"/>
                    </a:p>
                  </a:txBody>
                  <a:tcPr/>
                </a:tc>
                <a:extLst>
                  <a:ext uri="{0D108BD9-81ED-4DB2-BD59-A6C34878D82A}">
                    <a16:rowId xmlns:a16="http://schemas.microsoft.com/office/drawing/2014/main" val="10003"/>
                  </a:ext>
                </a:extLst>
              </a:tr>
              <a:tr h="370840">
                <a:tc>
                  <a:txBody>
                    <a:bodyPr/>
                    <a:lstStyle/>
                    <a:p>
                      <a:r>
                        <a:rPr kumimoji="0" lang="en-US" b="0" i="0" kern="1200" dirty="0">
                          <a:solidFill>
                            <a:schemeClr val="dk1"/>
                          </a:solidFill>
                          <a:effectLst/>
                          <a:latin typeface="+mn-lt"/>
                          <a:ea typeface="+mn-ea"/>
                          <a:cs typeface="+mn-cs"/>
                        </a:rPr>
                        <a:t>The memory devices used for primary memory are semiconductor memories.</a:t>
                      </a:r>
                      <a:endParaRPr lang="en-IN" dirty="0"/>
                    </a:p>
                  </a:txBody>
                  <a:tcPr/>
                </a:tc>
                <a:tc>
                  <a:txBody>
                    <a:bodyPr/>
                    <a:lstStyle/>
                    <a:p>
                      <a:r>
                        <a:rPr kumimoji="0" lang="en-US" b="0" i="0" kern="1200" dirty="0">
                          <a:solidFill>
                            <a:schemeClr val="dk1"/>
                          </a:solidFill>
                          <a:effectLst/>
                          <a:latin typeface="+mn-lt"/>
                          <a:ea typeface="+mn-ea"/>
                          <a:cs typeface="+mn-cs"/>
                        </a:rPr>
                        <a:t>The secondary memory devices are magnetic and optical memories.</a:t>
                      </a:r>
                      <a:endParaRPr lang="en-IN" dirty="0"/>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1997069990"/>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676400" y="228600"/>
            <a:ext cx="8839200" cy="6324600"/>
          </a:xfrm>
        </p:spPr>
        <p:txBody>
          <a:bodyPr>
            <a:normAutofit fontScale="92500" lnSpcReduction="10000"/>
          </a:bodyPr>
          <a:lstStyle/>
          <a:p>
            <a:pPr algn="just"/>
            <a:r>
              <a:rPr lang="en-US" sz="2000" dirty="0">
                <a:latin typeface="Times New Roman" pitchFamily="18" charset="0"/>
                <a:cs typeface="Times New Roman" pitchFamily="18" charset="0"/>
              </a:rPr>
              <a:t>The user program is usually </a:t>
            </a:r>
            <a:r>
              <a:rPr lang="en-US" sz="2000" b="1" dirty="0">
                <a:latin typeface="Times New Roman" pitchFamily="18" charset="0"/>
                <a:cs typeface="Times New Roman" pitchFamily="18" charset="0"/>
              </a:rPr>
              <a:t>entered into a computer through a keyboard and stored either in the memory</a:t>
            </a:r>
            <a:r>
              <a:rPr lang="en-US" sz="2000" dirty="0">
                <a:latin typeface="Times New Roman" pitchFamily="18" charset="0"/>
                <a:cs typeface="Times New Roman" pitchFamily="18" charset="0"/>
              </a:rPr>
              <a:t> or on a magnetic disk.</a:t>
            </a:r>
          </a:p>
          <a:p>
            <a:pPr algn="just"/>
            <a:r>
              <a:rPr lang="en-US" sz="2000" dirty="0">
                <a:latin typeface="Times New Roman" pitchFamily="18" charset="0"/>
                <a:cs typeface="Times New Roman" pitchFamily="18" charset="0"/>
              </a:rPr>
              <a:t>At this point, the </a:t>
            </a:r>
            <a:r>
              <a:rPr lang="en-US" sz="2000" b="1" dirty="0">
                <a:latin typeface="Times New Roman" pitchFamily="18" charset="0"/>
                <a:cs typeface="Times New Roman" pitchFamily="18" charset="0"/>
              </a:rPr>
              <a:t>user program is simply a set of lines of alphanumeric characters</a:t>
            </a:r>
            <a:r>
              <a:rPr lang="en-US" sz="2000" dirty="0">
                <a:latin typeface="Times New Roman" pitchFamily="18" charset="0"/>
                <a:cs typeface="Times New Roman" pitchFamily="18" charset="0"/>
              </a:rPr>
              <a:t>.</a:t>
            </a:r>
          </a:p>
          <a:p>
            <a:pPr algn="just"/>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assembler</a:t>
            </a:r>
            <a:r>
              <a:rPr lang="en-US" sz="2000" dirty="0">
                <a:latin typeface="Times New Roman" pitchFamily="18" charset="0"/>
                <a:cs typeface="Times New Roman" pitchFamily="18" charset="0"/>
              </a:rPr>
              <a:t> then </a:t>
            </a:r>
            <a:r>
              <a:rPr lang="en-US" sz="2000" b="1" dirty="0">
                <a:latin typeface="Times New Roman" pitchFamily="18" charset="0"/>
                <a:cs typeface="Times New Roman" pitchFamily="18" charset="0"/>
              </a:rPr>
              <a:t>reads the user program</a:t>
            </a:r>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analyze it </a:t>
            </a:r>
            <a:r>
              <a:rPr lang="en-US" sz="2000" dirty="0">
                <a:latin typeface="Times New Roman" pitchFamily="18" charset="0"/>
                <a:cs typeface="Times New Roman" pitchFamily="18" charset="0"/>
              </a:rPr>
              <a:t>and then generated the </a:t>
            </a:r>
            <a:r>
              <a:rPr lang="en-US" sz="2000" b="1" dirty="0">
                <a:latin typeface="Times New Roman" pitchFamily="18" charset="0"/>
                <a:cs typeface="Times New Roman" pitchFamily="18" charset="0"/>
              </a:rPr>
              <a:t>machine language program</a:t>
            </a:r>
            <a:r>
              <a:rPr lang="en-US" sz="2000" dirty="0">
                <a:latin typeface="Times New Roman" pitchFamily="18" charset="0"/>
                <a:cs typeface="Times New Roman" pitchFamily="18" charset="0"/>
              </a:rPr>
              <a:t>. </a:t>
            </a:r>
          </a:p>
          <a:p>
            <a:pPr algn="just"/>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original user program in alphanumeric characters</a:t>
            </a:r>
            <a:r>
              <a:rPr lang="en-US" sz="2000" dirty="0">
                <a:latin typeface="Times New Roman" pitchFamily="18" charset="0"/>
                <a:cs typeface="Times New Roman" pitchFamily="18" charset="0"/>
              </a:rPr>
              <a:t> are called a </a:t>
            </a:r>
            <a:r>
              <a:rPr lang="en-US" sz="2000" b="1" dirty="0">
                <a:latin typeface="Times New Roman" pitchFamily="18" charset="0"/>
                <a:cs typeface="Times New Roman" pitchFamily="18" charset="0"/>
              </a:rPr>
              <a:t>source program </a:t>
            </a:r>
            <a:r>
              <a:rPr lang="en-US" sz="2000" dirty="0">
                <a:latin typeface="Times New Roman" pitchFamily="18" charset="0"/>
                <a:cs typeface="Times New Roman" pitchFamily="18" charset="0"/>
              </a:rPr>
              <a:t>and the </a:t>
            </a:r>
            <a:r>
              <a:rPr lang="en-US" sz="2000" b="1" dirty="0">
                <a:latin typeface="Times New Roman" pitchFamily="18" charset="0"/>
                <a:cs typeface="Times New Roman" pitchFamily="18" charset="0"/>
              </a:rPr>
              <a:t>assembled machine language </a:t>
            </a:r>
            <a:r>
              <a:rPr lang="en-US" sz="2000" dirty="0">
                <a:latin typeface="Times New Roman" pitchFamily="18" charset="0"/>
                <a:cs typeface="Times New Roman" pitchFamily="18" charset="0"/>
              </a:rPr>
              <a:t>program is called as a </a:t>
            </a:r>
            <a:r>
              <a:rPr lang="en-US" sz="2000" b="1" dirty="0">
                <a:latin typeface="Times New Roman" pitchFamily="18" charset="0"/>
                <a:cs typeface="Times New Roman" pitchFamily="18" charset="0"/>
              </a:rPr>
              <a:t>object program.</a:t>
            </a:r>
          </a:p>
          <a:p>
            <a:pPr algn="just"/>
            <a:r>
              <a:rPr lang="en-US" sz="2000" dirty="0">
                <a:latin typeface="Times New Roman" pitchFamily="18" charset="0"/>
                <a:cs typeface="Times New Roman" pitchFamily="18" charset="0"/>
              </a:rPr>
              <a:t>The assembly language for a given computer may or may not be case sensitive. </a:t>
            </a:r>
          </a:p>
          <a:p>
            <a:pPr algn="just"/>
            <a:r>
              <a:rPr lang="en-US" sz="2000" dirty="0">
                <a:latin typeface="Times New Roman" pitchFamily="18" charset="0"/>
                <a:cs typeface="Times New Roman" pitchFamily="18" charset="0"/>
              </a:rPr>
              <a:t>Example: MOVE R0,SUM</a:t>
            </a:r>
          </a:p>
          <a:p>
            <a:pPr algn="just"/>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mnemonics MOVE </a:t>
            </a:r>
            <a:r>
              <a:rPr lang="en-US" sz="2000" dirty="0">
                <a:latin typeface="Times New Roman" pitchFamily="18" charset="0"/>
                <a:cs typeface="Times New Roman" pitchFamily="18" charset="0"/>
              </a:rPr>
              <a:t>followed by one blank space character, then the information that </a:t>
            </a:r>
            <a:r>
              <a:rPr lang="en-US" sz="2000" b="1" dirty="0">
                <a:latin typeface="Times New Roman" pitchFamily="18" charset="0"/>
                <a:cs typeface="Times New Roman" pitchFamily="18" charset="0"/>
              </a:rPr>
              <a:t>specifies the operand </a:t>
            </a:r>
            <a:r>
              <a:rPr lang="en-US" sz="2000" dirty="0">
                <a:latin typeface="Times New Roman" pitchFamily="18" charset="0"/>
                <a:cs typeface="Times New Roman" pitchFamily="18" charset="0"/>
              </a:rPr>
              <a:t>is given.</a:t>
            </a:r>
          </a:p>
          <a:p>
            <a:pPr algn="just"/>
            <a:r>
              <a:rPr lang="en-US" sz="2000" dirty="0">
                <a:latin typeface="Times New Roman" pitchFamily="18" charset="0"/>
                <a:cs typeface="Times New Roman" pitchFamily="18" charset="0"/>
              </a:rPr>
              <a:t>The </a:t>
            </a:r>
            <a:r>
              <a:rPr lang="en-US" sz="2000" b="1" dirty="0">
                <a:latin typeface="Times New Roman" pitchFamily="18" charset="0"/>
                <a:cs typeface="Times New Roman" pitchFamily="18" charset="0"/>
              </a:rPr>
              <a:t>source operand is register R0 </a:t>
            </a:r>
            <a:r>
              <a:rPr lang="en-US" sz="2000" dirty="0">
                <a:latin typeface="Times New Roman" pitchFamily="18" charset="0"/>
                <a:cs typeface="Times New Roman" pitchFamily="18" charset="0"/>
              </a:rPr>
              <a:t>followed by </a:t>
            </a:r>
            <a:r>
              <a:rPr lang="en-US" sz="2000" b="1" dirty="0">
                <a:latin typeface="Times New Roman" pitchFamily="18" charset="0"/>
                <a:cs typeface="Times New Roman" pitchFamily="18" charset="0"/>
              </a:rPr>
              <a:t>destination operands</a:t>
            </a:r>
            <a:r>
              <a:rPr lang="en-US" sz="2000" dirty="0">
                <a:latin typeface="Times New Roman" pitchFamily="18" charset="0"/>
                <a:cs typeface="Times New Roman" pitchFamily="18" charset="0"/>
              </a:rPr>
              <a:t>. Both the source and destination separated by comma with no intervening blanks. </a:t>
            </a:r>
          </a:p>
          <a:p>
            <a:pPr algn="just"/>
            <a:r>
              <a:rPr lang="en-US" sz="2000" dirty="0">
                <a:latin typeface="Times New Roman" pitchFamily="18" charset="0"/>
                <a:cs typeface="Times New Roman" pitchFamily="18" charset="0"/>
              </a:rPr>
              <a:t>Since there are several possible addressing modes for specifying operand locations, the assembly language mush indicate which mode is being used. </a:t>
            </a:r>
          </a:p>
          <a:p>
            <a:pPr marL="0" indent="0" algn="just">
              <a:buNone/>
            </a:pPr>
            <a:r>
              <a:rPr lang="en-US" sz="2000" dirty="0">
                <a:latin typeface="Times New Roman" pitchFamily="18" charset="0"/>
                <a:cs typeface="Times New Roman" pitchFamily="18" charset="0"/>
              </a:rPr>
              <a:t>			MOVE R0,SUM</a:t>
            </a:r>
          </a:p>
          <a:p>
            <a:pPr marL="0" indent="0" algn="just">
              <a:buNone/>
            </a:pPr>
            <a:r>
              <a:rPr lang="en-US" sz="2000" dirty="0">
                <a:latin typeface="Times New Roman" pitchFamily="18" charset="0"/>
                <a:cs typeface="Times New Roman" pitchFamily="18" charset="0"/>
              </a:rPr>
              <a:t>			ADD #5,R3</a:t>
            </a:r>
          </a:p>
          <a:p>
            <a:pPr marL="0" indent="0" algn="just">
              <a:buNone/>
            </a:pPr>
            <a:r>
              <a:rPr lang="en-US" sz="2000" dirty="0">
                <a:latin typeface="Times New Roman" pitchFamily="18" charset="0"/>
                <a:cs typeface="Times New Roman" pitchFamily="18" charset="0"/>
              </a:rPr>
              <a:t>			ADDI 5,R3</a:t>
            </a:r>
          </a:p>
          <a:p>
            <a:pPr marL="0" indent="0" algn="just">
              <a:buNone/>
            </a:pPr>
            <a:r>
              <a:rPr lang="en-US" sz="2000" dirty="0">
                <a:latin typeface="Times New Roman" pitchFamily="18" charset="0"/>
                <a:cs typeface="Times New Roman" pitchFamily="18" charset="0"/>
              </a:rPr>
              <a:t>			MOVE #5,(R2)</a:t>
            </a: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876789222"/>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52600" y="228600"/>
            <a:ext cx="8686800" cy="6324600"/>
          </a:xfrm>
        </p:spPr>
        <p:txBody>
          <a:bodyPr>
            <a:normAutofit/>
          </a:bodyPr>
          <a:lstStyle/>
          <a:p>
            <a:pPr algn="just"/>
            <a:r>
              <a:rPr lang="en-US" sz="2000" b="1" dirty="0">
                <a:latin typeface="Times New Roman" pitchFamily="18" charset="0"/>
                <a:cs typeface="Times New Roman" pitchFamily="18" charset="0"/>
              </a:rPr>
              <a:t>Assembler directives (commands): </a:t>
            </a:r>
            <a:r>
              <a:rPr lang="en-US" sz="2000" dirty="0">
                <a:latin typeface="Times New Roman" pitchFamily="18" charset="0"/>
                <a:cs typeface="Times New Roman" pitchFamily="18" charset="0"/>
              </a:rPr>
              <a:t>the assembly language allows the programmer to specify other information needed </a:t>
            </a:r>
            <a:r>
              <a:rPr lang="en-US" sz="2000" b="1" dirty="0">
                <a:latin typeface="Times New Roman" pitchFamily="18" charset="0"/>
                <a:cs typeface="Times New Roman" pitchFamily="18" charset="0"/>
              </a:rPr>
              <a:t>to translate the program into the object program.</a:t>
            </a:r>
          </a:p>
          <a:p>
            <a:pPr marL="0" indent="0" algn="just">
              <a:buNone/>
            </a:pPr>
            <a:r>
              <a:rPr lang="en-US" sz="2000" dirty="0">
                <a:latin typeface="Times New Roman" pitchFamily="18" charset="0"/>
                <a:cs typeface="Times New Roman" pitchFamily="18" charset="0"/>
              </a:rPr>
              <a:t>			SUM EQU 200</a:t>
            </a:r>
          </a:p>
          <a:p>
            <a:pPr marL="0" indent="0" algn="just">
              <a:buNone/>
            </a:pPr>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b="1" dirty="0">
              <a:latin typeface="Times New Roman" pitchFamily="18" charset="0"/>
              <a:cs typeface="Times New Roman" pitchFamily="18" charset="0"/>
            </a:endParaRPr>
          </a:p>
          <a:p>
            <a:pPr algn="just"/>
            <a:endParaRPr lang="en-IN" sz="2000" b="1" dirty="0">
              <a:latin typeface="Times New Roman" pitchFamily="18" charset="0"/>
              <a:cs typeface="Times New Roman" pitchFamily="18" charset="0"/>
            </a:endParaRP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58344" y="1147549"/>
            <a:ext cx="3668498" cy="62537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00801" y="2338812"/>
            <a:ext cx="4038765" cy="43624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055855833"/>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F4277-A946-1E7C-6239-DA037D2A97B6}"/>
              </a:ext>
            </a:extLst>
          </p:cNvPr>
          <p:cNvSpPr>
            <a:spLocks noGrp="1"/>
          </p:cNvSpPr>
          <p:nvPr>
            <p:ph type="title"/>
          </p:nvPr>
        </p:nvSpPr>
        <p:spPr>
          <a:xfrm>
            <a:off x="336330" y="0"/>
            <a:ext cx="11285483" cy="1293028"/>
          </a:xfrm>
        </p:spPr>
        <p:txBody>
          <a:bodyPr/>
          <a:lstStyle/>
          <a:p>
            <a:r>
              <a:rPr lang="en-US" dirty="0"/>
              <a:t>Assembly and execution of programs</a:t>
            </a:r>
            <a:endParaRPr lang="en-IN" dirty="0"/>
          </a:p>
        </p:txBody>
      </p:sp>
      <p:sp>
        <p:nvSpPr>
          <p:cNvPr id="3" name="Content Placeholder 2">
            <a:extLst>
              <a:ext uri="{FF2B5EF4-FFF2-40B4-BE49-F238E27FC236}">
                <a16:creationId xmlns:a16="http://schemas.microsoft.com/office/drawing/2014/main" id="{290F8200-9A22-FA77-EE47-32435CEEA9F7}"/>
              </a:ext>
            </a:extLst>
          </p:cNvPr>
          <p:cNvSpPr>
            <a:spLocks noGrp="1"/>
          </p:cNvSpPr>
          <p:nvPr>
            <p:ph idx="1"/>
          </p:nvPr>
        </p:nvSpPr>
        <p:spPr>
          <a:xfrm>
            <a:off x="220717" y="1030014"/>
            <a:ext cx="11285483" cy="5612524"/>
          </a:xfrm>
        </p:spPr>
        <p:txBody>
          <a:bodyPr>
            <a:normAutofit lnSpcReduction="10000"/>
          </a:bodyPr>
          <a:lstStyle/>
          <a:p>
            <a:pPr algn="just"/>
            <a:r>
              <a:rPr lang="en-US" dirty="0"/>
              <a:t>A source program written has to be </a:t>
            </a:r>
            <a:r>
              <a:rPr lang="en-US" b="1" dirty="0"/>
              <a:t>assembled into a machine language object program before it can be executed.</a:t>
            </a:r>
          </a:p>
          <a:p>
            <a:pPr algn="just"/>
            <a:r>
              <a:rPr lang="en-US" dirty="0"/>
              <a:t>Assembler program – </a:t>
            </a:r>
            <a:r>
              <a:rPr lang="en-US" b="1" dirty="0"/>
              <a:t>replaces all the symbols denoting operations </a:t>
            </a:r>
            <a:r>
              <a:rPr lang="en-US" dirty="0"/>
              <a:t>and </a:t>
            </a:r>
            <a:r>
              <a:rPr lang="en-US" b="1" dirty="0"/>
              <a:t>addressing modes </a:t>
            </a:r>
            <a:r>
              <a:rPr lang="en-US" dirty="0"/>
              <a:t>with binary codes used in machine instructions.</a:t>
            </a:r>
          </a:p>
          <a:p>
            <a:pPr algn="just"/>
            <a:r>
              <a:rPr lang="en-US" dirty="0"/>
              <a:t>All </a:t>
            </a:r>
            <a:r>
              <a:rPr lang="en-US" b="1" dirty="0"/>
              <a:t>labels and names are replaced with actual values</a:t>
            </a:r>
            <a:r>
              <a:rPr lang="en-US" dirty="0"/>
              <a:t>.</a:t>
            </a:r>
          </a:p>
          <a:p>
            <a:pPr algn="just"/>
            <a:r>
              <a:rPr lang="en-US" dirty="0"/>
              <a:t>Assembler – assigns the </a:t>
            </a:r>
            <a:r>
              <a:rPr lang="en-US" b="1" dirty="0"/>
              <a:t>memory address to the ORIGIN address</a:t>
            </a:r>
            <a:r>
              <a:rPr lang="en-US" dirty="0"/>
              <a:t>.</a:t>
            </a:r>
          </a:p>
          <a:p>
            <a:pPr algn="just"/>
            <a:r>
              <a:rPr lang="en-US" dirty="0"/>
              <a:t>Inserts constants given in </a:t>
            </a:r>
            <a:r>
              <a:rPr lang="en-US" b="1" dirty="0"/>
              <a:t>DATAWORD commands</a:t>
            </a:r>
          </a:p>
          <a:p>
            <a:pPr algn="just"/>
            <a:r>
              <a:rPr lang="en-US" dirty="0"/>
              <a:t>Reserves </a:t>
            </a:r>
            <a:r>
              <a:rPr lang="en-US" b="1" dirty="0"/>
              <a:t>memory space as requested by RESERVE</a:t>
            </a:r>
          </a:p>
          <a:p>
            <a:pPr algn="just"/>
            <a:r>
              <a:rPr lang="en-IN" dirty="0"/>
              <a:t>In </a:t>
            </a:r>
            <a:r>
              <a:rPr lang="en-IN" b="1" dirty="0"/>
              <a:t>branch instructions</a:t>
            </a:r>
            <a:r>
              <a:rPr lang="en-IN" dirty="0"/>
              <a:t>, the </a:t>
            </a:r>
            <a:r>
              <a:rPr lang="en-IN" b="1" dirty="0"/>
              <a:t>address is not given directly but the relative addressing mode is used.</a:t>
            </a:r>
          </a:p>
          <a:p>
            <a:pPr algn="just"/>
            <a:r>
              <a:rPr lang="en-IN" dirty="0"/>
              <a:t>Assembler </a:t>
            </a:r>
            <a:r>
              <a:rPr lang="en-IN" b="1" dirty="0"/>
              <a:t>scans and keeps track of names </a:t>
            </a:r>
            <a:r>
              <a:rPr lang="en-IN" dirty="0"/>
              <a:t>and </a:t>
            </a:r>
            <a:r>
              <a:rPr lang="en-IN" b="1" dirty="0"/>
              <a:t>numerical values </a:t>
            </a:r>
            <a:r>
              <a:rPr lang="en-IN" dirty="0"/>
              <a:t>in a </a:t>
            </a:r>
            <a:r>
              <a:rPr lang="en-IN" b="1" dirty="0"/>
              <a:t>symbol table.</a:t>
            </a:r>
          </a:p>
          <a:p>
            <a:pPr algn="just"/>
            <a:r>
              <a:rPr lang="en-IN" dirty="0"/>
              <a:t>When a </a:t>
            </a:r>
            <a:r>
              <a:rPr lang="en-IN" b="1" dirty="0"/>
              <a:t>name occurs for the second time it is replaced by the value</a:t>
            </a:r>
            <a:r>
              <a:rPr lang="en-IN" dirty="0"/>
              <a:t>.</a:t>
            </a:r>
          </a:p>
        </p:txBody>
      </p:sp>
    </p:spTree>
    <p:extLst>
      <p:ext uri="{BB962C8B-B14F-4D97-AF65-F5344CB8AC3E}">
        <p14:creationId xmlns:p14="http://schemas.microsoft.com/office/powerpoint/2010/main" val="1956387997"/>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3DF4277-A946-1E7C-6239-DA037D2A97B6}"/>
              </a:ext>
            </a:extLst>
          </p:cNvPr>
          <p:cNvSpPr>
            <a:spLocks noGrp="1"/>
          </p:cNvSpPr>
          <p:nvPr>
            <p:ph type="title"/>
          </p:nvPr>
        </p:nvSpPr>
        <p:spPr>
          <a:xfrm>
            <a:off x="336330" y="0"/>
            <a:ext cx="11285483" cy="1293028"/>
          </a:xfrm>
        </p:spPr>
        <p:txBody>
          <a:bodyPr/>
          <a:lstStyle/>
          <a:p>
            <a:r>
              <a:rPr lang="en-US" dirty="0"/>
              <a:t>Two pass assembler</a:t>
            </a:r>
            <a:endParaRPr lang="en-IN" dirty="0"/>
          </a:p>
        </p:txBody>
      </p:sp>
      <p:sp>
        <p:nvSpPr>
          <p:cNvPr id="3" name="Content Placeholder 2">
            <a:extLst>
              <a:ext uri="{FF2B5EF4-FFF2-40B4-BE49-F238E27FC236}">
                <a16:creationId xmlns:a16="http://schemas.microsoft.com/office/drawing/2014/main" id="{290F8200-9A22-FA77-EE47-32435CEEA9F7}"/>
              </a:ext>
            </a:extLst>
          </p:cNvPr>
          <p:cNvSpPr>
            <a:spLocks noGrp="1"/>
          </p:cNvSpPr>
          <p:nvPr>
            <p:ph idx="1"/>
          </p:nvPr>
        </p:nvSpPr>
        <p:spPr>
          <a:xfrm>
            <a:off x="220717" y="1030014"/>
            <a:ext cx="11285483" cy="5612524"/>
          </a:xfrm>
        </p:spPr>
        <p:txBody>
          <a:bodyPr/>
          <a:lstStyle/>
          <a:p>
            <a:pPr algn="just"/>
            <a:r>
              <a:rPr lang="en-US" dirty="0"/>
              <a:t>The </a:t>
            </a:r>
            <a:r>
              <a:rPr lang="en-US" b="1" dirty="0"/>
              <a:t>problem occurs </a:t>
            </a:r>
            <a:r>
              <a:rPr lang="en-US" dirty="0"/>
              <a:t>when the </a:t>
            </a:r>
            <a:r>
              <a:rPr lang="en-US" b="1" dirty="0"/>
              <a:t>constant value occurs </a:t>
            </a:r>
            <a:r>
              <a:rPr lang="en-US" dirty="0"/>
              <a:t>before it is given a value.</a:t>
            </a:r>
          </a:p>
          <a:p>
            <a:pPr algn="just"/>
            <a:r>
              <a:rPr lang="en-US" dirty="0"/>
              <a:t>This occurs when </a:t>
            </a:r>
            <a:r>
              <a:rPr lang="en-US" b="1" dirty="0"/>
              <a:t>forward branching occurs</a:t>
            </a:r>
            <a:r>
              <a:rPr lang="en-US" dirty="0"/>
              <a:t>.</a:t>
            </a:r>
          </a:p>
          <a:p>
            <a:pPr algn="just"/>
            <a:r>
              <a:rPr lang="en-US" dirty="0"/>
              <a:t>So, during </a:t>
            </a:r>
            <a:r>
              <a:rPr lang="en-US" b="1" dirty="0"/>
              <a:t>first pass the assembler creates the symbol table</a:t>
            </a:r>
            <a:r>
              <a:rPr lang="en-US" dirty="0"/>
              <a:t>.</a:t>
            </a:r>
          </a:p>
          <a:p>
            <a:pPr algn="just"/>
            <a:r>
              <a:rPr lang="en-US" dirty="0"/>
              <a:t>During the </a:t>
            </a:r>
            <a:r>
              <a:rPr lang="en-US" b="1" dirty="0"/>
              <a:t>second pass names are assigned with values</a:t>
            </a:r>
            <a:r>
              <a:rPr lang="en-US" dirty="0"/>
              <a:t>.</a:t>
            </a:r>
          </a:p>
          <a:p>
            <a:pPr algn="just"/>
            <a:endParaRPr lang="en-US" dirty="0"/>
          </a:p>
          <a:p>
            <a:pPr algn="just"/>
            <a:endParaRPr lang="en-IN" dirty="0"/>
          </a:p>
        </p:txBody>
      </p:sp>
    </p:spTree>
    <p:extLst>
      <p:ext uri="{BB962C8B-B14F-4D97-AF65-F5344CB8AC3E}">
        <p14:creationId xmlns:p14="http://schemas.microsoft.com/office/powerpoint/2010/main" val="381525880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A298-3ADA-78A4-B6CE-B2BA1E86A5C2}"/>
              </a:ext>
            </a:extLst>
          </p:cNvPr>
          <p:cNvSpPr>
            <a:spLocks noGrp="1"/>
          </p:cNvSpPr>
          <p:nvPr>
            <p:ph type="title"/>
          </p:nvPr>
        </p:nvSpPr>
        <p:spPr/>
        <p:txBody>
          <a:bodyPr/>
          <a:lstStyle/>
          <a:p>
            <a:r>
              <a:rPr lang="en-US" dirty="0"/>
              <a:t>loader</a:t>
            </a:r>
            <a:endParaRPr lang="en-IN" dirty="0"/>
          </a:p>
        </p:txBody>
      </p:sp>
      <p:sp>
        <p:nvSpPr>
          <p:cNvPr id="3" name="Content Placeholder 2">
            <a:extLst>
              <a:ext uri="{FF2B5EF4-FFF2-40B4-BE49-F238E27FC236}">
                <a16:creationId xmlns:a16="http://schemas.microsoft.com/office/drawing/2014/main" id="{5D97FC12-D744-2E22-CC5B-2F1EBA4422CF}"/>
              </a:ext>
            </a:extLst>
          </p:cNvPr>
          <p:cNvSpPr>
            <a:spLocks noGrp="1"/>
          </p:cNvSpPr>
          <p:nvPr>
            <p:ph idx="1"/>
          </p:nvPr>
        </p:nvSpPr>
        <p:spPr/>
        <p:txBody>
          <a:bodyPr/>
          <a:lstStyle/>
          <a:p>
            <a:pPr algn="just"/>
            <a:r>
              <a:rPr lang="en-US" dirty="0"/>
              <a:t>The object program has to be </a:t>
            </a:r>
            <a:r>
              <a:rPr lang="en-US" b="1" dirty="0"/>
              <a:t>loaded into the memory</a:t>
            </a:r>
            <a:r>
              <a:rPr lang="en-US" dirty="0"/>
              <a:t>.</a:t>
            </a:r>
          </a:p>
          <a:p>
            <a:pPr algn="just"/>
            <a:r>
              <a:rPr lang="en-US" dirty="0"/>
              <a:t>For this to happen another </a:t>
            </a:r>
            <a:r>
              <a:rPr lang="en-US" b="1" dirty="0"/>
              <a:t>utility program called the loader is used</a:t>
            </a:r>
            <a:r>
              <a:rPr lang="en-US" dirty="0"/>
              <a:t>.</a:t>
            </a:r>
          </a:p>
          <a:p>
            <a:pPr algn="just"/>
            <a:r>
              <a:rPr lang="en-US" b="1" dirty="0"/>
              <a:t>Loader – keeps track of the length of the program </a:t>
            </a:r>
            <a:r>
              <a:rPr lang="en-US" dirty="0"/>
              <a:t>and the memory space in which the program has to be loaded.</a:t>
            </a:r>
          </a:p>
          <a:p>
            <a:pPr algn="just"/>
            <a:r>
              <a:rPr lang="en-US" dirty="0"/>
              <a:t>The assembler </a:t>
            </a:r>
            <a:r>
              <a:rPr lang="en-US" b="1" dirty="0"/>
              <a:t>places these information after the object code </a:t>
            </a:r>
            <a:r>
              <a:rPr lang="en-US" dirty="0"/>
              <a:t>usually.</a:t>
            </a:r>
          </a:p>
          <a:p>
            <a:pPr algn="just"/>
            <a:endParaRPr lang="en-IN" dirty="0"/>
          </a:p>
        </p:txBody>
      </p:sp>
    </p:spTree>
    <p:extLst>
      <p:ext uri="{BB962C8B-B14F-4D97-AF65-F5344CB8AC3E}">
        <p14:creationId xmlns:p14="http://schemas.microsoft.com/office/powerpoint/2010/main" val="200475098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9A298-3ADA-78A4-B6CE-B2BA1E86A5C2}"/>
              </a:ext>
            </a:extLst>
          </p:cNvPr>
          <p:cNvSpPr>
            <a:spLocks noGrp="1"/>
          </p:cNvSpPr>
          <p:nvPr>
            <p:ph type="title"/>
          </p:nvPr>
        </p:nvSpPr>
        <p:spPr/>
        <p:txBody>
          <a:bodyPr/>
          <a:lstStyle/>
          <a:p>
            <a:r>
              <a:rPr lang="en-US" dirty="0"/>
              <a:t>Execution	</a:t>
            </a:r>
            <a:endParaRPr lang="en-IN" dirty="0"/>
          </a:p>
        </p:txBody>
      </p:sp>
      <p:sp>
        <p:nvSpPr>
          <p:cNvPr id="3" name="Content Placeholder 2">
            <a:extLst>
              <a:ext uri="{FF2B5EF4-FFF2-40B4-BE49-F238E27FC236}">
                <a16:creationId xmlns:a16="http://schemas.microsoft.com/office/drawing/2014/main" id="{5D97FC12-D744-2E22-CC5B-2F1EBA4422CF}"/>
              </a:ext>
            </a:extLst>
          </p:cNvPr>
          <p:cNvSpPr>
            <a:spLocks noGrp="1"/>
          </p:cNvSpPr>
          <p:nvPr>
            <p:ph idx="1"/>
          </p:nvPr>
        </p:nvSpPr>
        <p:spPr/>
        <p:txBody>
          <a:bodyPr/>
          <a:lstStyle/>
          <a:p>
            <a:pPr algn="just"/>
            <a:r>
              <a:rPr lang="en-US" dirty="0"/>
              <a:t>Once the </a:t>
            </a:r>
            <a:r>
              <a:rPr lang="en-US" b="1" dirty="0"/>
              <a:t>object code has started executing</a:t>
            </a:r>
            <a:r>
              <a:rPr lang="en-US" dirty="0"/>
              <a:t>, it goes on until completion </a:t>
            </a:r>
            <a:r>
              <a:rPr lang="en-US" b="1" dirty="0"/>
              <a:t>if no error is found</a:t>
            </a:r>
            <a:r>
              <a:rPr lang="en-US" dirty="0"/>
              <a:t>.</a:t>
            </a:r>
          </a:p>
          <a:p>
            <a:pPr algn="just"/>
            <a:r>
              <a:rPr lang="en-US" dirty="0"/>
              <a:t>To </a:t>
            </a:r>
            <a:r>
              <a:rPr lang="en-US" b="1" dirty="0"/>
              <a:t>find errors, the system software includes debuggers</a:t>
            </a:r>
            <a:r>
              <a:rPr lang="en-US" dirty="0"/>
              <a:t>.</a:t>
            </a:r>
          </a:p>
          <a:p>
            <a:pPr algn="just"/>
            <a:endParaRPr lang="en-US" dirty="0"/>
          </a:p>
        </p:txBody>
      </p:sp>
    </p:spTree>
    <p:extLst>
      <p:ext uri="{BB962C8B-B14F-4D97-AF65-F5344CB8AC3E}">
        <p14:creationId xmlns:p14="http://schemas.microsoft.com/office/powerpoint/2010/main" val="407205239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828800" y="304800"/>
            <a:ext cx="8534400" cy="6248400"/>
          </a:xfrm>
        </p:spPr>
        <p:txBody>
          <a:bodyPr/>
          <a:lstStyle/>
          <a:p>
            <a:pPr algn="just"/>
            <a:endParaRPr lang="en-US" dirty="0"/>
          </a:p>
          <a:p>
            <a:pPr algn="just"/>
            <a:endParaRPr lang="en-US" dirty="0"/>
          </a:p>
          <a:p>
            <a:pPr algn="just"/>
            <a:endParaRPr lang="en-US" dirty="0"/>
          </a:p>
          <a:p>
            <a:pPr algn="just"/>
            <a:endParaRPr lang="en-US" dirty="0"/>
          </a:p>
          <a:p>
            <a:pPr algn="just"/>
            <a:endParaRPr lang="en-US" dirty="0"/>
          </a:p>
          <a:p>
            <a:pPr marL="0" indent="0" algn="just">
              <a:buNone/>
            </a:pPr>
            <a:r>
              <a:rPr lang="en-US" sz="2000" b="1" dirty="0">
                <a:latin typeface="Times New Roman" pitchFamily="18" charset="0"/>
                <a:cs typeface="Times New Roman" pitchFamily="18" charset="0"/>
              </a:rPr>
              <a:t>Arithmetic and Logic Unit:</a:t>
            </a:r>
          </a:p>
          <a:p>
            <a:pPr algn="just"/>
            <a:r>
              <a:rPr lang="en-US" sz="2000" dirty="0">
                <a:latin typeface="Times New Roman" pitchFamily="18" charset="0"/>
                <a:cs typeface="Times New Roman" pitchFamily="18" charset="0"/>
              </a:rPr>
              <a:t>Computer operations are carried out by Arithmetic and Logic Unit (ALU) of the processor. </a:t>
            </a:r>
          </a:p>
          <a:p>
            <a:pPr algn="just"/>
            <a:r>
              <a:rPr lang="en-US" sz="2000" b="1" dirty="0">
                <a:latin typeface="Times New Roman" pitchFamily="18" charset="0"/>
                <a:cs typeface="Times New Roman" pitchFamily="18" charset="0"/>
              </a:rPr>
              <a:t>Example: </a:t>
            </a:r>
            <a:r>
              <a:rPr lang="en-US" sz="2000" dirty="0">
                <a:latin typeface="Times New Roman" pitchFamily="18" charset="0"/>
                <a:cs typeface="Times New Roman" pitchFamily="18" charset="0"/>
              </a:rPr>
              <a:t>suppose two numbers located in the memory are to be added, first the numbers should be brought into the processor and then the addition is carried out by the ALU. The results can be stored in the memory or retained in the processor. </a:t>
            </a:r>
          </a:p>
          <a:p>
            <a:pPr algn="just"/>
            <a:r>
              <a:rPr lang="en-US" sz="2000" dirty="0">
                <a:latin typeface="Times New Roman" pitchFamily="18" charset="0"/>
                <a:cs typeface="Times New Roman" pitchFamily="18" charset="0"/>
              </a:rPr>
              <a:t>When the operands are brought into the processor, they are stored in a high-speed storage element called Registers. </a:t>
            </a:r>
          </a:p>
          <a:p>
            <a:pPr marL="0" indent="0" algn="just">
              <a:buNone/>
            </a:pPr>
            <a:r>
              <a:rPr lang="en-US" sz="2000" b="1" dirty="0">
                <a:latin typeface="Times New Roman" pitchFamily="18" charset="0"/>
                <a:cs typeface="Times New Roman" pitchFamily="18" charset="0"/>
              </a:rPr>
              <a:t>Output Unit: </a:t>
            </a:r>
            <a:r>
              <a:rPr lang="en-US" sz="2000" dirty="0">
                <a:latin typeface="Times New Roman" pitchFamily="18" charset="0"/>
                <a:cs typeface="Times New Roman" pitchFamily="18" charset="0"/>
              </a:rPr>
              <a:t>its function is to send the processed results to the outside world.</a:t>
            </a:r>
            <a:endParaRPr lang="en-US" sz="2000" b="1"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graphicFrame>
        <p:nvGraphicFramePr>
          <p:cNvPr id="4" name="Table 3"/>
          <p:cNvGraphicFramePr>
            <a:graphicFrameLocks noGrp="1"/>
          </p:cNvGraphicFramePr>
          <p:nvPr/>
        </p:nvGraphicFramePr>
        <p:xfrm>
          <a:off x="2133600" y="685800"/>
          <a:ext cx="8001000" cy="1651000"/>
        </p:xfrm>
        <a:graphic>
          <a:graphicData uri="http://schemas.openxmlformats.org/drawingml/2006/table">
            <a:tbl>
              <a:tblPr firstRow="1" bandRow="1">
                <a:tableStyleId>{5C22544A-7EE6-4342-B048-85BDC9FD1C3A}</a:tableStyleId>
              </a:tblPr>
              <a:tblGrid>
                <a:gridCol w="4000500">
                  <a:extLst>
                    <a:ext uri="{9D8B030D-6E8A-4147-A177-3AD203B41FA5}">
                      <a16:colId xmlns:a16="http://schemas.microsoft.com/office/drawing/2014/main" val="20000"/>
                    </a:ext>
                  </a:extLst>
                </a:gridCol>
                <a:gridCol w="4000500">
                  <a:extLst>
                    <a:ext uri="{9D8B030D-6E8A-4147-A177-3AD203B41FA5}">
                      <a16:colId xmlns:a16="http://schemas.microsoft.com/office/drawing/2014/main" val="20001"/>
                    </a:ext>
                  </a:extLst>
                </a:gridCol>
              </a:tblGrid>
              <a:tr h="370840">
                <a:tc>
                  <a:txBody>
                    <a:bodyPr/>
                    <a:lstStyle/>
                    <a:p>
                      <a:pPr algn="ctr"/>
                      <a:r>
                        <a:rPr lang="en-US" dirty="0">
                          <a:latin typeface="Times New Roman" pitchFamily="18" charset="0"/>
                          <a:cs typeface="Times New Roman" pitchFamily="18" charset="0"/>
                        </a:rPr>
                        <a:t>Primary</a:t>
                      </a:r>
                      <a:endParaRPr lang="en-IN" dirty="0">
                        <a:latin typeface="Times New Roman" pitchFamily="18" charset="0"/>
                        <a:cs typeface="Times New Roman" pitchFamily="18" charset="0"/>
                      </a:endParaRPr>
                    </a:p>
                  </a:txBody>
                  <a:tcPr/>
                </a:tc>
                <a:tc>
                  <a:txBody>
                    <a:bodyPr/>
                    <a:lstStyle/>
                    <a:p>
                      <a:pPr algn="ctr"/>
                      <a:r>
                        <a:rPr lang="en-US" dirty="0">
                          <a:latin typeface="Times New Roman" pitchFamily="18" charset="0"/>
                          <a:cs typeface="Times New Roman" pitchFamily="18" charset="0"/>
                        </a:rPr>
                        <a:t>Secondary</a:t>
                      </a:r>
                      <a:endParaRPr lang="en-IN" dirty="0">
                        <a:latin typeface="Times New Roman" pitchFamily="18" charset="0"/>
                        <a:cs typeface="Times New Roman" pitchFamily="18" charset="0"/>
                      </a:endParaRPr>
                    </a:p>
                  </a:txBody>
                  <a:tcPr/>
                </a:tc>
                <a:extLst>
                  <a:ext uri="{0D108BD9-81ED-4DB2-BD59-A6C34878D82A}">
                    <a16:rowId xmlns:a16="http://schemas.microsoft.com/office/drawing/2014/main" val="10000"/>
                  </a:ext>
                </a:extLst>
              </a:tr>
              <a:tr h="370840">
                <a:tc>
                  <a:txBody>
                    <a:bodyPr/>
                    <a:lstStyle/>
                    <a:p>
                      <a:r>
                        <a:rPr kumimoji="0" lang="en-US" b="0" i="0" kern="1200" dirty="0">
                          <a:solidFill>
                            <a:schemeClr val="dk1"/>
                          </a:solidFill>
                          <a:effectLst/>
                          <a:latin typeface="+mn-lt"/>
                          <a:ea typeface="+mn-ea"/>
                          <a:cs typeface="+mn-cs"/>
                        </a:rPr>
                        <a:t>Primary memory is also known as Main memory or Internal memory.</a:t>
                      </a:r>
                      <a:endParaRPr lang="en-IN" dirty="0"/>
                    </a:p>
                  </a:txBody>
                  <a:tcPr/>
                </a:tc>
                <a:tc>
                  <a:txBody>
                    <a:bodyPr/>
                    <a:lstStyle/>
                    <a:p>
                      <a:r>
                        <a:rPr kumimoji="0" lang="en-US" b="0" i="0" kern="1200" dirty="0">
                          <a:solidFill>
                            <a:schemeClr val="dk1"/>
                          </a:solidFill>
                          <a:effectLst/>
                          <a:latin typeface="+mn-lt"/>
                          <a:ea typeface="+mn-ea"/>
                          <a:cs typeface="+mn-cs"/>
                        </a:rPr>
                        <a:t>Secondary memory is also known as External memory or Auxiliary memory.</a:t>
                      </a:r>
                      <a:endParaRPr lang="en-IN" dirty="0"/>
                    </a:p>
                  </a:txBody>
                  <a:tcPr/>
                </a:tc>
                <a:extLst>
                  <a:ext uri="{0D108BD9-81ED-4DB2-BD59-A6C34878D82A}">
                    <a16:rowId xmlns:a16="http://schemas.microsoft.com/office/drawing/2014/main" val="10001"/>
                  </a:ext>
                </a:extLst>
              </a:tr>
              <a:tr h="370840">
                <a:tc>
                  <a:txBody>
                    <a:bodyPr/>
                    <a:lstStyle/>
                    <a:p>
                      <a:r>
                        <a:rPr kumimoji="0" lang="en-US" b="0" i="0" kern="1200" dirty="0">
                          <a:solidFill>
                            <a:schemeClr val="dk1"/>
                          </a:solidFill>
                          <a:effectLst/>
                          <a:latin typeface="+mn-lt"/>
                          <a:ea typeface="+mn-ea"/>
                          <a:cs typeface="+mn-cs"/>
                        </a:rPr>
                        <a:t>Examples: RAM, ROM, Cache memory, </a:t>
                      </a:r>
                      <a:endParaRPr lang="en-IN" dirty="0"/>
                    </a:p>
                  </a:txBody>
                  <a:tcPr/>
                </a:tc>
                <a:tc>
                  <a:txBody>
                    <a:bodyPr/>
                    <a:lstStyle/>
                    <a:p>
                      <a:r>
                        <a:rPr kumimoji="0" lang="en-US" b="0" i="0" kern="1200" dirty="0">
                          <a:solidFill>
                            <a:schemeClr val="dk1"/>
                          </a:solidFill>
                          <a:effectLst/>
                          <a:latin typeface="+mn-lt"/>
                          <a:ea typeface="+mn-ea"/>
                          <a:cs typeface="+mn-cs"/>
                        </a:rPr>
                        <a:t>Examples: Hard Disk, Floppy Disk, Magnetic Tapes</a:t>
                      </a:r>
                      <a:endParaRPr lang="en-IN" dirty="0"/>
                    </a:p>
                  </a:txBody>
                  <a:tcP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78454413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828800" y="228600"/>
            <a:ext cx="8610600" cy="6324600"/>
          </a:xfrm>
        </p:spPr>
        <p:txBody>
          <a:bodyPr>
            <a:normAutofit/>
          </a:bodyPr>
          <a:lstStyle/>
          <a:p>
            <a:pPr marL="0" indent="0" algn="just">
              <a:buNone/>
            </a:pPr>
            <a:r>
              <a:rPr lang="en-US" sz="2000" b="1" dirty="0">
                <a:latin typeface="Times New Roman" pitchFamily="18" charset="0"/>
                <a:cs typeface="Times New Roman" pitchFamily="18" charset="0"/>
              </a:rPr>
              <a:t>Control Unit:</a:t>
            </a:r>
          </a:p>
          <a:p>
            <a:pPr algn="just"/>
            <a:r>
              <a:rPr lang="en-US" sz="2000" dirty="0">
                <a:latin typeface="Times New Roman" pitchFamily="18" charset="0"/>
                <a:cs typeface="Times New Roman" pitchFamily="18" charset="0"/>
              </a:rPr>
              <a:t>The memory, arithmetic and logic and input and output units store and process information and perform input and output operations. These operations must be coordinated in some way, which is done by the control unit. </a:t>
            </a:r>
          </a:p>
          <a:p>
            <a:pPr algn="just"/>
            <a:r>
              <a:rPr lang="en-US" sz="2000" dirty="0">
                <a:latin typeface="Times New Roman" pitchFamily="18" charset="0"/>
                <a:cs typeface="Times New Roman" pitchFamily="18" charset="0"/>
              </a:rPr>
              <a:t>The control unit sends control signals to other units and sense their states. These control signals are called timing signals. The timing signals helps to determine when a given action can take place. </a:t>
            </a:r>
          </a:p>
          <a:p>
            <a:pPr algn="just"/>
            <a:endParaRPr lang="en-US" sz="2000" dirty="0">
              <a:latin typeface="Times New Roman" pitchFamily="18" charset="0"/>
              <a:cs typeface="Times New Roman" pitchFamily="18" charset="0"/>
            </a:endParaRPr>
          </a:p>
          <a:p>
            <a:pPr algn="just"/>
            <a:endParaRPr lang="en-IN" sz="2000" dirty="0">
              <a:latin typeface="Times New Roman" pitchFamily="18" charset="0"/>
              <a:cs typeface="Times New Roman" pitchFamily="18" charset="0"/>
            </a:endParaRPr>
          </a:p>
        </p:txBody>
      </p:sp>
    </p:spTree>
    <p:extLst>
      <p:ext uri="{BB962C8B-B14F-4D97-AF65-F5344CB8AC3E}">
        <p14:creationId xmlns:p14="http://schemas.microsoft.com/office/powerpoint/2010/main" val="347836813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752600" y="152400"/>
            <a:ext cx="8763000" cy="792162"/>
          </a:xfrm>
        </p:spPr>
        <p:txBody>
          <a:bodyPr/>
          <a:lstStyle/>
          <a:p>
            <a:pPr algn="ctr"/>
            <a:r>
              <a:rPr lang="en-US" dirty="0">
                <a:latin typeface="Times New Roman" pitchFamily="18" charset="0"/>
                <a:cs typeface="Times New Roman" pitchFamily="18" charset="0"/>
              </a:rPr>
              <a:t>Basic Operational Concept</a:t>
            </a:r>
            <a:endParaRPr lang="en-IN" dirty="0">
              <a:latin typeface="Times New Roman" pitchFamily="18" charset="0"/>
              <a:cs typeface="Times New Roman" pitchFamily="18" charset="0"/>
            </a:endParaRPr>
          </a:p>
        </p:txBody>
      </p:sp>
      <p:sp>
        <p:nvSpPr>
          <p:cNvPr id="3" name="Content Placeholder 2"/>
          <p:cNvSpPr>
            <a:spLocks noGrp="1"/>
          </p:cNvSpPr>
          <p:nvPr>
            <p:ph sz="quarter" idx="1"/>
          </p:nvPr>
        </p:nvSpPr>
        <p:spPr>
          <a:xfrm>
            <a:off x="1752600" y="990600"/>
            <a:ext cx="8610600" cy="5715000"/>
          </a:xfrm>
        </p:spPr>
        <p:txBody>
          <a:bodyPr>
            <a:normAutofit/>
          </a:bodyPr>
          <a:lstStyle/>
          <a:p>
            <a:pPr algn="just"/>
            <a:r>
              <a:rPr lang="en-US" sz="2000" dirty="0">
                <a:latin typeface="Times New Roman" pitchFamily="18" charset="0"/>
                <a:cs typeface="Times New Roman" pitchFamily="18" charset="0"/>
              </a:rPr>
              <a:t>To perform a given task an appropriate program consisting of a list of instructions is stored in the memory. </a:t>
            </a:r>
          </a:p>
          <a:p>
            <a:pPr algn="just"/>
            <a:r>
              <a:rPr lang="en-US" sz="2000" dirty="0">
                <a:latin typeface="Times New Roman" pitchFamily="18" charset="0"/>
                <a:cs typeface="Times New Roman" pitchFamily="18" charset="0"/>
              </a:rPr>
              <a:t>Individual instructions are brought from the memory into the processor, which executes the specified operations.</a:t>
            </a:r>
          </a:p>
          <a:p>
            <a:pPr algn="just"/>
            <a:r>
              <a:rPr lang="en-IN" sz="2000" dirty="0">
                <a:latin typeface="Times New Roman" pitchFamily="18" charset="0"/>
                <a:cs typeface="Times New Roman" pitchFamily="18" charset="0"/>
              </a:rPr>
              <a:t>Examples: - Add LOCA, R0</a:t>
            </a:r>
          </a:p>
          <a:p>
            <a:pPr algn="just"/>
            <a:r>
              <a:rPr lang="en-US" sz="2000" dirty="0">
                <a:latin typeface="Times New Roman" pitchFamily="18" charset="0"/>
                <a:cs typeface="Times New Roman" pitchFamily="18" charset="0"/>
              </a:rPr>
              <a:t>This instruction adds the operand at memory location LOCA, to operand in register R0 &amp; places the sum into register. This instruction requires the performance of several steps:</a:t>
            </a:r>
          </a:p>
          <a:p>
            <a:pPr lvl="1" algn="just"/>
            <a:r>
              <a:rPr lang="en-US" sz="2000" dirty="0">
                <a:latin typeface="Times New Roman" pitchFamily="18" charset="0"/>
                <a:cs typeface="Times New Roman" pitchFamily="18" charset="0"/>
              </a:rPr>
              <a:t>First the instruction is fetched from the memory into the processor. </a:t>
            </a:r>
          </a:p>
          <a:p>
            <a:pPr lvl="1" algn="just"/>
            <a:r>
              <a:rPr lang="en-US" sz="2000" dirty="0">
                <a:latin typeface="Times New Roman" pitchFamily="18" charset="0"/>
                <a:cs typeface="Times New Roman" pitchFamily="18" charset="0"/>
              </a:rPr>
              <a:t>The operand at LOCA is fetched and added to the contents of R0.</a:t>
            </a:r>
          </a:p>
          <a:p>
            <a:pPr lvl="1" algn="just"/>
            <a:r>
              <a:rPr lang="en-US" sz="2000" dirty="0">
                <a:latin typeface="Times New Roman" pitchFamily="18" charset="0"/>
                <a:cs typeface="Times New Roman" pitchFamily="18" charset="0"/>
              </a:rPr>
              <a:t>Finally the resulting sum is stored in the register R0</a:t>
            </a:r>
            <a:endParaRPr lang="en-IN" sz="2000" dirty="0">
              <a:latin typeface="Times New Roman" pitchFamily="18" charset="0"/>
              <a:cs typeface="Times New Roman" pitchFamily="18" charset="0"/>
            </a:endParaRPr>
          </a:p>
          <a:p>
            <a:pPr marL="388620" indent="-342900" algn="just"/>
            <a:r>
              <a:rPr lang="en-US" sz="2000" dirty="0">
                <a:latin typeface="Times New Roman" pitchFamily="18" charset="0"/>
                <a:cs typeface="Times New Roman" pitchFamily="18" charset="0"/>
              </a:rPr>
              <a:t>In some other type of computers, these two types of operations are performed by separate instructions for performance reasons. </a:t>
            </a:r>
          </a:p>
          <a:p>
            <a:pPr marL="320040" lvl="1" indent="0" algn="just">
              <a:buNone/>
            </a:pPr>
            <a:r>
              <a:rPr lang="pt-BR" sz="2000" dirty="0">
                <a:latin typeface="Times New Roman" pitchFamily="18" charset="0"/>
                <a:cs typeface="Times New Roman" pitchFamily="18" charset="0"/>
              </a:rPr>
              <a:t>	Load LOCA, R1 </a:t>
            </a:r>
          </a:p>
          <a:p>
            <a:pPr marL="320040" lvl="1" indent="0" algn="just">
              <a:buNone/>
            </a:pPr>
            <a:r>
              <a:rPr lang="pt-BR" sz="2000" dirty="0">
                <a:latin typeface="Times New Roman" pitchFamily="18" charset="0"/>
                <a:cs typeface="Times New Roman" pitchFamily="18" charset="0"/>
              </a:rPr>
              <a:t>	Add R1, R0 </a:t>
            </a: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17554079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828800" y="304800"/>
            <a:ext cx="8534400" cy="6248400"/>
          </a:xfrm>
        </p:spPr>
        <p:txBody>
          <a:bodyPr>
            <a:normAutofit/>
          </a:bodyPr>
          <a:lstStyle/>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endParaRPr lang="en-US" sz="2000" dirty="0">
              <a:latin typeface="Times New Roman" pitchFamily="18" charset="0"/>
              <a:cs typeface="Times New Roman" pitchFamily="18" charset="0"/>
            </a:endParaRPr>
          </a:p>
          <a:p>
            <a:pPr algn="just"/>
            <a:r>
              <a:rPr lang="en-US" sz="2000" dirty="0">
                <a:latin typeface="Times New Roman" pitchFamily="18" charset="0"/>
                <a:cs typeface="Times New Roman" pitchFamily="18" charset="0"/>
              </a:rPr>
              <a:t>The fig shows how memory &amp; the processor can be connected. In addition to the ALU &amp; the control circuitry, the processor contains a number of registers used for several different purposes. </a:t>
            </a:r>
          </a:p>
          <a:p>
            <a:pPr algn="just"/>
            <a:r>
              <a:rPr lang="en-US" sz="2000" b="1" dirty="0">
                <a:latin typeface="Times New Roman" pitchFamily="18" charset="0"/>
                <a:cs typeface="Times New Roman" pitchFamily="18" charset="0"/>
              </a:rPr>
              <a:t>The instruction register (IR):- </a:t>
            </a:r>
            <a:r>
              <a:rPr lang="en-US" sz="2000" dirty="0">
                <a:latin typeface="Times New Roman" pitchFamily="18" charset="0"/>
                <a:cs typeface="Times New Roman" pitchFamily="18" charset="0"/>
              </a:rPr>
              <a:t>Holds the instructions that is currently being executed.</a:t>
            </a:r>
          </a:p>
          <a:p>
            <a:pPr algn="just"/>
            <a:r>
              <a:rPr lang="en-US" sz="2000" b="1" dirty="0">
                <a:latin typeface="Times New Roman" pitchFamily="18" charset="0"/>
                <a:cs typeface="Times New Roman" pitchFamily="18" charset="0"/>
              </a:rPr>
              <a:t>The program counter PC:- </a:t>
            </a:r>
            <a:r>
              <a:rPr lang="en-US" sz="2000" dirty="0">
                <a:latin typeface="Times New Roman" pitchFamily="18" charset="0"/>
                <a:cs typeface="Times New Roman" pitchFamily="18" charset="0"/>
              </a:rPr>
              <a:t>This is another specialized register that keeps track of execution of a program. It contains the information of the next instruction to be fetched and executed.</a:t>
            </a:r>
            <a:endParaRPr lang="en-IN" sz="2000" dirty="0">
              <a:latin typeface="Times New Roman" pitchFamily="18" charset="0"/>
              <a:cs typeface="Times New Roman" pitchFamily="18" charset="0"/>
            </a:endParaRP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124200" y="76200"/>
            <a:ext cx="5181600" cy="3733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46593870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sz="quarter" idx="1"/>
          </p:nvPr>
        </p:nvSpPr>
        <p:spPr>
          <a:xfrm>
            <a:off x="1752600" y="381000"/>
            <a:ext cx="8763000" cy="6248400"/>
          </a:xfrm>
        </p:spPr>
        <p:txBody>
          <a:bodyPr>
            <a:normAutofit/>
          </a:bodyPr>
          <a:lstStyle/>
          <a:p>
            <a:pPr algn="just"/>
            <a:r>
              <a:rPr lang="en-US" sz="2000" dirty="0">
                <a:latin typeface="Times New Roman" pitchFamily="18" charset="0"/>
                <a:cs typeface="Times New Roman" pitchFamily="18" charset="0"/>
              </a:rPr>
              <a:t>Besides IR and PC, there are n-general purpose registers R0 through </a:t>
            </a:r>
            <a:r>
              <a:rPr lang="en-US" sz="2000" dirty="0" err="1">
                <a:latin typeface="Times New Roman" pitchFamily="18" charset="0"/>
                <a:cs typeface="Times New Roman" pitchFamily="18" charset="0"/>
              </a:rPr>
              <a:t>Rn.The</a:t>
            </a:r>
            <a:r>
              <a:rPr lang="en-US" sz="2000" dirty="0">
                <a:latin typeface="Times New Roman" pitchFamily="18" charset="0"/>
                <a:cs typeface="Times New Roman" pitchFamily="18" charset="0"/>
              </a:rPr>
              <a:t> other two registers which facilitate communication with memory are: -</a:t>
            </a:r>
          </a:p>
          <a:p>
            <a:pPr lvl="1" algn="just"/>
            <a:r>
              <a:rPr lang="en-US" sz="2000" dirty="0">
                <a:latin typeface="Times New Roman" pitchFamily="18" charset="0"/>
                <a:cs typeface="Times New Roman" pitchFamily="18" charset="0"/>
              </a:rPr>
              <a:t> </a:t>
            </a:r>
            <a:r>
              <a:rPr lang="en-US" sz="2000" b="1" dirty="0">
                <a:latin typeface="Times New Roman" pitchFamily="18" charset="0"/>
                <a:cs typeface="Times New Roman" pitchFamily="18" charset="0"/>
              </a:rPr>
              <a:t>1. MAR – (Memory Address Register):- </a:t>
            </a:r>
            <a:r>
              <a:rPr lang="en-US" sz="2000" dirty="0">
                <a:latin typeface="Times New Roman" pitchFamily="18" charset="0"/>
                <a:cs typeface="Times New Roman" pitchFamily="18" charset="0"/>
              </a:rPr>
              <a:t>It holds the address of the location to be accessed.</a:t>
            </a:r>
          </a:p>
          <a:p>
            <a:pPr lvl="1" algn="just"/>
            <a:r>
              <a:rPr lang="en-US" sz="2000" dirty="0">
                <a:latin typeface="Times New Roman" pitchFamily="18" charset="0"/>
                <a:cs typeface="Times New Roman" pitchFamily="18" charset="0"/>
              </a:rPr>
              <a:t> 2. </a:t>
            </a:r>
            <a:r>
              <a:rPr lang="en-US" sz="2000" b="1" dirty="0">
                <a:latin typeface="Times New Roman" pitchFamily="18" charset="0"/>
                <a:cs typeface="Times New Roman" pitchFamily="18" charset="0"/>
              </a:rPr>
              <a:t>MDR – (Memory Data Register):-</a:t>
            </a:r>
            <a:r>
              <a:rPr lang="en-US" sz="2000" dirty="0">
                <a:latin typeface="Times New Roman" pitchFamily="18" charset="0"/>
                <a:cs typeface="Times New Roman" pitchFamily="18" charset="0"/>
              </a:rPr>
              <a:t> It contains the data to be written into or read out of the address location.</a:t>
            </a:r>
          </a:p>
          <a:p>
            <a:pPr algn="just"/>
            <a:r>
              <a:rPr lang="en-US" sz="2200" dirty="0">
                <a:latin typeface="Times New Roman" pitchFamily="18" charset="0"/>
                <a:cs typeface="Times New Roman" pitchFamily="18" charset="0"/>
              </a:rPr>
              <a:t>Operating steps:</a:t>
            </a:r>
          </a:p>
          <a:p>
            <a:pPr marL="320040" lvl="1" indent="0" algn="just">
              <a:buNone/>
            </a:pPr>
            <a:r>
              <a:rPr lang="en-US" sz="2000" dirty="0">
                <a:latin typeface="Times New Roman" pitchFamily="18" charset="0"/>
                <a:cs typeface="Times New Roman" pitchFamily="18" charset="0"/>
              </a:rPr>
              <a:t>Example: </a:t>
            </a:r>
          </a:p>
          <a:p>
            <a:pPr marL="320040" lvl="1" indent="0" algn="just">
              <a:buNone/>
            </a:pPr>
            <a:r>
              <a:rPr lang="en-US" sz="2000" dirty="0">
                <a:latin typeface="Times New Roman" pitchFamily="18" charset="0"/>
                <a:cs typeface="Times New Roman" pitchFamily="18" charset="0"/>
              </a:rPr>
              <a:t>		LOAD LOCA, R1</a:t>
            </a:r>
          </a:p>
          <a:p>
            <a:pPr marL="320040" lvl="1" indent="0" algn="just">
              <a:buNone/>
            </a:pPr>
            <a:r>
              <a:rPr lang="en-US" sz="2000" dirty="0">
                <a:latin typeface="Times New Roman" pitchFamily="18" charset="0"/>
                <a:cs typeface="Times New Roman" pitchFamily="18" charset="0"/>
              </a:rPr>
              <a:t>		ADD R1, R0</a:t>
            </a:r>
          </a:p>
          <a:p>
            <a:pPr marL="777240" lvl="1" indent="-457200" algn="just">
              <a:buAutoNum type="arabicPeriod"/>
            </a:pPr>
            <a:r>
              <a:rPr lang="en-US" sz="2000" dirty="0">
                <a:latin typeface="Times New Roman" pitchFamily="18" charset="0"/>
                <a:cs typeface="Times New Roman" pitchFamily="18" charset="0"/>
              </a:rPr>
              <a:t>Execution of the program starts when the PC is set to point to the first instruction of a program.</a:t>
            </a:r>
          </a:p>
          <a:p>
            <a:pPr marL="777240" lvl="1" indent="-457200" algn="just">
              <a:buAutoNum type="arabicPeriod"/>
            </a:pPr>
            <a:r>
              <a:rPr lang="en-US" sz="2000" dirty="0">
                <a:latin typeface="Times New Roman" pitchFamily="18" charset="0"/>
                <a:cs typeface="Times New Roman" pitchFamily="18" charset="0"/>
              </a:rPr>
              <a:t>The contents of the PC are transferred to the MAR and a Read control signal is sent to the memory.</a:t>
            </a:r>
          </a:p>
          <a:p>
            <a:pPr marL="777240" lvl="1" indent="-457200" algn="just">
              <a:buAutoNum type="arabicPeriod"/>
            </a:pPr>
            <a:r>
              <a:rPr lang="en-US" sz="2000" dirty="0">
                <a:latin typeface="Times New Roman" pitchFamily="18" charset="0"/>
                <a:cs typeface="Times New Roman" pitchFamily="18" charset="0"/>
              </a:rPr>
              <a:t>After some time, addressed word is read out of the memory and loaded into the MDR.</a:t>
            </a:r>
          </a:p>
          <a:p>
            <a:pPr marL="777240" lvl="1" indent="-457200" algn="just">
              <a:buAutoNum type="arabicPeriod"/>
            </a:pPr>
            <a:r>
              <a:rPr lang="en-US" sz="2000" dirty="0">
                <a:latin typeface="Times New Roman" pitchFamily="18" charset="0"/>
                <a:cs typeface="Times New Roman" pitchFamily="18" charset="0"/>
              </a:rPr>
              <a:t>Next the contents of the MDR are transferred to the IR. At this point, the instructions is ready to be decoded and executed.</a:t>
            </a:r>
          </a:p>
          <a:p>
            <a:pPr marL="777240" lvl="1" indent="-457200" algn="just">
              <a:buAutoNum type="arabicPeriod"/>
            </a:pPr>
            <a:endParaRPr lang="en-US" sz="2000" dirty="0">
              <a:latin typeface="Times New Roman" pitchFamily="18" charset="0"/>
              <a:cs typeface="Times New Roman" pitchFamily="18" charset="0"/>
            </a:endParaRPr>
          </a:p>
        </p:txBody>
      </p:sp>
    </p:spTree>
    <p:extLst>
      <p:ext uri="{BB962C8B-B14F-4D97-AF65-F5344CB8AC3E}">
        <p14:creationId xmlns:p14="http://schemas.microsoft.com/office/powerpoint/2010/main" val="2331871676"/>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324</TotalTime>
  <Words>3189</Words>
  <Application>Microsoft Office PowerPoint</Application>
  <PresentationFormat>Widescreen</PresentationFormat>
  <Paragraphs>324</Paragraphs>
  <Slides>45</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45</vt:i4>
      </vt:variant>
    </vt:vector>
  </HeadingPairs>
  <TitlesOfParts>
    <vt:vector size="52" baseType="lpstr">
      <vt:lpstr>Arial</vt:lpstr>
      <vt:lpstr>Calibri</vt:lpstr>
      <vt:lpstr>Calibri Light</vt:lpstr>
      <vt:lpstr>Carlito</vt:lpstr>
      <vt:lpstr>Times New Roman</vt:lpstr>
      <vt:lpstr>Wingdings</vt:lpstr>
      <vt:lpstr>Office Theme</vt:lpstr>
      <vt:lpstr>Basic Structure of Computers</vt:lpstr>
      <vt:lpstr>Functional Units</vt:lpstr>
      <vt:lpstr>PowerPoint Presentation</vt:lpstr>
      <vt:lpstr>PowerPoint Presentation</vt:lpstr>
      <vt:lpstr>PowerPoint Presentation</vt:lpstr>
      <vt:lpstr>PowerPoint Presentation</vt:lpstr>
      <vt:lpstr>Basic Operational Concept</vt:lpstr>
      <vt:lpstr>PowerPoint Presentation</vt:lpstr>
      <vt:lpstr>PowerPoint Presentation</vt:lpstr>
      <vt:lpstr>PowerPoint Presentation</vt:lpstr>
      <vt:lpstr>BUS Structure</vt:lpstr>
      <vt:lpstr>PowerPoint Presentation</vt:lpstr>
      <vt:lpstr>Memory Locations and Addresses</vt:lpstr>
      <vt:lpstr>PowerPoint Presentation</vt:lpstr>
      <vt:lpstr>PowerPoint Presentation</vt:lpstr>
      <vt:lpstr>Byte  and Word Addressability</vt:lpstr>
      <vt:lpstr>PowerPoint Presentation</vt:lpstr>
      <vt:lpstr>Memory Operation</vt:lpstr>
      <vt:lpstr>PowerPoint Presentation</vt:lpstr>
      <vt:lpstr>Instructions</vt:lpstr>
      <vt:lpstr>PowerPoint Presentation</vt:lpstr>
      <vt:lpstr>INSTRUCTION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Instruction Execution and Straight Line Sequencing</vt:lpstr>
      <vt:lpstr>PowerPoint Presentation</vt:lpstr>
      <vt:lpstr>PowerPoint Presentation</vt:lpstr>
      <vt:lpstr>PowerPoint Presentation</vt:lpstr>
      <vt:lpstr>Addressing Modes</vt:lpstr>
      <vt:lpstr>PowerPoint Presentation</vt:lpstr>
      <vt:lpstr>PowerPoint Presentation</vt:lpstr>
      <vt:lpstr>PowerPoint Presentation</vt:lpstr>
      <vt:lpstr>PowerPoint Presentation</vt:lpstr>
      <vt:lpstr>Assembly Language</vt:lpstr>
      <vt:lpstr>PowerPoint Presentation</vt:lpstr>
      <vt:lpstr>PowerPoint Presentation</vt:lpstr>
      <vt:lpstr>Assembly and execution of programs</vt:lpstr>
      <vt:lpstr>Two pass assembler</vt:lpstr>
      <vt:lpstr>loader</vt:lpstr>
      <vt:lpstr>Execution </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INSTRUCTION TYPES</dc:title>
  <dc:creator>anbukkarasirajkumar@outlook.com</dc:creator>
  <cp:lastModifiedBy>Dr Chitradevi D</cp:lastModifiedBy>
  <cp:revision>10</cp:revision>
  <dcterms:created xsi:type="dcterms:W3CDTF">2023-09-07T08:25:35Z</dcterms:created>
  <dcterms:modified xsi:type="dcterms:W3CDTF">2023-09-14T04:59:01Z</dcterms:modified>
</cp:coreProperties>
</file>