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7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68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7" r:id="rId59"/>
    <p:sldId id="318" r:id="rId60"/>
    <p:sldId id="314" r:id="rId61"/>
    <p:sldId id="315" r:id="rId62"/>
    <p:sldId id="316" r:id="rId63"/>
    <p:sldId id="319" r:id="rId64"/>
    <p:sldId id="320" r:id="rId65"/>
    <p:sldId id="321" r:id="rId66"/>
    <p:sldId id="322" r:id="rId67"/>
    <p:sldId id="323" r:id="rId68"/>
    <p:sldId id="324" r:id="rId69"/>
    <p:sldId id="326" r:id="rId70"/>
    <p:sldId id="327" r:id="rId71"/>
    <p:sldId id="328" r:id="rId72"/>
    <p:sldId id="329" r:id="rId73"/>
    <p:sldId id="330" r:id="rId74"/>
    <p:sldId id="334" r:id="rId75"/>
    <p:sldId id="331" r:id="rId76"/>
    <p:sldId id="335" r:id="rId77"/>
    <p:sldId id="332" r:id="rId78"/>
    <p:sldId id="336" r:id="rId79"/>
    <p:sldId id="333" r:id="rId80"/>
    <p:sldId id="33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61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4B4-A56B-EACE-4118-17673BDE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E3D1-52C0-D237-59C4-5AF9A75D6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F3E5-0327-01B0-7154-600576EF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C2F6-CF29-DCD7-A950-BA1D3CF2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83D8-0F04-3A93-D3CA-C22C0263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84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8B58-092B-DCFE-023D-7FB7F2EB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C8C0C-14B2-33F2-0E60-D612D1D65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4147-CFF8-EB77-2EA4-131917E7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A95A-4450-45F5-3C97-FD5E544F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7A57-0DF5-9A90-77B3-45030D0F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D60C-4046-639B-9107-C71921106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DAF9C-F324-364C-2F8A-6E399958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974E-1C89-0847-A4B3-DD987D5D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781A-7B01-F43E-670D-09D573F4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D1FC-0C43-9D04-A75A-C53F90D9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DDB6-8EB9-38C1-E6A1-AA70A53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826A-9E55-943D-5112-BD10A4B8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5990-03D0-78DA-3646-35B2004E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B514-D096-8058-06A7-916DF0F5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399C-3065-D427-EC14-263D492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60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9200-86E5-F380-B5F1-60441616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D1EE-418D-604A-D9D9-E8D9A976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494B-BDFD-5910-6861-620B1537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9A37-2B69-CCED-F466-4B081F9D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7A6E-868E-9F2D-AA43-132924D0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BD1-BE88-4073-8925-F6C67CC9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5897-8F34-8CA4-1590-E48EDA80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0E3D6-DDAF-25BF-52BD-EC9E27331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130E-E4E2-8870-B219-4DC5C20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33BAE-AFC6-DC63-2C34-9EDF27C4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4426-E5F5-63E2-FB01-59314504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7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FB05-44BC-6DA5-7C1E-944C478C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BF91-7684-D15C-780C-CC17635F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C0CE2-AD98-CB06-F751-A84394E95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57695-269A-56CC-C536-03D18619B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173D8-D4D1-0EE6-EE0D-824E5F72B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961B6-275C-A7A9-BE29-6EC5AB65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0A6CF-3F2D-E28B-1A0B-A80FD300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196A8-8EFD-C6F8-6F51-DFD99A9B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10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0B38-2B72-5455-2B67-4EE2F21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42BE-B44E-1482-7CB4-DDCF47EC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8EC4C-2EB4-A170-799F-DFE3C1A2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ECD8B-1D4E-6D48-6DD2-2466174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0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6D8F1-B277-E0E1-CE53-B1886272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58D9B-D497-EF1B-DA4A-0500C65C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08F9-5403-EFA8-109A-548827D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94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F506-A89D-7D74-6055-90495F95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FF9F-C75B-B314-0C0E-E0BC7276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6D56D-BD4E-DAA9-417F-547CC20CB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E9B8E-C036-62F5-1AB8-F7221632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1D905-C33E-130C-4D7B-1B7AB30C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6C57-5A77-8A80-0557-26AD05EE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61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7E2E-AFFD-F0C7-FA1B-86D2E958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CA2B-1122-08AF-C520-5A2EDCF18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96B31-33DF-A590-0BDD-1B0DC8206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667D-F68C-7F57-D8CD-35073592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4097-E248-DADA-8982-49DBBA6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F8064-825C-7C83-4479-43CF80B7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4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EACAA-0752-F29C-640B-9DFAA53A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69244-A4E3-7A82-2EEF-F97817C8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1673-CE11-3C77-ACC4-FB2E3E9E2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301E-66DF-4880-8967-F96DEA5AE6D9}" type="datetimeFigureOut">
              <a:rPr lang="en-IN" smtClean="0"/>
              <a:t>31-07-2023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D468-4F19-2916-1EA4-AB4F97EEB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3E24-4026-7336-1D7F-543B44872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016D-C7C4-49C1-B562-EA569BFC66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7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C2A4-9FE2-97CC-EE1D-CF01AC737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–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39BFB-7C7C-D1FF-0790-9CA51B335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number systems and logic 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5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Number systems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F32A9-E3AC-C197-7F7E-D87F7F55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express/represent numbers.</a:t>
            </a:r>
          </a:p>
          <a:p>
            <a:r>
              <a:rPr lang="en-US" dirty="0"/>
              <a:t>Decimal number system is the most commonly used – base 10.</a:t>
            </a:r>
          </a:p>
          <a:p>
            <a:r>
              <a:rPr lang="en-US" dirty="0"/>
              <a:t>Number systems in computer include,</a:t>
            </a:r>
          </a:p>
          <a:p>
            <a:pPr lvl="1"/>
            <a:r>
              <a:rPr lang="en-US" dirty="0"/>
              <a:t>Binary – base 2</a:t>
            </a:r>
          </a:p>
          <a:p>
            <a:pPr lvl="1"/>
            <a:r>
              <a:rPr lang="en-US" dirty="0"/>
              <a:t>Octal – base 8</a:t>
            </a:r>
          </a:p>
          <a:p>
            <a:pPr lvl="1"/>
            <a:r>
              <a:rPr lang="en-US" dirty="0"/>
              <a:t>Hexadecimal – base 16</a:t>
            </a:r>
          </a:p>
        </p:txBody>
      </p:sp>
    </p:spTree>
    <p:extLst>
      <p:ext uri="{BB962C8B-B14F-4D97-AF65-F5344CB8AC3E}">
        <p14:creationId xmlns:p14="http://schemas.microsoft.com/office/powerpoint/2010/main" val="203709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F32A9-E3AC-C197-7F7E-D87F7F55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1F6F5C9-DF7E-E04B-E835-260F8DA1C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102263"/>
              </p:ext>
            </p:extLst>
          </p:nvPr>
        </p:nvGraphicFramePr>
        <p:xfrm>
          <a:off x="2091559" y="543910"/>
          <a:ext cx="7693572" cy="577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542857" imgH="5830114" progId="AcroExch.Document.7">
                  <p:embed/>
                </p:oleObj>
              </mc:Choice>
              <mc:Fallback>
                <p:oleObj name="Acrobat Document" r:id="rId2" imgW="7542857" imgH="5830114" progId="AcroExch.Document.7">
                  <p:embed/>
                  <p:pic>
                    <p:nvPicPr>
                      <p:cNvPr id="28674" name="Object 4">
                        <a:extLst>
                          <a:ext uri="{FF2B5EF4-FFF2-40B4-BE49-F238E27FC236}">
                            <a16:creationId xmlns:a16="http://schemas.microsoft.com/office/drawing/2014/main" id="{A8257491-98FB-3948-3001-9B83F05AC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559" y="543910"/>
                        <a:ext cx="7693572" cy="577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7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Decimal number system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F32A9-E3AC-C197-7F7E-D87F7F55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– 10</a:t>
            </a:r>
          </a:p>
          <a:p>
            <a:r>
              <a:rPr lang="en-US" dirty="0"/>
              <a:t>It represents numeric value with 10 digits.</a:t>
            </a:r>
          </a:p>
          <a:p>
            <a:r>
              <a:rPr lang="en-US" dirty="0"/>
              <a:t>Any number to decimal conversion:</a:t>
            </a:r>
          </a:p>
          <a:p>
            <a:pPr lvl="1"/>
            <a:r>
              <a:rPr lang="en-US" dirty="0"/>
              <a:t>Multiply each digit by its own base power the position.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82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4614"/>
          </a:xfrm>
        </p:spPr>
        <p:txBody>
          <a:bodyPr/>
          <a:lstStyle/>
          <a:p>
            <a:pPr algn="ctr"/>
            <a:r>
              <a:rPr lang="en-US" b="1" dirty="0"/>
              <a:t>Binary to decimal conversion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064E6-1DB5-06D9-2E1F-59589383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297"/>
            <a:ext cx="10515600" cy="5367666"/>
          </a:xfrm>
        </p:spPr>
        <p:txBody>
          <a:bodyPr/>
          <a:lstStyle/>
          <a:p>
            <a:pPr lvl="1"/>
            <a:r>
              <a:rPr lang="en-US" dirty="0"/>
              <a:t>Multiply each digit by 2^n, where n is the position.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63D7B-C0A4-CA82-6512-648697E0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22" y="1292771"/>
            <a:ext cx="6759826" cy="54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64614"/>
          </a:xfrm>
        </p:spPr>
        <p:txBody>
          <a:bodyPr/>
          <a:lstStyle/>
          <a:p>
            <a:pPr algn="ctr"/>
            <a:r>
              <a:rPr lang="en-US" b="1" dirty="0"/>
              <a:t>Binary to decimal conversion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064E6-1DB5-06D9-2E1F-59589383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297"/>
            <a:ext cx="10515600" cy="5367666"/>
          </a:xfrm>
        </p:spPr>
        <p:txBody>
          <a:bodyPr/>
          <a:lstStyle/>
          <a:p>
            <a:pPr lvl="1"/>
            <a:r>
              <a:rPr lang="en-US" dirty="0"/>
              <a:t>Fractional conversion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CA484-5CDA-ABDB-3632-A722419D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1776182"/>
            <a:ext cx="11666483" cy="47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4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Octal to decimal conversion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BD8A4-1E54-DBB9-E226-8E93D5EE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989"/>
            <a:ext cx="10776465" cy="3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Hexadecimal to decimal conversion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55F82-C132-7AA5-B3B5-BFE32455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3" y="1852435"/>
            <a:ext cx="10850462" cy="31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Hexadecimal to binary conversion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7D4B-585E-F5CB-66EE-888BDB69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each hexadecimal digit to its equivalent binary.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B595B-5D2F-5416-9B26-4D42C5E7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3427"/>
            <a:ext cx="2152950" cy="66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669B8-52CD-A58D-10E2-48A8BED9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615" y="3235207"/>
            <a:ext cx="5649113" cy="2419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77892-7643-B29D-8867-C366CB737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83" y="5858615"/>
            <a:ext cx="538237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9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Octal to binary conversion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7D4B-585E-F5CB-66EE-888BDB69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each digit to its equivalent 3 bit binary.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40CF3-DEA7-978A-3223-9D0081E4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77" y="2395478"/>
            <a:ext cx="2324424" cy="847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48820-992C-BF6D-2F10-F37B0B72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301" y="3378258"/>
            <a:ext cx="3191320" cy="2419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985A83-6D27-228E-81F9-184C57FE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764" y="3435247"/>
            <a:ext cx="348663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91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Decimal to binary conversion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7D4B-585E-F5CB-66EE-888BDB6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466"/>
            <a:ext cx="10515600" cy="4351338"/>
          </a:xfrm>
        </p:spPr>
        <p:txBody>
          <a:bodyPr/>
          <a:lstStyle/>
          <a:p>
            <a:r>
              <a:rPr lang="en-US" dirty="0"/>
              <a:t>Divide the number by 2, keep track of the reminder.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A5FFE-E723-499D-3881-A6FAFF95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8397"/>
            <a:ext cx="2143424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63A32E-1439-9940-B31C-EA5F15D4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62" y="1456154"/>
            <a:ext cx="2219635" cy="48679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8E190A-30F3-EAF9-FA5F-22E14651E4F2}"/>
              </a:ext>
            </a:extLst>
          </p:cNvPr>
          <p:cNvCxnSpPr/>
          <p:nvPr/>
        </p:nvCxnSpPr>
        <p:spPr>
          <a:xfrm flipV="1">
            <a:off x="6537434" y="2259724"/>
            <a:ext cx="0" cy="378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D84B0E-4862-1519-EF3E-2FFCBB652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98" y="3185183"/>
            <a:ext cx="321989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Number systems – binary, decimal, octal, hexadecimal; codes – grey, BCD, excess – 3, ASCII, parity, binary arithmetic – addition, subtraction, multiplication, division using sign magnitude, 1’s complement, 2’s complement, BCD arithmetic, logic gates – AND, OR, NOT, NAND, NOR, EX-OR, EX-NOR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12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91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Decimal to binary conversion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7D4B-585E-F5CB-66EE-888BDB6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466"/>
            <a:ext cx="10515600" cy="4351338"/>
          </a:xfrm>
        </p:spPr>
        <p:txBody>
          <a:bodyPr/>
          <a:lstStyle/>
          <a:p>
            <a:r>
              <a:rPr lang="en-US" dirty="0"/>
              <a:t>Divide the number by 2, keep track of the reminder.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A5FFE-E723-499D-3881-A6FAFF95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8397"/>
            <a:ext cx="2143424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63A32E-1439-9940-B31C-EA5F15D4E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62" y="1456154"/>
            <a:ext cx="2219635" cy="48679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8E190A-30F3-EAF9-FA5F-22E14651E4F2}"/>
              </a:ext>
            </a:extLst>
          </p:cNvPr>
          <p:cNvCxnSpPr/>
          <p:nvPr/>
        </p:nvCxnSpPr>
        <p:spPr>
          <a:xfrm flipV="1">
            <a:off x="6537434" y="2259724"/>
            <a:ext cx="0" cy="3783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D84B0E-4862-1519-EF3E-2FFCBB652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98" y="3185183"/>
            <a:ext cx="321989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5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91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Octal to hexadecimal conversion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7D4B-585E-F5CB-66EE-888BDB69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466"/>
            <a:ext cx="10515600" cy="4351338"/>
          </a:xfrm>
        </p:spPr>
        <p:txBody>
          <a:bodyPr/>
          <a:lstStyle/>
          <a:p>
            <a:r>
              <a:rPr lang="en-US" dirty="0"/>
              <a:t>Octal - &gt; binary -&gt; hexadecimal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C432A-0DB0-A31E-435D-AB9D00C7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69401"/>
            <a:ext cx="2950176" cy="777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0AB32-5E54-03F1-3CF0-1036CFBD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62" y="2471604"/>
            <a:ext cx="842127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4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Memory size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2D49A-C298-9461-3B84-B22C0777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46" y="1341835"/>
            <a:ext cx="6139281" cy="49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0"/>
            <a:ext cx="10515600" cy="87235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Codes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177F-7A7B-9A20-76E2-A8B8D9D0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173"/>
            <a:ext cx="10515600" cy="2745828"/>
          </a:xfrm>
        </p:spPr>
        <p:txBody>
          <a:bodyPr/>
          <a:lstStyle/>
          <a:p>
            <a:r>
              <a:rPr lang="en-US" b="1" dirty="0"/>
              <a:t>Gray code:</a:t>
            </a:r>
          </a:p>
          <a:p>
            <a:pPr lvl="1"/>
            <a:r>
              <a:rPr lang="en-US" dirty="0"/>
              <a:t>Used to reduce the occurrence of errors.</a:t>
            </a:r>
          </a:p>
          <a:p>
            <a:pPr lvl="1"/>
            <a:r>
              <a:rPr lang="en-US" dirty="0"/>
              <a:t>Only one bit is changed at a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5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2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Codes (Gray code) </a:t>
            </a:r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B48DBB-BAFA-ECD1-4847-2B81E4D4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79938"/>
              </p:ext>
            </p:extLst>
          </p:nvPr>
        </p:nvGraphicFramePr>
        <p:xfrm>
          <a:off x="2806261" y="622847"/>
          <a:ext cx="6611007" cy="6061729"/>
        </p:xfrm>
        <a:graphic>
          <a:graphicData uri="http://schemas.openxmlformats.org/drawingml/2006/table">
            <a:tbl>
              <a:tblPr/>
              <a:tblGrid>
                <a:gridCol w="2203669">
                  <a:extLst>
                    <a:ext uri="{9D8B030D-6E8A-4147-A177-3AD203B41FA5}">
                      <a16:colId xmlns:a16="http://schemas.microsoft.com/office/drawing/2014/main" val="1287231420"/>
                    </a:ext>
                  </a:extLst>
                </a:gridCol>
                <a:gridCol w="2203669">
                  <a:extLst>
                    <a:ext uri="{9D8B030D-6E8A-4147-A177-3AD203B41FA5}">
                      <a16:colId xmlns:a16="http://schemas.microsoft.com/office/drawing/2014/main" val="3896933887"/>
                    </a:ext>
                  </a:extLst>
                </a:gridCol>
                <a:gridCol w="2203669">
                  <a:extLst>
                    <a:ext uri="{9D8B030D-6E8A-4147-A177-3AD203B41FA5}">
                      <a16:colId xmlns:a16="http://schemas.microsoft.com/office/drawing/2014/main" val="1137799647"/>
                    </a:ext>
                  </a:extLst>
                </a:gridCol>
              </a:tblGrid>
              <a:tr h="414785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 Number</a:t>
                      </a:r>
                    </a:p>
                  </a:txBody>
                  <a:tcPr marL="67848" marR="67848" marT="67848" marB="67848">
                    <a:lnL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Binary Number</a:t>
                      </a:r>
                    </a:p>
                  </a:txBody>
                  <a:tcPr marL="67848" marR="67848" marT="67848" marB="67848">
                    <a:lnL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Gray Code</a:t>
                      </a:r>
                    </a:p>
                  </a:txBody>
                  <a:tcPr marL="67848" marR="67848" marT="67848" marB="67848">
                    <a:lnL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6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4906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343876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22957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596854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75200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518940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05510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25492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6770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6560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11658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4461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93816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646192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79393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14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91705"/>
                  </a:ext>
                </a:extLst>
              </a:tr>
              <a:tr h="3529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15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1111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45232" marR="45232" marT="45232" marB="452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22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6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0"/>
            <a:ext cx="10515600" cy="87235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Binary coded decimal 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177F-7A7B-9A20-76E2-A8B8D9D0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173"/>
            <a:ext cx="10515600" cy="2745828"/>
          </a:xfrm>
        </p:spPr>
        <p:txBody>
          <a:bodyPr/>
          <a:lstStyle/>
          <a:p>
            <a:r>
              <a:rPr lang="en-US" dirty="0"/>
              <a:t>Coding is done in 8 – bit / 4 – bit.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39EC2-9AAD-3729-CD85-1F6D863D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71" y="1692486"/>
            <a:ext cx="4906101" cy="2278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53D78-5996-CA91-4208-4A164240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4" y="1302566"/>
            <a:ext cx="2848373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C14AD5-6E9E-8542-0E16-71754DE02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95" y="3731920"/>
            <a:ext cx="2724530" cy="34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B7A975-0A96-09D7-535A-633F7C8CE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3" y="4112174"/>
            <a:ext cx="463932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73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73" y="0"/>
            <a:ext cx="10515600" cy="87235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Excess – 3 code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177F-7A7B-9A20-76E2-A8B8D9D0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173"/>
            <a:ext cx="10515600" cy="5875282"/>
          </a:xfrm>
        </p:spPr>
        <p:txBody>
          <a:bodyPr/>
          <a:lstStyle/>
          <a:p>
            <a:r>
              <a:rPr lang="en-US" dirty="0"/>
              <a:t>Overcomes the deficiency in BCD code.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13FA33-3BA4-4DC5-5BE6-8D671DD8C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57899"/>
              </p:ext>
            </p:extLst>
          </p:nvPr>
        </p:nvGraphicFramePr>
        <p:xfrm>
          <a:off x="1090410" y="1253331"/>
          <a:ext cx="8663190" cy="5305126"/>
        </p:xfrm>
        <a:graphic>
          <a:graphicData uri="http://schemas.openxmlformats.org/drawingml/2006/table">
            <a:tbl>
              <a:tblPr/>
              <a:tblGrid>
                <a:gridCol w="2887730">
                  <a:extLst>
                    <a:ext uri="{9D8B030D-6E8A-4147-A177-3AD203B41FA5}">
                      <a16:colId xmlns:a16="http://schemas.microsoft.com/office/drawing/2014/main" val="603110723"/>
                    </a:ext>
                  </a:extLst>
                </a:gridCol>
                <a:gridCol w="2887730">
                  <a:extLst>
                    <a:ext uri="{9D8B030D-6E8A-4147-A177-3AD203B41FA5}">
                      <a16:colId xmlns:a16="http://schemas.microsoft.com/office/drawing/2014/main" val="3863438645"/>
                    </a:ext>
                  </a:extLst>
                </a:gridCol>
                <a:gridCol w="2887730">
                  <a:extLst>
                    <a:ext uri="{9D8B030D-6E8A-4147-A177-3AD203B41FA5}">
                      <a16:colId xmlns:a16="http://schemas.microsoft.com/office/drawing/2014/main" val="159550342"/>
                    </a:ext>
                  </a:extLst>
                </a:gridCol>
              </a:tblGrid>
              <a:tr h="55932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 Digit</a:t>
                      </a:r>
                    </a:p>
                  </a:txBody>
                  <a:tcPr marL="104265" marR="104265" marT="104265" marB="104265">
                    <a:lnL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 Code</a:t>
                      </a:r>
                    </a:p>
                  </a:txBody>
                  <a:tcPr marL="104265" marR="104265" marT="104265" marB="104265">
                    <a:lnL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Excess-3 Code</a:t>
                      </a:r>
                    </a:p>
                  </a:txBody>
                  <a:tcPr marL="104265" marR="104265" marT="104265" marB="104265">
                    <a:lnL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AF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17564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0039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58552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84090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289456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96376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93518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074414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575687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11550"/>
                  </a:ext>
                </a:extLst>
              </a:tr>
              <a:tr h="4745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1100</a:t>
                      </a:r>
                    </a:p>
                  </a:txBody>
                  <a:tcPr marL="69510" marR="69510" marT="69510" marB="6951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6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5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FE1C-CF81-16A4-C710-D4C981BC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1" y="-1183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Excess – 3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59A4-BC39-B0A8-671D-30E89705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0828"/>
            <a:ext cx="11498317" cy="5833242"/>
          </a:xfrm>
        </p:spPr>
        <p:txBody>
          <a:bodyPr/>
          <a:lstStyle/>
          <a:p>
            <a:r>
              <a:rPr lang="en-US" dirty="0"/>
              <a:t>31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51266-AA00-8892-60DD-C629BBA5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05825"/>
              </p:ext>
            </p:extLst>
          </p:nvPr>
        </p:nvGraphicFramePr>
        <p:xfrm>
          <a:off x="644826" y="1315638"/>
          <a:ext cx="6319838" cy="1356360"/>
        </p:xfrm>
        <a:graphic>
          <a:graphicData uri="http://schemas.openxmlformats.org/drawingml/2006/table">
            <a:tbl>
              <a:tblPr/>
              <a:tblGrid>
                <a:gridCol w="3159919">
                  <a:extLst>
                    <a:ext uri="{9D8B030D-6E8A-4147-A177-3AD203B41FA5}">
                      <a16:colId xmlns:a16="http://schemas.microsoft.com/office/drawing/2014/main" val="292013864"/>
                    </a:ext>
                  </a:extLst>
                </a:gridCol>
                <a:gridCol w="3159919">
                  <a:extLst>
                    <a:ext uri="{9D8B030D-6E8A-4147-A177-3AD203B41FA5}">
                      <a16:colId xmlns:a16="http://schemas.microsoft.com/office/drawing/2014/main" val="3384713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67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53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293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294E00-3393-7C7C-1569-4631381D9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28130"/>
              </p:ext>
            </p:extLst>
          </p:nvPr>
        </p:nvGraphicFramePr>
        <p:xfrm>
          <a:off x="644825" y="3306162"/>
          <a:ext cx="6943644" cy="2127685"/>
        </p:xfrm>
        <a:graphic>
          <a:graphicData uri="http://schemas.openxmlformats.org/drawingml/2006/table">
            <a:tbl>
              <a:tblPr/>
              <a:tblGrid>
                <a:gridCol w="2314548">
                  <a:extLst>
                    <a:ext uri="{9D8B030D-6E8A-4147-A177-3AD203B41FA5}">
                      <a16:colId xmlns:a16="http://schemas.microsoft.com/office/drawing/2014/main" val="447304617"/>
                    </a:ext>
                  </a:extLst>
                </a:gridCol>
                <a:gridCol w="2314548">
                  <a:extLst>
                    <a:ext uri="{9D8B030D-6E8A-4147-A177-3AD203B41FA5}">
                      <a16:colId xmlns:a16="http://schemas.microsoft.com/office/drawing/2014/main" val="4096056144"/>
                    </a:ext>
                  </a:extLst>
                </a:gridCol>
                <a:gridCol w="2314548">
                  <a:extLst>
                    <a:ext uri="{9D8B030D-6E8A-4147-A177-3AD203B41FA5}">
                      <a16:colId xmlns:a16="http://schemas.microsoft.com/office/drawing/2014/main" val="2500961597"/>
                    </a:ext>
                  </a:extLst>
                </a:gridCol>
              </a:tblGrid>
              <a:tr h="788917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Excess-3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C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66951"/>
                  </a:ext>
                </a:extLst>
              </a:tr>
              <a:tr h="669384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0011+0011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77149"/>
                  </a:ext>
                </a:extLst>
              </a:tr>
              <a:tr h="669384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46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53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FE1C-CF81-16A4-C710-D4C981BC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1" y="-1183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Excess – 3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59A4-BC39-B0A8-671D-30E89705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0828"/>
            <a:ext cx="11498317" cy="5833242"/>
          </a:xfrm>
        </p:spPr>
        <p:txBody>
          <a:bodyPr/>
          <a:lstStyle/>
          <a:p>
            <a:r>
              <a:rPr lang="en-US" dirty="0"/>
              <a:t>81.61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So, the excess-3 code of the decimal number 81.61 is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1011 0100.1001 0100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2D90A-1BE8-25C2-22F9-51185D95B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2397"/>
              </p:ext>
            </p:extLst>
          </p:nvPr>
        </p:nvGraphicFramePr>
        <p:xfrm>
          <a:off x="727841" y="1298821"/>
          <a:ext cx="5368160" cy="2209800"/>
        </p:xfrm>
        <a:graphic>
          <a:graphicData uri="http://schemas.openxmlformats.org/drawingml/2006/table">
            <a:tbl>
              <a:tblPr/>
              <a:tblGrid>
                <a:gridCol w="2684080">
                  <a:extLst>
                    <a:ext uri="{9D8B030D-6E8A-4147-A177-3AD203B41FA5}">
                      <a16:colId xmlns:a16="http://schemas.microsoft.com/office/drawing/2014/main" val="3236516214"/>
                    </a:ext>
                  </a:extLst>
                </a:gridCol>
                <a:gridCol w="2684080">
                  <a:extLst>
                    <a:ext uri="{9D8B030D-6E8A-4147-A177-3AD203B41FA5}">
                      <a16:colId xmlns:a16="http://schemas.microsoft.com/office/drawing/2014/main" val="120623594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1551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8075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0747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173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058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3FDF7-7B64-BD92-C17C-D5BF4C479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59020"/>
              </p:ext>
            </p:extLst>
          </p:nvPr>
        </p:nvGraphicFramePr>
        <p:xfrm>
          <a:off x="727840" y="3776099"/>
          <a:ext cx="6314091" cy="2241072"/>
        </p:xfrm>
        <a:graphic>
          <a:graphicData uri="http://schemas.openxmlformats.org/drawingml/2006/table">
            <a:tbl>
              <a:tblPr/>
              <a:tblGrid>
                <a:gridCol w="2104697">
                  <a:extLst>
                    <a:ext uri="{9D8B030D-6E8A-4147-A177-3AD203B41FA5}">
                      <a16:colId xmlns:a16="http://schemas.microsoft.com/office/drawing/2014/main" val="1497153515"/>
                    </a:ext>
                  </a:extLst>
                </a:gridCol>
                <a:gridCol w="2104697">
                  <a:extLst>
                    <a:ext uri="{9D8B030D-6E8A-4147-A177-3AD203B41FA5}">
                      <a16:colId xmlns:a16="http://schemas.microsoft.com/office/drawing/2014/main" val="2724503560"/>
                    </a:ext>
                  </a:extLst>
                </a:gridCol>
                <a:gridCol w="2104697">
                  <a:extLst>
                    <a:ext uri="{9D8B030D-6E8A-4147-A177-3AD203B41FA5}">
                      <a16:colId xmlns:a16="http://schemas.microsoft.com/office/drawing/2014/main" val="521354538"/>
                    </a:ext>
                  </a:extLst>
                </a:gridCol>
              </a:tblGrid>
              <a:tr h="63209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Excess-3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5637"/>
                  </a:ext>
                </a:extLst>
              </a:tr>
              <a:tr h="536325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66888"/>
                  </a:ext>
                </a:extLst>
              </a:tr>
              <a:tr h="536325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69587"/>
                  </a:ext>
                </a:extLst>
              </a:tr>
              <a:tr h="536325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9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84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FE1C-CF81-16A4-C710-D4C981BC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1" y="-1183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Excess – 3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59A4-BC39-B0A8-671D-30E89705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0828"/>
            <a:ext cx="11498317" cy="5833242"/>
          </a:xfrm>
        </p:spPr>
        <p:txBody>
          <a:bodyPr/>
          <a:lstStyle/>
          <a:p>
            <a:r>
              <a:rPr lang="en-US" dirty="0"/>
              <a:t>81.61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So, the excess-3 code of the decimal number 81.61 is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1011 0100.1001 0100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92D90A-1BE8-25C2-22F9-51185D95BA69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298821"/>
          <a:ext cx="5368160" cy="2209800"/>
        </p:xfrm>
        <a:graphic>
          <a:graphicData uri="http://schemas.openxmlformats.org/drawingml/2006/table">
            <a:tbl>
              <a:tblPr/>
              <a:tblGrid>
                <a:gridCol w="2684080">
                  <a:extLst>
                    <a:ext uri="{9D8B030D-6E8A-4147-A177-3AD203B41FA5}">
                      <a16:colId xmlns:a16="http://schemas.microsoft.com/office/drawing/2014/main" val="3236516214"/>
                    </a:ext>
                  </a:extLst>
                </a:gridCol>
                <a:gridCol w="2684080">
                  <a:extLst>
                    <a:ext uri="{9D8B030D-6E8A-4147-A177-3AD203B41FA5}">
                      <a16:colId xmlns:a16="http://schemas.microsoft.com/office/drawing/2014/main" val="120623594"/>
                    </a:ext>
                  </a:extLst>
                </a:gridCol>
              </a:tblGrid>
              <a:tr h="32154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Digit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79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41551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8075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0747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173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058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3FDF7-7B64-BD92-C17C-D5BF4C479720}"/>
              </a:ext>
            </a:extLst>
          </p:cNvPr>
          <p:cNvGraphicFramePr>
            <a:graphicFrameLocks noGrp="1"/>
          </p:cNvGraphicFramePr>
          <p:nvPr/>
        </p:nvGraphicFramePr>
        <p:xfrm>
          <a:off x="727840" y="3776099"/>
          <a:ext cx="6314091" cy="2241072"/>
        </p:xfrm>
        <a:graphic>
          <a:graphicData uri="http://schemas.openxmlformats.org/drawingml/2006/table">
            <a:tbl>
              <a:tblPr/>
              <a:tblGrid>
                <a:gridCol w="2104697">
                  <a:extLst>
                    <a:ext uri="{9D8B030D-6E8A-4147-A177-3AD203B41FA5}">
                      <a16:colId xmlns:a16="http://schemas.microsoft.com/office/drawing/2014/main" val="1497153515"/>
                    </a:ext>
                  </a:extLst>
                </a:gridCol>
                <a:gridCol w="2104697">
                  <a:extLst>
                    <a:ext uri="{9D8B030D-6E8A-4147-A177-3AD203B41FA5}">
                      <a16:colId xmlns:a16="http://schemas.microsoft.com/office/drawing/2014/main" val="2724503560"/>
                    </a:ext>
                  </a:extLst>
                </a:gridCol>
                <a:gridCol w="2104697">
                  <a:extLst>
                    <a:ext uri="{9D8B030D-6E8A-4147-A177-3AD203B41FA5}">
                      <a16:colId xmlns:a16="http://schemas.microsoft.com/office/drawing/2014/main" val="521354538"/>
                    </a:ext>
                  </a:extLst>
                </a:gridCol>
              </a:tblGrid>
              <a:tr h="63209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BCD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Excess-3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C6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5637"/>
                  </a:ext>
                </a:extLst>
              </a:tr>
              <a:tr h="536325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1000+0011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66888"/>
                  </a:ext>
                </a:extLst>
              </a:tr>
              <a:tr h="536325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0001+0011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69587"/>
                  </a:ext>
                </a:extLst>
              </a:tr>
              <a:tr h="536325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0110+0011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9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Computer architecture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Attributes of a system visible to a programmer/those attributes that have a direct impact on the logical execution of a program.</a:t>
            </a:r>
          </a:p>
          <a:p>
            <a:pPr algn="just"/>
            <a:r>
              <a:rPr lang="en-US" dirty="0"/>
              <a:t>Attributes:</a:t>
            </a:r>
          </a:p>
          <a:p>
            <a:pPr lvl="1" algn="just"/>
            <a:r>
              <a:rPr lang="en-US" dirty="0"/>
              <a:t>Instruction set.</a:t>
            </a:r>
          </a:p>
          <a:p>
            <a:pPr lvl="1" algn="just"/>
            <a:r>
              <a:rPr lang="en-US" dirty="0"/>
              <a:t>No. of bits to represent various data types.</a:t>
            </a:r>
          </a:p>
          <a:p>
            <a:pPr lvl="1" algn="just"/>
            <a:r>
              <a:rPr lang="en-US" dirty="0"/>
              <a:t>I/O mechanisms.</a:t>
            </a:r>
          </a:p>
          <a:p>
            <a:pPr lvl="1" algn="just"/>
            <a:r>
              <a:rPr lang="en-US" dirty="0"/>
              <a:t>Techniques for addressing memory.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453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AFAF-B61A-1E96-1E36-3D60609C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6"/>
            <a:ext cx="10515600" cy="4862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ASCII code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C217-6B76-B988-3179-FD30C319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2662"/>
            <a:ext cx="10838793" cy="5504301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ASCII – American Standard Code for Information Interchange.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Standard character set for computers and electronic devices, developed in 1960s.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Contains 128 characters.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contains the numbers from 0-9, the upper and lower case English letters from A to Z, and some special characters.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character sets used in modern computers, in HTML, and on the Internet, are all based on ASCII.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32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16467-AC26-3D0A-DE34-A9C5CDF12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513541"/>
              </p:ext>
            </p:extLst>
          </p:nvPr>
        </p:nvGraphicFramePr>
        <p:xfrm>
          <a:off x="2522483" y="231776"/>
          <a:ext cx="6779171" cy="6626218"/>
        </p:xfrm>
        <a:graphic>
          <a:graphicData uri="http://schemas.openxmlformats.org/drawingml/2006/table">
            <a:tbl>
              <a:tblPr/>
              <a:tblGrid>
                <a:gridCol w="693683">
                  <a:extLst>
                    <a:ext uri="{9D8B030D-6E8A-4147-A177-3AD203B41FA5}">
                      <a16:colId xmlns:a16="http://schemas.microsoft.com/office/drawing/2014/main" val="1016700586"/>
                    </a:ext>
                  </a:extLst>
                </a:gridCol>
                <a:gridCol w="1000935">
                  <a:extLst>
                    <a:ext uri="{9D8B030D-6E8A-4147-A177-3AD203B41FA5}">
                      <a16:colId xmlns:a16="http://schemas.microsoft.com/office/drawing/2014/main" val="2358138982"/>
                    </a:ext>
                  </a:extLst>
                </a:gridCol>
                <a:gridCol w="5084553">
                  <a:extLst>
                    <a:ext uri="{9D8B030D-6E8A-4147-A177-3AD203B41FA5}">
                      <a16:colId xmlns:a16="http://schemas.microsoft.com/office/drawing/2014/main" val="4155403470"/>
                    </a:ext>
                  </a:extLst>
                </a:gridCol>
              </a:tblGrid>
              <a:tr h="35420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Char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93715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00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null character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56326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SOH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01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 of header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78230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STX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 of text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739944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ETX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03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 of text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47200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EOT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04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 of transmission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588217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ENQ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05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enquiry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65959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ACK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06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acknowledge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971465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BEL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07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bell (ring)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31442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BS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08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backspace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813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HT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09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horizontal tab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605251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LF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line feed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839657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VT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vertical tab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354365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FF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form feed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71255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carriage return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57198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 out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6689"/>
                  </a:ext>
                </a:extLst>
              </a:tr>
              <a:tr h="392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</a:t>
                      </a:r>
                    </a:p>
                  </a:txBody>
                  <a:tcPr marL="120348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 in</a:t>
                      </a:r>
                    </a:p>
                  </a:txBody>
                  <a:tcPr marL="60174" marR="60174" marT="60174" marB="6017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86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33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0192A5-14B3-0732-B07C-0E164D487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798685"/>
              </p:ext>
            </p:extLst>
          </p:nvPr>
        </p:nvGraphicFramePr>
        <p:xfrm>
          <a:off x="1932066" y="0"/>
          <a:ext cx="6770499" cy="6632031"/>
        </p:xfrm>
        <a:graphic>
          <a:graphicData uri="http://schemas.openxmlformats.org/drawingml/2006/table">
            <a:tbl>
              <a:tblPr/>
              <a:tblGrid>
                <a:gridCol w="2256833">
                  <a:extLst>
                    <a:ext uri="{9D8B030D-6E8A-4147-A177-3AD203B41FA5}">
                      <a16:colId xmlns:a16="http://schemas.microsoft.com/office/drawing/2014/main" val="2739762834"/>
                    </a:ext>
                  </a:extLst>
                </a:gridCol>
                <a:gridCol w="2256833">
                  <a:extLst>
                    <a:ext uri="{9D8B030D-6E8A-4147-A177-3AD203B41FA5}">
                      <a16:colId xmlns:a16="http://schemas.microsoft.com/office/drawing/2014/main" val="3940405368"/>
                    </a:ext>
                  </a:extLst>
                </a:gridCol>
                <a:gridCol w="2256833">
                  <a:extLst>
                    <a:ext uri="{9D8B030D-6E8A-4147-A177-3AD203B41FA5}">
                      <a16:colId xmlns:a16="http://schemas.microsoft.com/office/drawing/2014/main" val="36895980"/>
                    </a:ext>
                  </a:extLst>
                </a:gridCol>
              </a:tblGrid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DLE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link escape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43187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DC1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device control 1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688794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DC2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device control 2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83411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DC3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device control 3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72139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DC4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device control 4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0852"/>
                  </a:ext>
                </a:extLst>
              </a:tr>
              <a:tr h="33984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NAK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21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negative acknowledge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46325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synchronize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3231"/>
                  </a:ext>
                </a:extLst>
              </a:tr>
              <a:tr h="36144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ETB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 transmission block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46091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cancel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47486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EM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 of medium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7076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substitute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82615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ESC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escape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29989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FS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file separator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89796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GS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group separator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2803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RS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record separator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290327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unit separator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33591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delete (rubout)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9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94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9FB-6EF7-EBE8-4586-CD684912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CFC4B4-C26D-53FF-9016-31DB07728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7303"/>
              </p:ext>
            </p:extLst>
          </p:nvPr>
        </p:nvGraphicFramePr>
        <p:xfrm>
          <a:off x="2459421" y="199696"/>
          <a:ext cx="7493877" cy="6658304"/>
        </p:xfrm>
        <a:graphic>
          <a:graphicData uri="http://schemas.openxmlformats.org/drawingml/2006/table">
            <a:tbl>
              <a:tblPr/>
              <a:tblGrid>
                <a:gridCol w="2497959">
                  <a:extLst>
                    <a:ext uri="{9D8B030D-6E8A-4147-A177-3AD203B41FA5}">
                      <a16:colId xmlns:a16="http://schemas.microsoft.com/office/drawing/2014/main" val="3732672811"/>
                    </a:ext>
                  </a:extLst>
                </a:gridCol>
                <a:gridCol w="2497959">
                  <a:extLst>
                    <a:ext uri="{9D8B030D-6E8A-4147-A177-3AD203B41FA5}">
                      <a16:colId xmlns:a16="http://schemas.microsoft.com/office/drawing/2014/main" val="2791959721"/>
                    </a:ext>
                  </a:extLst>
                </a:gridCol>
                <a:gridCol w="2497959">
                  <a:extLst>
                    <a:ext uri="{9D8B030D-6E8A-4147-A177-3AD203B41FA5}">
                      <a16:colId xmlns:a16="http://schemas.microsoft.com/office/drawing/2014/main" val="1157238090"/>
                    </a:ext>
                  </a:extLst>
                </a:gridCol>
              </a:tblGrid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space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2966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!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33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exclamation mark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38462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"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quotation mark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32796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#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sign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633639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$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dollar sign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81523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%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37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percent sign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60178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&amp;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ampersand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331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'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39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apostrophe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4650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left parenthesis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20286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41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right parenthesis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0574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*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42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asterisk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64897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43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plus sign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25697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44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comma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7120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hyphen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93618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46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period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81927"/>
                  </a:ext>
                </a:extLst>
              </a:tr>
              <a:tr h="416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/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47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slash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9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656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805-0C9D-C48B-DF68-F7C44F6D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A374E5-54F1-0975-5F44-64C6731C6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66001"/>
              </p:ext>
            </p:extLst>
          </p:nvPr>
        </p:nvGraphicFramePr>
        <p:xfrm>
          <a:off x="838200" y="75638"/>
          <a:ext cx="9104586" cy="6782354"/>
        </p:xfrm>
        <a:graphic>
          <a:graphicData uri="http://schemas.openxmlformats.org/drawingml/2006/table">
            <a:tbl>
              <a:tblPr/>
              <a:tblGrid>
                <a:gridCol w="3034862">
                  <a:extLst>
                    <a:ext uri="{9D8B030D-6E8A-4147-A177-3AD203B41FA5}">
                      <a16:colId xmlns:a16="http://schemas.microsoft.com/office/drawing/2014/main" val="159784835"/>
                    </a:ext>
                  </a:extLst>
                </a:gridCol>
                <a:gridCol w="3034862">
                  <a:extLst>
                    <a:ext uri="{9D8B030D-6E8A-4147-A177-3AD203B41FA5}">
                      <a16:colId xmlns:a16="http://schemas.microsoft.com/office/drawing/2014/main" val="2859449055"/>
                    </a:ext>
                  </a:extLst>
                </a:gridCol>
                <a:gridCol w="3034862">
                  <a:extLst>
                    <a:ext uri="{9D8B030D-6E8A-4147-A177-3AD203B41FA5}">
                      <a16:colId xmlns:a16="http://schemas.microsoft.com/office/drawing/2014/main" val="1939634075"/>
                    </a:ext>
                  </a:extLst>
                </a:gridCol>
              </a:tblGrid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0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48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0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37542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1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49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1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94009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2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50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2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3776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3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51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3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3032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4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52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4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90789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53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5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39034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6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54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6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79008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7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55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7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799094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8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56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8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41599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9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57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digit 9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85768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: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58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 err="1">
                          <a:effectLst/>
                        </a:rPr>
                        <a:t>colon</a:t>
                      </a:r>
                      <a:r>
                        <a:rPr lang="en-IN" sz="1500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2184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;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59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 err="1">
                          <a:effectLst/>
                        </a:rPr>
                        <a:t>semicolon</a:t>
                      </a:r>
                      <a:r>
                        <a:rPr lang="en-IN" sz="1500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88320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&lt;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60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less-</a:t>
                      </a:r>
                      <a:r>
                        <a:rPr lang="en-IN" sz="1500" b="1" dirty="0" err="1">
                          <a:effectLst/>
                        </a:rPr>
                        <a:t>than</a:t>
                      </a:r>
                      <a:r>
                        <a:rPr lang="en-IN" sz="1500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5804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=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61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equals-</a:t>
                      </a:r>
                      <a:r>
                        <a:rPr lang="en-IN" sz="1500" b="1" dirty="0" err="1">
                          <a:effectLst/>
                        </a:rPr>
                        <a:t>to</a:t>
                      </a:r>
                      <a:r>
                        <a:rPr lang="en-IN" sz="1500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267541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&gt;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62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greater-</a:t>
                      </a:r>
                      <a:r>
                        <a:rPr lang="en-IN" sz="1500" b="1" dirty="0" err="1">
                          <a:effectLst/>
                        </a:rPr>
                        <a:t>than</a:t>
                      </a:r>
                      <a:r>
                        <a:rPr lang="en-IN" sz="1500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36185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?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63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question </a:t>
                      </a:r>
                      <a:r>
                        <a:rPr lang="en-IN" sz="1500" b="1" dirty="0" err="1">
                          <a:effectLst/>
                        </a:rPr>
                        <a:t>mark</a:t>
                      </a:r>
                      <a:r>
                        <a:rPr lang="en-IN" sz="1500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500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500" b="1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345198"/>
                  </a:ext>
                </a:extLst>
              </a:tr>
              <a:tr h="39896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@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>
                          <a:effectLst/>
                        </a:rPr>
                        <a:t>64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b="1" dirty="0">
                          <a:effectLst/>
                        </a:rPr>
                        <a:t>at sign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91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BA5-619D-92E1-5FDA-434B8AD7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BE28F-0A5D-E1D6-667B-A7A2137F4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179901"/>
              </p:ext>
            </p:extLst>
          </p:nvPr>
        </p:nvGraphicFramePr>
        <p:xfrm>
          <a:off x="838199" y="165019"/>
          <a:ext cx="9125607" cy="6561600"/>
        </p:xfrm>
        <a:graphic>
          <a:graphicData uri="http://schemas.openxmlformats.org/drawingml/2006/table">
            <a:tbl>
              <a:tblPr/>
              <a:tblGrid>
                <a:gridCol w="3041869">
                  <a:extLst>
                    <a:ext uri="{9D8B030D-6E8A-4147-A177-3AD203B41FA5}">
                      <a16:colId xmlns:a16="http://schemas.microsoft.com/office/drawing/2014/main" val="2101479194"/>
                    </a:ext>
                  </a:extLst>
                </a:gridCol>
                <a:gridCol w="3041869">
                  <a:extLst>
                    <a:ext uri="{9D8B030D-6E8A-4147-A177-3AD203B41FA5}">
                      <a16:colId xmlns:a16="http://schemas.microsoft.com/office/drawing/2014/main" val="1833485064"/>
                    </a:ext>
                  </a:extLst>
                </a:gridCol>
                <a:gridCol w="3041869">
                  <a:extLst>
                    <a:ext uri="{9D8B030D-6E8A-4147-A177-3AD203B41FA5}">
                      <a16:colId xmlns:a16="http://schemas.microsoft.com/office/drawing/2014/main" val="1554577580"/>
                    </a:ext>
                  </a:extLst>
                </a:gridCol>
              </a:tblGrid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A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A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41005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66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B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85997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C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C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64263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68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D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85558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E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96622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F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6186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G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396076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H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93462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I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89910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J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9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0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BA5-619D-92E1-5FDA-434B8AD7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BE28F-0A5D-E1D6-667B-A7A2137F45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65019"/>
          <a:ext cx="9125607" cy="6561600"/>
        </p:xfrm>
        <a:graphic>
          <a:graphicData uri="http://schemas.openxmlformats.org/drawingml/2006/table">
            <a:tbl>
              <a:tblPr/>
              <a:tblGrid>
                <a:gridCol w="3041869">
                  <a:extLst>
                    <a:ext uri="{9D8B030D-6E8A-4147-A177-3AD203B41FA5}">
                      <a16:colId xmlns:a16="http://schemas.microsoft.com/office/drawing/2014/main" val="2101479194"/>
                    </a:ext>
                  </a:extLst>
                </a:gridCol>
                <a:gridCol w="3041869">
                  <a:extLst>
                    <a:ext uri="{9D8B030D-6E8A-4147-A177-3AD203B41FA5}">
                      <a16:colId xmlns:a16="http://schemas.microsoft.com/office/drawing/2014/main" val="1833485064"/>
                    </a:ext>
                  </a:extLst>
                </a:gridCol>
                <a:gridCol w="3041869">
                  <a:extLst>
                    <a:ext uri="{9D8B030D-6E8A-4147-A177-3AD203B41FA5}">
                      <a16:colId xmlns:a16="http://schemas.microsoft.com/office/drawing/2014/main" val="1554577580"/>
                    </a:ext>
                  </a:extLst>
                </a:gridCol>
              </a:tblGrid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A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A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41005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66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B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85997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C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67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C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64263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68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D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85558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E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96622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F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596186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G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396076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H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93462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</a:t>
                      </a:r>
                      <a:r>
                        <a:rPr lang="en-IN" b="1" dirty="0" err="1">
                          <a:effectLst/>
                        </a:rPr>
                        <a:t>I</a:t>
                      </a:r>
                      <a:r>
                        <a:rPr lang="en-IN" b="1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b="1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89910"/>
                  </a:ext>
                </a:extLst>
              </a:tr>
              <a:tr h="65616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J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uppercase 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9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0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BA5-619D-92E1-5FDA-434B8AD7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1B7038-E08A-3817-6426-7F5A8AA78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669401"/>
              </p:ext>
            </p:extLst>
          </p:nvPr>
        </p:nvGraphicFramePr>
        <p:xfrm>
          <a:off x="838200" y="210207"/>
          <a:ext cx="9293772" cy="6505906"/>
        </p:xfrm>
        <a:graphic>
          <a:graphicData uri="http://schemas.openxmlformats.org/drawingml/2006/table">
            <a:tbl>
              <a:tblPr/>
              <a:tblGrid>
                <a:gridCol w="3097924">
                  <a:extLst>
                    <a:ext uri="{9D8B030D-6E8A-4147-A177-3AD203B41FA5}">
                      <a16:colId xmlns:a16="http://schemas.microsoft.com/office/drawing/2014/main" val="1162609913"/>
                    </a:ext>
                  </a:extLst>
                </a:gridCol>
                <a:gridCol w="3097924">
                  <a:extLst>
                    <a:ext uri="{9D8B030D-6E8A-4147-A177-3AD203B41FA5}">
                      <a16:colId xmlns:a16="http://schemas.microsoft.com/office/drawing/2014/main" val="1329488973"/>
                    </a:ext>
                  </a:extLst>
                </a:gridCol>
                <a:gridCol w="3097924">
                  <a:extLst>
                    <a:ext uri="{9D8B030D-6E8A-4147-A177-3AD203B41FA5}">
                      <a16:colId xmlns:a16="http://schemas.microsoft.com/office/drawing/2014/main" val="3512459145"/>
                    </a:ext>
                  </a:extLst>
                </a:gridCol>
              </a:tblGrid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53098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76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28303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77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75585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78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866374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79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98524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66602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81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65546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82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80036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99215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84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</a:t>
                      </a:r>
                      <a:r>
                        <a:rPr lang="en-IN" sz="17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</a:t>
                      </a:r>
                      <a:r>
                        <a:rPr lang="en-IN" sz="1700" b="1" u="none" strike="noStrike" dirty="0" err="1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Try</a:t>
                      </a:r>
                      <a:r>
                        <a:rPr lang="en-IN" sz="1700" b="1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it</a:t>
                      </a:r>
                      <a:endParaRPr lang="en-IN" sz="17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67673"/>
                  </a:ext>
                </a:extLst>
              </a:tr>
              <a:tr h="59144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</a:t>
                      </a:r>
                    </a:p>
                  </a:txBody>
                  <a:tcPr marL="141277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85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uppercase U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5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93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8269-F44F-6F92-4A92-F91B3BE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542B7-E2E5-1B76-B24A-08AEE728A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66395"/>
              </p:ext>
            </p:extLst>
          </p:nvPr>
        </p:nvGraphicFramePr>
        <p:xfrm>
          <a:off x="671673" y="133457"/>
          <a:ext cx="10175004" cy="6488055"/>
        </p:xfrm>
        <a:graphic>
          <a:graphicData uri="http://schemas.openxmlformats.org/drawingml/2006/table">
            <a:tbl>
              <a:tblPr/>
              <a:tblGrid>
                <a:gridCol w="3391668">
                  <a:extLst>
                    <a:ext uri="{9D8B030D-6E8A-4147-A177-3AD203B41FA5}">
                      <a16:colId xmlns:a16="http://schemas.microsoft.com/office/drawing/2014/main" val="1355363069"/>
                    </a:ext>
                  </a:extLst>
                </a:gridCol>
                <a:gridCol w="3391668">
                  <a:extLst>
                    <a:ext uri="{9D8B030D-6E8A-4147-A177-3AD203B41FA5}">
                      <a16:colId xmlns:a16="http://schemas.microsoft.com/office/drawing/2014/main" val="1826484635"/>
                    </a:ext>
                  </a:extLst>
                </a:gridCol>
                <a:gridCol w="3391668">
                  <a:extLst>
                    <a:ext uri="{9D8B030D-6E8A-4147-A177-3AD203B41FA5}">
                      <a16:colId xmlns:a16="http://schemas.microsoft.com/office/drawing/2014/main" val="3074031726"/>
                    </a:ext>
                  </a:extLst>
                </a:gridCol>
              </a:tblGrid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V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86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uppercase </a:t>
                      </a:r>
                      <a:r>
                        <a:rPr lang="en-IN" sz="1700" dirty="0" err="1">
                          <a:effectLst/>
                        </a:rPr>
                        <a:t>V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24248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87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uppercase </a:t>
                      </a:r>
                      <a:r>
                        <a:rPr lang="en-IN" sz="1700" dirty="0" err="1">
                          <a:effectLst/>
                        </a:rPr>
                        <a:t>W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12521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X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88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uppercase </a:t>
                      </a:r>
                      <a:r>
                        <a:rPr lang="en-IN" sz="1700" dirty="0" err="1">
                          <a:effectLst/>
                        </a:rPr>
                        <a:t>X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79701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Y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89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uppercase </a:t>
                      </a:r>
                      <a:r>
                        <a:rPr lang="en-IN" sz="1700" dirty="0" err="1">
                          <a:effectLst/>
                        </a:rPr>
                        <a:t>Y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674393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Z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90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uppercase </a:t>
                      </a:r>
                      <a:r>
                        <a:rPr lang="en-IN" sz="1700" dirty="0" err="1">
                          <a:effectLst/>
                        </a:rPr>
                        <a:t>Z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56148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[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91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left square </a:t>
                      </a:r>
                      <a:r>
                        <a:rPr lang="en-IN" sz="1700" dirty="0" err="1">
                          <a:effectLst/>
                        </a:rPr>
                        <a:t>bracket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61772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\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92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backslash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99241"/>
                  </a:ext>
                </a:extLst>
              </a:tr>
              <a:tr h="1001511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]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93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right square </a:t>
                      </a:r>
                      <a:r>
                        <a:rPr lang="en-IN" sz="1700" dirty="0" err="1">
                          <a:effectLst/>
                        </a:rPr>
                        <a:t>bracket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92509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^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94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cap</a:t>
                      </a:r>
                      <a:r>
                        <a:rPr lang="en-IN" sz="1700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sz="1700" dirty="0">
                        <a:effectLst/>
                      </a:endParaRP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60249"/>
                  </a:ext>
                </a:extLst>
              </a:tr>
              <a:tr h="60961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_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95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underscore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171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919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2A05-4A5B-2520-EF5E-B2AF277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19696-61FE-040B-38C4-23B756213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592448"/>
              </p:ext>
            </p:extLst>
          </p:nvPr>
        </p:nvGraphicFramePr>
        <p:xfrm>
          <a:off x="735724" y="365125"/>
          <a:ext cx="10174014" cy="6372010"/>
        </p:xfrm>
        <a:graphic>
          <a:graphicData uri="http://schemas.openxmlformats.org/drawingml/2006/table">
            <a:tbl>
              <a:tblPr/>
              <a:tblGrid>
                <a:gridCol w="3391338">
                  <a:extLst>
                    <a:ext uri="{9D8B030D-6E8A-4147-A177-3AD203B41FA5}">
                      <a16:colId xmlns:a16="http://schemas.microsoft.com/office/drawing/2014/main" val="4121636134"/>
                    </a:ext>
                  </a:extLst>
                </a:gridCol>
                <a:gridCol w="3391338">
                  <a:extLst>
                    <a:ext uri="{9D8B030D-6E8A-4147-A177-3AD203B41FA5}">
                      <a16:colId xmlns:a16="http://schemas.microsoft.com/office/drawing/2014/main" val="649781788"/>
                    </a:ext>
                  </a:extLst>
                </a:gridCol>
                <a:gridCol w="3391338">
                  <a:extLst>
                    <a:ext uri="{9D8B030D-6E8A-4147-A177-3AD203B41FA5}">
                      <a16:colId xmlns:a16="http://schemas.microsoft.com/office/drawing/2014/main" val="1913306553"/>
                    </a:ext>
                  </a:extLst>
                </a:gridCol>
              </a:tblGrid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`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grave </a:t>
                      </a:r>
                      <a:r>
                        <a:rPr lang="en-IN" dirty="0" err="1">
                          <a:effectLst/>
                        </a:rPr>
                        <a:t>accent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91673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a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35882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b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32148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c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86218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d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27307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e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110032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f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39780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g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92419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h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64848"/>
                  </a:ext>
                </a:extLst>
              </a:tr>
              <a:tr h="63720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i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3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9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Computer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Complex systems.</a:t>
            </a:r>
          </a:p>
          <a:p>
            <a:pPr algn="just"/>
            <a:r>
              <a:rPr lang="en-US" dirty="0"/>
              <a:t>Millions of elementary electronic components.</a:t>
            </a:r>
          </a:p>
          <a:p>
            <a:pPr algn="just"/>
            <a:r>
              <a:rPr lang="en-US" dirty="0"/>
              <a:t>Fast electronic calculating machine, accepts digitized input information, process the internally stored instructions and produces result.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961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5942-6F13-F882-054A-980408A7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1CD20-33A6-7975-CD9F-D7AC2E492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057619"/>
              </p:ext>
            </p:extLst>
          </p:nvPr>
        </p:nvGraphicFramePr>
        <p:xfrm>
          <a:off x="567559" y="84082"/>
          <a:ext cx="10268607" cy="6684580"/>
        </p:xfrm>
        <a:graphic>
          <a:graphicData uri="http://schemas.openxmlformats.org/drawingml/2006/table">
            <a:tbl>
              <a:tblPr/>
              <a:tblGrid>
                <a:gridCol w="3422869">
                  <a:extLst>
                    <a:ext uri="{9D8B030D-6E8A-4147-A177-3AD203B41FA5}">
                      <a16:colId xmlns:a16="http://schemas.microsoft.com/office/drawing/2014/main" val="1337399341"/>
                    </a:ext>
                  </a:extLst>
                </a:gridCol>
                <a:gridCol w="3422869">
                  <a:extLst>
                    <a:ext uri="{9D8B030D-6E8A-4147-A177-3AD203B41FA5}">
                      <a16:colId xmlns:a16="http://schemas.microsoft.com/office/drawing/2014/main" val="2839016856"/>
                    </a:ext>
                  </a:extLst>
                </a:gridCol>
                <a:gridCol w="3422869">
                  <a:extLst>
                    <a:ext uri="{9D8B030D-6E8A-4147-A177-3AD203B41FA5}">
                      <a16:colId xmlns:a16="http://schemas.microsoft.com/office/drawing/2014/main" val="3745273364"/>
                    </a:ext>
                  </a:extLst>
                </a:gridCol>
              </a:tblGrid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j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j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22245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k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k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231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l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8028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m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936945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n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525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o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34052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p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58999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q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113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q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69612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114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</a:t>
                      </a:r>
                      <a:r>
                        <a:rPr lang="en-IN" dirty="0" err="1">
                          <a:effectLst/>
                        </a:rPr>
                        <a:t>r</a:t>
                      </a:r>
                      <a:r>
                        <a:rPr lang="en-IN" u="none" strike="noStrike" dirty="0" err="1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Try</a:t>
                      </a:r>
                      <a:r>
                        <a:rPr lang="en-IN" u="none" strike="noStrike" dirty="0">
                          <a:solidFill>
                            <a:srgbClr val="FFFFFF"/>
                          </a:solidFill>
                          <a:effectLst/>
                          <a:latin typeface="Source Sans Pro" panose="020B0503030403020204" pitchFamily="34" charset="0"/>
                        </a:rPr>
                        <a:t> it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363605"/>
                  </a:ext>
                </a:extLst>
              </a:tr>
              <a:tr h="66845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lowercase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49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AC70-05C3-8153-D8D6-02C1310A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90"/>
            <a:ext cx="10515600" cy="6228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C712-5B0B-4D15-5D36-E6A2388B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7"/>
            <a:ext cx="10964917" cy="5495926"/>
          </a:xfrm>
        </p:spPr>
        <p:txBody>
          <a:bodyPr/>
          <a:lstStyle/>
          <a:p>
            <a:pPr algn="just"/>
            <a:r>
              <a:rPr lang="en-US" dirty="0"/>
              <a:t>Most common way to detect errors that occur while transmitting data.</a:t>
            </a:r>
          </a:p>
          <a:p>
            <a:pPr algn="just"/>
            <a:r>
              <a:rPr lang="en-US" dirty="0"/>
              <a:t>An extra bit known as parity bit is added to the original data.</a:t>
            </a:r>
          </a:p>
          <a:p>
            <a:pPr algn="just"/>
            <a:r>
              <a:rPr lang="en-US" dirty="0"/>
              <a:t>On the receiving end the parity bit is checked.</a:t>
            </a:r>
          </a:p>
          <a:p>
            <a:pPr algn="just"/>
            <a:r>
              <a:rPr lang="en-US" dirty="0"/>
              <a:t>The received data is accepted and forwarded to upper layers, if the parity bit is found to be correct.</a:t>
            </a:r>
          </a:p>
          <a:p>
            <a:pPr algn="just"/>
            <a:r>
              <a:rPr lang="en-US" dirty="0"/>
              <a:t>2 types:</a:t>
            </a:r>
          </a:p>
          <a:p>
            <a:pPr lvl="1" algn="just"/>
            <a:r>
              <a:rPr lang="en-US" dirty="0"/>
              <a:t>Odd parity</a:t>
            </a:r>
          </a:p>
          <a:p>
            <a:pPr lvl="1" algn="just"/>
            <a:r>
              <a:rPr lang="en-US" dirty="0"/>
              <a:t>Even parity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96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AC70-05C3-8153-D8D6-02C1310A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90"/>
            <a:ext cx="10515600" cy="6228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Parity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C712-5B0B-4D15-5D36-E6A2388B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7"/>
            <a:ext cx="10964917" cy="5495926"/>
          </a:xfrm>
        </p:spPr>
        <p:txBody>
          <a:bodyPr/>
          <a:lstStyle/>
          <a:p>
            <a:pPr algn="just"/>
            <a:r>
              <a:rPr lang="en-US" dirty="0"/>
              <a:t>Odd parity:</a:t>
            </a:r>
          </a:p>
          <a:p>
            <a:pPr lvl="1" algn="just"/>
            <a:r>
              <a:rPr lang="en-US" dirty="0"/>
              <a:t>Total number of 1s is odd.</a:t>
            </a:r>
          </a:p>
          <a:p>
            <a:pPr algn="just"/>
            <a:r>
              <a:rPr lang="en-US" dirty="0"/>
              <a:t>Even parity:</a:t>
            </a:r>
          </a:p>
          <a:p>
            <a:pPr lvl="1" algn="just"/>
            <a:r>
              <a:rPr lang="en-US" dirty="0"/>
              <a:t>Total number of 1s is even.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659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BD05-F4C4-5291-685D-D4A5F1CD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AA85-5BE9-F31B-9238-930F168D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DFC70C-F72C-41A8-E43A-0F14AF87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1160"/>
              </p:ext>
            </p:extLst>
          </p:nvPr>
        </p:nvGraphicFramePr>
        <p:xfrm>
          <a:off x="2091559" y="147145"/>
          <a:ext cx="8334703" cy="6621513"/>
        </p:xfrm>
        <a:graphic>
          <a:graphicData uri="http://schemas.openxmlformats.org/drawingml/2006/table">
            <a:tbl>
              <a:tblPr/>
              <a:tblGrid>
                <a:gridCol w="2778135">
                  <a:extLst>
                    <a:ext uri="{9D8B030D-6E8A-4147-A177-3AD203B41FA5}">
                      <a16:colId xmlns:a16="http://schemas.microsoft.com/office/drawing/2014/main" val="3721963737"/>
                    </a:ext>
                  </a:extLst>
                </a:gridCol>
                <a:gridCol w="2778135">
                  <a:extLst>
                    <a:ext uri="{9D8B030D-6E8A-4147-A177-3AD203B41FA5}">
                      <a16:colId xmlns:a16="http://schemas.microsoft.com/office/drawing/2014/main" val="2952797016"/>
                    </a:ext>
                  </a:extLst>
                </a:gridCol>
                <a:gridCol w="2778433">
                  <a:extLst>
                    <a:ext uri="{9D8B030D-6E8A-4147-A177-3AD203B41FA5}">
                      <a16:colId xmlns:a16="http://schemas.microsoft.com/office/drawing/2014/main" val="312676417"/>
                    </a:ext>
                  </a:extLst>
                </a:gridCol>
              </a:tblGrid>
              <a:tr h="10550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4-bit Binary Message</a:t>
                      </a:r>
                      <a:endParaRPr lang="en-IN" b="1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Even Parity bit (</a:t>
                      </a:r>
                      <a:r>
                        <a:rPr lang="en-IN" b="1" dirty="0" err="1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r>
                        <a:rPr lang="en-IN" b="1" baseline="-25000" dirty="0" err="1">
                          <a:solidFill>
                            <a:srgbClr val="FF0000"/>
                          </a:solidFill>
                          <a:effectLst/>
                        </a:rPr>
                        <a:t>even</a:t>
                      </a:r>
                      <a:r>
                        <a:rPr lang="en-IN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IN" b="1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0000"/>
                          </a:solidFill>
                          <a:effectLst/>
                        </a:rPr>
                        <a:t>Odd Parity bit (P</a:t>
                      </a:r>
                      <a:r>
                        <a:rPr lang="en-IN" b="1" baseline="-25000">
                          <a:solidFill>
                            <a:srgbClr val="FF0000"/>
                          </a:solidFill>
                          <a:effectLst/>
                        </a:rPr>
                        <a:t>odd</a:t>
                      </a:r>
                      <a:r>
                        <a:rPr lang="en-IN" b="1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IN" b="1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931175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0000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63720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0001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50619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0010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98701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0011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35247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0100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03766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0101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96554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0110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91586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0111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11135"/>
                  </a:ext>
                </a:extLst>
              </a:tr>
              <a:tr h="618493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1000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8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37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A453-52F7-1BE0-F44F-105DE15E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893"/>
            <a:ext cx="10515600" cy="706930"/>
          </a:xfrm>
        </p:spPr>
        <p:txBody>
          <a:bodyPr/>
          <a:lstStyle/>
          <a:p>
            <a:pPr algn="ctr"/>
            <a:r>
              <a:rPr lang="en-US" b="1" dirty="0"/>
              <a:t>Binary addition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A790-6C77-31C4-720F-E3EB1925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/>
          <a:lstStyle/>
          <a:p>
            <a:r>
              <a:rPr lang="en-US" dirty="0"/>
              <a:t>Basic operation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/>
              <a:t>0+0=0</a:t>
            </a:r>
          </a:p>
          <a:p>
            <a:pPr lvl="1"/>
            <a:r>
              <a:rPr lang="en-US" dirty="0"/>
              <a:t>0+1=1</a:t>
            </a:r>
          </a:p>
          <a:p>
            <a:pPr lvl="1"/>
            <a:r>
              <a:rPr lang="en-US" dirty="0"/>
              <a:t>1+0=1</a:t>
            </a:r>
          </a:p>
          <a:p>
            <a:pPr lvl="1"/>
            <a:r>
              <a:rPr lang="en-US" dirty="0"/>
              <a:t>1+1=10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749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A453-52F7-1BE0-F44F-105DE15E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893"/>
            <a:ext cx="10515600" cy="706930"/>
          </a:xfrm>
        </p:spPr>
        <p:txBody>
          <a:bodyPr/>
          <a:lstStyle/>
          <a:p>
            <a:pPr algn="ctr"/>
            <a:r>
              <a:rPr lang="en-US" b="1" dirty="0"/>
              <a:t>Binary addition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233C5-A364-8E7F-149F-DD18D7A48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725" y="681037"/>
            <a:ext cx="3162741" cy="4667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26FA5-A54F-9B57-7F3B-E2822ACA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022" y="1493071"/>
            <a:ext cx="2381903" cy="415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9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CA8-4D7A-337D-DB9F-28CD4662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Binary addition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F87B-1191-B9A9-52DF-1427F946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B0CF9-6F43-47C9-1E1C-8805C188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57800" cy="7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CA8-4D7A-337D-DB9F-28CD4662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Binary addition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F87B-1191-B9A9-52DF-1427F946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31A4F-E37E-8419-A203-2096E422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81037"/>
            <a:ext cx="4753303" cy="62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44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CA8-4D7A-337D-DB9F-28CD4662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117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Binary addition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F87B-1191-B9A9-52DF-1427F946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DE816-3664-E13B-D922-39A05E24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176023"/>
            <a:ext cx="848796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CA8-4D7A-337D-DB9F-28CD4662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Binary Addition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F87B-1191-B9A9-52DF-1427F946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1059510" cy="54959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F6837-AE98-D51F-65FA-7E1450B3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8" y="776031"/>
            <a:ext cx="10175971" cy="5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Computer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Computer program </a:t>
            </a:r>
            <a:r>
              <a:rPr lang="en-US" dirty="0"/>
              <a:t>– list of instructions.</a:t>
            </a:r>
          </a:p>
          <a:p>
            <a:pPr algn="just"/>
            <a:r>
              <a:rPr lang="en-US" b="1" dirty="0"/>
              <a:t>Memory </a:t>
            </a:r>
            <a:r>
              <a:rPr lang="en-US" dirty="0"/>
              <a:t>– internal storage.</a:t>
            </a:r>
          </a:p>
          <a:p>
            <a:pPr algn="just"/>
            <a:r>
              <a:rPr lang="en-US" b="1" dirty="0"/>
              <a:t>Personal computer </a:t>
            </a:r>
            <a:r>
              <a:rPr lang="en-US" dirty="0"/>
              <a:t>– common type.</a:t>
            </a:r>
          </a:p>
          <a:p>
            <a:pPr algn="just"/>
            <a:r>
              <a:rPr lang="en-US" b="1" dirty="0"/>
              <a:t>Notebook computers </a:t>
            </a:r>
            <a:r>
              <a:rPr lang="en-US" dirty="0"/>
              <a:t>– a compact version of the personal computer with all of the components packed into a single unit.</a:t>
            </a:r>
          </a:p>
          <a:p>
            <a:pPr algn="just"/>
            <a:r>
              <a:rPr lang="en-US" b="1" dirty="0"/>
              <a:t>Workstations –</a:t>
            </a:r>
            <a:r>
              <a:rPr lang="en-US" dirty="0"/>
              <a:t> high resolution graphics, input or output </a:t>
            </a:r>
          </a:p>
          <a:p>
            <a:pPr lvl="1" algn="just"/>
            <a:r>
              <a:rPr lang="en-US" dirty="0"/>
              <a:t>Retains the resolution of desktop computers.</a:t>
            </a:r>
          </a:p>
          <a:p>
            <a:pPr lvl="1" algn="just"/>
            <a:r>
              <a:rPr lang="en-US" dirty="0"/>
              <a:t>More computational power.</a:t>
            </a:r>
          </a:p>
          <a:p>
            <a:pPr lvl="1" algn="just"/>
            <a:r>
              <a:rPr lang="en-US" dirty="0"/>
              <a:t>Used in engineering applications.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6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4AB-14E5-91EE-83BC-948D5A8D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41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Binary subtraction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9F42-ED2A-1166-E95E-0907BC92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544"/>
            <a:ext cx="10515600" cy="5623035"/>
          </a:xfrm>
        </p:spPr>
        <p:txBody>
          <a:bodyPr/>
          <a:lstStyle/>
          <a:p>
            <a:r>
              <a:rPr lang="en-US" dirty="0"/>
              <a:t>Rules: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A5E8-8B18-6275-57CA-19701CDA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85" y="1757963"/>
            <a:ext cx="507753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48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C4AB-14E5-91EE-83BC-948D5A8D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41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Binary subtraction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9F42-ED2A-1166-E95E-0907BC92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544"/>
            <a:ext cx="10515600" cy="5623035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7C1E9-77DF-FE61-7130-1033E7E1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36" y="1061544"/>
            <a:ext cx="6159753" cy="4230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01EB73-E74A-FF31-E849-80C9950974A3}"/>
              </a:ext>
            </a:extLst>
          </p:cNvPr>
          <p:cNvSpPr txBox="1"/>
          <p:nvPr/>
        </p:nvSpPr>
        <p:spPr>
          <a:xfrm>
            <a:off x="2668936" y="5427124"/>
            <a:ext cx="6159753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2D050"/>
                </a:solidFill>
              </a:rPr>
              <a:t>		      1        0       1        1</a:t>
            </a:r>
            <a:endParaRPr lang="en-IN" sz="3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268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6459-4454-916D-BA40-A43BC957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229F5-7622-24DF-EEC2-D546D60D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76" y="613626"/>
            <a:ext cx="5946957" cy="2697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54F56-D978-07A2-6B9F-F72407C1A306}"/>
              </a:ext>
            </a:extLst>
          </p:cNvPr>
          <p:cNvSpPr txBox="1"/>
          <p:nvPr/>
        </p:nvSpPr>
        <p:spPr>
          <a:xfrm>
            <a:off x="2739277" y="3547242"/>
            <a:ext cx="6159753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2D050"/>
                </a:solidFill>
              </a:rPr>
              <a:t>		0         1          0           1</a:t>
            </a:r>
            <a:endParaRPr lang="en-IN" sz="3000" b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F0CC52-DB61-DF9B-4996-85AE53E6C9A5}"/>
              </a:ext>
            </a:extLst>
          </p:cNvPr>
          <p:cNvCxnSpPr/>
          <p:nvPr/>
        </p:nvCxnSpPr>
        <p:spPr>
          <a:xfrm>
            <a:off x="2627586" y="3429000"/>
            <a:ext cx="6442842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02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93A3-1CAC-8711-EF9B-201CCEE1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7AC45-EEA2-A9EC-F9FE-C43C019D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45" y="365125"/>
            <a:ext cx="7798668" cy="41280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94BE5-F8B8-DB17-6AC7-280B5D794F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0746" y="4521523"/>
            <a:ext cx="7798668" cy="5078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92D050"/>
                </a:solidFill>
              </a:rPr>
              <a:t>		              0        0        0        0      1</a:t>
            </a:r>
            <a:endParaRPr lang="en-IN" sz="3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00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93A3-1CAC-8711-EF9B-201CCEE1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Binary multiplication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B3A59-EC64-43C1-B758-3B4C1404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Rules: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A57BB-7085-5006-C74A-06A61B46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06" y="2415160"/>
            <a:ext cx="2457793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68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93A3-1CAC-8711-EF9B-201CCEE1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Binary multiplication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B3A59-EC64-43C1-B758-3B4C1404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75D19-34F7-B10D-08CB-0753347B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51" y="3975410"/>
            <a:ext cx="6392167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0D6F2-CABE-7697-302B-390AB797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89" y="1849760"/>
            <a:ext cx="4115374" cy="2314898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970E10D-EFD1-41DD-A24F-1E1199D3A59A}"/>
              </a:ext>
            </a:extLst>
          </p:cNvPr>
          <p:cNvSpPr txBox="1">
            <a:spLocks/>
          </p:cNvSpPr>
          <p:nvPr/>
        </p:nvSpPr>
        <p:spPr>
          <a:xfrm>
            <a:off x="2731751" y="5804465"/>
            <a:ext cx="4930284" cy="50783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92D050"/>
                </a:solidFill>
              </a:rPr>
              <a:t>  1        1      1       1      0</a:t>
            </a:r>
            <a:endParaRPr lang="en-IN" sz="3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78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C9CD-BD5F-3DA4-9BB4-6A1797DD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7972"/>
          </a:xfrm>
        </p:spPr>
        <p:txBody>
          <a:bodyPr/>
          <a:lstStyle/>
          <a:p>
            <a:pPr algn="ctr"/>
            <a:r>
              <a:rPr lang="en-US" b="1" dirty="0"/>
              <a:t>Binary division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022B-75F5-AE2B-1549-A5B441BD2345}"/>
              </a:ext>
            </a:extLst>
          </p:cNvPr>
          <p:cNvSpPr txBox="1"/>
          <p:nvPr/>
        </p:nvSpPr>
        <p:spPr>
          <a:xfrm>
            <a:off x="1103586" y="987973"/>
            <a:ext cx="189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101010 / 110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F475E-A98E-500F-DC86-1AA2A30503D1}"/>
              </a:ext>
            </a:extLst>
          </p:cNvPr>
          <p:cNvSpPr txBox="1"/>
          <p:nvPr/>
        </p:nvSpPr>
        <p:spPr>
          <a:xfrm>
            <a:off x="838200" y="20179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110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5A25-FF34-4E30-50A9-7CF8A2D8FFAB}"/>
              </a:ext>
            </a:extLst>
          </p:cNvPr>
          <p:cNvSpPr txBox="1"/>
          <p:nvPr/>
        </p:nvSpPr>
        <p:spPr>
          <a:xfrm>
            <a:off x="1524303" y="1975945"/>
            <a:ext cx="115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101010</a:t>
            </a:r>
          </a:p>
          <a:p>
            <a:r>
              <a:rPr lang="en-US" b="1" dirty="0"/>
              <a:t>   110 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BFE848-D378-8949-2F80-EA31649356AE}"/>
              </a:ext>
            </a:extLst>
          </p:cNvPr>
          <p:cNvCxnSpPr/>
          <p:nvPr/>
        </p:nvCxnSpPr>
        <p:spPr>
          <a:xfrm>
            <a:off x="1373924" y="1860331"/>
            <a:ext cx="0" cy="893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819D1C-3265-71C6-933F-E11D7E99EB43}"/>
              </a:ext>
            </a:extLst>
          </p:cNvPr>
          <p:cNvCxnSpPr>
            <a:cxnSpLocks/>
          </p:cNvCxnSpPr>
          <p:nvPr/>
        </p:nvCxnSpPr>
        <p:spPr>
          <a:xfrm>
            <a:off x="1373924" y="1860331"/>
            <a:ext cx="137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7FCC14-B23F-E3EE-C375-DC2BD4542AA7}"/>
              </a:ext>
            </a:extLst>
          </p:cNvPr>
          <p:cNvCxnSpPr>
            <a:cxnSpLocks/>
          </p:cNvCxnSpPr>
          <p:nvPr/>
        </p:nvCxnSpPr>
        <p:spPr>
          <a:xfrm>
            <a:off x="1373924" y="2753710"/>
            <a:ext cx="137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0D7F3-CD93-E71E-3930-02F7581AF852}"/>
              </a:ext>
            </a:extLst>
          </p:cNvPr>
          <p:cNvSpPr txBox="1"/>
          <p:nvPr/>
        </p:nvSpPr>
        <p:spPr>
          <a:xfrm>
            <a:off x="1629104" y="2974428"/>
            <a:ext cx="77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1001</a:t>
            </a:r>
          </a:p>
          <a:p>
            <a:r>
              <a:rPr lang="en-US" b="1" dirty="0"/>
              <a:t>   110</a:t>
            </a:r>
            <a:endParaRPr lang="en-IN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518182-9127-19D1-45C9-B5E927E07B6C}"/>
              </a:ext>
            </a:extLst>
          </p:cNvPr>
          <p:cNvCxnSpPr>
            <a:cxnSpLocks/>
          </p:cNvCxnSpPr>
          <p:nvPr/>
        </p:nvCxnSpPr>
        <p:spPr>
          <a:xfrm>
            <a:off x="1373924" y="3620759"/>
            <a:ext cx="137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63B7B7-1A09-96B7-9ABF-6134502D4E2D}"/>
              </a:ext>
            </a:extLst>
          </p:cNvPr>
          <p:cNvSpPr/>
          <p:nvPr/>
        </p:nvSpPr>
        <p:spPr>
          <a:xfrm>
            <a:off x="1587062" y="3279228"/>
            <a:ext cx="126124" cy="0"/>
          </a:xfrm>
          <a:custGeom>
            <a:avLst/>
            <a:gdLst>
              <a:gd name="connsiteX0" fmla="*/ 0 w 126124"/>
              <a:gd name="connsiteY0" fmla="*/ 0 h 0"/>
              <a:gd name="connsiteX1" fmla="*/ 126124 w 12612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124">
                <a:moveTo>
                  <a:pt x="0" y="0"/>
                </a:moveTo>
                <a:lnTo>
                  <a:pt x="126124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24471-47C6-E79B-B75A-BCF4816E1DCA}"/>
              </a:ext>
            </a:extLst>
          </p:cNvPr>
          <p:cNvSpPr txBox="1"/>
          <p:nvPr/>
        </p:nvSpPr>
        <p:spPr>
          <a:xfrm>
            <a:off x="1713186" y="382576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0110</a:t>
            </a:r>
          </a:p>
          <a:p>
            <a:r>
              <a:rPr lang="en-US" b="1" dirty="0"/>
              <a:t>   110</a:t>
            </a:r>
            <a:endParaRPr lang="en-IN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8EAA1A-5AB2-7745-0E04-2B70D0FF7D83}"/>
              </a:ext>
            </a:extLst>
          </p:cNvPr>
          <p:cNvCxnSpPr>
            <a:cxnSpLocks/>
          </p:cNvCxnSpPr>
          <p:nvPr/>
        </p:nvCxnSpPr>
        <p:spPr>
          <a:xfrm>
            <a:off x="1373924" y="4472097"/>
            <a:ext cx="137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D5187F-65CD-8491-A970-75EF4916511D}"/>
              </a:ext>
            </a:extLst>
          </p:cNvPr>
          <p:cNvSpPr/>
          <p:nvPr/>
        </p:nvSpPr>
        <p:spPr>
          <a:xfrm>
            <a:off x="1587062" y="4109491"/>
            <a:ext cx="126124" cy="0"/>
          </a:xfrm>
          <a:custGeom>
            <a:avLst/>
            <a:gdLst>
              <a:gd name="connsiteX0" fmla="*/ 0 w 126124"/>
              <a:gd name="connsiteY0" fmla="*/ 0 h 0"/>
              <a:gd name="connsiteX1" fmla="*/ 126124 w 12612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124">
                <a:moveTo>
                  <a:pt x="0" y="0"/>
                </a:moveTo>
                <a:lnTo>
                  <a:pt x="126124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391CC-E7DC-2081-E693-5E1C030EE191}"/>
              </a:ext>
            </a:extLst>
          </p:cNvPr>
          <p:cNvSpPr txBox="1"/>
          <p:nvPr/>
        </p:nvSpPr>
        <p:spPr>
          <a:xfrm>
            <a:off x="1713186" y="1481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111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EB6776-2049-8EF9-A0B9-BE03803596BE}"/>
              </a:ext>
            </a:extLst>
          </p:cNvPr>
          <p:cNvSpPr txBox="1"/>
          <p:nvPr/>
        </p:nvSpPr>
        <p:spPr>
          <a:xfrm>
            <a:off x="1909553" y="4472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4952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BD4C-F66F-DA4E-DB9E-EE830856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78827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Sign magnitude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943A-C1B6-DB88-B1FB-FDE8E741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/>
          <a:lstStyle/>
          <a:p>
            <a:r>
              <a:rPr lang="en-US" dirty="0"/>
              <a:t>Sign magnitude is represented using MSD.</a:t>
            </a:r>
          </a:p>
          <a:p>
            <a:r>
              <a:rPr lang="en-US" dirty="0"/>
              <a:t>If the number is positive, MSD is 0.</a:t>
            </a:r>
          </a:p>
          <a:p>
            <a:r>
              <a:rPr lang="en-US" dirty="0"/>
              <a:t>If the number is negative, MSD is 1.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7E45BC-2047-C51B-8B43-C5F6E2F40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17754"/>
              </p:ext>
            </p:extLst>
          </p:nvPr>
        </p:nvGraphicFramePr>
        <p:xfrm>
          <a:off x="1382925" y="2414219"/>
          <a:ext cx="4822620" cy="4359698"/>
        </p:xfrm>
        <a:graphic>
          <a:graphicData uri="http://schemas.openxmlformats.org/drawingml/2006/table">
            <a:tbl>
              <a:tblPr/>
              <a:tblGrid>
                <a:gridCol w="2478251">
                  <a:extLst>
                    <a:ext uri="{9D8B030D-6E8A-4147-A177-3AD203B41FA5}">
                      <a16:colId xmlns:a16="http://schemas.microsoft.com/office/drawing/2014/main" val="1389571116"/>
                    </a:ext>
                  </a:extLst>
                </a:gridCol>
                <a:gridCol w="2344369">
                  <a:extLst>
                    <a:ext uri="{9D8B030D-6E8A-4147-A177-3AD203B41FA5}">
                      <a16:colId xmlns:a16="http://schemas.microsoft.com/office/drawing/2014/main" val="2965137163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Signed decimal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sign-magnitude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1439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  +6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0110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0988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  -6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1110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40787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  +0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   0000</a:t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75022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  -0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   1000</a:t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2853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  +7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0111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4558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     -7</a:t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   1111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3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5930-00D1-CE5D-11B8-961498E7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1’s 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2ECE-DB3A-7D97-5C16-C1949633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38"/>
            <a:ext cx="10515600" cy="4716025"/>
          </a:xfrm>
        </p:spPr>
        <p:txBody>
          <a:bodyPr/>
          <a:lstStyle/>
          <a:p>
            <a:r>
              <a:rPr lang="en-IN" dirty="0"/>
              <a:t>101010    -&gt; </a:t>
            </a:r>
          </a:p>
          <a:p>
            <a:endParaRPr lang="en-IN" dirty="0"/>
          </a:p>
          <a:p>
            <a:r>
              <a:rPr lang="en-IN" dirty="0"/>
              <a:t>110110  - 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11100   -&gt;</a:t>
            </a:r>
          </a:p>
        </p:txBody>
      </p:sp>
    </p:spTree>
    <p:extLst>
      <p:ext uri="{BB962C8B-B14F-4D97-AF65-F5344CB8AC3E}">
        <p14:creationId xmlns:p14="http://schemas.microsoft.com/office/powerpoint/2010/main" val="2749707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4849-DFD5-3392-C8E7-B89564EF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9717"/>
          </a:xfrm>
        </p:spPr>
        <p:txBody>
          <a:bodyPr/>
          <a:lstStyle/>
          <a:p>
            <a:pPr algn="ctr"/>
            <a:r>
              <a:rPr lang="en-IN" b="1" dirty="0"/>
              <a:t>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719B-4D42-B528-EE5D-91FC39B4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72"/>
            <a:ext cx="10515600" cy="5188991"/>
          </a:xfrm>
        </p:spPr>
        <p:txBody>
          <a:bodyPr/>
          <a:lstStyle/>
          <a:p>
            <a:r>
              <a:rPr lang="en-IN" dirty="0"/>
              <a:t>1’s complement + 1</a:t>
            </a:r>
          </a:p>
          <a:p>
            <a:endParaRPr lang="en-IN" dirty="0"/>
          </a:p>
          <a:p>
            <a:r>
              <a:rPr lang="en-IN" dirty="0"/>
              <a:t>101010    -&gt; </a:t>
            </a:r>
          </a:p>
          <a:p>
            <a:endParaRPr lang="en-IN" dirty="0"/>
          </a:p>
          <a:p>
            <a:r>
              <a:rPr lang="en-IN" dirty="0"/>
              <a:t>110110  - 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11100   -&gt;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17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Computer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Servers – sizable database storage units.</a:t>
            </a:r>
          </a:p>
          <a:p>
            <a:pPr lvl="1" algn="just"/>
            <a:r>
              <a:rPr lang="en-US" dirty="0"/>
              <a:t>Handles large volumes of request to access the data.</a:t>
            </a:r>
          </a:p>
          <a:p>
            <a:pPr algn="just"/>
            <a:r>
              <a:rPr lang="en-US" dirty="0"/>
              <a:t>Super computer – used for large scale numerical calculations.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53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F61E13-4B98-32FF-9B2C-6DBF2C3DB1A9}"/>
              </a:ext>
            </a:extLst>
          </p:cNvPr>
          <p:cNvSpPr txBox="1"/>
          <p:nvPr/>
        </p:nvSpPr>
        <p:spPr>
          <a:xfrm>
            <a:off x="1072056" y="2467331"/>
            <a:ext cx="775663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000000"/>
                </a:solidFill>
                <a:effectLst/>
                <a:latin typeface="SFMono-Regular"/>
              </a:rPr>
              <a:t>      101 &lt;- (+5) First Number            </a:t>
            </a: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SFMono-Regular"/>
              </a:rPr>
              <a:t>+ </a:t>
            </a:r>
          </a:p>
          <a:p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SFMono-Regular"/>
              </a:rPr>
              <a:t>      011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SFMono-Regular"/>
              </a:rPr>
              <a:t> &lt;- (+3) Second Number              </a:t>
            </a:r>
          </a:p>
          <a:p>
            <a:endParaRPr lang="en-US" sz="3000" dirty="0">
              <a:solidFill>
                <a:srgbClr val="000000"/>
              </a:solidFill>
              <a:latin typeface="SFMono-Regular"/>
            </a:endParaRPr>
          </a:p>
          <a:p>
            <a:r>
              <a:rPr lang="en-US" sz="3000" b="0" i="0" dirty="0">
                <a:solidFill>
                  <a:srgbClr val="000000"/>
                </a:solidFill>
                <a:effectLst/>
                <a:latin typeface="SFMono-Regular"/>
              </a:rPr>
              <a:t>    1000 &lt;- (+8) Sum </a:t>
            </a:r>
            <a:endParaRPr lang="en-IN" sz="3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EAC0FA-5081-2536-1DE4-4B479B1A7519}"/>
              </a:ext>
            </a:extLst>
          </p:cNvPr>
          <p:cNvCxnSpPr/>
          <p:nvPr/>
        </p:nvCxnSpPr>
        <p:spPr>
          <a:xfrm>
            <a:off x="1639614" y="4088524"/>
            <a:ext cx="4550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09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19B-EB34-B647-57DB-A110B4AD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F7AC6-2489-A062-B9ED-EA35E966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20" y="3891740"/>
            <a:ext cx="5730180" cy="20069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   1100 &lt;- (-4) First number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+   </a:t>
            </a:r>
            <a:r>
              <a:rPr lang="en-US" altLang="en-US" sz="3000" dirty="0">
                <a:solidFill>
                  <a:srgbClr val="000000"/>
                </a:solidFill>
                <a:latin typeface="var(--bs-font-monospace)"/>
              </a:rPr>
              <a:t>0010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&lt;-(+2) Second Number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            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>
                <a:solidFill>
                  <a:srgbClr val="000000"/>
                </a:solidFill>
                <a:latin typeface="var(--bs-font-monospace)"/>
              </a:rPr>
              <a:t> 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1110 &lt;- (-2) Sum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170D8-FE13-F173-E291-84FBC35D1868}"/>
              </a:ext>
            </a:extLst>
          </p:cNvPr>
          <p:cNvCxnSpPr/>
          <p:nvPr/>
        </p:nvCxnSpPr>
        <p:spPr>
          <a:xfrm>
            <a:off x="1671145" y="5171090"/>
            <a:ext cx="4550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603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19B-EB34-B647-57DB-A110B4AD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5FE7-4B00-B01C-0A6B-098285D0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pPr algn="just"/>
            <a:r>
              <a:rPr lang="en-IN" dirty="0"/>
              <a:t>While adding a numbers with same sign, just add and put the same sign.</a:t>
            </a:r>
          </a:p>
          <a:p>
            <a:pPr algn="just"/>
            <a:r>
              <a:rPr lang="en-IN" dirty="0"/>
              <a:t>If the numbers are of different sign, subtract the big number from small one and put the sign of the big one. </a:t>
            </a:r>
          </a:p>
        </p:txBody>
      </p:sp>
    </p:spTree>
    <p:extLst>
      <p:ext uri="{BB962C8B-B14F-4D97-AF65-F5344CB8AC3E}">
        <p14:creationId xmlns:p14="http://schemas.microsoft.com/office/powerpoint/2010/main" val="30763406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075-CEEC-D162-FF6A-F29E2CA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Binary addition using sign magnitude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85F2-7D7F-264D-65FA-A4881EE6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93"/>
            <a:ext cx="10515600" cy="4863170"/>
          </a:xfrm>
        </p:spPr>
        <p:txBody>
          <a:bodyPr>
            <a:normAutofit lnSpcReduction="10000"/>
          </a:bodyPr>
          <a:lstStyle/>
          <a:p>
            <a:r>
              <a:rPr lang="en-IN" sz="3500" dirty="0"/>
              <a:t>Example 1:</a:t>
            </a:r>
          </a:p>
          <a:p>
            <a:pPr lvl="1"/>
            <a:r>
              <a:rPr lang="en-IN" sz="3500" dirty="0"/>
              <a:t>Add + 7 and + 4</a:t>
            </a:r>
          </a:p>
          <a:p>
            <a:pPr lvl="1"/>
            <a:endParaRPr lang="en-IN" sz="3500" dirty="0"/>
          </a:p>
          <a:p>
            <a:pPr lvl="1"/>
            <a:endParaRPr lang="en-IN" sz="3500" dirty="0"/>
          </a:p>
          <a:p>
            <a:pPr lvl="1"/>
            <a:endParaRPr lang="en-IN" sz="3500" dirty="0"/>
          </a:p>
          <a:p>
            <a:pPr marL="457200" lvl="1" indent="0">
              <a:buNone/>
            </a:pPr>
            <a:r>
              <a:rPr lang="en-IN" sz="3500" dirty="0"/>
              <a:t>+ 7 -&gt; 111</a:t>
            </a:r>
          </a:p>
          <a:p>
            <a:pPr marL="457200" lvl="1" indent="0">
              <a:buNone/>
            </a:pPr>
            <a:r>
              <a:rPr lang="en-IN" sz="3500" dirty="0"/>
              <a:t>+4 -&gt;  100</a:t>
            </a:r>
          </a:p>
          <a:p>
            <a:pPr marL="457200" lvl="1" indent="0">
              <a:buNone/>
            </a:pPr>
            <a:endParaRPr lang="en-IN" sz="3500" dirty="0"/>
          </a:p>
          <a:p>
            <a:pPr marL="457200" lvl="1" indent="0">
              <a:buNone/>
            </a:pPr>
            <a:r>
              <a:rPr lang="en-IN" sz="3500" dirty="0"/>
              <a:t>         1011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41F776-08B9-8BB2-07E5-641B7A4291E2}"/>
              </a:ext>
            </a:extLst>
          </p:cNvPr>
          <p:cNvCxnSpPr/>
          <p:nvPr/>
        </p:nvCxnSpPr>
        <p:spPr>
          <a:xfrm>
            <a:off x="2270234" y="4939862"/>
            <a:ext cx="15555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77C19F-F281-BBFF-35AC-658A54FCDBC3}"/>
              </a:ext>
            </a:extLst>
          </p:cNvPr>
          <p:cNvSpPr txBox="1"/>
          <p:nvPr/>
        </p:nvSpPr>
        <p:spPr>
          <a:xfrm>
            <a:off x="4477407" y="5359541"/>
            <a:ext cx="51205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/>
              <a:t>1 is left as carry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/>
              <a:t>MSD is 0, so the number is positive</a:t>
            </a:r>
          </a:p>
        </p:txBody>
      </p:sp>
    </p:spTree>
    <p:extLst>
      <p:ext uri="{BB962C8B-B14F-4D97-AF65-F5344CB8AC3E}">
        <p14:creationId xmlns:p14="http://schemas.microsoft.com/office/powerpoint/2010/main" val="3686000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075-CEEC-D162-FF6A-F29E2CA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Binary addition using sign magnitude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85F2-7D7F-264D-65FA-A4881EE6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93"/>
            <a:ext cx="10515600" cy="4863170"/>
          </a:xfrm>
        </p:spPr>
        <p:txBody>
          <a:bodyPr>
            <a:normAutofit/>
          </a:bodyPr>
          <a:lstStyle/>
          <a:p>
            <a:r>
              <a:rPr lang="en-IN" sz="3500" dirty="0"/>
              <a:t>Example 2:</a:t>
            </a:r>
          </a:p>
          <a:p>
            <a:pPr lvl="1"/>
            <a:r>
              <a:rPr lang="en-IN" sz="3500" dirty="0"/>
              <a:t>Add -7 and - 4</a:t>
            </a:r>
          </a:p>
          <a:p>
            <a:pPr lvl="1"/>
            <a:r>
              <a:rPr lang="en-IN" sz="3500" dirty="0"/>
              <a:t>7 - &gt; 111</a:t>
            </a:r>
            <a:r>
              <a:rPr lang="en-IN" sz="3500" baseline="-25000" dirty="0"/>
              <a:t>2</a:t>
            </a:r>
          </a:p>
          <a:p>
            <a:pPr lvl="1"/>
            <a:r>
              <a:rPr lang="en-IN" sz="3500" dirty="0"/>
              <a:t>4 -&gt; 100</a:t>
            </a:r>
            <a:r>
              <a:rPr lang="en-IN" sz="3500" baseline="-25000" dirty="0"/>
              <a:t>2</a:t>
            </a:r>
            <a:endParaRPr lang="en-IN" sz="3500" dirty="0"/>
          </a:p>
          <a:p>
            <a:pPr marL="457200" lvl="1" indent="0">
              <a:buNone/>
            </a:pPr>
            <a:r>
              <a:rPr lang="en-IN" sz="3500" dirty="0"/>
              <a:t>- 7 </a:t>
            </a:r>
            <a:r>
              <a:rPr lang="en-IN" sz="3500" dirty="0">
                <a:sym typeface="Wingdings" panose="05000000000000000000" pitchFamily="2" charset="2"/>
              </a:rPr>
              <a:t></a:t>
            </a:r>
            <a:r>
              <a:rPr lang="en-IN" sz="3500" dirty="0"/>
              <a:t> 1’s complement of 7 + 1 -&gt; 000+1 -&gt;  001</a:t>
            </a:r>
          </a:p>
          <a:p>
            <a:pPr marL="457200" lvl="1" indent="0">
              <a:buNone/>
            </a:pPr>
            <a:r>
              <a:rPr lang="en-IN" sz="3500" dirty="0"/>
              <a:t>- 4 </a:t>
            </a:r>
            <a:r>
              <a:rPr lang="en-IN" sz="3500" dirty="0">
                <a:sym typeface="Wingdings" panose="05000000000000000000" pitchFamily="2" charset="2"/>
              </a:rPr>
              <a:t></a:t>
            </a:r>
            <a:r>
              <a:rPr lang="en-IN" sz="3500" dirty="0"/>
              <a:t>  1’s complement of 4 + 1 -&gt;011+1 -&gt;  100</a:t>
            </a:r>
          </a:p>
          <a:p>
            <a:pPr marL="457200" lvl="1" indent="0">
              <a:buNone/>
            </a:pPr>
            <a:endParaRPr lang="en-IN" sz="3500" dirty="0"/>
          </a:p>
          <a:p>
            <a:pPr marL="457200" lvl="1" indent="0">
              <a:buNone/>
            </a:pPr>
            <a:r>
              <a:rPr lang="en-IN" sz="3500" dirty="0"/>
              <a:t>          							      0101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41F776-08B9-8BB2-07E5-641B7A4291E2}"/>
              </a:ext>
            </a:extLst>
          </p:cNvPr>
          <p:cNvCxnSpPr/>
          <p:nvPr/>
        </p:nvCxnSpPr>
        <p:spPr>
          <a:xfrm>
            <a:off x="8650013" y="5023945"/>
            <a:ext cx="15555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77C19F-F281-BBFF-35AC-658A54FCDBC3}"/>
              </a:ext>
            </a:extLst>
          </p:cNvPr>
          <p:cNvSpPr txBox="1"/>
          <p:nvPr/>
        </p:nvSpPr>
        <p:spPr>
          <a:xfrm>
            <a:off x="1167702" y="5891697"/>
            <a:ext cx="84532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solidFill>
                  <a:srgbClr val="FF00FF"/>
                </a:solidFill>
              </a:rPr>
              <a:t>Remove the carry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solidFill>
                  <a:srgbClr val="FF00FF"/>
                </a:solidFill>
              </a:rPr>
              <a:t>MSD is 1, so the result is negative and take 2’s complement.</a:t>
            </a:r>
          </a:p>
        </p:txBody>
      </p:sp>
    </p:spTree>
    <p:extLst>
      <p:ext uri="{BB962C8B-B14F-4D97-AF65-F5344CB8AC3E}">
        <p14:creationId xmlns:p14="http://schemas.microsoft.com/office/powerpoint/2010/main" val="12985325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075-CEEC-D162-FF6A-F29E2CA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Binary addition using sign magnitude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785F2-7D7F-264D-65FA-A4881EE6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93"/>
            <a:ext cx="10515600" cy="4863170"/>
          </a:xfrm>
        </p:spPr>
        <p:txBody>
          <a:bodyPr>
            <a:normAutofit/>
          </a:bodyPr>
          <a:lstStyle/>
          <a:p>
            <a:pPr lvl="1"/>
            <a:r>
              <a:rPr lang="en-IN" sz="3500" dirty="0"/>
              <a:t>Since MSD is 1, take 2’s complement. </a:t>
            </a:r>
          </a:p>
          <a:p>
            <a:pPr lvl="1"/>
            <a:r>
              <a:rPr lang="en-IN" sz="3500" dirty="0"/>
              <a:t>2’s complement of 0101</a:t>
            </a:r>
          </a:p>
          <a:p>
            <a:pPr marL="457200" lvl="1" indent="0">
              <a:buNone/>
            </a:pPr>
            <a:r>
              <a:rPr lang="en-IN" sz="3500" dirty="0"/>
              <a:t>  -&gt; 1010 + 1 = 01011 -&gt; 11</a:t>
            </a:r>
            <a:r>
              <a:rPr lang="en-IN" sz="3500" baseline="-25000" dirty="0"/>
              <a:t>10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533599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5C6B-042E-6F14-37B5-BBCD4F10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Binary subtraction using sign magnitude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67A2-028F-9B49-A203-BDB4D0B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A-B =&gt; A + 2’S Complement of B</a:t>
            </a:r>
          </a:p>
          <a:p>
            <a:r>
              <a:rPr lang="en-US" dirty="0"/>
              <a:t>B-A =&gt; B + 2’s complement of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994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2846-0C65-3293-5AAB-4273EF6D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6"/>
            <a:ext cx="10515600" cy="5998287"/>
          </a:xfrm>
        </p:spPr>
        <p:txBody>
          <a:bodyPr>
            <a:normAutofit/>
          </a:bodyPr>
          <a:lstStyle/>
          <a:p>
            <a:r>
              <a:rPr lang="en-US" sz="3000" dirty="0"/>
              <a:t>Example 1:</a:t>
            </a:r>
          </a:p>
          <a:p>
            <a:pPr lvl="1"/>
            <a:r>
              <a:rPr lang="en-US" sz="3000" dirty="0"/>
              <a:t>Subtraction of 7 and 4</a:t>
            </a:r>
          </a:p>
          <a:p>
            <a:pPr lvl="1"/>
            <a:r>
              <a:rPr lang="en-US" sz="3000" dirty="0"/>
              <a:t>7 -&gt; 			           111    +</a:t>
            </a:r>
          </a:p>
          <a:p>
            <a:pPr lvl="1"/>
            <a:r>
              <a:rPr lang="en-US" sz="3000" dirty="0"/>
              <a:t>2’s complement of 4 -&gt;    100</a:t>
            </a:r>
          </a:p>
          <a:p>
            <a:pPr lvl="1"/>
            <a:endParaRPr lang="en-US" sz="3000" dirty="0"/>
          </a:p>
          <a:p>
            <a:pPr marL="3657600" lvl="8" indent="0">
              <a:buNone/>
            </a:pPr>
            <a:r>
              <a:rPr lang="en-US" sz="3000" dirty="0"/>
              <a:t>           011                   3</a:t>
            </a:r>
            <a:r>
              <a:rPr lang="en-US" sz="3000" baseline="-25000" dirty="0"/>
              <a:t>10</a:t>
            </a:r>
          </a:p>
          <a:p>
            <a:pPr marL="3657600" lvl="8" indent="0">
              <a:buNone/>
            </a:pPr>
            <a:endParaRPr lang="en-US" sz="3000" baseline="-25000" dirty="0"/>
          </a:p>
          <a:p>
            <a:pPr marL="3657600" lvl="8" indent="0">
              <a:buNone/>
            </a:pPr>
            <a:r>
              <a:rPr lang="en-US" sz="3000" baseline="-25000" dirty="0"/>
              <a:t>* MSD=0 indicates that the resultant is positive.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DF402-56B4-38C6-D336-0F038F4DB03B}"/>
              </a:ext>
            </a:extLst>
          </p:cNvPr>
          <p:cNvCxnSpPr/>
          <p:nvPr/>
        </p:nvCxnSpPr>
        <p:spPr>
          <a:xfrm>
            <a:off x="5181600" y="2322786"/>
            <a:ext cx="17131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36E2F9-6321-3D4E-3EE0-FE19AB6E961B}"/>
              </a:ext>
            </a:extLst>
          </p:cNvPr>
          <p:cNvSpPr/>
          <p:nvPr/>
        </p:nvSpPr>
        <p:spPr>
          <a:xfrm>
            <a:off x="6348248" y="2575035"/>
            <a:ext cx="662152" cy="420413"/>
          </a:xfrm>
          <a:prstGeom prst="rightArrow">
            <a:avLst/>
          </a:prstGeom>
          <a:solidFill>
            <a:srgbClr val="ED66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85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37D1-4242-8613-2018-F321432A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310"/>
            <a:ext cx="10515600" cy="586165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Example 2:</a:t>
            </a:r>
          </a:p>
          <a:p>
            <a:pPr lvl="1"/>
            <a:r>
              <a:rPr lang="en-US" sz="3000" dirty="0"/>
              <a:t>Subtraction of 4 and 7</a:t>
            </a:r>
          </a:p>
          <a:p>
            <a:pPr lvl="1"/>
            <a:r>
              <a:rPr lang="en-US" sz="3000" dirty="0"/>
              <a:t>4     -&gt;      100      +</a:t>
            </a:r>
          </a:p>
          <a:p>
            <a:pPr lvl="1"/>
            <a:r>
              <a:rPr lang="en-US" sz="3000" dirty="0"/>
              <a:t>-7    -&gt;      001</a:t>
            </a:r>
          </a:p>
          <a:p>
            <a:pPr lvl="1"/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                    101</a:t>
            </a:r>
          </a:p>
          <a:p>
            <a:pPr marL="457200" lvl="1" indent="0">
              <a:buNone/>
            </a:pPr>
            <a:endParaRPr lang="en-US" sz="3000" dirty="0"/>
          </a:p>
          <a:p>
            <a:pPr lvl="1"/>
            <a:r>
              <a:rPr lang="en-US" sz="3000" dirty="0"/>
              <a:t>MSD is 1, so the number is negative.</a:t>
            </a:r>
          </a:p>
          <a:p>
            <a:pPr lvl="1"/>
            <a:r>
              <a:rPr lang="en-US" sz="3000" dirty="0"/>
              <a:t>So take 2’s complement.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1’s complement of 101  </a:t>
            </a:r>
            <a:r>
              <a:rPr lang="en-US" sz="3000" dirty="0">
                <a:sym typeface="Wingdings" panose="05000000000000000000" pitchFamily="2" charset="2"/>
              </a:rPr>
              <a:t> 010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2’s complement  010+1 = 011 (3</a:t>
            </a:r>
            <a:r>
              <a:rPr lang="en-US" sz="3000" baseline="-25000" dirty="0">
                <a:sym typeface="Wingdings" panose="05000000000000000000" pitchFamily="2" charset="2"/>
              </a:rPr>
              <a:t>10</a:t>
            </a:r>
            <a:r>
              <a:rPr lang="en-US" sz="3000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Since, MSD is 1 result is -3</a:t>
            </a:r>
            <a:r>
              <a:rPr lang="en-US" sz="3000" baseline="-25000" dirty="0">
                <a:sym typeface="Wingdings" panose="05000000000000000000" pitchFamily="2" charset="2"/>
              </a:rPr>
              <a:t>10</a:t>
            </a:r>
            <a:endParaRPr lang="en-IN" sz="3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45D6B-06DD-D53B-6D1C-06C43A0F5390}"/>
              </a:ext>
            </a:extLst>
          </p:cNvPr>
          <p:cNvCxnSpPr/>
          <p:nvPr/>
        </p:nvCxnSpPr>
        <p:spPr>
          <a:xfrm>
            <a:off x="2911366" y="2301765"/>
            <a:ext cx="10720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58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46D-C923-05E1-D805-9767DCE4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Binary multiplication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8291D-FB59-956E-B777-A381CDD9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4" y="987973"/>
            <a:ext cx="6691303" cy="58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Functional unit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5 independent parts:</a:t>
            </a:r>
          </a:p>
          <a:p>
            <a:pPr lvl="1" algn="just"/>
            <a:r>
              <a:rPr lang="en-US" dirty="0"/>
              <a:t>Input </a:t>
            </a:r>
          </a:p>
          <a:p>
            <a:pPr lvl="1" algn="just"/>
            <a:r>
              <a:rPr lang="en-US" dirty="0"/>
              <a:t>Memory</a:t>
            </a:r>
          </a:p>
          <a:p>
            <a:pPr lvl="1" algn="just"/>
            <a:r>
              <a:rPr lang="en-US" dirty="0"/>
              <a:t>ALU</a:t>
            </a:r>
          </a:p>
          <a:p>
            <a:pPr lvl="1" algn="just"/>
            <a:r>
              <a:rPr lang="en-US" dirty="0"/>
              <a:t>Output</a:t>
            </a:r>
          </a:p>
          <a:p>
            <a:pPr lvl="1" algn="just"/>
            <a:r>
              <a:rPr lang="en-US" dirty="0"/>
              <a:t>Control units</a:t>
            </a:r>
          </a:p>
        </p:txBody>
      </p:sp>
    </p:spTree>
    <p:extLst>
      <p:ext uri="{BB962C8B-B14F-4D97-AF65-F5344CB8AC3E}">
        <p14:creationId xmlns:p14="http://schemas.microsoft.com/office/powerpoint/2010/main" val="33759389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E46D-C923-05E1-D805-9767DCE4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Binary multiplication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A1B05-B643-93E9-56FE-7FF2BBDC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76" y="927702"/>
            <a:ext cx="7081047" cy="56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75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D1A6-E69A-BBC7-A043-2FD7DE1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B20D7-E588-C286-C184-B24826EF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37" y="816915"/>
            <a:ext cx="1505160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50821-34FA-4464-6E03-14609834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6" y="1360373"/>
            <a:ext cx="7464972" cy="4665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244EF-77AE-3D1F-0577-6DBF170CC583}"/>
              </a:ext>
            </a:extLst>
          </p:cNvPr>
          <p:cNvSpPr txBox="1"/>
          <p:nvPr/>
        </p:nvSpPr>
        <p:spPr>
          <a:xfrm>
            <a:off x="1773620" y="6025980"/>
            <a:ext cx="4469524" cy="6309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92D050"/>
                </a:solidFill>
              </a:rPr>
              <a:t>    1  1  0   1   1 1  1  0 1</a:t>
            </a:r>
            <a:endParaRPr lang="en-IN" sz="3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78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D1A6-E69A-BBC7-A043-2FD7DE1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B20D7-E588-C286-C184-B24826EF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37" y="816915"/>
            <a:ext cx="1505160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1346D-0BF6-750E-9F39-F3D94F5B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03" y="1309269"/>
            <a:ext cx="8663102" cy="51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299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0EA7-70A6-13F7-6531-BB9CDF65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11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Logic gates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D378-923F-8DCE-D2B8-DCFB127C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503"/>
            <a:ext cx="10515600" cy="515746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Building block of digital circuits.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ake decisions based on a combination of digital signals coming from its inputs.</a:t>
            </a:r>
          </a:p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Logic gates are based on Boolean algebra.</a:t>
            </a:r>
          </a:p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False represents 0, and true represents 1.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even basic logic gates: AND, OR, XOR, NOT, NAND, NOR, and XNOR.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545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NOT gate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Also called as the inverter gate.</a:t>
            </a:r>
          </a:p>
          <a:p>
            <a:r>
              <a:rPr lang="en-IN" dirty="0"/>
              <a:t>Has only one input.</a:t>
            </a:r>
          </a:p>
          <a:p>
            <a:r>
              <a:rPr lang="en-IN" dirty="0"/>
              <a:t>It just inverts the input. 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2F476E-D4DF-3DCB-9E1B-D7FC48C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4442"/>
              </p:ext>
            </p:extLst>
          </p:nvPr>
        </p:nvGraphicFramePr>
        <p:xfrm>
          <a:off x="1800773" y="4033712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1F7F1F5D-12D9-AAF3-0B2D-8F4F8252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82" y="1376856"/>
            <a:ext cx="2938835" cy="10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34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 gate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both the inputs are true, the result is true else the result is false.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FEE68-68E0-FF06-4FD0-299FC995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30" y="1457763"/>
            <a:ext cx="2707331" cy="9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2F476E-D4DF-3DCB-9E1B-D7FC48C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9913"/>
              </p:ext>
            </p:extLst>
          </p:nvPr>
        </p:nvGraphicFramePr>
        <p:xfrm>
          <a:off x="1832304" y="356074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15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927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NAND gate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AND gate followed by an inverter.</a:t>
            </a:r>
          </a:p>
          <a:p>
            <a:r>
              <a:rPr lang="en-IN" dirty="0"/>
              <a:t>The output is false if both inputs are true.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738B27-C308-3E48-A78D-DD68AF1B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05" y="1213647"/>
            <a:ext cx="3304098" cy="110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D70A681-6CDE-9AF5-A4EB-B9441BEF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98726"/>
              </p:ext>
            </p:extLst>
          </p:nvPr>
        </p:nvGraphicFramePr>
        <p:xfrm>
          <a:off x="1832304" y="356074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15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6592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 gate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any one of the input is true, the result is true else the result is false.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2F476E-D4DF-3DCB-9E1B-D7FC48C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634"/>
              </p:ext>
            </p:extLst>
          </p:nvPr>
        </p:nvGraphicFramePr>
        <p:xfrm>
          <a:off x="1832304" y="356074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15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674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191534CE-0867-7C1C-8708-9038356FF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4" y="1594835"/>
            <a:ext cx="3260147" cy="11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976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NOR gate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NOR gate followed by an inverter.</a:t>
            </a:r>
          </a:p>
          <a:p>
            <a:r>
              <a:rPr lang="en-IN" dirty="0"/>
              <a:t>The output is true if both inputs are false.</a:t>
            </a:r>
          </a:p>
          <a:p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D70A681-6CDE-9AF5-A4EB-B9441BEF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47249"/>
              </p:ext>
            </p:extLst>
          </p:nvPr>
        </p:nvGraphicFramePr>
        <p:xfrm>
          <a:off x="1832304" y="356074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15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674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901F2EE5-6C84-40AA-120B-4D35EC52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5215"/>
            <a:ext cx="3158572" cy="10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141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XOR gate (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eXclusive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OR)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either one of the input is true, the result is true else the result is false.</a:t>
            </a:r>
          </a:p>
          <a:p>
            <a:r>
              <a:rPr lang="en-IN" dirty="0"/>
              <a:t>If both the inputs are same, the result is false.</a:t>
            </a:r>
          </a:p>
          <a:p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2F476E-D4DF-3DCB-9E1B-D7FC48C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378"/>
              </p:ext>
            </p:extLst>
          </p:nvPr>
        </p:nvGraphicFramePr>
        <p:xfrm>
          <a:off x="1800773" y="403371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15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674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0254ABCD-C9C8-AFF0-2CC8-C46AB9F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67" y="1477342"/>
            <a:ext cx="3579465" cy="11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1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68D97C-05B2-3F8A-F10E-70005FA765CE}"/>
              </a:ext>
            </a:extLst>
          </p:cNvPr>
          <p:cNvSpPr/>
          <p:nvPr/>
        </p:nvSpPr>
        <p:spPr>
          <a:xfrm>
            <a:off x="1807779" y="893379"/>
            <a:ext cx="3090042" cy="4309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E84B6-A850-8936-5D56-907FF910EAA6}"/>
              </a:ext>
            </a:extLst>
          </p:cNvPr>
          <p:cNvSpPr/>
          <p:nvPr/>
        </p:nvSpPr>
        <p:spPr>
          <a:xfrm>
            <a:off x="7204841" y="893379"/>
            <a:ext cx="3090042" cy="4309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67750-1630-DCC9-6E28-4BDB9211F4A0}"/>
              </a:ext>
            </a:extLst>
          </p:cNvPr>
          <p:cNvSpPr/>
          <p:nvPr/>
        </p:nvSpPr>
        <p:spPr>
          <a:xfrm>
            <a:off x="2630213" y="1069427"/>
            <a:ext cx="1445173" cy="117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5BA63-4351-C790-A0F3-9BF06CE7071D}"/>
              </a:ext>
            </a:extLst>
          </p:cNvPr>
          <p:cNvSpPr txBox="1"/>
          <p:nvPr/>
        </p:nvSpPr>
        <p:spPr>
          <a:xfrm>
            <a:off x="2983948" y="1445172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EC337-7464-39F8-B03F-D4E980A02687}"/>
              </a:ext>
            </a:extLst>
          </p:cNvPr>
          <p:cNvSpPr/>
          <p:nvPr/>
        </p:nvSpPr>
        <p:spPr>
          <a:xfrm>
            <a:off x="2630213" y="3136024"/>
            <a:ext cx="1445173" cy="117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B1BDF-AFDF-8702-DB78-77F8290098F8}"/>
              </a:ext>
            </a:extLst>
          </p:cNvPr>
          <p:cNvSpPr txBox="1"/>
          <p:nvPr/>
        </p:nvSpPr>
        <p:spPr>
          <a:xfrm>
            <a:off x="2983948" y="3511769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DEFE7-F0C2-FE7D-A963-12A1959C009A}"/>
              </a:ext>
            </a:extLst>
          </p:cNvPr>
          <p:cNvSpPr txBox="1"/>
          <p:nvPr/>
        </p:nvSpPr>
        <p:spPr>
          <a:xfrm>
            <a:off x="3272922" y="4455758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/ Output 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66AAD-2048-8FA9-F972-3F79EF7992F4}"/>
              </a:ext>
            </a:extLst>
          </p:cNvPr>
          <p:cNvSpPr/>
          <p:nvPr/>
        </p:nvSpPr>
        <p:spPr>
          <a:xfrm>
            <a:off x="7953703" y="1069427"/>
            <a:ext cx="1445173" cy="117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0E36F-7D41-340E-1548-2408744136B7}"/>
              </a:ext>
            </a:extLst>
          </p:cNvPr>
          <p:cNvSpPr txBox="1"/>
          <p:nvPr/>
        </p:nvSpPr>
        <p:spPr>
          <a:xfrm>
            <a:off x="8307437" y="1445172"/>
            <a:ext cx="98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27D673-7868-A78E-D0C4-11267D15B5BA}"/>
              </a:ext>
            </a:extLst>
          </p:cNvPr>
          <p:cNvSpPr/>
          <p:nvPr/>
        </p:nvSpPr>
        <p:spPr>
          <a:xfrm>
            <a:off x="7953703" y="3136024"/>
            <a:ext cx="1445173" cy="117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E9E4A-0FCB-6B5D-B20D-8E81ABA13410}"/>
              </a:ext>
            </a:extLst>
          </p:cNvPr>
          <p:cNvSpPr txBox="1"/>
          <p:nvPr/>
        </p:nvSpPr>
        <p:spPr>
          <a:xfrm>
            <a:off x="8184520" y="3429000"/>
            <a:ext cx="92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 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65F58-C333-D245-EB18-793C4793B5C8}"/>
              </a:ext>
            </a:extLst>
          </p:cNvPr>
          <p:cNvSpPr txBox="1"/>
          <p:nvPr/>
        </p:nvSpPr>
        <p:spPr>
          <a:xfrm>
            <a:off x="8488512" y="4556290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76B99-3F97-A58D-B0FE-9D51834D6187}"/>
              </a:ext>
            </a:extLst>
          </p:cNvPr>
          <p:cNvSpPr/>
          <p:nvPr/>
        </p:nvSpPr>
        <p:spPr>
          <a:xfrm>
            <a:off x="5373413" y="2339865"/>
            <a:ext cx="1445173" cy="117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F378B-3C08-A529-5545-729F69D6C1F4}"/>
              </a:ext>
            </a:extLst>
          </p:cNvPr>
          <p:cNvSpPr txBox="1"/>
          <p:nvPr/>
        </p:nvSpPr>
        <p:spPr>
          <a:xfrm>
            <a:off x="5577889" y="2782669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975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555-F4FB-41E1-D332-76155A0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730"/>
          </a:xfrm>
        </p:spPr>
        <p:txBody>
          <a:bodyPr/>
          <a:lstStyle/>
          <a:p>
            <a:pPr algn="ctr"/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eXclusive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NOR (XNOR) gate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34B-FB49-D429-694C-C3B85A5F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10807262" cy="48736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XOR gate followed by an inverter.</a:t>
            </a:r>
          </a:p>
          <a:p>
            <a:r>
              <a:rPr lang="en-IN" dirty="0"/>
              <a:t>The output is true if both inputs are same.</a:t>
            </a:r>
          </a:p>
          <a:p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D70A681-6CDE-9AF5-A4EB-B9441BEF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45447"/>
              </p:ext>
            </p:extLst>
          </p:nvPr>
        </p:nvGraphicFramePr>
        <p:xfrm>
          <a:off x="1832304" y="356074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2501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6156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392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4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28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53674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901F2EE5-6C84-40AA-120B-4D35EC52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5215"/>
            <a:ext cx="3158572" cy="101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233-CA87-84EC-8CAF-4D366E6A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85B6-CF13-B8DC-5A76-BE7599B4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Instructions/machine instructions:</a:t>
            </a:r>
          </a:p>
          <a:p>
            <a:pPr lvl="1" algn="just"/>
            <a:r>
              <a:rPr lang="en-US" dirty="0"/>
              <a:t>Explicit commands that,</a:t>
            </a:r>
          </a:p>
          <a:p>
            <a:pPr lvl="2" algn="just"/>
            <a:r>
              <a:rPr lang="en-US" dirty="0"/>
              <a:t>Govern the transfer information within the computer as well as between computer and its I/O devices.</a:t>
            </a:r>
          </a:p>
          <a:p>
            <a:pPr lvl="2" algn="just"/>
            <a:r>
              <a:rPr lang="en-US" dirty="0"/>
              <a:t>Specify the arithmetic and logic operations to be performed.</a:t>
            </a:r>
          </a:p>
          <a:p>
            <a:pPr marL="228600" lvl="2" algn="just"/>
            <a:r>
              <a:rPr lang="en-US" dirty="0"/>
              <a:t>Program list of instructions that perform a task.</a:t>
            </a:r>
          </a:p>
          <a:p>
            <a:pPr marL="228600" lvl="2" algn="just"/>
            <a:r>
              <a:rPr lang="en-US" dirty="0"/>
              <a:t>Data: number and encoded characters used as operands.</a:t>
            </a:r>
          </a:p>
          <a:p>
            <a:pPr marL="228600" lvl="2" algn="just"/>
            <a:r>
              <a:rPr lang="en-US" dirty="0"/>
              <a:t>Compiler: task of compiling high level source program into machine instructions.</a:t>
            </a:r>
          </a:p>
          <a:p>
            <a:pPr marL="228600" lvl="2" algn="just"/>
            <a:r>
              <a:rPr lang="en-US" dirty="0"/>
              <a:t>Bits: binary digits</a:t>
            </a:r>
          </a:p>
          <a:p>
            <a:pPr marL="685800" lvl="3" algn="just"/>
            <a:r>
              <a:rPr lang="en-US" dirty="0"/>
              <a:t>ON/OFF – 1/0</a:t>
            </a:r>
          </a:p>
        </p:txBody>
      </p:sp>
    </p:spTree>
    <p:extLst>
      <p:ext uri="{BB962C8B-B14F-4D97-AF65-F5344CB8AC3E}">
        <p14:creationId xmlns:p14="http://schemas.microsoft.com/office/powerpoint/2010/main" val="405682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2401</Words>
  <Application>Microsoft Office PowerPoint</Application>
  <PresentationFormat>Widescreen</PresentationFormat>
  <Paragraphs>974</Paragraphs>
  <Slides>80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Arial</vt:lpstr>
      <vt:lpstr>Calibri</vt:lpstr>
      <vt:lpstr>Calibri Light</vt:lpstr>
      <vt:lpstr>Cambria</vt:lpstr>
      <vt:lpstr>inter-bold</vt:lpstr>
      <vt:lpstr>inter-regular</vt:lpstr>
      <vt:lpstr>SFMono-Regular</vt:lpstr>
      <vt:lpstr>Source Sans Pro</vt:lpstr>
      <vt:lpstr>times new roman</vt:lpstr>
      <vt:lpstr>var(--bs-font-monospace)</vt:lpstr>
      <vt:lpstr>Office Theme</vt:lpstr>
      <vt:lpstr>Acrobat Document</vt:lpstr>
      <vt:lpstr>Unit – 1</vt:lpstr>
      <vt:lpstr>PowerPoint Presentation</vt:lpstr>
      <vt:lpstr>Computer architecture</vt:lpstr>
      <vt:lpstr>Computer </vt:lpstr>
      <vt:lpstr>Computer </vt:lpstr>
      <vt:lpstr>Computer </vt:lpstr>
      <vt:lpstr>Functional unit</vt:lpstr>
      <vt:lpstr>PowerPoint Presentation</vt:lpstr>
      <vt:lpstr>PowerPoint Presentation</vt:lpstr>
      <vt:lpstr>Number systems</vt:lpstr>
      <vt:lpstr>PowerPoint Presentation</vt:lpstr>
      <vt:lpstr>Decimal number system</vt:lpstr>
      <vt:lpstr>Binary to decimal conversion</vt:lpstr>
      <vt:lpstr>Binary to decimal conversion</vt:lpstr>
      <vt:lpstr>Octal to decimal conversion</vt:lpstr>
      <vt:lpstr>Hexadecimal to decimal conversion</vt:lpstr>
      <vt:lpstr>Hexadecimal to binary conversion</vt:lpstr>
      <vt:lpstr>Octal to binary conversion</vt:lpstr>
      <vt:lpstr>Decimal to binary conversion</vt:lpstr>
      <vt:lpstr>Decimal to binary conversion</vt:lpstr>
      <vt:lpstr>Octal to hexadecimal conversion</vt:lpstr>
      <vt:lpstr>Memory size</vt:lpstr>
      <vt:lpstr>Codes</vt:lpstr>
      <vt:lpstr>Codes (Gray code) </vt:lpstr>
      <vt:lpstr>Binary coded decimal </vt:lpstr>
      <vt:lpstr>Excess – 3 code</vt:lpstr>
      <vt:lpstr>Excess – 3 code</vt:lpstr>
      <vt:lpstr>Excess – 3 code</vt:lpstr>
      <vt:lpstr>Excess – 3 code</vt:lpstr>
      <vt:lpstr>ASCII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Parity code</vt:lpstr>
      <vt:lpstr>Parity code</vt:lpstr>
      <vt:lpstr>PowerPoint Presentation</vt:lpstr>
      <vt:lpstr>Binary addition</vt:lpstr>
      <vt:lpstr>Binary addition</vt:lpstr>
      <vt:lpstr>Binary addition</vt:lpstr>
      <vt:lpstr>Binary addition</vt:lpstr>
      <vt:lpstr>Binary addition</vt:lpstr>
      <vt:lpstr>Binary Addition</vt:lpstr>
      <vt:lpstr>Binary subtraction</vt:lpstr>
      <vt:lpstr>Binary subtraction</vt:lpstr>
      <vt:lpstr>PowerPoint Presentation</vt:lpstr>
      <vt:lpstr>PowerPoint Presentation</vt:lpstr>
      <vt:lpstr>Binary multiplication</vt:lpstr>
      <vt:lpstr>Binary multiplication</vt:lpstr>
      <vt:lpstr>Binary division</vt:lpstr>
      <vt:lpstr>Sign magnitude</vt:lpstr>
      <vt:lpstr>1’s  complement</vt:lpstr>
      <vt:lpstr>2’s complement</vt:lpstr>
      <vt:lpstr>PowerPoint Presentation</vt:lpstr>
      <vt:lpstr>PowerPoint Presentation</vt:lpstr>
      <vt:lpstr>Binary addition</vt:lpstr>
      <vt:lpstr>Binary addition using sign magnitude</vt:lpstr>
      <vt:lpstr>Binary addition using sign magnitude</vt:lpstr>
      <vt:lpstr>Binary addition using sign magnitude</vt:lpstr>
      <vt:lpstr>Binary subtraction using sign magnitude</vt:lpstr>
      <vt:lpstr>PowerPoint Presentation</vt:lpstr>
      <vt:lpstr>PowerPoint Presentation</vt:lpstr>
      <vt:lpstr>Binary multiplication</vt:lpstr>
      <vt:lpstr>Binary multiplication</vt:lpstr>
      <vt:lpstr>Example </vt:lpstr>
      <vt:lpstr>Example </vt:lpstr>
      <vt:lpstr>Logic gates</vt:lpstr>
      <vt:lpstr>NOT gate</vt:lpstr>
      <vt:lpstr>AND gate</vt:lpstr>
      <vt:lpstr>NAND gate</vt:lpstr>
      <vt:lpstr>OR gate</vt:lpstr>
      <vt:lpstr>NOR gate</vt:lpstr>
      <vt:lpstr>XOR gate (eXclusive OR)</vt:lpstr>
      <vt:lpstr>eXclusive NOR (XNOR)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</dc:title>
  <dc:creator>sheeba jani</dc:creator>
  <cp:lastModifiedBy>sheeba jani</cp:lastModifiedBy>
  <cp:revision>152</cp:revision>
  <dcterms:created xsi:type="dcterms:W3CDTF">2023-07-17T14:31:35Z</dcterms:created>
  <dcterms:modified xsi:type="dcterms:W3CDTF">2023-07-31T11:15:05Z</dcterms:modified>
</cp:coreProperties>
</file>