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74" r:id="rId3"/>
    <p:sldId id="269" r:id="rId4"/>
    <p:sldId id="270" r:id="rId5"/>
    <p:sldId id="372" r:id="rId6"/>
    <p:sldId id="271" r:id="rId7"/>
    <p:sldId id="272" r:id="rId8"/>
    <p:sldId id="273" r:id="rId9"/>
    <p:sldId id="274" r:id="rId10"/>
    <p:sldId id="275" r:id="rId11"/>
    <p:sldId id="373" r:id="rId12"/>
    <p:sldId id="276" r:id="rId13"/>
    <p:sldId id="257" r:id="rId14"/>
    <p:sldId id="258" r:id="rId15"/>
    <p:sldId id="259" r:id="rId16"/>
    <p:sldId id="260" r:id="rId17"/>
    <p:sldId id="261" r:id="rId18"/>
    <p:sldId id="262" r:id="rId19"/>
    <p:sldId id="375" r:id="rId20"/>
    <p:sldId id="263" r:id="rId21"/>
    <p:sldId id="264" r:id="rId22"/>
    <p:sldId id="376" r:id="rId23"/>
    <p:sldId id="377" r:id="rId24"/>
    <p:sldId id="378" r:id="rId25"/>
    <p:sldId id="379" r:id="rId26"/>
    <p:sldId id="380" r:id="rId27"/>
    <p:sldId id="382" r:id="rId28"/>
    <p:sldId id="381" r:id="rId29"/>
    <p:sldId id="383" r:id="rId30"/>
    <p:sldId id="385" r:id="rId31"/>
    <p:sldId id="384" r:id="rId32"/>
    <p:sldId id="386" r:id="rId33"/>
    <p:sldId id="387" r:id="rId34"/>
    <p:sldId id="297" r:id="rId35"/>
    <p:sldId id="388" r:id="rId36"/>
    <p:sldId id="389" r:id="rId37"/>
    <p:sldId id="390" r:id="rId38"/>
    <p:sldId id="391" r:id="rId39"/>
    <p:sldId id="303" r:id="rId40"/>
    <p:sldId id="305" r:id="rId41"/>
    <p:sldId id="306" r:id="rId42"/>
    <p:sldId id="3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12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E7869-1396-4AC5-9790-6E6AC441AF4B}"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061E5-2597-4ED0-9E8B-F2A98E68C012}" type="slidenum">
              <a:rPr lang="en-IN" smtClean="0"/>
              <a:t>‹#›</a:t>
            </a:fld>
            <a:endParaRPr lang="en-IN"/>
          </a:p>
        </p:txBody>
      </p:sp>
    </p:spTree>
    <p:extLst>
      <p:ext uri="{BB962C8B-B14F-4D97-AF65-F5344CB8AC3E}">
        <p14:creationId xmlns:p14="http://schemas.microsoft.com/office/powerpoint/2010/main" val="117147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593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F7EA-89C1-B395-A636-DACEBE2B7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ABE22B-EF83-1A4D-1091-D733A442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6307C-12F4-2C04-4FA3-D12668428BD1}"/>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9C0BC431-A325-AF05-F59B-C491C1083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DFCAA-C11A-0D82-776E-FB74744CF0C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22315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8AE-F7F8-B790-8A3C-8175D0151D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95272-148F-50FD-0831-892EFC12C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834F1-25F0-5C2D-A313-984244783943}"/>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842E189F-76B5-AC7D-EDC3-B319BC448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15978-AE03-9165-213F-391A3007E70D}"/>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58717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3796F-F755-A40C-7EFB-18AD6A073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76D11-CBA3-F8C8-E72F-43F33FAC1E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1B44F-3FD6-3256-BA8C-2C6340FB66ED}"/>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46801237-3D46-BBC5-43FA-BA322EC61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594BF-7A25-928F-B24B-41F2CB371291}"/>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04461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5D47-1572-EEC1-0DF6-48C679F83A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F752AB-9A12-8D57-E4F7-194E0B995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5FE45-B813-20EA-7F9B-8EE14D0D5712}"/>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872F421D-01F8-C9C0-E2AA-3592910BD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637FE-EBA1-D337-CB21-C07B9B7C6C64}"/>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313879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FD46-8707-1CA1-DCDD-3F7B98926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B7A790-CC92-A6AD-0CEA-FBC7BCC9C2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B4804-C730-5555-AD5A-B4DE68833E96}"/>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4CF4DB7E-A34E-DF61-6793-42FFC34D6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D616D-3C62-0A85-E4ED-9FF28DE9ADFE}"/>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8460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1B3F-3CA2-0B90-DB94-47F9DB5FF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63EB5-4A9F-E2E6-F6AB-0A6590482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BCE56B-D6EB-F7BA-6048-DEA7F5BE9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39417B-69FC-C179-2712-5B07FA653BB5}"/>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6" name="Footer Placeholder 5">
            <a:extLst>
              <a:ext uri="{FF2B5EF4-FFF2-40B4-BE49-F238E27FC236}">
                <a16:creationId xmlns:a16="http://schemas.microsoft.com/office/drawing/2014/main" id="{784F9B8A-0B54-0F9D-94B6-3DD800812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90C8-A809-1423-4D7D-0266964E6E5A}"/>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36969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8DF-E2DC-CAC4-1104-4A798BD25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C466AA-37D3-15F4-9CCF-C1C15CF1F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B162FD-BE70-B352-2B02-A5D1DCA3F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6E63B-AF5F-2282-9C11-858E0AF2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D11BF-A76D-ED70-D11A-E95D20DCD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65C883-307D-4DB7-1535-4498DEF279C9}"/>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8" name="Footer Placeholder 7">
            <a:extLst>
              <a:ext uri="{FF2B5EF4-FFF2-40B4-BE49-F238E27FC236}">
                <a16:creationId xmlns:a16="http://schemas.microsoft.com/office/drawing/2014/main" id="{7C237A52-0F07-FD9B-4A43-D5334A7F21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D86F38-1A77-00E9-74C2-2CFE71F1C7D8}"/>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40375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3A02-4037-BAF1-6CD2-B8CABEF970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AB5996-8D68-EF19-B54A-00CB13B1936E}"/>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4" name="Footer Placeholder 3">
            <a:extLst>
              <a:ext uri="{FF2B5EF4-FFF2-40B4-BE49-F238E27FC236}">
                <a16:creationId xmlns:a16="http://schemas.microsoft.com/office/drawing/2014/main" id="{D5B5272F-1299-9A15-1FA8-3978AFB3AE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06F0C8-BE24-AD59-C9AF-F4530B61C19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419081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02034-449B-1703-C897-12B39D333299}"/>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3" name="Footer Placeholder 2">
            <a:extLst>
              <a:ext uri="{FF2B5EF4-FFF2-40B4-BE49-F238E27FC236}">
                <a16:creationId xmlns:a16="http://schemas.microsoft.com/office/drawing/2014/main" id="{56370EC4-7F99-0CC8-6FDD-C92C526F82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F51167-19BA-B847-3FF4-185DB995265D}"/>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8553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4FCD-379C-68C8-4E7D-554018D25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956B7-D3A0-01E9-1146-9B9E03C8F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5D2E04-E8F1-6EFF-79D7-1DB2EA793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68B32-6F67-8020-1DDA-9B512CB28944}"/>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6" name="Footer Placeholder 5">
            <a:extLst>
              <a:ext uri="{FF2B5EF4-FFF2-40B4-BE49-F238E27FC236}">
                <a16:creationId xmlns:a16="http://schemas.microsoft.com/office/drawing/2014/main" id="{F269470E-E11F-E19A-1434-196C27AC8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10A56-DA23-4E6D-4155-3E5B77C4546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298738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A7F5-2C5A-660E-ED53-8E37448A2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70E754-B6FF-36DD-8D3F-2DE1A7A3F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7B1323-A1B1-95A7-6165-7C14AA214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65749-ACD7-7692-E2D0-CA3D88C0DD7D}"/>
              </a:ext>
            </a:extLst>
          </p:cNvPr>
          <p:cNvSpPr>
            <a:spLocks noGrp="1"/>
          </p:cNvSpPr>
          <p:nvPr>
            <p:ph type="dt" sz="half" idx="10"/>
          </p:nvPr>
        </p:nvSpPr>
        <p:spPr/>
        <p:txBody>
          <a:bodyPr/>
          <a:lstStyle/>
          <a:p>
            <a:fld id="{8827E939-6737-46F1-9382-7CA8BD3B7CE1}" type="datetimeFigureOut">
              <a:rPr lang="en-IN" smtClean="0"/>
              <a:t>08-10-2023</a:t>
            </a:fld>
            <a:endParaRPr lang="en-IN"/>
          </a:p>
        </p:txBody>
      </p:sp>
      <p:sp>
        <p:nvSpPr>
          <p:cNvPr id="6" name="Footer Placeholder 5">
            <a:extLst>
              <a:ext uri="{FF2B5EF4-FFF2-40B4-BE49-F238E27FC236}">
                <a16:creationId xmlns:a16="http://schemas.microsoft.com/office/drawing/2014/main" id="{E04E7103-E7C8-9D25-BEBA-4C43D66C0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FA47F-0C97-28B9-B00E-5A1462B7755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277136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75E73-C532-BBCB-2F06-94C94AC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38590-2614-0ACB-FBC6-46484EB8F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5539A-461D-1E3E-09EF-9D51F5893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7E939-6737-46F1-9382-7CA8BD3B7CE1}" type="datetimeFigureOut">
              <a:rPr lang="en-IN" smtClean="0"/>
              <a:t>08-10-2023</a:t>
            </a:fld>
            <a:endParaRPr lang="en-IN"/>
          </a:p>
        </p:txBody>
      </p:sp>
      <p:sp>
        <p:nvSpPr>
          <p:cNvPr id="5" name="Footer Placeholder 4">
            <a:extLst>
              <a:ext uri="{FF2B5EF4-FFF2-40B4-BE49-F238E27FC236}">
                <a16:creationId xmlns:a16="http://schemas.microsoft.com/office/drawing/2014/main" id="{B91726EB-C5DA-31E4-5B1A-249854081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5522C6-5C94-035E-052B-FA7E11CE4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C1CD4-477D-4E45-ADEB-63CB08139DB0}" type="slidenum">
              <a:rPr lang="en-IN" smtClean="0"/>
              <a:t>‹#›</a:t>
            </a:fld>
            <a:endParaRPr lang="en-IN"/>
          </a:p>
        </p:txBody>
      </p:sp>
    </p:spTree>
    <p:extLst>
      <p:ext uri="{BB962C8B-B14F-4D97-AF65-F5344CB8AC3E}">
        <p14:creationId xmlns:p14="http://schemas.microsoft.com/office/powerpoint/2010/main" val="1554239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telectronics.com/major-electrical-electronic-compon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BBB6-4392-322C-BA34-9156C0B4D543}"/>
              </a:ext>
            </a:extLst>
          </p:cNvPr>
          <p:cNvSpPr>
            <a:spLocks noGrp="1"/>
          </p:cNvSpPr>
          <p:nvPr>
            <p:ph type="ctrTitle"/>
          </p:nvPr>
        </p:nvSpPr>
        <p:spPr/>
        <p:txBody>
          <a:bodyPr/>
          <a:lstStyle/>
          <a:p>
            <a:r>
              <a:rPr lang="en-US" dirty="0"/>
              <a:t>Unit III </a:t>
            </a:r>
            <a:endParaRPr lang="en-IN" dirty="0"/>
          </a:p>
        </p:txBody>
      </p:sp>
      <p:sp>
        <p:nvSpPr>
          <p:cNvPr id="3" name="Subtitle 2">
            <a:extLst>
              <a:ext uri="{FF2B5EF4-FFF2-40B4-BE49-F238E27FC236}">
                <a16:creationId xmlns:a16="http://schemas.microsoft.com/office/drawing/2014/main" id="{E0F3BFA7-F27C-6F24-C946-076391CCB20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789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Times New Roman"/>
              <a:buNone/>
            </a:pP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r>
              <a:rPr lang="en-US" sz="2800" b="0" i="0">
                <a:solidFill>
                  <a:srgbClr val="000000"/>
                </a:solidFill>
                <a:latin typeface="Times New Roman"/>
                <a:ea typeface="Times New Roman"/>
                <a:cs typeface="Times New Roman"/>
                <a:sym typeface="Times New Roman"/>
              </a:rPr>
              <a:t>Table showing verification of the De Morgan's second theorem </a:t>
            </a:r>
            <a:br>
              <a:rPr lang="en-US" sz="2800" b="0" i="0">
                <a:solidFill>
                  <a:srgbClr val="000000"/>
                </a:solidFill>
                <a:latin typeface="Times New Roman"/>
                <a:ea typeface="Times New Roman"/>
                <a:cs typeface="Times New Roman"/>
                <a:sym typeface="Times New Roman"/>
              </a:rPr>
            </a:b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215" name="Google Shape;215;p32" descr="De Morgan Theorem 2 Verification Table"/>
          <p:cNvPicPr preferRelativeResize="0">
            <a:picLocks noGrp="1"/>
          </p:cNvPicPr>
          <p:nvPr>
            <p:ph type="body" idx="1"/>
          </p:nvPr>
        </p:nvPicPr>
        <p:blipFill rotWithShape="1">
          <a:blip r:embed="rId3">
            <a:alphaModFix/>
          </a:blip>
          <a:srcRect/>
          <a:stretch/>
        </p:blipFill>
        <p:spPr>
          <a:xfrm>
            <a:off x="2207567" y="2204864"/>
            <a:ext cx="6589591" cy="43641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7471-29D2-1EC5-B1DD-187F67390D97}"/>
              </a:ext>
            </a:extLst>
          </p:cNvPr>
          <p:cNvSpPr>
            <a:spLocks noGrp="1"/>
          </p:cNvSpPr>
          <p:nvPr>
            <p:ph type="title"/>
          </p:nvPr>
        </p:nvSpPr>
        <p:spPr/>
        <p:txBody>
          <a:bodyPr/>
          <a:lstStyle/>
          <a:p>
            <a:r>
              <a:rPr lang="en-US" dirty="0"/>
              <a:t>Theorem 2</a:t>
            </a:r>
            <a:endParaRPr lang="en-IN" dirty="0"/>
          </a:p>
        </p:txBody>
      </p:sp>
      <p:sp>
        <p:nvSpPr>
          <p:cNvPr id="3" name="Content Placeholder 2">
            <a:extLst>
              <a:ext uri="{FF2B5EF4-FFF2-40B4-BE49-F238E27FC236}">
                <a16:creationId xmlns:a16="http://schemas.microsoft.com/office/drawing/2014/main" id="{6DB94140-B28B-8570-4E22-3D83936D3CDB}"/>
              </a:ext>
            </a:extLst>
          </p:cNvPr>
          <p:cNvSpPr>
            <a:spLocks noGrp="1"/>
          </p:cNvSpPr>
          <p:nvPr>
            <p:ph idx="1"/>
          </p:nvPr>
        </p:nvSpPr>
        <p:spPr/>
        <p:txBody>
          <a:bodyPr/>
          <a:lstStyle/>
          <a:p>
            <a:endParaRPr lang="en-IN" dirty="0"/>
          </a:p>
        </p:txBody>
      </p:sp>
      <p:pic>
        <p:nvPicPr>
          <p:cNvPr id="1026" name="Picture 2" descr="Venn Diagram for (A ∩ B)'">
            <a:extLst>
              <a:ext uri="{FF2B5EF4-FFF2-40B4-BE49-F238E27FC236}">
                <a16:creationId xmlns:a16="http://schemas.microsoft.com/office/drawing/2014/main" id="{1FF398F6-93D2-C124-1FAA-C79457430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9" y="1946056"/>
            <a:ext cx="5959858" cy="20899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nn diagram for A' ∪ B'">
            <a:extLst>
              <a:ext uri="{FF2B5EF4-FFF2-40B4-BE49-F238E27FC236}">
                <a16:creationId xmlns:a16="http://schemas.microsoft.com/office/drawing/2014/main" id="{C9091E77-AC51-71E9-5EB5-561D09C19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446" y="3588362"/>
            <a:ext cx="4784506" cy="290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7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dirty="0"/>
              <a:t>                    Applications of De Morgan’s Theorem</a:t>
            </a:r>
            <a:endParaRPr sz="4000" b="1" dirty="0"/>
          </a:p>
        </p:txBody>
      </p:sp>
      <p:sp>
        <p:nvSpPr>
          <p:cNvPr id="221" name="Google Shape;22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In the domain of engineering, using De Morgan’s laws, Boolean expressions can be built easily only through one gate which is usually NAND or NOR gates. This results in hardware design at a cheaper cost.</a:t>
            </a:r>
            <a:endParaRPr dirty="0"/>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Used in the verification of SAS code.</a:t>
            </a:r>
            <a:endParaRPr dirty="0"/>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Implemented in computer and  elec</a:t>
            </a:r>
            <a:r>
              <a:rPr lang="en-US" sz="2400" b="0" i="0" u="sng" dirty="0">
                <a:solidFill>
                  <a:schemeClr val="hlink"/>
                </a:solidFill>
                <a:latin typeface="Times New Roman"/>
                <a:ea typeface="Times New Roman"/>
                <a:cs typeface="Times New Roman"/>
                <a:sym typeface="Times New Roman"/>
                <a:hlinkClick r:id="rId3"/>
              </a:rPr>
              <a:t>t</a:t>
            </a:r>
            <a:r>
              <a:rPr lang="en-US" sz="2400" b="0" i="0" dirty="0">
                <a:solidFill>
                  <a:srgbClr val="222222"/>
                </a:solidFill>
                <a:latin typeface="Times New Roman"/>
                <a:ea typeface="Times New Roman"/>
                <a:cs typeface="Times New Roman"/>
                <a:sym typeface="Times New Roman"/>
              </a:rPr>
              <a:t>rical engineering domain.</a:t>
            </a:r>
            <a:endParaRPr sz="2400" b="0" i="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De Morgan’s laws are also employed in Java programming</a:t>
            </a:r>
            <a:r>
              <a:rPr lang="en-US" b="0" i="0" dirty="0">
                <a:solidFill>
                  <a:srgbClr val="222222"/>
                </a:solidFill>
                <a:latin typeface="Roboto"/>
                <a:ea typeface="Roboto"/>
                <a:cs typeface="Roboto"/>
                <a:sym typeface="Roboto"/>
              </a:rPr>
              <a:t>.</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a:solidFill>
                  <a:schemeClr val="dk1"/>
                </a:solidFill>
                <a:latin typeface="Palatino Linotype"/>
                <a:ea typeface="Palatino Linotype"/>
                <a:cs typeface="Palatino Linotype"/>
                <a:sym typeface="Palatino Linotype"/>
              </a:rPr>
              <a:t>                </a:t>
            </a:r>
            <a:r>
              <a:rPr lang="en-US" sz="4000" b="0" i="0" u="none" strike="noStrike" cap="none">
                <a:solidFill>
                  <a:srgbClr val="C00000"/>
                </a:solidFill>
                <a:latin typeface="Palatino Linotype"/>
                <a:ea typeface="Palatino Linotype"/>
                <a:cs typeface="Palatino Linotype"/>
                <a:sym typeface="Palatino Linotype"/>
              </a:rPr>
              <a:t>Arithmetic Logic Unit</a:t>
            </a:r>
            <a:endParaRPr/>
          </a:p>
        </p:txBody>
      </p:sp>
      <p:sp>
        <p:nvSpPr>
          <p:cNvPr id="96" name="Google Shape;96;p14"/>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ALU is the heart of any Central Processing Unit.</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A simple ALU is constructed with Combinational circuits.</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It is a digital circuit to do  arithmetic operations  like  addition, subtraction, multiplication and division.</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Logical operations such as OR, AND, NOR  etc.</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Data movement operations such as LOAD  and STORE.</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Complex ALUs are designed for executing Floating point, decimal operations and other complex numerical operations. These are called as Co-processor and work in tandem with the main processor.</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The design specifications of ALU are derived from the Instruction set Architecture.</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The ALU must have the capabilities to execute the instructions of ISA.</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Modern CPUs have multiple ALU to improve the efficiency.</a:t>
            </a:r>
            <a:endParaRPr dirty="0"/>
          </a:p>
          <a:p>
            <a:pPr marL="457200" marR="0" lvl="1" indent="0" algn="just" rtl="0">
              <a:lnSpc>
                <a:spcPct val="100000"/>
              </a:lnSpc>
              <a:spcBef>
                <a:spcPts val="500"/>
              </a:spcBef>
              <a:spcAft>
                <a:spcPts val="0"/>
              </a:spcAft>
              <a:buClr>
                <a:schemeClr val="dk1"/>
              </a:buClr>
              <a:buSzPts val="2000"/>
              <a:buFont typeface="Arial"/>
              <a:buNone/>
            </a:pPr>
            <a:r>
              <a:rPr lang="en-US" sz="2000" b="0" i="0" u="none" strike="noStrike" cap="none" dirty="0">
                <a:solidFill>
                  <a:schemeClr val="dk1"/>
                </a:solidFill>
                <a:latin typeface="Palatino Linotype"/>
                <a:ea typeface="Palatino Linotype"/>
                <a:cs typeface="Palatino Linotype"/>
                <a:sym typeface="Palatino Linotype"/>
              </a:rPr>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61560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00000"/>
              </a:buClr>
              <a:buSzPct val="100000"/>
              <a:buFont typeface="Calibri"/>
              <a:buNone/>
            </a:pPr>
            <a:r>
              <a:rPr lang="en-US">
                <a:solidFill>
                  <a:srgbClr val="C00000"/>
                </a:solidFill>
              </a:rPr>
              <a:t>                               Arithmetic Logic Unit</a:t>
            </a:r>
            <a:endParaRPr>
              <a:solidFill>
                <a:srgbClr val="C00000"/>
              </a:solidFill>
            </a:endParaRPr>
          </a:p>
        </p:txBody>
      </p:sp>
      <p:sp>
        <p:nvSpPr>
          <p:cNvPr id="102" name="Google Shape;102;p15"/>
          <p:cNvSpPr txBox="1">
            <a:spLocks noGrp="1"/>
          </p:cNvSpPr>
          <p:nvPr>
            <p:ph type="body" idx="1"/>
          </p:nvPr>
        </p:nvSpPr>
        <p:spPr>
          <a:xfrm>
            <a:off x="838200" y="1628800"/>
            <a:ext cx="10515600" cy="48245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ALU includes the following Configurations :</a:t>
            </a:r>
            <a:endParaRPr/>
          </a:p>
          <a:p>
            <a:pPr marL="0" lvl="0" indent="0" algn="l" rtl="0">
              <a:lnSpc>
                <a:spcPct val="90000"/>
              </a:lnSpc>
              <a:spcBef>
                <a:spcPts val="1000"/>
              </a:spcBef>
              <a:spcAft>
                <a:spcPts val="0"/>
              </a:spcAft>
              <a:buClr>
                <a:schemeClr val="dk1"/>
              </a:buClr>
              <a:buSzPts val="2800"/>
              <a:buNone/>
            </a:pPr>
            <a:r>
              <a:rPr lang="en-US"/>
              <a:t>            -  Instruction Set Architecture</a:t>
            </a:r>
            <a:endParaRPr/>
          </a:p>
          <a:p>
            <a:pPr marL="0" lvl="0" indent="0" algn="l" rtl="0">
              <a:lnSpc>
                <a:spcPct val="90000"/>
              </a:lnSpc>
              <a:spcBef>
                <a:spcPts val="1000"/>
              </a:spcBef>
              <a:spcAft>
                <a:spcPts val="0"/>
              </a:spcAft>
              <a:buClr>
                <a:schemeClr val="dk1"/>
              </a:buClr>
              <a:buSzPts val="2800"/>
              <a:buNone/>
            </a:pPr>
            <a:r>
              <a:rPr lang="en-US"/>
              <a:t>            -  Accumulator</a:t>
            </a:r>
            <a:endParaRPr/>
          </a:p>
          <a:p>
            <a:pPr marL="0" lvl="0" indent="0" algn="l" rtl="0">
              <a:lnSpc>
                <a:spcPct val="90000"/>
              </a:lnSpc>
              <a:spcBef>
                <a:spcPts val="1000"/>
              </a:spcBef>
              <a:spcAft>
                <a:spcPts val="0"/>
              </a:spcAft>
              <a:buClr>
                <a:schemeClr val="dk1"/>
              </a:buClr>
              <a:buSzPts val="2800"/>
              <a:buNone/>
            </a:pPr>
            <a:r>
              <a:rPr lang="en-US"/>
              <a:t>            -  Stack</a:t>
            </a:r>
            <a:endParaRPr/>
          </a:p>
          <a:p>
            <a:pPr marL="0" lvl="0" indent="0" algn="l" rtl="0">
              <a:lnSpc>
                <a:spcPct val="90000"/>
              </a:lnSpc>
              <a:spcBef>
                <a:spcPts val="1000"/>
              </a:spcBef>
              <a:spcAft>
                <a:spcPts val="0"/>
              </a:spcAft>
              <a:buClr>
                <a:schemeClr val="dk1"/>
              </a:buClr>
              <a:buSzPts val="2800"/>
              <a:buNone/>
            </a:pPr>
            <a:r>
              <a:rPr lang="en-US"/>
              <a:t>            -  Register – Register architecture</a:t>
            </a:r>
            <a:endParaRPr/>
          </a:p>
          <a:p>
            <a:pPr marL="0" lvl="0" indent="0" algn="l" rtl="0">
              <a:lnSpc>
                <a:spcPct val="90000"/>
              </a:lnSpc>
              <a:spcBef>
                <a:spcPts val="1000"/>
              </a:spcBef>
              <a:spcAft>
                <a:spcPts val="0"/>
              </a:spcAft>
              <a:buClr>
                <a:schemeClr val="dk1"/>
              </a:buClr>
              <a:buSzPts val="2800"/>
              <a:buNone/>
            </a:pPr>
            <a:r>
              <a:rPr lang="en-US"/>
              <a:t>            -  Register – Stack architecture</a:t>
            </a:r>
            <a:endParaRPr/>
          </a:p>
          <a:p>
            <a:pPr marL="0" lvl="0" indent="0" algn="l" rtl="0">
              <a:lnSpc>
                <a:spcPct val="90000"/>
              </a:lnSpc>
              <a:spcBef>
                <a:spcPts val="1000"/>
              </a:spcBef>
              <a:spcAft>
                <a:spcPts val="0"/>
              </a:spcAft>
              <a:buClr>
                <a:schemeClr val="dk1"/>
              </a:buClr>
              <a:buSzPts val="2800"/>
              <a:buNone/>
            </a:pPr>
            <a:r>
              <a:rPr lang="en-US"/>
              <a:t>            -  Register – memory architecture</a:t>
            </a:r>
            <a:endParaRPr/>
          </a:p>
          <a:p>
            <a:pPr marL="228600" lvl="0" indent="-228600" algn="l" rtl="0">
              <a:lnSpc>
                <a:spcPct val="90000"/>
              </a:lnSpc>
              <a:spcBef>
                <a:spcPts val="1000"/>
              </a:spcBef>
              <a:spcAft>
                <a:spcPts val="0"/>
              </a:spcAft>
              <a:buClr>
                <a:schemeClr val="dk1"/>
              </a:buClr>
              <a:buSzPts val="2800"/>
              <a:buChar char="•"/>
            </a:pPr>
            <a:r>
              <a:rPr lang="en-US"/>
              <a:t> The size of input quantities of ALU is referred as word length of a computer</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ALU Symbol</a:t>
            </a:r>
            <a:endParaRPr>
              <a:solidFill>
                <a:srgbClr val="C00000"/>
              </a:solidFill>
            </a:endParaRPr>
          </a:p>
        </p:txBody>
      </p:sp>
      <p:pic>
        <p:nvPicPr>
          <p:cNvPr id="108" name="Google Shape;108;p16" descr="ALU Symbol"/>
          <p:cNvPicPr preferRelativeResize="0">
            <a:picLocks noGrp="1"/>
          </p:cNvPicPr>
          <p:nvPr>
            <p:ph type="body" idx="1"/>
          </p:nvPr>
        </p:nvPicPr>
        <p:blipFill rotWithShape="1">
          <a:blip r:embed="rId3">
            <a:alphaModFix/>
          </a:blip>
          <a:srcRect/>
          <a:stretch/>
        </p:blipFill>
        <p:spPr>
          <a:xfrm>
            <a:off x="3648381" y="2220341"/>
            <a:ext cx="4895238" cy="3561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1"/>
            <a:ext cx="10515600" cy="12687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ADDERS</a:t>
            </a:r>
            <a:endParaRPr>
              <a:solidFill>
                <a:srgbClr val="C00000"/>
              </a:solidFill>
            </a:endParaRPr>
          </a:p>
        </p:txBody>
      </p:sp>
      <p:sp>
        <p:nvSpPr>
          <p:cNvPr id="114" name="Google Shape;114;p17"/>
          <p:cNvSpPr txBox="1">
            <a:spLocks noGrp="1"/>
          </p:cNvSpPr>
          <p:nvPr>
            <p:ph type="body" idx="1"/>
          </p:nvPr>
        </p:nvSpPr>
        <p:spPr>
          <a:xfrm>
            <a:off x="838200" y="1052736"/>
            <a:ext cx="10515600" cy="55446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The basic building blocks of an ALU in digital computers are Adders.</a:t>
            </a:r>
            <a:endParaRPr dirty="0"/>
          </a:p>
          <a:p>
            <a:pPr marL="228600" lvl="0" indent="-228600" algn="l" rtl="0">
              <a:lnSpc>
                <a:spcPct val="90000"/>
              </a:lnSpc>
              <a:spcBef>
                <a:spcPts val="1000"/>
              </a:spcBef>
              <a:spcAft>
                <a:spcPts val="0"/>
              </a:spcAft>
              <a:buClr>
                <a:schemeClr val="dk1"/>
              </a:buClr>
              <a:buSzPts val="2800"/>
              <a:buChar char="•"/>
            </a:pPr>
            <a:r>
              <a:rPr lang="en-US" dirty="0"/>
              <a:t>Types of  Basic Adders are</a:t>
            </a:r>
            <a:endParaRPr dirty="0"/>
          </a:p>
          <a:p>
            <a:pPr marL="0" lvl="0" indent="0" algn="l" rtl="0">
              <a:lnSpc>
                <a:spcPct val="90000"/>
              </a:lnSpc>
              <a:spcBef>
                <a:spcPts val="1000"/>
              </a:spcBef>
              <a:spcAft>
                <a:spcPts val="0"/>
              </a:spcAft>
              <a:buClr>
                <a:schemeClr val="dk1"/>
              </a:buClr>
              <a:buSzPts val="2800"/>
              <a:buNone/>
            </a:pPr>
            <a:r>
              <a:rPr lang="en-US" dirty="0"/>
              <a:t>                  - Half Adder</a:t>
            </a:r>
            <a:endParaRPr dirty="0"/>
          </a:p>
          <a:p>
            <a:pPr marL="0" lvl="0" indent="0" algn="l" rtl="0">
              <a:lnSpc>
                <a:spcPct val="90000"/>
              </a:lnSpc>
              <a:spcBef>
                <a:spcPts val="1000"/>
              </a:spcBef>
              <a:spcAft>
                <a:spcPts val="0"/>
              </a:spcAft>
              <a:buClr>
                <a:schemeClr val="dk1"/>
              </a:buClr>
              <a:buSzPts val="2800"/>
              <a:buNone/>
            </a:pPr>
            <a:r>
              <a:rPr lang="en-US" dirty="0"/>
              <a:t>                  - Full Adder</a:t>
            </a:r>
            <a:endParaRPr dirty="0"/>
          </a:p>
          <a:p>
            <a:pPr marL="228600" lvl="0" indent="-228600" algn="l" rtl="0">
              <a:lnSpc>
                <a:spcPct val="90000"/>
              </a:lnSpc>
              <a:spcBef>
                <a:spcPts val="1000"/>
              </a:spcBef>
              <a:spcAft>
                <a:spcPts val="0"/>
              </a:spcAft>
              <a:buClr>
                <a:schemeClr val="dk1"/>
              </a:buClr>
              <a:buSzPts val="2800"/>
              <a:buChar char="•"/>
            </a:pPr>
            <a:r>
              <a:rPr lang="en-US" dirty="0"/>
              <a:t>Parallel adders are nothing but cascade of full adders. The number of full adders used will depend on the number of bits in the binary digit which require to be added.</a:t>
            </a:r>
            <a:endParaRPr dirty="0"/>
          </a:p>
          <a:p>
            <a:pPr marL="228600" lvl="0" indent="-228600" algn="l" rtl="0">
              <a:lnSpc>
                <a:spcPct val="90000"/>
              </a:lnSpc>
              <a:spcBef>
                <a:spcPts val="1000"/>
              </a:spcBef>
              <a:spcAft>
                <a:spcPts val="0"/>
              </a:spcAft>
              <a:buClr>
                <a:schemeClr val="dk1"/>
              </a:buClr>
              <a:buSzPts val="2800"/>
              <a:buChar char="•"/>
            </a:pPr>
            <a:r>
              <a:rPr lang="en-US" dirty="0"/>
              <a:t>Ripple carry adders are used when the input sequence is large. It is used to add  two n-bit binary numbers.</a:t>
            </a:r>
            <a:endParaRPr dirty="0"/>
          </a:p>
          <a:p>
            <a:pPr marL="228600" lvl="0" indent="-228600" algn="l" rtl="0">
              <a:lnSpc>
                <a:spcPct val="90000"/>
              </a:lnSpc>
              <a:spcBef>
                <a:spcPts val="1000"/>
              </a:spcBef>
              <a:spcAft>
                <a:spcPts val="0"/>
              </a:spcAft>
              <a:buClr>
                <a:schemeClr val="dk1"/>
              </a:buClr>
              <a:buSzPts val="2800"/>
              <a:buChar char="•"/>
            </a:pPr>
            <a:r>
              <a:rPr lang="en-US" dirty="0"/>
              <a:t>Carry look ahead adder is an improved version of Ripple carry adder.</a:t>
            </a:r>
          </a:p>
          <a:p>
            <a:pPr marL="228600" lvl="0" indent="-228600" algn="l" rtl="0">
              <a:lnSpc>
                <a:spcPct val="90000"/>
              </a:lnSpc>
              <a:spcBef>
                <a:spcPts val="1000"/>
              </a:spcBef>
              <a:spcAft>
                <a:spcPts val="0"/>
              </a:spcAft>
              <a:buClr>
                <a:schemeClr val="dk1"/>
              </a:buClr>
              <a:buSzPts val="2800"/>
              <a:buChar char="•"/>
            </a:pPr>
            <a:r>
              <a:rPr lang="en-US" b="0" i="0" dirty="0">
                <a:solidFill>
                  <a:srgbClr val="303030"/>
                </a:solidFill>
                <a:latin typeface="Arimo"/>
                <a:ea typeface="Arimo"/>
                <a:cs typeface="Arimo"/>
                <a:sym typeface="Arimo"/>
              </a:rPr>
              <a:t>It generates the carry-in of each full adder simultaneously without          causing any delay.</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260649"/>
            <a:ext cx="10515600" cy="792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Half  Adder</a:t>
            </a:r>
            <a:endParaRPr>
              <a:solidFill>
                <a:srgbClr val="C00000"/>
              </a:solidFill>
            </a:endParaRPr>
          </a:p>
        </p:txBody>
      </p:sp>
      <p:sp>
        <p:nvSpPr>
          <p:cNvPr id="120" name="Google Shape;120;p18"/>
          <p:cNvSpPr txBox="1">
            <a:spLocks noGrp="1"/>
          </p:cNvSpPr>
          <p:nvPr>
            <p:ph type="body" idx="1"/>
          </p:nvPr>
        </p:nvSpPr>
        <p:spPr>
          <a:xfrm>
            <a:off x="838200" y="1052737"/>
            <a:ext cx="10515600" cy="51242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sz="2800" dirty="0">
                <a:latin typeface="Times New Roman"/>
                <a:ea typeface="Times New Roman"/>
                <a:cs typeface="Times New Roman"/>
                <a:sym typeface="Times New Roman"/>
              </a:rPr>
              <a:t>Half adder is a combinational logic circuit with two input and two output. The half adder circuit is designed to add two single bit binary number A and B. It is the basic building block for addition of two single bit numbers. This circuit has two outputs, carry and sum.</a:t>
            </a:r>
            <a:endParaRPr dirty="0"/>
          </a:p>
          <a:p>
            <a:pPr marL="0" lvl="0" indent="0" algn="just" rtl="0">
              <a:lnSpc>
                <a:spcPct val="90000"/>
              </a:lnSpc>
              <a:spcBef>
                <a:spcPts val="1000"/>
              </a:spcBef>
              <a:spcAft>
                <a:spcPts val="0"/>
              </a:spcAft>
              <a:buClr>
                <a:schemeClr val="dk1"/>
              </a:buClr>
              <a:buSzPts val="2800"/>
              <a:buNone/>
            </a:pPr>
            <a:r>
              <a:rPr lang="en-US" dirty="0"/>
              <a:t>                            </a:t>
            </a:r>
            <a:endParaRPr dirty="0"/>
          </a:p>
          <a:p>
            <a:pPr marL="0" lvl="0" indent="0" algn="just" rtl="0">
              <a:lnSpc>
                <a:spcPct val="90000"/>
              </a:lnSpc>
              <a:spcBef>
                <a:spcPts val="1000"/>
              </a:spcBef>
              <a:spcAft>
                <a:spcPts val="0"/>
              </a:spcAft>
              <a:buClr>
                <a:schemeClr val="dk1"/>
              </a:buClr>
              <a:buSzPts val="2800"/>
              <a:buNone/>
            </a:pPr>
            <a:r>
              <a:rPr lang="en-US" dirty="0"/>
              <a:t>                                           </a:t>
            </a:r>
            <a:endParaRPr dirty="0"/>
          </a:p>
        </p:txBody>
      </p:sp>
      <p:pic>
        <p:nvPicPr>
          <p:cNvPr id="121" name="Google Shape;121;p18" descr="Block Diagram of Half Adder"/>
          <p:cNvPicPr preferRelativeResize="0"/>
          <p:nvPr/>
        </p:nvPicPr>
        <p:blipFill rotWithShape="1">
          <a:blip r:embed="rId3">
            <a:alphaModFix/>
          </a:blip>
          <a:srcRect/>
          <a:stretch/>
        </p:blipFill>
        <p:spPr>
          <a:xfrm>
            <a:off x="3505200" y="3429000"/>
            <a:ext cx="5181600" cy="16561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38200" y="365125"/>
            <a:ext cx="10515600" cy="1047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00000"/>
              </a:buClr>
              <a:buSzPct val="100000"/>
              <a:buFont typeface="Calibri"/>
              <a:buNone/>
            </a:pPr>
            <a:r>
              <a:rPr lang="en-US">
                <a:solidFill>
                  <a:srgbClr val="C00000"/>
                </a:solidFill>
              </a:rPr>
              <a:t>                Truth Table and Circuit Diagram</a:t>
            </a:r>
            <a:br>
              <a:rPr lang="en-US"/>
            </a:br>
            <a:endParaRPr/>
          </a:p>
        </p:txBody>
      </p:sp>
      <p:pic>
        <p:nvPicPr>
          <p:cNvPr id="127" name="Google Shape;127;p19"/>
          <p:cNvPicPr preferRelativeResize="0"/>
          <p:nvPr/>
        </p:nvPicPr>
        <p:blipFill rotWithShape="1">
          <a:blip r:embed="rId3">
            <a:alphaModFix/>
          </a:blip>
          <a:srcRect/>
          <a:stretch/>
        </p:blipFill>
        <p:spPr>
          <a:xfrm>
            <a:off x="2590800" y="4419601"/>
            <a:ext cx="6248400" cy="1552575"/>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3352800" y="1524000"/>
            <a:ext cx="1676400" cy="1981200"/>
          </a:xfrm>
          <a:prstGeom prst="rect">
            <a:avLst/>
          </a:prstGeom>
          <a:noFill/>
          <a:ln>
            <a:noFill/>
          </a:ln>
        </p:spPr>
      </p:pic>
      <p:sp>
        <p:nvSpPr>
          <p:cNvPr id="129" name="Google Shape;129;p19"/>
          <p:cNvSpPr txBox="1"/>
          <p:nvPr/>
        </p:nvSpPr>
        <p:spPr>
          <a:xfrm>
            <a:off x="6400800" y="2971800"/>
            <a:ext cx="2009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Calibri"/>
                <a:ea typeface="Calibri"/>
                <a:cs typeface="Calibri"/>
                <a:sym typeface="Calibri"/>
              </a:rPr>
              <a:t>Boolean Expression</a:t>
            </a:r>
            <a:endParaRPr/>
          </a:p>
        </p:txBody>
      </p:sp>
      <p:sp>
        <p:nvSpPr>
          <p:cNvPr id="130" name="Google Shape;130;p19"/>
          <p:cNvSpPr txBox="1">
            <a:spLocks noGrp="1"/>
          </p:cNvSpPr>
          <p:nvPr>
            <p:ph type="body" idx="1"/>
          </p:nvPr>
        </p:nvSpPr>
        <p:spPr>
          <a:xfrm>
            <a:off x="1981200" y="990601"/>
            <a:ext cx="8229600" cy="5135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a:p>
        </p:txBody>
      </p:sp>
      <p:pic>
        <p:nvPicPr>
          <p:cNvPr id="131" name="Google Shape;131;p19"/>
          <p:cNvPicPr preferRelativeResize="0"/>
          <p:nvPr/>
        </p:nvPicPr>
        <p:blipFill rotWithShape="1">
          <a:blip r:embed="rId5">
            <a:alphaModFix/>
          </a:blip>
          <a:srcRect/>
          <a:stretch/>
        </p:blipFill>
        <p:spPr>
          <a:xfrm>
            <a:off x="6477000" y="1981200"/>
            <a:ext cx="1752600" cy="7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1B2B-0954-DA93-062E-3C095220B5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0033DE-987F-EEAC-192F-0542A34B2E01}"/>
              </a:ext>
            </a:extLst>
          </p:cNvPr>
          <p:cNvSpPr>
            <a:spLocks noGrp="1"/>
          </p:cNvSpPr>
          <p:nvPr>
            <p:ph idx="1"/>
          </p:nvPr>
        </p:nvSpPr>
        <p:spPr/>
        <p:txBody>
          <a:bodyPr/>
          <a:lstStyle/>
          <a:p>
            <a:endParaRPr lang="en-IN"/>
          </a:p>
        </p:txBody>
      </p:sp>
      <p:pic>
        <p:nvPicPr>
          <p:cNvPr id="1026" name="Picture 2" descr="Half adder in action.">
            <a:extLst>
              <a:ext uri="{FF2B5EF4-FFF2-40B4-BE49-F238E27FC236}">
                <a16:creationId xmlns:a16="http://schemas.microsoft.com/office/drawing/2014/main" id="{F17D68E0-43C7-B4D7-714C-55C6FCCFE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593" y="40137"/>
            <a:ext cx="7977352" cy="603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E10B-3A93-6C1C-CB73-737713539275}"/>
              </a:ext>
            </a:extLst>
          </p:cNvPr>
          <p:cNvSpPr>
            <a:spLocks noGrp="1"/>
          </p:cNvSpPr>
          <p:nvPr>
            <p:ph type="title"/>
          </p:nvPr>
        </p:nvSpPr>
        <p:spPr/>
        <p:txBody>
          <a:bodyPr/>
          <a:lstStyle/>
          <a:p>
            <a:pPr algn="ctr"/>
            <a:r>
              <a:rPr lang="en-US" b="1" dirty="0"/>
              <a:t>Syllabus </a:t>
            </a:r>
            <a:endParaRPr lang="en-IN" b="1" dirty="0"/>
          </a:p>
        </p:txBody>
      </p:sp>
      <p:graphicFrame>
        <p:nvGraphicFramePr>
          <p:cNvPr id="4" name="Content Placeholder 3">
            <a:extLst>
              <a:ext uri="{FF2B5EF4-FFF2-40B4-BE49-F238E27FC236}">
                <a16:creationId xmlns:a16="http://schemas.microsoft.com/office/drawing/2014/main" id="{2B9339FC-8716-4184-F53E-79CE7DD9EB13}"/>
              </a:ext>
            </a:extLst>
          </p:cNvPr>
          <p:cNvGraphicFramePr>
            <a:graphicFrameLocks noGrp="1"/>
          </p:cNvGraphicFramePr>
          <p:nvPr>
            <p:ph idx="1"/>
            <p:extLst>
              <p:ext uri="{D42A27DB-BD31-4B8C-83A1-F6EECF244321}">
                <p14:modId xmlns:p14="http://schemas.microsoft.com/office/powerpoint/2010/main" val="3432427379"/>
              </p:ext>
            </p:extLst>
          </p:nvPr>
        </p:nvGraphicFramePr>
        <p:xfrm>
          <a:off x="262759" y="1860330"/>
          <a:ext cx="11719034" cy="1418897"/>
        </p:xfrm>
        <a:graphic>
          <a:graphicData uri="http://schemas.openxmlformats.org/drawingml/2006/table">
            <a:tbl>
              <a:tblPr bandRow="1">
                <a:tableStyleId>{5C22544A-7EE6-4342-B048-85BDC9FD1C3A}</a:tableStyleId>
              </a:tblPr>
              <a:tblGrid>
                <a:gridCol w="11719034">
                  <a:extLst>
                    <a:ext uri="{9D8B030D-6E8A-4147-A177-3AD203B41FA5}">
                      <a16:colId xmlns:a16="http://schemas.microsoft.com/office/drawing/2014/main" val="2789087446"/>
                    </a:ext>
                  </a:extLst>
                </a:gridCol>
              </a:tblGrid>
              <a:tr h="1418897">
                <a:tc>
                  <a:txBody>
                    <a:bodyPr/>
                    <a:lstStyle/>
                    <a:p>
                      <a:pPr algn="just"/>
                      <a:r>
                        <a:rPr lang="en-US" sz="2500" dirty="0">
                          <a:effectLst/>
                          <a:latin typeface="Cambria" panose="02040503050406030204" pitchFamily="18" charset="0"/>
                          <a:ea typeface="Cambria" panose="02040503050406030204" pitchFamily="18" charset="0"/>
                        </a:rPr>
                        <a:t>De Morgan’s Theorem, Adders, Multiplier – Unsigned, Signed, Fast, Carry Save Addition of summands; Division–Restoring  and Non-Restoring; IEEE 754 Floating point numbers and operations.</a:t>
                      </a:r>
                      <a:endParaRPr lang="en-IN" sz="2500" dirty="0">
                        <a:effectLst/>
                        <a:latin typeface="Cambria" panose="02040503050406030204" pitchFamily="18" charset="0"/>
                        <a:ea typeface="Cambria" panose="02040503050406030204" pitchFamily="18" charset="0"/>
                        <a:cs typeface="Garamond" panose="02020404030301010803" pitchFamily="18" charset="0"/>
                      </a:endParaRPr>
                    </a:p>
                  </a:txBody>
                  <a:tcPr marL="68580" marR="68580" marT="0" marB="0"/>
                </a:tc>
                <a:extLst>
                  <a:ext uri="{0D108BD9-81ED-4DB2-BD59-A6C34878D82A}">
                    <a16:rowId xmlns:a16="http://schemas.microsoft.com/office/drawing/2014/main" val="1948369266"/>
                  </a:ext>
                </a:extLst>
              </a:tr>
            </a:tbl>
          </a:graphicData>
        </a:graphic>
      </p:graphicFrame>
    </p:spTree>
    <p:extLst>
      <p:ext uri="{BB962C8B-B14F-4D97-AF65-F5344CB8AC3E}">
        <p14:creationId xmlns:p14="http://schemas.microsoft.com/office/powerpoint/2010/main" val="205403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US" sz="4000" b="1" dirty="0">
                <a:solidFill>
                  <a:srgbClr val="C00000"/>
                </a:solidFill>
              </a:rPr>
              <a:t>                                   Full Adder</a:t>
            </a:r>
            <a:endParaRPr b="1" dirty="0"/>
          </a:p>
        </p:txBody>
      </p:sp>
      <p:sp>
        <p:nvSpPr>
          <p:cNvPr id="137" name="Google Shape;13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000"/>
              <a:buChar char="•"/>
            </a:pPr>
            <a:r>
              <a:rPr lang="en-US" sz="3000" dirty="0">
                <a:latin typeface="Times New Roman"/>
                <a:ea typeface="Times New Roman"/>
                <a:cs typeface="Times New Roman"/>
                <a:sym typeface="Times New Roman"/>
              </a:rPr>
              <a:t>Full adder is developed to overcome the drawback of Half Adder circuit. It can add two one-bit numbers A and B, and carry c. The full adder is a three input and two output combinational circuit.</a:t>
            </a:r>
            <a:endParaRPr dirty="0"/>
          </a:p>
        </p:txBody>
      </p:sp>
      <p:pic>
        <p:nvPicPr>
          <p:cNvPr id="138" name="Google Shape;138;p20" descr="Block Diagram of Full Adder"/>
          <p:cNvPicPr preferRelativeResize="0"/>
          <p:nvPr/>
        </p:nvPicPr>
        <p:blipFill rotWithShape="1">
          <a:blip r:embed="rId3">
            <a:alphaModFix/>
          </a:blip>
          <a:srcRect/>
          <a:stretch/>
        </p:blipFill>
        <p:spPr>
          <a:xfrm>
            <a:off x="3200400" y="3962400"/>
            <a:ext cx="5797550" cy="24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b="1" dirty="0">
                <a:solidFill>
                  <a:srgbClr val="C00000"/>
                </a:solidFill>
              </a:rPr>
              <a:t>         Truth Table and Circuit Diagram</a:t>
            </a:r>
            <a:br>
              <a:rPr lang="en-US" b="1" dirty="0"/>
            </a:br>
            <a:endParaRPr b="1" dirty="0"/>
          </a:p>
        </p:txBody>
      </p:sp>
      <p:pic>
        <p:nvPicPr>
          <p:cNvPr id="144" name="Google Shape;144;p21"/>
          <p:cNvPicPr preferRelativeResize="0"/>
          <p:nvPr/>
        </p:nvPicPr>
        <p:blipFill rotWithShape="1">
          <a:blip r:embed="rId3">
            <a:alphaModFix/>
          </a:blip>
          <a:srcRect/>
          <a:stretch/>
        </p:blipFill>
        <p:spPr>
          <a:xfrm>
            <a:off x="5867399" y="3216167"/>
            <a:ext cx="4401207" cy="3416410"/>
          </a:xfrm>
          <a:prstGeom prst="rect">
            <a:avLst/>
          </a:prstGeom>
          <a:noFill/>
          <a:ln>
            <a:noFill/>
          </a:ln>
        </p:spPr>
      </p:pic>
      <p:pic>
        <p:nvPicPr>
          <p:cNvPr id="145" name="Google Shape;145;p21" descr="Full Adder Truth Table"/>
          <p:cNvPicPr preferRelativeResize="0"/>
          <p:nvPr/>
        </p:nvPicPr>
        <p:blipFill rotWithShape="1">
          <a:blip r:embed="rId4">
            <a:alphaModFix/>
          </a:blip>
          <a:srcRect/>
          <a:stretch/>
        </p:blipFill>
        <p:spPr>
          <a:xfrm>
            <a:off x="1818290" y="3132083"/>
            <a:ext cx="2942896" cy="3500494"/>
          </a:xfrm>
          <a:prstGeom prst="rect">
            <a:avLst/>
          </a:prstGeom>
          <a:noFill/>
          <a:ln>
            <a:noFill/>
          </a:ln>
        </p:spPr>
      </p:pic>
      <p:pic>
        <p:nvPicPr>
          <p:cNvPr id="146" name="Google Shape;146;p21"/>
          <p:cNvPicPr preferRelativeResize="0"/>
          <p:nvPr/>
        </p:nvPicPr>
        <p:blipFill rotWithShape="1">
          <a:blip r:embed="rId5">
            <a:alphaModFix/>
          </a:blip>
          <a:srcRect/>
          <a:stretch/>
        </p:blipFill>
        <p:spPr>
          <a:xfrm>
            <a:off x="2819401" y="1371601"/>
            <a:ext cx="3457575" cy="1304925"/>
          </a:xfrm>
          <a:prstGeom prst="rect">
            <a:avLst/>
          </a:prstGeom>
          <a:noFill/>
          <a:ln>
            <a:noFill/>
          </a:ln>
        </p:spPr>
      </p:pic>
      <p:pic>
        <p:nvPicPr>
          <p:cNvPr id="147" name="Google Shape;147;p21"/>
          <p:cNvPicPr preferRelativeResize="0"/>
          <p:nvPr/>
        </p:nvPicPr>
        <p:blipFill rotWithShape="1">
          <a:blip r:embed="rId6">
            <a:alphaModFix/>
          </a:blip>
          <a:srcRect/>
          <a:stretch/>
        </p:blipFill>
        <p:spPr>
          <a:xfrm>
            <a:off x="6477001" y="1600201"/>
            <a:ext cx="3076575" cy="90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0D56-5296-28D5-22E5-9371E724AA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5C9A49-2CB0-6BBF-C3D2-28D36A4C3ECF}"/>
              </a:ext>
            </a:extLst>
          </p:cNvPr>
          <p:cNvSpPr>
            <a:spLocks noGrp="1"/>
          </p:cNvSpPr>
          <p:nvPr>
            <p:ph idx="1"/>
          </p:nvPr>
        </p:nvSpPr>
        <p:spPr/>
        <p:txBody>
          <a:bodyPr/>
          <a:lstStyle/>
          <a:p>
            <a:endParaRPr lang="en-IN"/>
          </a:p>
        </p:txBody>
      </p:sp>
      <p:pic>
        <p:nvPicPr>
          <p:cNvPr id="2050" name="Picture 2" descr="Full adder in action.">
            <a:extLst>
              <a:ext uri="{FF2B5EF4-FFF2-40B4-BE49-F238E27FC236}">
                <a16:creationId xmlns:a16="http://schemas.microsoft.com/office/drawing/2014/main" id="{0C9F4153-31B0-066A-3E33-F24BDAE01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021" y="840828"/>
            <a:ext cx="8372441" cy="567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798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5DD3-EB1A-B6C7-DEE2-7EEBA90BFA22}"/>
              </a:ext>
            </a:extLst>
          </p:cNvPr>
          <p:cNvSpPr>
            <a:spLocks noGrp="1"/>
          </p:cNvSpPr>
          <p:nvPr>
            <p:ph type="title"/>
          </p:nvPr>
        </p:nvSpPr>
        <p:spPr/>
        <p:txBody>
          <a:bodyPr/>
          <a:lstStyle/>
          <a:p>
            <a:pPr algn="ctr"/>
            <a:r>
              <a:rPr lang="en-US" b="1" dirty="0"/>
              <a:t>Ripple carry adder (RCA)</a:t>
            </a:r>
            <a:endParaRPr lang="en-IN" b="1" dirty="0"/>
          </a:p>
        </p:txBody>
      </p:sp>
      <p:sp>
        <p:nvSpPr>
          <p:cNvPr id="3" name="Content Placeholder 2">
            <a:extLst>
              <a:ext uri="{FF2B5EF4-FFF2-40B4-BE49-F238E27FC236}">
                <a16:creationId xmlns:a16="http://schemas.microsoft.com/office/drawing/2014/main" id="{0649CD53-8D66-ABCA-2491-E0F00021E24B}"/>
              </a:ext>
            </a:extLst>
          </p:cNvPr>
          <p:cNvSpPr>
            <a:spLocks noGrp="1"/>
          </p:cNvSpPr>
          <p:nvPr>
            <p:ph idx="1"/>
          </p:nvPr>
        </p:nvSpPr>
        <p:spPr/>
        <p:txBody>
          <a:bodyPr/>
          <a:lstStyle/>
          <a:p>
            <a:r>
              <a:rPr lang="en-US" dirty="0"/>
              <a:t>Multiple full adders are used for n-bit numbers.</a:t>
            </a:r>
          </a:p>
          <a:p>
            <a:r>
              <a:rPr lang="en-US" dirty="0"/>
              <a:t>Each full adder has a C</a:t>
            </a:r>
            <a:r>
              <a:rPr lang="en-US" baseline="-25000" dirty="0"/>
              <a:t>in</a:t>
            </a:r>
            <a:r>
              <a:rPr lang="en-US" dirty="0"/>
              <a:t>, which is its input and </a:t>
            </a:r>
            <a:r>
              <a:rPr lang="en-US" dirty="0" err="1"/>
              <a:t>C</a:t>
            </a:r>
            <a:r>
              <a:rPr lang="en-US" baseline="-25000" dirty="0" err="1"/>
              <a:t>out</a:t>
            </a:r>
            <a:r>
              <a:rPr lang="en-US" dirty="0"/>
              <a:t>, output from previous adder.</a:t>
            </a:r>
          </a:p>
          <a:p>
            <a:r>
              <a:rPr lang="en-US" dirty="0"/>
              <a:t>Since each carry bit ripples to the next adder, it is called ripple carry adder.</a:t>
            </a:r>
          </a:p>
          <a:p>
            <a:r>
              <a:rPr lang="en-US" dirty="0"/>
              <a:t>Layout is simple, but it is relatively slow as it has to wait for previous adders output.</a:t>
            </a:r>
          </a:p>
          <a:p>
            <a:endParaRPr lang="en-US" dirty="0"/>
          </a:p>
          <a:p>
            <a:endParaRPr lang="en-IN" dirty="0"/>
          </a:p>
        </p:txBody>
      </p:sp>
    </p:spTree>
    <p:extLst>
      <p:ext uri="{BB962C8B-B14F-4D97-AF65-F5344CB8AC3E}">
        <p14:creationId xmlns:p14="http://schemas.microsoft.com/office/powerpoint/2010/main" val="2029277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FBCF-3A0A-3BEA-F00A-0A00D59800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98718A-8C2C-25B6-B9AA-0ECA3936F6EA}"/>
              </a:ext>
            </a:extLst>
          </p:cNvPr>
          <p:cNvSpPr>
            <a:spLocks noGrp="1"/>
          </p:cNvSpPr>
          <p:nvPr>
            <p:ph idx="1"/>
          </p:nvPr>
        </p:nvSpPr>
        <p:spPr/>
        <p:txBody>
          <a:bodyPr/>
          <a:lstStyle/>
          <a:p>
            <a:endParaRPr lang="en-IN"/>
          </a:p>
        </p:txBody>
      </p:sp>
      <p:pic>
        <p:nvPicPr>
          <p:cNvPr id="4" name="Google Shape;248;p37">
            <a:extLst>
              <a:ext uri="{FF2B5EF4-FFF2-40B4-BE49-F238E27FC236}">
                <a16:creationId xmlns:a16="http://schemas.microsoft.com/office/drawing/2014/main" id="{CE5C1294-0A92-0136-9FF3-78EA6D80D8E7}"/>
              </a:ext>
            </a:extLst>
          </p:cNvPr>
          <p:cNvPicPr preferRelativeResize="0">
            <a:picLocks/>
          </p:cNvPicPr>
          <p:nvPr/>
        </p:nvPicPr>
        <p:blipFill rotWithShape="1">
          <a:blip r:embed="rId2">
            <a:alphaModFix/>
          </a:blip>
          <a:srcRect/>
          <a:stretch/>
        </p:blipFill>
        <p:spPr>
          <a:xfrm>
            <a:off x="430923" y="451945"/>
            <a:ext cx="11109435" cy="5538952"/>
          </a:xfrm>
          <a:prstGeom prst="rect">
            <a:avLst/>
          </a:prstGeom>
          <a:noFill/>
          <a:ln>
            <a:noFill/>
          </a:ln>
        </p:spPr>
      </p:pic>
    </p:spTree>
    <p:extLst>
      <p:ext uri="{BB962C8B-B14F-4D97-AF65-F5344CB8AC3E}">
        <p14:creationId xmlns:p14="http://schemas.microsoft.com/office/powerpoint/2010/main" val="282952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8855-169B-B571-38C8-E659D2D282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8CB2ED-5AF6-E3E2-32E8-8FD5B98F8FC8}"/>
              </a:ext>
            </a:extLst>
          </p:cNvPr>
          <p:cNvSpPr>
            <a:spLocks noGrp="1"/>
          </p:cNvSpPr>
          <p:nvPr>
            <p:ph idx="1"/>
          </p:nvPr>
        </p:nvSpPr>
        <p:spPr/>
        <p:txBody>
          <a:bodyPr/>
          <a:lstStyle/>
          <a:p>
            <a:endParaRPr lang="en-IN"/>
          </a:p>
        </p:txBody>
      </p:sp>
      <p:pic>
        <p:nvPicPr>
          <p:cNvPr id="4" name="Google Shape;255;p38" descr="CamScanner 07-27-2020 19.54.32_8.jpg">
            <a:extLst>
              <a:ext uri="{FF2B5EF4-FFF2-40B4-BE49-F238E27FC236}">
                <a16:creationId xmlns:a16="http://schemas.microsoft.com/office/drawing/2014/main" id="{5F51AA2F-7276-3DB3-89D1-A4E5FD5507F2}"/>
              </a:ext>
            </a:extLst>
          </p:cNvPr>
          <p:cNvPicPr preferRelativeResize="0">
            <a:picLocks/>
          </p:cNvPicPr>
          <p:nvPr/>
        </p:nvPicPr>
        <p:blipFill rotWithShape="1">
          <a:blip r:embed="rId2">
            <a:alphaModFix/>
          </a:blip>
          <a:srcRect/>
          <a:stretch/>
        </p:blipFill>
        <p:spPr>
          <a:xfrm>
            <a:off x="409903" y="525517"/>
            <a:ext cx="10699531" cy="5864773"/>
          </a:xfrm>
          <a:prstGeom prst="rect">
            <a:avLst/>
          </a:prstGeom>
          <a:noFill/>
          <a:ln>
            <a:noFill/>
          </a:ln>
        </p:spPr>
      </p:pic>
    </p:spTree>
    <p:extLst>
      <p:ext uri="{BB962C8B-B14F-4D97-AF65-F5344CB8AC3E}">
        <p14:creationId xmlns:p14="http://schemas.microsoft.com/office/powerpoint/2010/main" val="1854342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9132-3E9C-D6FD-A17A-ACDF7CB73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F1C776-8058-244F-BA31-EF3D2156DC05}"/>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CE2E4C2F-027C-E11D-E15C-1ACA442A7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253" y="2260381"/>
            <a:ext cx="10788213" cy="294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21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A5BB-9A08-6BC5-C094-A8F271B1FB6A}"/>
              </a:ext>
            </a:extLst>
          </p:cNvPr>
          <p:cNvSpPr>
            <a:spLocks noGrp="1"/>
          </p:cNvSpPr>
          <p:nvPr>
            <p:ph type="title"/>
          </p:nvPr>
        </p:nvSpPr>
        <p:spPr/>
        <p:txBody>
          <a:bodyPr/>
          <a:lstStyle/>
          <a:p>
            <a:pPr algn="ctr"/>
            <a:r>
              <a:rPr lang="en-US" b="1" dirty="0"/>
              <a:t>Disadvantages of ripple carry adder</a:t>
            </a:r>
            <a:endParaRPr lang="en-IN" b="1" dirty="0"/>
          </a:p>
        </p:txBody>
      </p:sp>
      <p:sp>
        <p:nvSpPr>
          <p:cNvPr id="3" name="Content Placeholder 2">
            <a:extLst>
              <a:ext uri="{FF2B5EF4-FFF2-40B4-BE49-F238E27FC236}">
                <a16:creationId xmlns:a16="http://schemas.microsoft.com/office/drawing/2014/main" id="{C755310B-04EB-913C-BDE4-F2A2A643BBD8}"/>
              </a:ext>
            </a:extLst>
          </p:cNvPr>
          <p:cNvSpPr>
            <a:spLocks noGrp="1"/>
          </p:cNvSpPr>
          <p:nvPr>
            <p:ph idx="1"/>
          </p:nvPr>
        </p:nvSpPr>
        <p:spPr/>
        <p:txBody>
          <a:bodyPr/>
          <a:lstStyle/>
          <a:p>
            <a:r>
              <a:rPr lang="en-US" dirty="0"/>
              <a:t>Delay</a:t>
            </a:r>
          </a:p>
          <a:p>
            <a:r>
              <a:rPr lang="en-US" dirty="0"/>
              <a:t>Since each adder has to wait for the previous adders result. </a:t>
            </a:r>
            <a:endParaRPr lang="en-IN" dirty="0"/>
          </a:p>
        </p:txBody>
      </p:sp>
    </p:spTree>
    <p:extLst>
      <p:ext uri="{BB962C8B-B14F-4D97-AF65-F5344CB8AC3E}">
        <p14:creationId xmlns:p14="http://schemas.microsoft.com/office/powerpoint/2010/main" val="384148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DDF-4ED4-FB13-702C-8576E31489A2}"/>
              </a:ext>
            </a:extLst>
          </p:cNvPr>
          <p:cNvSpPr>
            <a:spLocks noGrp="1"/>
          </p:cNvSpPr>
          <p:nvPr>
            <p:ph type="title"/>
          </p:nvPr>
        </p:nvSpPr>
        <p:spPr>
          <a:xfrm>
            <a:off x="838200" y="365126"/>
            <a:ext cx="10515600" cy="864584"/>
          </a:xfrm>
        </p:spPr>
        <p:txBody>
          <a:bodyPr>
            <a:normAutofit/>
          </a:bodyPr>
          <a:lstStyle/>
          <a:p>
            <a:pPr algn="ctr"/>
            <a:r>
              <a:rPr lang="en-US" b="1" dirty="0"/>
              <a:t>Carry look ahead adder</a:t>
            </a:r>
            <a:endParaRPr lang="en-IN" b="1" dirty="0"/>
          </a:p>
        </p:txBody>
      </p:sp>
      <p:sp>
        <p:nvSpPr>
          <p:cNvPr id="3" name="Content Placeholder 2">
            <a:extLst>
              <a:ext uri="{FF2B5EF4-FFF2-40B4-BE49-F238E27FC236}">
                <a16:creationId xmlns:a16="http://schemas.microsoft.com/office/drawing/2014/main" id="{947131A3-C1FE-7081-49A3-5ED8DF5E42F7}"/>
              </a:ext>
            </a:extLst>
          </p:cNvPr>
          <p:cNvSpPr>
            <a:spLocks noGrp="1"/>
          </p:cNvSpPr>
          <p:nvPr>
            <p:ph idx="1"/>
          </p:nvPr>
        </p:nvSpPr>
        <p:spPr>
          <a:xfrm>
            <a:off x="838200" y="1114097"/>
            <a:ext cx="11227676" cy="5062866"/>
          </a:xfrm>
        </p:spPr>
        <p:txBody>
          <a:bodyPr/>
          <a:lstStyle/>
          <a:p>
            <a:r>
              <a:rPr lang="en-US" dirty="0"/>
              <a:t>Overcomes the disadvantage of ripple carry ahead adder.</a:t>
            </a:r>
          </a:p>
          <a:p>
            <a:r>
              <a:rPr lang="en-US" dirty="0"/>
              <a:t>Faster adder circuit.</a:t>
            </a:r>
          </a:p>
          <a:p>
            <a:r>
              <a:rPr lang="en-US" dirty="0"/>
              <a:t>Two signals, P and G are used.</a:t>
            </a:r>
          </a:p>
          <a:p>
            <a:r>
              <a:rPr lang="en-US" dirty="0"/>
              <a:t>P</a:t>
            </a:r>
            <a:r>
              <a:rPr lang="en-US" baseline="-25000" dirty="0"/>
              <a:t>i </a:t>
            </a:r>
            <a:r>
              <a:rPr lang="en-US" dirty="0"/>
              <a:t>-&gt; carry propagate </a:t>
            </a:r>
          </a:p>
          <a:p>
            <a:r>
              <a:rPr lang="en-US" dirty="0"/>
              <a:t>G</a:t>
            </a:r>
            <a:r>
              <a:rPr lang="en-US" baseline="-25000" dirty="0"/>
              <a:t>i </a:t>
            </a:r>
            <a:r>
              <a:rPr lang="en-US" dirty="0"/>
              <a:t>-&gt; carry generate.</a:t>
            </a:r>
          </a:p>
          <a:p>
            <a:r>
              <a:rPr lang="en-US" dirty="0"/>
              <a:t>A carry is generated based on 2 rules:</a:t>
            </a:r>
          </a:p>
          <a:p>
            <a:pPr lvl="1"/>
            <a:r>
              <a:rPr lang="en-US" dirty="0"/>
              <a:t>When both bits are 1</a:t>
            </a:r>
          </a:p>
          <a:p>
            <a:pPr lvl="1"/>
            <a:r>
              <a:rPr lang="en-US" dirty="0"/>
              <a:t>When 1 bit is 1 and a carry is to be coming for it. (carry in is 1)</a:t>
            </a:r>
          </a:p>
          <a:p>
            <a:pPr lvl="1"/>
            <a:endParaRPr lang="en-US" dirty="0"/>
          </a:p>
          <a:p>
            <a:endParaRPr lang="en-US" dirty="0"/>
          </a:p>
          <a:p>
            <a:endParaRPr lang="en-US" dirty="0"/>
          </a:p>
          <a:p>
            <a:endParaRPr lang="en-IN" dirty="0"/>
          </a:p>
        </p:txBody>
      </p:sp>
      <p:pic>
        <p:nvPicPr>
          <p:cNvPr id="4" name="Google Shape;321;p47">
            <a:extLst>
              <a:ext uri="{FF2B5EF4-FFF2-40B4-BE49-F238E27FC236}">
                <a16:creationId xmlns:a16="http://schemas.microsoft.com/office/drawing/2014/main" id="{B74D89D3-4C90-01FD-E089-A8BD495A2936}"/>
              </a:ext>
            </a:extLst>
          </p:cNvPr>
          <p:cNvPicPr preferRelativeResize="0"/>
          <p:nvPr/>
        </p:nvPicPr>
        <p:blipFill rotWithShape="1">
          <a:blip r:embed="rId2">
            <a:alphaModFix/>
          </a:blip>
          <a:srcRect/>
          <a:stretch/>
        </p:blipFill>
        <p:spPr>
          <a:xfrm>
            <a:off x="6266985" y="2432097"/>
            <a:ext cx="5086815" cy="1271239"/>
          </a:xfrm>
          <a:prstGeom prst="rect">
            <a:avLst/>
          </a:prstGeom>
          <a:noFill/>
          <a:ln>
            <a:noFill/>
          </a:ln>
        </p:spPr>
      </p:pic>
    </p:spTree>
    <p:extLst>
      <p:ext uri="{BB962C8B-B14F-4D97-AF65-F5344CB8AC3E}">
        <p14:creationId xmlns:p14="http://schemas.microsoft.com/office/powerpoint/2010/main" val="375688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E8A9-C6C6-8AC4-86D7-8AB0A2373EE7}"/>
              </a:ext>
            </a:extLst>
          </p:cNvPr>
          <p:cNvSpPr>
            <a:spLocks noGrp="1"/>
          </p:cNvSpPr>
          <p:nvPr>
            <p:ph type="title"/>
          </p:nvPr>
        </p:nvSpPr>
        <p:spPr>
          <a:xfrm>
            <a:off x="911772" y="148896"/>
            <a:ext cx="10515600" cy="1064282"/>
          </a:xfrm>
        </p:spPr>
        <p:txBody>
          <a:bodyPr/>
          <a:lstStyle/>
          <a:p>
            <a:pPr algn="ctr"/>
            <a:r>
              <a:rPr lang="en-US" b="1" dirty="0"/>
              <a:t>Carry look ahead adder</a:t>
            </a:r>
            <a:endParaRPr lang="en-IN" dirty="0"/>
          </a:p>
        </p:txBody>
      </p:sp>
      <p:sp>
        <p:nvSpPr>
          <p:cNvPr id="3" name="Content Placeholder 2">
            <a:extLst>
              <a:ext uri="{FF2B5EF4-FFF2-40B4-BE49-F238E27FC236}">
                <a16:creationId xmlns:a16="http://schemas.microsoft.com/office/drawing/2014/main" id="{4FF7805C-32A3-19D4-4867-F28E7399D302}"/>
              </a:ext>
            </a:extLst>
          </p:cNvPr>
          <p:cNvSpPr>
            <a:spLocks noGrp="1"/>
          </p:cNvSpPr>
          <p:nvPr>
            <p:ph idx="1"/>
          </p:nvPr>
        </p:nvSpPr>
        <p:spPr>
          <a:xfrm>
            <a:off x="838200" y="998483"/>
            <a:ext cx="10515600" cy="5178480"/>
          </a:xfrm>
        </p:spPr>
        <p:txBody>
          <a:bodyPr/>
          <a:lstStyle/>
          <a:p>
            <a:r>
              <a:rPr lang="en-US" dirty="0"/>
              <a:t>The output sum and carry are,</a:t>
            </a:r>
          </a:p>
          <a:p>
            <a:endParaRPr lang="en-IN" dirty="0"/>
          </a:p>
        </p:txBody>
      </p:sp>
      <p:pic>
        <p:nvPicPr>
          <p:cNvPr id="4" name="Google Shape;322;p47">
            <a:extLst>
              <a:ext uri="{FF2B5EF4-FFF2-40B4-BE49-F238E27FC236}">
                <a16:creationId xmlns:a16="http://schemas.microsoft.com/office/drawing/2014/main" id="{2CB2505B-0428-FD98-47AD-5AF3B0B0D8A2}"/>
              </a:ext>
            </a:extLst>
          </p:cNvPr>
          <p:cNvPicPr preferRelativeResize="0"/>
          <p:nvPr/>
        </p:nvPicPr>
        <p:blipFill rotWithShape="1">
          <a:blip r:embed="rId2">
            <a:alphaModFix/>
          </a:blip>
          <a:srcRect/>
          <a:stretch/>
        </p:blipFill>
        <p:spPr>
          <a:xfrm>
            <a:off x="1074682" y="1576551"/>
            <a:ext cx="5257800" cy="1524000"/>
          </a:xfrm>
          <a:prstGeom prst="rect">
            <a:avLst/>
          </a:prstGeom>
          <a:noFill/>
          <a:ln>
            <a:noFill/>
          </a:ln>
        </p:spPr>
      </p:pic>
      <p:pic>
        <p:nvPicPr>
          <p:cNvPr id="6" name="Google Shape;337;p49">
            <a:extLst>
              <a:ext uri="{FF2B5EF4-FFF2-40B4-BE49-F238E27FC236}">
                <a16:creationId xmlns:a16="http://schemas.microsoft.com/office/drawing/2014/main" id="{3CB0D1A8-19F1-40BA-3374-48AA3F47D84D}"/>
              </a:ext>
            </a:extLst>
          </p:cNvPr>
          <p:cNvPicPr preferRelativeResize="0"/>
          <p:nvPr/>
        </p:nvPicPr>
        <p:blipFill rotWithShape="1">
          <a:blip r:embed="rId3">
            <a:alphaModFix/>
          </a:blip>
          <a:srcRect/>
          <a:stretch/>
        </p:blipFill>
        <p:spPr>
          <a:xfrm>
            <a:off x="1082563" y="3011542"/>
            <a:ext cx="6936829" cy="3697562"/>
          </a:xfrm>
          <a:prstGeom prst="rect">
            <a:avLst/>
          </a:prstGeom>
          <a:noFill/>
          <a:ln>
            <a:noFill/>
          </a:ln>
        </p:spPr>
      </p:pic>
      <p:pic>
        <p:nvPicPr>
          <p:cNvPr id="8" name="Picture 7">
            <a:extLst>
              <a:ext uri="{FF2B5EF4-FFF2-40B4-BE49-F238E27FC236}">
                <a16:creationId xmlns:a16="http://schemas.microsoft.com/office/drawing/2014/main" id="{76BFBB1C-CD12-E734-7C83-96F3F3974DCC}"/>
              </a:ext>
            </a:extLst>
          </p:cNvPr>
          <p:cNvPicPr>
            <a:picLocks noChangeAspect="1"/>
          </p:cNvPicPr>
          <p:nvPr/>
        </p:nvPicPr>
        <p:blipFill>
          <a:blip r:embed="rId4"/>
          <a:stretch>
            <a:fillRect/>
          </a:stretch>
        </p:blipFill>
        <p:spPr>
          <a:xfrm>
            <a:off x="6174827" y="1184275"/>
            <a:ext cx="5912692" cy="3110740"/>
          </a:xfrm>
          <a:prstGeom prst="rect">
            <a:avLst/>
          </a:prstGeom>
        </p:spPr>
      </p:pic>
    </p:spTree>
    <p:extLst>
      <p:ext uri="{BB962C8B-B14F-4D97-AF65-F5344CB8AC3E}">
        <p14:creationId xmlns:p14="http://schemas.microsoft.com/office/powerpoint/2010/main" val="193194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38200" y="365125"/>
            <a:ext cx="10515600" cy="6876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a:solidFill>
                  <a:srgbClr val="C00000"/>
                </a:solidFill>
              </a:rPr>
              <a:t>De Morgan’s Theorem</a:t>
            </a:r>
            <a:endParaRPr>
              <a:solidFill>
                <a:srgbClr val="C00000"/>
              </a:solidFill>
            </a:endParaRPr>
          </a:p>
        </p:txBody>
      </p:sp>
      <p:sp>
        <p:nvSpPr>
          <p:cNvPr id="177" name="Google Shape;177;p26"/>
          <p:cNvSpPr txBox="1">
            <a:spLocks noGrp="1"/>
          </p:cNvSpPr>
          <p:nvPr>
            <p:ph type="body" idx="1"/>
          </p:nvPr>
        </p:nvSpPr>
        <p:spPr>
          <a:xfrm>
            <a:off x="838200" y="1556792"/>
            <a:ext cx="10669859" cy="4620171"/>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800"/>
              <a:buChar char="•"/>
            </a:pPr>
            <a:r>
              <a:rPr lang="en-US" sz="2500" dirty="0">
                <a:latin typeface="Cambria" panose="02040503050406030204" pitchFamily="18" charset="0"/>
                <a:ea typeface="Cambria" panose="02040503050406030204" pitchFamily="18" charset="0"/>
              </a:rPr>
              <a:t>It is a very powerful tool used in digital design</a:t>
            </a:r>
            <a:endParaRPr sz="2500" dirty="0">
              <a:latin typeface="Cambria" panose="02040503050406030204" pitchFamily="18" charset="0"/>
              <a:ea typeface="Cambria" panose="02040503050406030204" pitchFamily="18" charset="0"/>
            </a:endParaRPr>
          </a:p>
          <a:p>
            <a:pPr marL="228600" lvl="0" indent="-228600" algn="just" rtl="0">
              <a:lnSpc>
                <a:spcPct val="100000"/>
              </a:lnSpc>
              <a:spcBef>
                <a:spcPts val="1000"/>
              </a:spcBef>
              <a:spcAft>
                <a:spcPts val="0"/>
              </a:spcAft>
              <a:buClr>
                <a:schemeClr val="dk1"/>
              </a:buClr>
              <a:buSzPts val="2800"/>
              <a:buChar char="•"/>
              <a:tabLst>
                <a:tab pos="11028363" algn="l"/>
              </a:tabLst>
            </a:pPr>
            <a:r>
              <a:rPr lang="en-US" sz="2500" dirty="0">
                <a:latin typeface="Cambria" panose="02040503050406030204" pitchFamily="18" charset="0"/>
                <a:ea typeface="Cambria" panose="02040503050406030204" pitchFamily="18" charset="0"/>
              </a:rPr>
              <a:t>De Morgan’s theorem are used to solve the expressions of Boolean Algebra.</a:t>
            </a:r>
          </a:p>
          <a:p>
            <a:pPr marL="177800" indent="-177800" algn="just">
              <a:lnSpc>
                <a:spcPct val="100000"/>
              </a:lnSpc>
              <a:buSzPts val="2800"/>
            </a:pPr>
            <a:r>
              <a:rPr lang="en-US" sz="2500" dirty="0">
                <a:latin typeface="Cambria" panose="02040503050406030204" pitchFamily="18" charset="0"/>
                <a:ea typeface="Cambria" panose="02040503050406030204" pitchFamily="18" charset="0"/>
              </a:rPr>
              <a:t> It gives relation between union, complement and intersection in set theory.</a:t>
            </a:r>
            <a:endParaRPr sz="2500" dirty="0">
              <a:latin typeface="Cambria" panose="02040503050406030204" pitchFamily="18" charset="0"/>
              <a:ea typeface="Cambria" panose="02040503050406030204" pitchFamily="18" charset="0"/>
            </a:endParaRPr>
          </a:p>
          <a:p>
            <a:pPr marL="228600" lvl="0" indent="-228600" algn="just" rtl="0">
              <a:lnSpc>
                <a:spcPct val="100000"/>
              </a:lnSpc>
              <a:spcBef>
                <a:spcPts val="1000"/>
              </a:spcBef>
              <a:spcAft>
                <a:spcPts val="0"/>
              </a:spcAft>
              <a:buClr>
                <a:schemeClr val="dk1"/>
              </a:buClr>
              <a:buSzPts val="2800"/>
              <a:buChar char="•"/>
            </a:pPr>
            <a:r>
              <a:rPr lang="en-US" sz="2500" dirty="0">
                <a:latin typeface="Cambria" panose="02040503050406030204" pitchFamily="18" charset="0"/>
                <a:ea typeface="Cambria" panose="02040503050406030204" pitchFamily="18" charset="0"/>
              </a:rPr>
              <a:t>The theorem explains that the complement of the product of all the </a:t>
            </a:r>
            <a:endParaRPr sz="2500" dirty="0">
              <a:latin typeface="Cambria" panose="02040503050406030204" pitchFamily="18" charset="0"/>
              <a:ea typeface="Cambria" panose="02040503050406030204" pitchFamily="18" charset="0"/>
            </a:endParaRPr>
          </a:p>
          <a:p>
            <a:pPr marL="0" lvl="0" indent="0" algn="just" rtl="0">
              <a:lnSpc>
                <a:spcPct val="100000"/>
              </a:lnSpc>
              <a:spcBef>
                <a:spcPts val="1000"/>
              </a:spcBef>
              <a:spcAft>
                <a:spcPts val="0"/>
              </a:spcAft>
              <a:buClr>
                <a:schemeClr val="dk1"/>
              </a:buClr>
              <a:buSzPts val="2800"/>
              <a:buNone/>
            </a:pPr>
            <a:r>
              <a:rPr lang="en-US" sz="2500" dirty="0">
                <a:latin typeface="Cambria" panose="02040503050406030204" pitchFamily="18" charset="0"/>
                <a:ea typeface="Cambria" panose="02040503050406030204" pitchFamily="18" charset="0"/>
              </a:rPr>
              <a:t>   terms is equal to the sum of the complement of each term. </a:t>
            </a:r>
          </a:p>
          <a:p>
            <a:pPr indent="-457200" algn="just">
              <a:lnSpc>
                <a:spcPct val="100000"/>
              </a:lnSpc>
              <a:buSzPts val="2800"/>
            </a:pPr>
            <a:r>
              <a:rPr lang="en-US" sz="2500" dirty="0">
                <a:latin typeface="Cambria" panose="02040503050406030204" pitchFamily="18" charset="0"/>
                <a:ea typeface="Cambria" panose="02040503050406030204" pitchFamily="18" charset="0"/>
              </a:rPr>
              <a:t>Likewise, the complement of the sum of all the terms is equal to the product of the complement of each term.</a:t>
            </a:r>
          </a:p>
          <a:p>
            <a:pPr indent="-457200" algn="just">
              <a:lnSpc>
                <a:spcPct val="100000"/>
              </a:lnSpc>
              <a:buSzPts val="2800"/>
            </a:pPr>
            <a:r>
              <a:rPr lang="en-US" sz="2500" dirty="0">
                <a:latin typeface="Cambria" panose="02040503050406030204" pitchFamily="18" charset="0"/>
                <a:ea typeface="Cambria" panose="02040503050406030204" pitchFamily="18" charset="0"/>
              </a:rPr>
              <a:t>There are 2 laws: first De Morgan’s law and Second De Morgan’s law.</a:t>
            </a:r>
            <a:endParaRPr sz="2500" dirty="0">
              <a:latin typeface="Cambria" panose="02040503050406030204" pitchFamily="18" charset="0"/>
              <a:ea typeface="Cambria" panose="020405030504060302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5D8-23B5-EC46-B2CD-6CCE66A2A05B}"/>
              </a:ext>
            </a:extLst>
          </p:cNvPr>
          <p:cNvSpPr>
            <a:spLocks noGrp="1"/>
          </p:cNvSpPr>
          <p:nvPr>
            <p:ph type="title"/>
          </p:nvPr>
        </p:nvSpPr>
        <p:spPr/>
        <p:txBody>
          <a:bodyPr/>
          <a:lstStyle/>
          <a:p>
            <a:pPr algn="ctr"/>
            <a:r>
              <a:rPr lang="en-US" b="1" dirty="0"/>
              <a:t>Combinational circuit for Carry look ahead adder</a:t>
            </a:r>
            <a:endParaRPr lang="en-IN" dirty="0"/>
          </a:p>
        </p:txBody>
      </p:sp>
      <p:sp>
        <p:nvSpPr>
          <p:cNvPr id="3" name="Content Placeholder 2">
            <a:extLst>
              <a:ext uri="{FF2B5EF4-FFF2-40B4-BE49-F238E27FC236}">
                <a16:creationId xmlns:a16="http://schemas.microsoft.com/office/drawing/2014/main" id="{1B01E9DF-54E0-5C53-4C9E-753D4B4469E9}"/>
              </a:ext>
            </a:extLst>
          </p:cNvPr>
          <p:cNvSpPr>
            <a:spLocks noGrp="1"/>
          </p:cNvSpPr>
          <p:nvPr>
            <p:ph idx="1"/>
          </p:nvPr>
        </p:nvSpPr>
        <p:spPr/>
        <p:txBody>
          <a:bodyPr/>
          <a:lstStyle/>
          <a:p>
            <a:endParaRPr lang="en-IN" dirty="0"/>
          </a:p>
        </p:txBody>
      </p:sp>
      <p:pic>
        <p:nvPicPr>
          <p:cNvPr id="2050" name="Picture 2" descr="Lightbox">
            <a:extLst>
              <a:ext uri="{FF2B5EF4-FFF2-40B4-BE49-F238E27FC236}">
                <a16:creationId xmlns:a16="http://schemas.microsoft.com/office/drawing/2014/main" id="{40BB29A1-17C9-C390-B9B5-97534B375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138" y="1596537"/>
            <a:ext cx="6942393" cy="489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12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5D8-23B5-EC46-B2CD-6CCE66A2A05B}"/>
              </a:ext>
            </a:extLst>
          </p:cNvPr>
          <p:cNvSpPr>
            <a:spLocks noGrp="1"/>
          </p:cNvSpPr>
          <p:nvPr>
            <p:ph type="title"/>
          </p:nvPr>
        </p:nvSpPr>
        <p:spPr/>
        <p:txBody>
          <a:bodyPr/>
          <a:lstStyle/>
          <a:p>
            <a:pPr algn="ctr"/>
            <a:r>
              <a:rPr lang="en-US" b="1" dirty="0"/>
              <a:t>Carry look ahead adder</a:t>
            </a:r>
            <a:endParaRPr lang="en-IN" dirty="0"/>
          </a:p>
        </p:txBody>
      </p:sp>
      <p:sp>
        <p:nvSpPr>
          <p:cNvPr id="3" name="Content Placeholder 2">
            <a:extLst>
              <a:ext uri="{FF2B5EF4-FFF2-40B4-BE49-F238E27FC236}">
                <a16:creationId xmlns:a16="http://schemas.microsoft.com/office/drawing/2014/main" id="{1B01E9DF-54E0-5C53-4C9E-753D4B4469E9}"/>
              </a:ext>
            </a:extLst>
          </p:cNvPr>
          <p:cNvSpPr>
            <a:spLocks noGrp="1"/>
          </p:cNvSpPr>
          <p:nvPr>
            <p:ph idx="1"/>
          </p:nvPr>
        </p:nvSpPr>
        <p:spPr/>
        <p:txBody>
          <a:bodyPr/>
          <a:lstStyle/>
          <a:p>
            <a:endParaRPr lang="en-IN"/>
          </a:p>
        </p:txBody>
      </p:sp>
      <p:pic>
        <p:nvPicPr>
          <p:cNvPr id="5" name="Google Shape;352;p51">
            <a:extLst>
              <a:ext uri="{FF2B5EF4-FFF2-40B4-BE49-F238E27FC236}">
                <a16:creationId xmlns:a16="http://schemas.microsoft.com/office/drawing/2014/main" id="{0761F41C-5FD8-3EA6-CABE-14D0B33537D2}"/>
              </a:ext>
            </a:extLst>
          </p:cNvPr>
          <p:cNvPicPr preferRelativeResize="0">
            <a:picLocks/>
          </p:cNvPicPr>
          <p:nvPr/>
        </p:nvPicPr>
        <p:blipFill rotWithShape="1">
          <a:blip r:embed="rId2">
            <a:alphaModFix/>
          </a:blip>
          <a:srcRect/>
          <a:stretch/>
        </p:blipFill>
        <p:spPr>
          <a:xfrm>
            <a:off x="2133600" y="1334813"/>
            <a:ext cx="7809186" cy="4704831"/>
          </a:xfrm>
          <a:prstGeom prst="rect">
            <a:avLst/>
          </a:prstGeom>
          <a:noFill/>
          <a:ln>
            <a:noFill/>
          </a:ln>
        </p:spPr>
      </p:pic>
    </p:spTree>
    <p:extLst>
      <p:ext uri="{BB962C8B-B14F-4D97-AF65-F5344CB8AC3E}">
        <p14:creationId xmlns:p14="http://schemas.microsoft.com/office/powerpoint/2010/main" val="177908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5843-230A-A236-E510-5979136C97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C48EA3-950F-B6C2-A365-C905EBAF1E27}"/>
              </a:ext>
            </a:extLst>
          </p:cNvPr>
          <p:cNvSpPr>
            <a:spLocks noGrp="1"/>
          </p:cNvSpPr>
          <p:nvPr>
            <p:ph idx="1"/>
          </p:nvPr>
        </p:nvSpPr>
        <p:spPr/>
        <p:txBody>
          <a:bodyPr/>
          <a:lstStyle/>
          <a:p>
            <a:endParaRPr lang="en-IN" dirty="0"/>
          </a:p>
        </p:txBody>
      </p:sp>
      <p:pic>
        <p:nvPicPr>
          <p:cNvPr id="4" name="Google Shape;359;p52">
            <a:extLst>
              <a:ext uri="{FF2B5EF4-FFF2-40B4-BE49-F238E27FC236}">
                <a16:creationId xmlns:a16="http://schemas.microsoft.com/office/drawing/2014/main" id="{9B331617-4711-BE3F-0AB3-54FFC6D42B9A}"/>
              </a:ext>
            </a:extLst>
          </p:cNvPr>
          <p:cNvPicPr preferRelativeResize="0"/>
          <p:nvPr/>
        </p:nvPicPr>
        <p:blipFill rotWithShape="1">
          <a:blip r:embed="rId2">
            <a:alphaModFix/>
          </a:blip>
          <a:srcRect/>
          <a:stretch/>
        </p:blipFill>
        <p:spPr>
          <a:xfrm>
            <a:off x="2409496" y="681036"/>
            <a:ext cx="7838090" cy="6176963"/>
          </a:xfrm>
          <a:prstGeom prst="rect">
            <a:avLst/>
          </a:prstGeom>
          <a:noFill/>
          <a:ln>
            <a:noFill/>
          </a:ln>
        </p:spPr>
      </p:pic>
    </p:spTree>
    <p:extLst>
      <p:ext uri="{BB962C8B-B14F-4D97-AF65-F5344CB8AC3E}">
        <p14:creationId xmlns:p14="http://schemas.microsoft.com/office/powerpoint/2010/main" val="327565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92DC-1FAC-1FBB-D6C1-B1947CE2E9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1183E0-3426-A3DC-7FE5-55BC9BC6CDC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3A49CCD-C01F-2D40-7FA9-2F8BD6F9E8C4}"/>
              </a:ext>
            </a:extLst>
          </p:cNvPr>
          <p:cNvPicPr>
            <a:picLocks noChangeAspect="1"/>
          </p:cNvPicPr>
          <p:nvPr/>
        </p:nvPicPr>
        <p:blipFill>
          <a:blip r:embed="rId2"/>
          <a:stretch>
            <a:fillRect/>
          </a:stretch>
        </p:blipFill>
        <p:spPr>
          <a:xfrm>
            <a:off x="3517045" y="0"/>
            <a:ext cx="5942194" cy="6585289"/>
          </a:xfrm>
          <a:prstGeom prst="rect">
            <a:avLst/>
          </a:prstGeom>
        </p:spPr>
      </p:pic>
    </p:spTree>
    <p:extLst>
      <p:ext uri="{BB962C8B-B14F-4D97-AF65-F5344CB8AC3E}">
        <p14:creationId xmlns:p14="http://schemas.microsoft.com/office/powerpoint/2010/main" val="1817664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1981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Binary Parallel Adder/Subtractor: </a:t>
            </a:r>
            <a:br>
              <a:rPr lang="en-US"/>
            </a:br>
            <a:endParaRPr/>
          </a:p>
        </p:txBody>
      </p:sp>
      <p:sp>
        <p:nvSpPr>
          <p:cNvPr id="372" name="Google Shape;372;p54"/>
          <p:cNvSpPr txBox="1">
            <a:spLocks noGrp="1"/>
          </p:cNvSpPr>
          <p:nvPr>
            <p:ph type="body" idx="1"/>
          </p:nvPr>
        </p:nvSpPr>
        <p:spPr>
          <a:xfrm>
            <a:off x="1981200" y="609601"/>
            <a:ext cx="8229600" cy="551656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3500"/>
              <a:buChar char="•"/>
            </a:pPr>
            <a:r>
              <a:rPr lang="en-US" sz="3500">
                <a:latin typeface="Times New Roman"/>
                <a:ea typeface="Times New Roman"/>
                <a:cs typeface="Times New Roman"/>
                <a:sym typeface="Times New Roman"/>
              </a:rPr>
              <a:t>The addition and subtraction operations can be done using an Adder-Subtractor circuit. </a:t>
            </a:r>
            <a:endParaRPr/>
          </a:p>
          <a:p>
            <a:pPr marL="228600" lvl="0" indent="-228600" algn="l" rtl="0">
              <a:lnSpc>
                <a:spcPct val="110000"/>
              </a:lnSpc>
              <a:spcBef>
                <a:spcPts val="1000"/>
              </a:spcBef>
              <a:spcAft>
                <a:spcPts val="0"/>
              </a:spcAft>
              <a:buClr>
                <a:schemeClr val="dk1"/>
              </a:buClr>
              <a:buSzPts val="3500"/>
              <a:buChar char="•"/>
            </a:pPr>
            <a:r>
              <a:rPr lang="en-US" sz="3500">
                <a:latin typeface="Times New Roman"/>
                <a:ea typeface="Times New Roman"/>
                <a:cs typeface="Times New Roman"/>
                <a:sym typeface="Times New Roman"/>
              </a:rPr>
              <a:t>The figure shows the logic diagram of a 4-bit Adder-Subtractor circuit.</a:t>
            </a:r>
            <a:endParaRPr/>
          </a:p>
          <a:p>
            <a:pPr marL="228600" lvl="0" indent="-50800" algn="l" rtl="0">
              <a:lnSpc>
                <a:spcPct val="90000"/>
              </a:lnSpc>
              <a:spcBef>
                <a:spcPts val="1000"/>
              </a:spcBef>
              <a:spcAft>
                <a:spcPts val="0"/>
              </a:spcAft>
              <a:buClr>
                <a:schemeClr val="dk1"/>
              </a:buClr>
              <a:buSzPts val="2800"/>
              <a:buNone/>
            </a:pPr>
            <a:endParaRPr/>
          </a:p>
        </p:txBody>
      </p:sp>
      <p:pic>
        <p:nvPicPr>
          <p:cNvPr id="373" name="Google Shape;373;p54"/>
          <p:cNvPicPr preferRelativeResize="0"/>
          <p:nvPr/>
        </p:nvPicPr>
        <p:blipFill rotWithShape="1">
          <a:blip r:embed="rId3">
            <a:alphaModFix/>
          </a:blip>
          <a:srcRect/>
          <a:stretch/>
        </p:blipFill>
        <p:spPr>
          <a:xfrm>
            <a:off x="1752600" y="3124200"/>
            <a:ext cx="8686800" cy="3733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1981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Binary Parallel Adder/Subtractor: </a:t>
            </a:r>
            <a:br>
              <a:rPr lang="en-US"/>
            </a:br>
            <a:endParaRPr/>
          </a:p>
        </p:txBody>
      </p:sp>
      <p:sp>
        <p:nvSpPr>
          <p:cNvPr id="372" name="Google Shape;372;p54"/>
          <p:cNvSpPr txBox="1">
            <a:spLocks noGrp="1"/>
          </p:cNvSpPr>
          <p:nvPr>
            <p:ph type="body" idx="1"/>
          </p:nvPr>
        </p:nvSpPr>
        <p:spPr>
          <a:xfrm>
            <a:off x="1981200" y="609601"/>
            <a:ext cx="8229600" cy="55165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sz="3600" b="0" dirty="0">
                <a:latin typeface="Times New Roman"/>
                <a:ea typeface="Times New Roman"/>
                <a:cs typeface="Times New Roman"/>
                <a:sym typeface="Times New Roman"/>
              </a:rPr>
              <a:t>So when M = 0, the output of XOR gate will be Bi ⊕ 0 = Bi. If the full adders receive the value of B, and the input carry C0 is 0, the circuit performs A plus B.  </a:t>
            </a:r>
            <a:endParaRPr lang="en-US" sz="3600" dirty="0"/>
          </a:p>
          <a:p>
            <a:pPr marL="228600" lvl="0" indent="-228600" algn="just" rtl="0">
              <a:lnSpc>
                <a:spcPct val="90000"/>
              </a:lnSpc>
              <a:spcBef>
                <a:spcPts val="1000"/>
              </a:spcBef>
              <a:spcAft>
                <a:spcPts val="0"/>
              </a:spcAft>
              <a:buClr>
                <a:schemeClr val="dk1"/>
              </a:buClr>
              <a:buSzPts val="2800"/>
              <a:buChar char="•"/>
            </a:pPr>
            <a:r>
              <a:rPr lang="en-US" sz="3600" b="0" dirty="0">
                <a:latin typeface="Times New Roman"/>
                <a:ea typeface="Times New Roman"/>
                <a:cs typeface="Times New Roman"/>
                <a:sym typeface="Times New Roman"/>
              </a:rPr>
              <a:t>When M = 1, the output of XOR gate will be Bi ⊕ 1 = Bi.  </a:t>
            </a:r>
            <a:r>
              <a:rPr lang="en-US" sz="3600" b="0">
                <a:latin typeface="Times New Roman"/>
                <a:ea typeface="Times New Roman"/>
                <a:cs typeface="Times New Roman"/>
                <a:sym typeface="Times New Roman"/>
              </a:rPr>
              <a:t>If the full adders receive the  value of B’, and the input carry C0 is 1, the circuit performs A plus 1’s complement of B  plus 1, which is equal to A minus B.</a:t>
            </a:r>
            <a:endParaRPr lang="en-US" sz="3600"/>
          </a:p>
          <a:p>
            <a:pPr marL="228600" lvl="0" indent="-50800" algn="just" rtl="0">
              <a:lnSpc>
                <a:spcPct val="90000"/>
              </a:lnSpc>
              <a:spcBef>
                <a:spcPts val="1000"/>
              </a:spcBef>
              <a:spcAft>
                <a:spcPts val="0"/>
              </a:spcAft>
              <a:buClr>
                <a:schemeClr val="dk1"/>
              </a:buClr>
              <a:buSzPts val="2800"/>
              <a:buNone/>
            </a:pPr>
            <a:endParaRPr lang="en-US" sz="3600" b="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004549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25EC-2866-2295-BD06-198229C953B4}"/>
              </a:ext>
            </a:extLst>
          </p:cNvPr>
          <p:cNvSpPr>
            <a:spLocks noGrp="1"/>
          </p:cNvSpPr>
          <p:nvPr>
            <p:ph type="title"/>
          </p:nvPr>
        </p:nvSpPr>
        <p:spPr/>
        <p:txBody>
          <a:bodyPr/>
          <a:lstStyle/>
          <a:p>
            <a:pPr algn="ctr"/>
            <a:r>
              <a:rPr lang="en-US" b="1" dirty="0"/>
              <a:t>Multiplier</a:t>
            </a:r>
            <a:endParaRPr lang="en-IN" b="1" dirty="0"/>
          </a:p>
        </p:txBody>
      </p:sp>
      <p:sp>
        <p:nvSpPr>
          <p:cNvPr id="3" name="Content Placeholder 2">
            <a:extLst>
              <a:ext uri="{FF2B5EF4-FFF2-40B4-BE49-F238E27FC236}">
                <a16:creationId xmlns:a16="http://schemas.microsoft.com/office/drawing/2014/main" id="{8BB97FF9-31EE-DB0B-FC5A-FD70E38A41A2}"/>
              </a:ext>
            </a:extLst>
          </p:cNvPr>
          <p:cNvSpPr>
            <a:spLocks noGrp="1"/>
          </p:cNvSpPr>
          <p:nvPr>
            <p:ph idx="1"/>
          </p:nvPr>
        </p:nvSpPr>
        <p:spPr/>
        <p:txBody>
          <a:bodyPr/>
          <a:lstStyle/>
          <a:p>
            <a:r>
              <a:rPr lang="en-US" dirty="0"/>
              <a:t>Multiplies 2 binary nos.</a:t>
            </a:r>
          </a:p>
          <a:p>
            <a:r>
              <a:rPr lang="en-US" dirty="0"/>
              <a:t>A variety of techniques can be used to implement a digital multiplier.</a:t>
            </a:r>
          </a:p>
          <a:p>
            <a:r>
              <a:rPr lang="en-US" dirty="0"/>
              <a:t>Common technique is to use partial products, then sum using adder.</a:t>
            </a:r>
          </a:p>
          <a:p>
            <a:endParaRPr lang="en-US" dirty="0"/>
          </a:p>
          <a:p>
            <a:endParaRPr lang="en-IN" dirty="0"/>
          </a:p>
        </p:txBody>
      </p:sp>
    </p:spTree>
    <p:extLst>
      <p:ext uri="{BB962C8B-B14F-4D97-AF65-F5344CB8AC3E}">
        <p14:creationId xmlns:p14="http://schemas.microsoft.com/office/powerpoint/2010/main" val="4000848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CDF2-9BCB-CB02-DB7A-1EC1352381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B8040D-9E11-4930-DABA-E4B6C7EF0E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F5D45AC-1847-2083-47EA-72E749977F41}"/>
              </a:ext>
            </a:extLst>
          </p:cNvPr>
          <p:cNvPicPr>
            <a:picLocks noChangeAspect="1"/>
          </p:cNvPicPr>
          <p:nvPr/>
        </p:nvPicPr>
        <p:blipFill>
          <a:blip r:embed="rId2"/>
          <a:stretch>
            <a:fillRect/>
          </a:stretch>
        </p:blipFill>
        <p:spPr>
          <a:xfrm>
            <a:off x="1166761" y="2137041"/>
            <a:ext cx="9656610" cy="3265276"/>
          </a:xfrm>
          <a:prstGeom prst="rect">
            <a:avLst/>
          </a:prstGeom>
        </p:spPr>
      </p:pic>
    </p:spTree>
    <p:extLst>
      <p:ext uri="{BB962C8B-B14F-4D97-AF65-F5344CB8AC3E}">
        <p14:creationId xmlns:p14="http://schemas.microsoft.com/office/powerpoint/2010/main" val="1937249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26A5-7052-CB5A-9C0D-F349597AF6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5054AF-8AF4-0624-D548-BCBD23419E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593E4A-44AB-0297-7C65-1933CE9DB9A7}"/>
              </a:ext>
            </a:extLst>
          </p:cNvPr>
          <p:cNvPicPr>
            <a:picLocks noChangeAspect="1"/>
          </p:cNvPicPr>
          <p:nvPr/>
        </p:nvPicPr>
        <p:blipFill>
          <a:blip r:embed="rId2"/>
          <a:stretch>
            <a:fillRect/>
          </a:stretch>
        </p:blipFill>
        <p:spPr>
          <a:xfrm>
            <a:off x="155028" y="1481934"/>
            <a:ext cx="11734220" cy="4120079"/>
          </a:xfrm>
          <a:prstGeom prst="rect">
            <a:avLst/>
          </a:prstGeom>
        </p:spPr>
      </p:pic>
    </p:spTree>
    <p:extLst>
      <p:ext uri="{BB962C8B-B14F-4D97-AF65-F5344CB8AC3E}">
        <p14:creationId xmlns:p14="http://schemas.microsoft.com/office/powerpoint/2010/main" val="169615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title"/>
          </p:nvPr>
        </p:nvSpPr>
        <p:spPr>
          <a:xfrm>
            <a:off x="1981200" y="274638"/>
            <a:ext cx="8229600" cy="7921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Calibri"/>
              <a:buNone/>
            </a:pPr>
            <a:r>
              <a:rPr lang="en-US" sz="4000">
                <a:solidFill>
                  <a:srgbClr val="FF0000"/>
                </a:solidFill>
              </a:rPr>
              <a:t>Binary Multiplier</a:t>
            </a:r>
            <a:endParaRPr/>
          </a:p>
        </p:txBody>
      </p:sp>
      <p:sp>
        <p:nvSpPr>
          <p:cNvPr id="411" name="Google Shape;411;p60"/>
          <p:cNvSpPr txBox="1">
            <a:spLocks noGrp="1"/>
          </p:cNvSpPr>
          <p:nvPr>
            <p:ph type="body" idx="1"/>
          </p:nvPr>
        </p:nvSpPr>
        <p:spPr>
          <a:xfrm>
            <a:off x="1981200" y="1143002"/>
            <a:ext cx="8229600" cy="160019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38100" algn="just" rtl="0">
              <a:lnSpc>
                <a:spcPct val="90000"/>
              </a:lnSpc>
              <a:spcBef>
                <a:spcPts val="1000"/>
              </a:spcBef>
              <a:spcAft>
                <a:spcPts val="0"/>
              </a:spcAft>
              <a:buClr>
                <a:schemeClr val="dk1"/>
              </a:buClr>
              <a:buSzPts val="3000"/>
              <a:buNone/>
            </a:pPr>
            <a:endParaRPr sz="3000">
              <a:latin typeface="Times New Roman"/>
              <a:ea typeface="Times New Roman"/>
              <a:cs typeface="Times New Roman"/>
              <a:sym typeface="Times New Roman"/>
            </a:endParaRPr>
          </a:p>
        </p:txBody>
      </p:sp>
      <p:pic>
        <p:nvPicPr>
          <p:cNvPr id="412" name="Google Shape;412;p60"/>
          <p:cNvPicPr preferRelativeResize="0"/>
          <p:nvPr/>
        </p:nvPicPr>
        <p:blipFill rotWithShape="1">
          <a:blip r:embed="rId3">
            <a:alphaModFix/>
          </a:blip>
          <a:srcRect/>
          <a:stretch/>
        </p:blipFill>
        <p:spPr>
          <a:xfrm>
            <a:off x="5962650" y="1219201"/>
            <a:ext cx="4400550" cy="5105400"/>
          </a:xfrm>
          <a:prstGeom prst="rect">
            <a:avLst/>
          </a:prstGeom>
          <a:noFill/>
          <a:ln>
            <a:noFill/>
          </a:ln>
        </p:spPr>
      </p:pic>
      <p:pic>
        <p:nvPicPr>
          <p:cNvPr id="413" name="Google Shape;413;p60"/>
          <p:cNvPicPr preferRelativeResize="0"/>
          <p:nvPr/>
        </p:nvPicPr>
        <p:blipFill rotWithShape="1">
          <a:blip r:embed="rId4">
            <a:alphaModFix/>
          </a:blip>
          <a:srcRect/>
          <a:stretch/>
        </p:blipFill>
        <p:spPr>
          <a:xfrm>
            <a:off x="1905000" y="1828800"/>
            <a:ext cx="3505200" cy="205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38200" y="260649"/>
            <a:ext cx="10515600" cy="64807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a:solidFill>
                  <a:srgbClr val="C00000"/>
                </a:solidFill>
              </a:rPr>
              <a:t>Two Theorems</a:t>
            </a:r>
            <a:endParaRPr>
              <a:solidFill>
                <a:srgbClr val="C00000"/>
              </a:solidFill>
            </a:endParaRPr>
          </a:p>
        </p:txBody>
      </p:sp>
      <p:sp>
        <p:nvSpPr>
          <p:cNvPr id="183" name="Google Shape;183;p27"/>
          <p:cNvSpPr txBox="1">
            <a:spLocks noGrp="1"/>
          </p:cNvSpPr>
          <p:nvPr>
            <p:ph type="body" idx="1"/>
          </p:nvPr>
        </p:nvSpPr>
        <p:spPr>
          <a:xfrm>
            <a:off x="851917" y="1212627"/>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 Theorem1</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just" rtl="0">
              <a:lnSpc>
                <a:spcPct val="90000"/>
              </a:lnSpc>
              <a:spcBef>
                <a:spcPts val="1000"/>
              </a:spcBef>
              <a:spcAft>
                <a:spcPts val="0"/>
              </a:spcAft>
              <a:buClr>
                <a:schemeClr val="dk1"/>
              </a:buClr>
              <a:buSzPts val="2800"/>
              <a:buNone/>
            </a:pPr>
            <a:r>
              <a:rPr lang="en-US" dirty="0"/>
              <a:t> </a:t>
            </a:r>
          </a:p>
          <a:p>
            <a:pPr marL="228600" lvl="0" indent="-228600" algn="just" rtl="0">
              <a:lnSpc>
                <a:spcPct val="90000"/>
              </a:lnSpc>
              <a:spcBef>
                <a:spcPts val="1000"/>
              </a:spcBef>
              <a:spcAft>
                <a:spcPts val="0"/>
              </a:spcAft>
              <a:buClr>
                <a:schemeClr val="dk1"/>
              </a:buClr>
              <a:buSzPts val="2800"/>
              <a:buChar char="•"/>
            </a:pPr>
            <a:r>
              <a:rPr lang="en-US" sz="2400" b="0" i="0" dirty="0">
                <a:solidFill>
                  <a:srgbClr val="000000"/>
                </a:solidFill>
                <a:latin typeface="Times New Roman"/>
                <a:ea typeface="Times New Roman"/>
                <a:cs typeface="Times New Roman"/>
                <a:sym typeface="Times New Roman"/>
              </a:rPr>
              <a:t>The left hand side (LHS) of this theorem represents a NAND gate with inputs A and B, whereas the right hand side (RHS) of the theorem represents an OR gate with inverted inputs.</a:t>
            </a:r>
            <a:endParaRPr dirty="0"/>
          </a:p>
          <a:p>
            <a:pPr marL="228600" lvl="0" indent="-228600" algn="just" rtl="0">
              <a:lnSpc>
                <a:spcPct val="90000"/>
              </a:lnSpc>
              <a:spcBef>
                <a:spcPts val="1000"/>
              </a:spcBef>
              <a:spcAft>
                <a:spcPts val="0"/>
              </a:spcAft>
              <a:buClr>
                <a:srgbClr val="000000"/>
              </a:buClr>
              <a:buSzPts val="2400"/>
              <a:buChar char="•"/>
            </a:pPr>
            <a:r>
              <a:rPr lang="en-US" sz="2400" b="0" i="0" dirty="0">
                <a:solidFill>
                  <a:srgbClr val="000000"/>
                </a:solidFill>
                <a:latin typeface="Times New Roman"/>
                <a:ea typeface="Times New Roman"/>
                <a:cs typeface="Times New Roman"/>
                <a:sym typeface="Times New Roman"/>
              </a:rPr>
              <a:t>This OR gate is called as </a:t>
            </a:r>
            <a:r>
              <a:rPr lang="en-US" sz="2400" b="1" i="0" dirty="0">
                <a:solidFill>
                  <a:srgbClr val="000000"/>
                </a:solidFill>
                <a:latin typeface="Times New Roman"/>
                <a:ea typeface="Times New Roman"/>
                <a:cs typeface="Times New Roman"/>
                <a:sym typeface="Times New Roman"/>
              </a:rPr>
              <a:t>Bubbled OR</a:t>
            </a:r>
            <a:r>
              <a:rPr lang="en-US" sz="2400" b="0" i="0" dirty="0">
                <a:solidFill>
                  <a:srgbClr val="000000"/>
                </a:solidFill>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a:t>                </a:t>
            </a:r>
            <a:endParaRPr dirty="0"/>
          </a:p>
          <a:p>
            <a:pPr marL="0" lvl="0" indent="0" algn="l" rtl="0">
              <a:lnSpc>
                <a:spcPct val="90000"/>
              </a:lnSpc>
              <a:spcBef>
                <a:spcPts val="1000"/>
              </a:spcBef>
              <a:spcAft>
                <a:spcPts val="0"/>
              </a:spcAft>
              <a:buClr>
                <a:schemeClr val="dk1"/>
              </a:buClr>
              <a:buSzPts val="2800"/>
              <a:buNone/>
            </a:pPr>
            <a:r>
              <a:rPr lang="en-US" dirty="0"/>
              <a:t>                  </a:t>
            </a:r>
            <a:endParaRPr dirty="0"/>
          </a:p>
        </p:txBody>
      </p:sp>
      <p:pic>
        <p:nvPicPr>
          <p:cNvPr id="184" name="Google Shape;184;p27" descr="De Morgan Theorem 1"/>
          <p:cNvPicPr preferRelativeResize="0"/>
          <p:nvPr/>
        </p:nvPicPr>
        <p:blipFill rotWithShape="1">
          <a:blip r:embed="rId3">
            <a:alphaModFix/>
          </a:blip>
          <a:srcRect/>
          <a:stretch/>
        </p:blipFill>
        <p:spPr>
          <a:xfrm>
            <a:off x="1631503" y="1844824"/>
            <a:ext cx="2793351" cy="11296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a:spLocks noGrp="1"/>
          </p:cNvSpPr>
          <p:nvPr>
            <p:ph type="title"/>
          </p:nvPr>
        </p:nvSpPr>
        <p:spPr>
          <a:xfrm>
            <a:off x="1981200" y="274638"/>
            <a:ext cx="8229600" cy="7921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US" sz="4000">
                <a:solidFill>
                  <a:srgbClr val="C00000"/>
                </a:solidFill>
              </a:rPr>
              <a:t>Binary Multiplier</a:t>
            </a:r>
            <a:endParaRPr/>
          </a:p>
        </p:txBody>
      </p:sp>
      <p:sp>
        <p:nvSpPr>
          <p:cNvPr id="428" name="Google Shape;428;p62"/>
          <p:cNvSpPr txBox="1">
            <a:spLocks noGrp="1"/>
          </p:cNvSpPr>
          <p:nvPr>
            <p:ph type="body" idx="1"/>
          </p:nvPr>
        </p:nvSpPr>
        <p:spPr>
          <a:xfrm>
            <a:off x="1981200" y="1143001"/>
            <a:ext cx="8229600" cy="518159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The first partial product is formed by multiplying the B1B0 by A0. The multiplication of two bits such as A0 and B0 produces a 1 if both bits are 1; otherwise it produces a 0 like an AND operation. So the partial products can be implemented with AND gates. </a:t>
            </a:r>
            <a:endParaRPr dirty="0"/>
          </a:p>
          <a:p>
            <a:pPr marL="228600" lvl="0" indent="-2286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The second partial product is formed by multiplying the B1B0 by A1 and is shifted one position to the left.</a:t>
            </a:r>
            <a:endParaRPr dirty="0"/>
          </a:p>
          <a:p>
            <a:pPr marL="228600" lvl="0" indent="-2286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The two partial products are added with two half adders (HA). Usually, if there are more bits in the partial products, and then it will be necessary to use FAs. </a:t>
            </a:r>
            <a:endParaRPr dirty="0"/>
          </a:p>
          <a:p>
            <a:pPr marL="228600" lvl="0" indent="-2286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38100" algn="just" rtl="0">
              <a:lnSpc>
                <a:spcPct val="90000"/>
              </a:lnSpc>
              <a:spcBef>
                <a:spcPts val="1000"/>
              </a:spcBef>
              <a:spcAft>
                <a:spcPts val="0"/>
              </a:spcAft>
              <a:buClr>
                <a:schemeClr val="dk1"/>
              </a:buClr>
              <a:buSzPts val="3000"/>
              <a:buNone/>
            </a:pPr>
            <a:endParaRPr sz="3000" dirty="0">
              <a:latin typeface="Times New Roman"/>
              <a:ea typeface="Times New Roman"/>
              <a:cs typeface="Times New Roman"/>
              <a:sym typeface="Times New Roman"/>
            </a:endParaRPr>
          </a:p>
        </p:txBody>
      </p:sp>
      <p:pic>
        <p:nvPicPr>
          <p:cNvPr id="429" name="Google Shape;429;p62" descr="pngfind.com-kingpin-png-4152286 (1).png"/>
          <p:cNvPicPr preferRelativeResize="0"/>
          <p:nvPr/>
        </p:nvPicPr>
        <p:blipFill rotWithShape="1">
          <a:blip r:embed="rId3">
            <a:alphaModFix/>
          </a:blip>
          <a:srcRect/>
          <a:stretch/>
        </p:blipFill>
        <p:spPr>
          <a:xfrm>
            <a:off x="9179626" y="0"/>
            <a:ext cx="1488375" cy="65116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Binary Multiplier</a:t>
            </a:r>
            <a:endParaRPr>
              <a:solidFill>
                <a:srgbClr val="C00000"/>
              </a:solidFill>
            </a:endParaRPr>
          </a:p>
        </p:txBody>
      </p:sp>
      <p:pic>
        <p:nvPicPr>
          <p:cNvPr id="435" name="Google Shape;435;p63"/>
          <p:cNvPicPr preferRelativeResize="0">
            <a:picLocks noGrp="1"/>
          </p:cNvPicPr>
          <p:nvPr>
            <p:ph type="body" idx="1"/>
          </p:nvPr>
        </p:nvPicPr>
        <p:blipFill rotWithShape="1">
          <a:blip r:embed="rId3">
            <a:alphaModFix/>
          </a:blip>
          <a:srcRect/>
          <a:stretch/>
        </p:blipFill>
        <p:spPr>
          <a:xfrm>
            <a:off x="4233863" y="1696245"/>
            <a:ext cx="3724275" cy="433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Binary Multiplier</a:t>
            </a:r>
            <a:endParaRPr/>
          </a:p>
        </p:txBody>
      </p:sp>
      <p:pic>
        <p:nvPicPr>
          <p:cNvPr id="442" name="Google Shape;442;p64"/>
          <p:cNvPicPr preferRelativeResize="0">
            <a:picLocks noGrp="1"/>
          </p:cNvPicPr>
          <p:nvPr>
            <p:ph type="body" idx="1"/>
          </p:nvPr>
        </p:nvPicPr>
        <p:blipFill rotWithShape="1">
          <a:blip r:embed="rId3">
            <a:alphaModFix/>
          </a:blip>
          <a:srcRect/>
          <a:stretch/>
        </p:blipFill>
        <p:spPr>
          <a:xfrm>
            <a:off x="1981200" y="2053580"/>
            <a:ext cx="8229600" cy="36192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B78F-01A6-EA22-1FE3-03F0D5FD2F1D}"/>
              </a:ext>
            </a:extLst>
          </p:cNvPr>
          <p:cNvSpPr>
            <a:spLocks noGrp="1"/>
          </p:cNvSpPr>
          <p:nvPr>
            <p:ph type="title"/>
          </p:nvPr>
        </p:nvSpPr>
        <p:spPr>
          <a:xfrm>
            <a:off x="838200" y="66748"/>
            <a:ext cx="10515600" cy="1325563"/>
          </a:xfrm>
        </p:spPr>
        <p:txBody>
          <a:bodyPr/>
          <a:lstStyle/>
          <a:p>
            <a:pPr algn="ctr"/>
            <a:r>
              <a:rPr lang="en-US" dirty="0"/>
              <a:t>Venn diagram proof (First theorem)</a:t>
            </a:r>
            <a:endParaRPr lang="en-IN" dirty="0"/>
          </a:p>
        </p:txBody>
      </p:sp>
      <p:sp>
        <p:nvSpPr>
          <p:cNvPr id="3" name="Text Placeholder 2">
            <a:extLst>
              <a:ext uri="{FF2B5EF4-FFF2-40B4-BE49-F238E27FC236}">
                <a16:creationId xmlns:a16="http://schemas.microsoft.com/office/drawing/2014/main" id="{548FFEEA-17B0-04C6-03A8-6DDDBBBA4549}"/>
              </a:ext>
            </a:extLst>
          </p:cNvPr>
          <p:cNvSpPr>
            <a:spLocks noGrp="1"/>
          </p:cNvSpPr>
          <p:nvPr>
            <p:ph type="body" idx="1"/>
          </p:nvPr>
        </p:nvSpPr>
        <p:spPr/>
        <p:txBody>
          <a:bodyPr/>
          <a:lstStyle/>
          <a:p>
            <a:pPr marL="114300" indent="0">
              <a:buNone/>
            </a:pPr>
            <a:r>
              <a:rPr lang="en-US" dirty="0"/>
              <a:t>(AUB)</a:t>
            </a:r>
            <a:r>
              <a:rPr lang="en-US" baseline="30000" dirty="0"/>
              <a:t>’</a:t>
            </a:r>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r>
              <a:rPr lang="en-US" dirty="0"/>
              <a:t>A</a:t>
            </a:r>
            <a:r>
              <a:rPr lang="en-US" baseline="30000" dirty="0"/>
              <a:t>’</a:t>
            </a:r>
            <a:r>
              <a:rPr lang="en-US" dirty="0"/>
              <a:t> + B</a:t>
            </a:r>
            <a:r>
              <a:rPr lang="en-US" baseline="30000" dirty="0"/>
              <a:t>’</a:t>
            </a:r>
            <a:endParaRPr lang="en-IN" dirty="0"/>
          </a:p>
          <a:p>
            <a:pPr marL="114300" indent="0">
              <a:buNone/>
            </a:pPr>
            <a:endParaRPr lang="en-IN" dirty="0"/>
          </a:p>
          <a:p>
            <a:pPr marL="114300" indent="0">
              <a:buNone/>
            </a:pPr>
            <a:endParaRPr lang="en-IN" dirty="0"/>
          </a:p>
        </p:txBody>
      </p:sp>
      <p:pic>
        <p:nvPicPr>
          <p:cNvPr id="1026" name="Picture 2" descr="Venn Diagram for (A ∪ B)'">
            <a:extLst>
              <a:ext uri="{FF2B5EF4-FFF2-40B4-BE49-F238E27FC236}">
                <a16:creationId xmlns:a16="http://schemas.microsoft.com/office/drawing/2014/main" id="{B753D644-D29B-CCF6-364F-D0B873FC8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304" y="1442098"/>
            <a:ext cx="6937569" cy="2018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nn Diagram for A' ∩ B'">
            <a:extLst>
              <a:ext uri="{FF2B5EF4-FFF2-40B4-BE49-F238E27FC236}">
                <a16:creationId xmlns:a16="http://schemas.microsoft.com/office/drawing/2014/main" id="{5F48E97D-C94D-F889-C1B5-92ACE15B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127" y="3382652"/>
            <a:ext cx="5724824" cy="347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838200" y="365125"/>
            <a:ext cx="10515600" cy="8316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Theorem1 – Logic diagram</a:t>
            </a:r>
            <a:endParaRPr>
              <a:solidFill>
                <a:srgbClr val="C00000"/>
              </a:solidFill>
            </a:endParaRPr>
          </a:p>
        </p:txBody>
      </p:sp>
      <p:pic>
        <p:nvPicPr>
          <p:cNvPr id="190" name="Google Shape;190;p28" descr="De Morgan Theorem 1 Diagram"/>
          <p:cNvPicPr preferRelativeResize="0">
            <a:picLocks noGrp="1"/>
          </p:cNvPicPr>
          <p:nvPr>
            <p:ph type="body" idx="1"/>
          </p:nvPr>
        </p:nvPicPr>
        <p:blipFill rotWithShape="1">
          <a:blip r:embed="rId3">
            <a:alphaModFix/>
          </a:blip>
          <a:srcRect/>
          <a:stretch/>
        </p:blipFill>
        <p:spPr>
          <a:xfrm>
            <a:off x="2639616" y="1484783"/>
            <a:ext cx="7481846" cy="52628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000"/>
              <a:buFont typeface="Times New Roman"/>
              <a:buNone/>
            </a:pPr>
            <a:r>
              <a:rPr lang="en-US" sz="2000" b="0" i="0">
                <a:solidFill>
                  <a:srgbClr val="000000"/>
                </a:solidFill>
                <a:latin typeface="Times New Roman"/>
                <a:ea typeface="Times New Roman"/>
                <a:cs typeface="Times New Roman"/>
                <a:sym typeface="Times New Roman"/>
              </a:rPr>
              <a:t>                      Table showing verification of the De Morgan's first theorem </a:t>
            </a:r>
            <a:endParaRPr/>
          </a:p>
        </p:txBody>
      </p:sp>
      <p:pic>
        <p:nvPicPr>
          <p:cNvPr id="196" name="Google Shape;196;p29" descr="De Morgan Theorem 1 Verification Table"/>
          <p:cNvPicPr preferRelativeResize="0">
            <a:picLocks noGrp="1"/>
          </p:cNvPicPr>
          <p:nvPr>
            <p:ph type="body" idx="1"/>
          </p:nvPr>
        </p:nvPicPr>
        <p:blipFill rotWithShape="1">
          <a:blip r:embed="rId3">
            <a:alphaModFix/>
          </a:blip>
          <a:srcRect/>
          <a:stretch/>
        </p:blipFill>
        <p:spPr>
          <a:xfrm>
            <a:off x="1889568" y="1380805"/>
            <a:ext cx="8032197" cy="51120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838200" y="365125"/>
            <a:ext cx="10515600" cy="7596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 2</a:t>
            </a:r>
            <a:endParaRPr>
              <a:solidFill>
                <a:srgbClr val="C00000"/>
              </a:solidFill>
            </a:endParaRPr>
          </a:p>
        </p:txBody>
      </p:sp>
      <p:pic>
        <p:nvPicPr>
          <p:cNvPr id="202" name="Google Shape;202;p30" descr="De Morgan Theorem 2"/>
          <p:cNvPicPr preferRelativeResize="0">
            <a:picLocks noGrp="1"/>
          </p:cNvPicPr>
          <p:nvPr>
            <p:ph type="body" idx="1"/>
          </p:nvPr>
        </p:nvPicPr>
        <p:blipFill rotWithShape="1">
          <a:blip r:embed="rId3">
            <a:alphaModFix/>
          </a:blip>
          <a:srcRect/>
          <a:stretch/>
        </p:blipFill>
        <p:spPr>
          <a:xfrm>
            <a:off x="1775521" y="1340768"/>
            <a:ext cx="2922603" cy="1497025"/>
          </a:xfrm>
          <a:prstGeom prst="rect">
            <a:avLst/>
          </a:prstGeom>
          <a:noFill/>
          <a:ln>
            <a:noFill/>
          </a:ln>
        </p:spPr>
      </p:pic>
      <p:sp>
        <p:nvSpPr>
          <p:cNvPr id="203" name="Google Shape;203;p30"/>
          <p:cNvSpPr txBox="1"/>
          <p:nvPr/>
        </p:nvSpPr>
        <p:spPr>
          <a:xfrm>
            <a:off x="911424" y="2551837"/>
            <a:ext cx="8232576" cy="249295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rgbClr val="000000"/>
              </a:buClr>
              <a:buSzPts val="2400"/>
            </a:pPr>
            <a:r>
              <a:rPr lang="en-US" sz="2400" b="0" i="0" dirty="0">
                <a:solidFill>
                  <a:srgbClr val="000000"/>
                </a:solidFill>
                <a:latin typeface="Times New Roman"/>
                <a:ea typeface="Times New Roman"/>
                <a:cs typeface="Times New Roman"/>
                <a:sym typeface="Times New Roman"/>
              </a:rPr>
              <a:t> </a:t>
            </a:r>
          </a:p>
          <a:p>
            <a:pPr marL="0" marR="0" lvl="0" indent="-152400" algn="just" rtl="0">
              <a:spcBef>
                <a:spcPts val="0"/>
              </a:spcBef>
              <a:spcAft>
                <a:spcPts val="0"/>
              </a:spcAft>
              <a:buClr>
                <a:srgbClr val="000000"/>
              </a:buClr>
              <a:buSzPts val="2400"/>
              <a:buFont typeface="Arial"/>
              <a:buChar char="•"/>
            </a:pPr>
            <a:r>
              <a:rPr lang="en-US" sz="2400" b="0" i="0" dirty="0">
                <a:solidFill>
                  <a:srgbClr val="000000"/>
                </a:solidFill>
                <a:latin typeface="Times New Roman"/>
                <a:ea typeface="Times New Roman"/>
                <a:cs typeface="Times New Roman"/>
                <a:sym typeface="Times New Roman"/>
              </a:rPr>
              <a:t>The LHS of this theorem represents a NOR gate with inputs A and B, whereas the RHS represents an AND gate with inverted inputs.</a:t>
            </a:r>
            <a:endParaRPr dirty="0"/>
          </a:p>
          <a:p>
            <a:pPr marL="0" marR="0" lvl="0" indent="-152400" algn="just" rtl="0">
              <a:spcBef>
                <a:spcPts val="0"/>
              </a:spcBef>
              <a:spcAft>
                <a:spcPts val="0"/>
              </a:spcAft>
              <a:buClr>
                <a:srgbClr val="000000"/>
              </a:buClr>
              <a:buSzPts val="2400"/>
              <a:buFont typeface="Arial"/>
              <a:buChar char="•"/>
            </a:pPr>
            <a:r>
              <a:rPr lang="en-US" sz="2400" b="0" i="0" dirty="0">
                <a:solidFill>
                  <a:srgbClr val="000000"/>
                </a:solidFill>
                <a:latin typeface="Times New Roman"/>
                <a:ea typeface="Times New Roman"/>
                <a:cs typeface="Times New Roman"/>
                <a:sym typeface="Times New Roman"/>
              </a:rPr>
              <a:t> This AND gate is called as </a:t>
            </a:r>
            <a:r>
              <a:rPr lang="en-US" sz="2400" b="1" i="0" dirty="0">
                <a:solidFill>
                  <a:srgbClr val="000000"/>
                </a:solidFill>
                <a:latin typeface="Times New Roman"/>
                <a:ea typeface="Times New Roman"/>
                <a:cs typeface="Times New Roman"/>
                <a:sym typeface="Times New Roman"/>
              </a:rPr>
              <a:t>Bubbled AND</a:t>
            </a:r>
            <a:r>
              <a:rPr lang="en-US" sz="1800" b="0" i="0" dirty="0">
                <a:solidFill>
                  <a:srgbClr val="000000"/>
                </a:solidFill>
                <a:latin typeface="Nunito"/>
                <a:ea typeface="Nunito"/>
                <a:cs typeface="Nunito"/>
                <a:sym typeface="Nunito"/>
              </a:rPr>
              <a:t>.</a:t>
            </a:r>
            <a:endParaRPr dirty="0"/>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838200" y="365125"/>
            <a:ext cx="10515600" cy="9036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 2- Logic diagram</a:t>
            </a:r>
            <a:endParaRPr>
              <a:solidFill>
                <a:srgbClr val="C00000"/>
              </a:solidFill>
            </a:endParaRPr>
          </a:p>
        </p:txBody>
      </p:sp>
      <p:pic>
        <p:nvPicPr>
          <p:cNvPr id="209" name="Google Shape;209;p31" descr="De Morgan Theorem 2 Diagram"/>
          <p:cNvPicPr preferRelativeResize="0">
            <a:picLocks noGrp="1"/>
          </p:cNvPicPr>
          <p:nvPr>
            <p:ph type="body" idx="1"/>
          </p:nvPr>
        </p:nvPicPr>
        <p:blipFill rotWithShape="1">
          <a:blip r:embed="rId3">
            <a:alphaModFix/>
          </a:blip>
          <a:srcRect/>
          <a:stretch/>
        </p:blipFill>
        <p:spPr>
          <a:xfrm>
            <a:off x="2532994" y="1268760"/>
            <a:ext cx="7041930" cy="487979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1249</Words>
  <Application>Microsoft Office PowerPoint</Application>
  <PresentationFormat>Widescreen</PresentationFormat>
  <Paragraphs>128</Paragraphs>
  <Slides>42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Arimo</vt:lpstr>
      <vt:lpstr>Calibri</vt:lpstr>
      <vt:lpstr>Calibri Light</vt:lpstr>
      <vt:lpstr>Cambria</vt:lpstr>
      <vt:lpstr>Nunito</vt:lpstr>
      <vt:lpstr>Palatino Linotype</vt:lpstr>
      <vt:lpstr>Roboto</vt:lpstr>
      <vt:lpstr>Times New Roman</vt:lpstr>
      <vt:lpstr>Office Theme</vt:lpstr>
      <vt:lpstr>Unit III </vt:lpstr>
      <vt:lpstr>Syllabus </vt:lpstr>
      <vt:lpstr>                            De Morgan’s Theorem</vt:lpstr>
      <vt:lpstr>                         Two Theorems</vt:lpstr>
      <vt:lpstr>Venn diagram proof (First theorem)</vt:lpstr>
      <vt:lpstr>                    Theorem1 – Logic diagram</vt:lpstr>
      <vt:lpstr>                      Table showing verification of the De Morgan's first theorem </vt:lpstr>
      <vt:lpstr>                       Theorem 2</vt:lpstr>
      <vt:lpstr>                     Theorem 2- Logic diagram</vt:lpstr>
      <vt:lpstr>    Table showing verification of the De Morgan's second theorem   </vt:lpstr>
      <vt:lpstr>Theorem 2</vt:lpstr>
      <vt:lpstr>                    Applications of De Morgan’s Theorem</vt:lpstr>
      <vt:lpstr>                Arithmetic Logic Unit</vt:lpstr>
      <vt:lpstr>                               Arithmetic Logic Unit</vt:lpstr>
      <vt:lpstr>                                 ALU Symbol</vt:lpstr>
      <vt:lpstr>                                 ADDERS</vt:lpstr>
      <vt:lpstr>                                   Half  Adder</vt:lpstr>
      <vt:lpstr>                Truth Table and Circuit Diagram </vt:lpstr>
      <vt:lpstr>PowerPoint Presentation</vt:lpstr>
      <vt:lpstr>                                   Full Adder</vt:lpstr>
      <vt:lpstr>         Truth Table and Circuit Diagram </vt:lpstr>
      <vt:lpstr>PowerPoint Presentation</vt:lpstr>
      <vt:lpstr>Ripple carry adder (RCA)</vt:lpstr>
      <vt:lpstr>PowerPoint Presentation</vt:lpstr>
      <vt:lpstr>PowerPoint Presentation</vt:lpstr>
      <vt:lpstr>PowerPoint Presentation</vt:lpstr>
      <vt:lpstr>Disadvantages of ripple carry adder</vt:lpstr>
      <vt:lpstr>Carry look ahead adder</vt:lpstr>
      <vt:lpstr>Carry look ahead adder</vt:lpstr>
      <vt:lpstr>Combinational circuit for Carry look ahead adder</vt:lpstr>
      <vt:lpstr>Carry look ahead adder</vt:lpstr>
      <vt:lpstr>PowerPoint Presentation</vt:lpstr>
      <vt:lpstr>PowerPoint Presentation</vt:lpstr>
      <vt:lpstr>Binary Parallel Adder/Subtractor:  </vt:lpstr>
      <vt:lpstr>Binary Parallel Adder/Subtractor:  </vt:lpstr>
      <vt:lpstr>Multiplier</vt:lpstr>
      <vt:lpstr>PowerPoint Presentation</vt:lpstr>
      <vt:lpstr>PowerPoint Presentation</vt:lpstr>
      <vt:lpstr>Binary Multiplier</vt:lpstr>
      <vt:lpstr>Binary Multiplier</vt:lpstr>
      <vt:lpstr>Binary Multiplier</vt:lpstr>
      <vt:lpstr>Binary Multiplier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dc:title>
  <dc:creator>sheeba jani</dc:creator>
  <cp:lastModifiedBy>sheeba jani</cp:lastModifiedBy>
  <cp:revision>28</cp:revision>
  <dcterms:created xsi:type="dcterms:W3CDTF">2023-09-19T10:48:59Z</dcterms:created>
  <dcterms:modified xsi:type="dcterms:W3CDTF">2023-10-08T16:42:07Z</dcterms:modified>
</cp:coreProperties>
</file>