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374" r:id="rId3"/>
    <p:sldId id="269" r:id="rId4"/>
    <p:sldId id="270" r:id="rId5"/>
    <p:sldId id="372" r:id="rId6"/>
    <p:sldId id="271" r:id="rId7"/>
    <p:sldId id="272" r:id="rId8"/>
    <p:sldId id="273" r:id="rId9"/>
    <p:sldId id="274" r:id="rId10"/>
    <p:sldId id="275" r:id="rId11"/>
    <p:sldId id="373" r:id="rId12"/>
    <p:sldId id="276" r:id="rId13"/>
    <p:sldId id="257" r:id="rId14"/>
    <p:sldId id="258" r:id="rId15"/>
    <p:sldId id="259" r:id="rId16"/>
    <p:sldId id="260" r:id="rId17"/>
    <p:sldId id="261" r:id="rId18"/>
    <p:sldId id="262"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7E7869-1396-4AC5-9790-6E6AC441AF4B}" type="datetimeFigureOut">
              <a:rPr lang="en-IN" smtClean="0"/>
              <a:t>21-09-2023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061E5-2597-4ED0-9E8B-F2A98E68C012}" type="slidenum">
              <a:rPr lang="en-IN" smtClean="0"/>
              <a:t>‹#›</a:t>
            </a:fld>
            <a:endParaRPr lang="en-IN"/>
          </a:p>
        </p:txBody>
      </p:sp>
    </p:spTree>
    <p:extLst>
      <p:ext uri="{BB962C8B-B14F-4D97-AF65-F5344CB8AC3E}">
        <p14:creationId xmlns:p14="http://schemas.microsoft.com/office/powerpoint/2010/main" val="117147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F7EA-89C1-B395-A636-DACEBE2B76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ABE22B-EF83-1A4D-1091-D733A4422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6307C-12F4-2C04-4FA3-D12668428BD1}"/>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5" name="Footer Placeholder 4">
            <a:extLst>
              <a:ext uri="{FF2B5EF4-FFF2-40B4-BE49-F238E27FC236}">
                <a16:creationId xmlns:a16="http://schemas.microsoft.com/office/drawing/2014/main" id="{9C0BC431-A325-AF05-F59B-C491C1083B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7DFCAA-C11A-0D82-776E-FB74744CF0C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223150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098AE-F7F8-B790-8A3C-8175D0151DC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95272-148F-50FD-0831-892EFC12C6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4834F1-25F0-5C2D-A313-984244783943}"/>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5" name="Footer Placeholder 4">
            <a:extLst>
              <a:ext uri="{FF2B5EF4-FFF2-40B4-BE49-F238E27FC236}">
                <a16:creationId xmlns:a16="http://schemas.microsoft.com/office/drawing/2014/main" id="{842E189F-76B5-AC7D-EDC3-B319BC4480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015978-AE03-9165-213F-391A3007E70D}"/>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587176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23796F-F755-A40C-7EFB-18AD6A0733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76D11-CBA3-F8C8-E72F-43F33FAC1E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1B44F-3FD6-3256-BA8C-2C6340FB66ED}"/>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5" name="Footer Placeholder 4">
            <a:extLst>
              <a:ext uri="{FF2B5EF4-FFF2-40B4-BE49-F238E27FC236}">
                <a16:creationId xmlns:a16="http://schemas.microsoft.com/office/drawing/2014/main" id="{46801237-3D46-BBC5-43FA-BA322EC61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1594BF-7A25-928F-B24B-41F2CB371291}"/>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04461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5D47-1572-EEC1-0DF6-48C679F83A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F752AB-9A12-8D57-E4F7-194E0B9959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25FE45-B813-20EA-7F9B-8EE14D0D5712}"/>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5" name="Footer Placeholder 4">
            <a:extLst>
              <a:ext uri="{FF2B5EF4-FFF2-40B4-BE49-F238E27FC236}">
                <a16:creationId xmlns:a16="http://schemas.microsoft.com/office/drawing/2014/main" id="{872F421D-01F8-C9C0-E2AA-3592910BDF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637FE-EBA1-D337-CB21-C07B9B7C6C64}"/>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313879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3FD46-8707-1CA1-DCDD-3F7B98926E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B7A790-CC92-A6AD-0CEA-FBC7BCC9C2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B4804-C730-5555-AD5A-B4DE68833E96}"/>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5" name="Footer Placeholder 4">
            <a:extLst>
              <a:ext uri="{FF2B5EF4-FFF2-40B4-BE49-F238E27FC236}">
                <a16:creationId xmlns:a16="http://schemas.microsoft.com/office/drawing/2014/main" id="{4CF4DB7E-A34E-DF61-6793-42FFC34D6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8D616D-3C62-0A85-E4ED-9FF28DE9ADFE}"/>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846007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1B3F-3CA2-0B90-DB94-47F9DB5FFC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63EB5-4A9F-E2E6-F6AB-0A6590482F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BCE56B-D6EB-F7BA-6048-DEA7F5BE9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39417B-69FC-C179-2712-5B07FA653BB5}"/>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6" name="Footer Placeholder 5">
            <a:extLst>
              <a:ext uri="{FF2B5EF4-FFF2-40B4-BE49-F238E27FC236}">
                <a16:creationId xmlns:a16="http://schemas.microsoft.com/office/drawing/2014/main" id="{784F9B8A-0B54-0F9D-94B6-3DD800812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F790C8-A809-1423-4D7D-0266964E6E5A}"/>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3696963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88DF-E2DC-CAC4-1104-4A798BD25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C466AA-37D3-15F4-9CCF-C1C15CF1F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B162FD-BE70-B352-2B02-A5D1DCA3F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16E63B-AF5F-2282-9C11-858E0AF2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5D11BF-A76D-ED70-D11A-E95D20DCD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765C883-307D-4DB7-1535-4498DEF279C9}"/>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8" name="Footer Placeholder 7">
            <a:extLst>
              <a:ext uri="{FF2B5EF4-FFF2-40B4-BE49-F238E27FC236}">
                <a16:creationId xmlns:a16="http://schemas.microsoft.com/office/drawing/2014/main" id="{7C237A52-0F07-FD9B-4A43-D5334A7F21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D86F38-1A77-00E9-74C2-2CFE71F1C7D8}"/>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403751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3A02-4037-BAF1-6CD2-B8CABEF970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AB5996-8D68-EF19-B54A-00CB13B1936E}"/>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4" name="Footer Placeholder 3">
            <a:extLst>
              <a:ext uri="{FF2B5EF4-FFF2-40B4-BE49-F238E27FC236}">
                <a16:creationId xmlns:a16="http://schemas.microsoft.com/office/drawing/2014/main" id="{D5B5272F-1299-9A15-1FA8-3978AFB3AE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06F0C8-BE24-AD59-C9AF-F4530B61C19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419081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A02034-449B-1703-C897-12B39D333299}"/>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3" name="Footer Placeholder 2">
            <a:extLst>
              <a:ext uri="{FF2B5EF4-FFF2-40B4-BE49-F238E27FC236}">
                <a16:creationId xmlns:a16="http://schemas.microsoft.com/office/drawing/2014/main" id="{56370EC4-7F99-0CC8-6FDD-C92C526F82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F51167-19BA-B847-3FF4-185DB995265D}"/>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185538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4FCD-379C-68C8-4E7D-554018D25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D956B7-D3A0-01E9-1146-9B9E03C8F3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5D2E04-E8F1-6EFF-79D7-1DB2EA793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668B32-6F67-8020-1DDA-9B512CB28944}"/>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6" name="Footer Placeholder 5">
            <a:extLst>
              <a:ext uri="{FF2B5EF4-FFF2-40B4-BE49-F238E27FC236}">
                <a16:creationId xmlns:a16="http://schemas.microsoft.com/office/drawing/2014/main" id="{F269470E-E11F-E19A-1434-196C27AC8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410A56-DA23-4E6D-4155-3E5B77C4546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2987381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8A7F5-2C5A-660E-ED53-8E37448A2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70E754-B6FF-36DD-8D3F-2DE1A7A3F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17B1323-A1B1-95A7-6165-7C14AA214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F65749-ACD7-7692-E2D0-CA3D88C0DD7D}"/>
              </a:ext>
            </a:extLst>
          </p:cNvPr>
          <p:cNvSpPr>
            <a:spLocks noGrp="1"/>
          </p:cNvSpPr>
          <p:nvPr>
            <p:ph type="dt" sz="half" idx="10"/>
          </p:nvPr>
        </p:nvSpPr>
        <p:spPr/>
        <p:txBody>
          <a:bodyPr/>
          <a:lstStyle/>
          <a:p>
            <a:fld id="{8827E939-6737-46F1-9382-7CA8BD3B7CE1}" type="datetimeFigureOut">
              <a:rPr lang="en-IN" smtClean="0"/>
              <a:t>21-09-2023</a:t>
            </a:fld>
            <a:endParaRPr lang="en-IN"/>
          </a:p>
        </p:txBody>
      </p:sp>
      <p:sp>
        <p:nvSpPr>
          <p:cNvPr id="6" name="Footer Placeholder 5">
            <a:extLst>
              <a:ext uri="{FF2B5EF4-FFF2-40B4-BE49-F238E27FC236}">
                <a16:creationId xmlns:a16="http://schemas.microsoft.com/office/drawing/2014/main" id="{E04E7103-E7C8-9D25-BEBA-4C43D66C0D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7FA47F-0C97-28B9-B00E-5A1462B77550}"/>
              </a:ext>
            </a:extLst>
          </p:cNvPr>
          <p:cNvSpPr>
            <a:spLocks noGrp="1"/>
          </p:cNvSpPr>
          <p:nvPr>
            <p:ph type="sldNum" sz="quarter" idx="12"/>
          </p:nvPr>
        </p:nvSpPr>
        <p:spPr/>
        <p:txBody>
          <a:bodyPr/>
          <a:lstStyle/>
          <a:p>
            <a:fld id="{5BCC1CD4-477D-4E45-ADEB-63CB08139DB0}" type="slidenum">
              <a:rPr lang="en-IN" smtClean="0"/>
              <a:t>‹#›</a:t>
            </a:fld>
            <a:endParaRPr lang="en-IN"/>
          </a:p>
        </p:txBody>
      </p:sp>
    </p:spTree>
    <p:extLst>
      <p:ext uri="{BB962C8B-B14F-4D97-AF65-F5344CB8AC3E}">
        <p14:creationId xmlns:p14="http://schemas.microsoft.com/office/powerpoint/2010/main" val="277136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475E73-C532-BBCB-2F06-94C94AC05C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38590-2614-0ACB-FBC6-46484EB8FB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75539A-461D-1E3E-09EF-9D51F58939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7E939-6737-46F1-9382-7CA8BD3B7CE1}" type="datetimeFigureOut">
              <a:rPr lang="en-IN" smtClean="0"/>
              <a:t>21-09-2023</a:t>
            </a:fld>
            <a:endParaRPr lang="en-IN"/>
          </a:p>
        </p:txBody>
      </p:sp>
      <p:sp>
        <p:nvSpPr>
          <p:cNvPr id="5" name="Footer Placeholder 4">
            <a:extLst>
              <a:ext uri="{FF2B5EF4-FFF2-40B4-BE49-F238E27FC236}">
                <a16:creationId xmlns:a16="http://schemas.microsoft.com/office/drawing/2014/main" id="{B91726EB-C5DA-31E4-5B1A-249854081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5522C6-5C94-035E-052B-FA7E11CE4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C1CD4-477D-4E45-ADEB-63CB08139DB0}" type="slidenum">
              <a:rPr lang="en-IN" smtClean="0"/>
              <a:t>‹#›</a:t>
            </a:fld>
            <a:endParaRPr lang="en-IN"/>
          </a:p>
        </p:txBody>
      </p:sp>
    </p:spTree>
    <p:extLst>
      <p:ext uri="{BB962C8B-B14F-4D97-AF65-F5344CB8AC3E}">
        <p14:creationId xmlns:p14="http://schemas.microsoft.com/office/powerpoint/2010/main" val="1554239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watelectronics.com/major-electrical-electronic-componen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BBB6-4392-322C-BA34-9156C0B4D543}"/>
              </a:ext>
            </a:extLst>
          </p:cNvPr>
          <p:cNvSpPr>
            <a:spLocks noGrp="1"/>
          </p:cNvSpPr>
          <p:nvPr>
            <p:ph type="ctrTitle"/>
          </p:nvPr>
        </p:nvSpPr>
        <p:spPr/>
        <p:txBody>
          <a:bodyPr/>
          <a:lstStyle/>
          <a:p>
            <a:r>
              <a:rPr lang="en-US" dirty="0"/>
              <a:t>Unit III </a:t>
            </a:r>
            <a:endParaRPr lang="en-IN" dirty="0"/>
          </a:p>
        </p:txBody>
      </p:sp>
      <p:sp>
        <p:nvSpPr>
          <p:cNvPr id="3" name="Subtitle 2">
            <a:extLst>
              <a:ext uri="{FF2B5EF4-FFF2-40B4-BE49-F238E27FC236}">
                <a16:creationId xmlns:a16="http://schemas.microsoft.com/office/drawing/2014/main" id="{E0F3BFA7-F27C-6F24-C946-076391CCB20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97894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0000"/>
              </a:buClr>
              <a:buSzPct val="100000"/>
              <a:buFont typeface="Times New Roman"/>
              <a:buNone/>
            </a:pPr>
            <a:br>
              <a:rPr lang="en-US" sz="2800" b="0" i="0">
                <a:solidFill>
                  <a:srgbClr val="000000"/>
                </a:solidFill>
                <a:latin typeface="Times New Roman"/>
                <a:ea typeface="Times New Roman"/>
                <a:cs typeface="Times New Roman"/>
                <a:sym typeface="Times New Roman"/>
              </a:rPr>
            </a:br>
            <a:br>
              <a:rPr lang="en-US" sz="2800" b="0" i="0">
                <a:solidFill>
                  <a:srgbClr val="000000"/>
                </a:solidFill>
                <a:latin typeface="Times New Roman"/>
                <a:ea typeface="Times New Roman"/>
                <a:cs typeface="Times New Roman"/>
                <a:sym typeface="Times New Roman"/>
              </a:rPr>
            </a:br>
            <a:br>
              <a:rPr lang="en-US" sz="2800" b="0" i="0">
                <a:solidFill>
                  <a:srgbClr val="000000"/>
                </a:solidFill>
                <a:latin typeface="Times New Roman"/>
                <a:ea typeface="Times New Roman"/>
                <a:cs typeface="Times New Roman"/>
                <a:sym typeface="Times New Roman"/>
              </a:rPr>
            </a:br>
            <a:br>
              <a:rPr lang="en-US" sz="2800" b="0" i="0">
                <a:solidFill>
                  <a:srgbClr val="000000"/>
                </a:solidFill>
                <a:latin typeface="Times New Roman"/>
                <a:ea typeface="Times New Roman"/>
                <a:cs typeface="Times New Roman"/>
                <a:sym typeface="Times New Roman"/>
              </a:rPr>
            </a:br>
            <a:r>
              <a:rPr lang="en-US" sz="2800" b="0" i="0">
                <a:solidFill>
                  <a:srgbClr val="000000"/>
                </a:solidFill>
                <a:latin typeface="Times New Roman"/>
                <a:ea typeface="Times New Roman"/>
                <a:cs typeface="Times New Roman"/>
                <a:sym typeface="Times New Roman"/>
              </a:rPr>
              <a:t>Table showing verification of the De Morgan's second theorem </a:t>
            </a:r>
            <a:br>
              <a:rPr lang="en-US" sz="2800" b="0" i="0">
                <a:solidFill>
                  <a:srgbClr val="000000"/>
                </a:solidFill>
                <a:latin typeface="Times New Roman"/>
                <a:ea typeface="Times New Roman"/>
                <a:cs typeface="Times New Roman"/>
                <a:sym typeface="Times New Roman"/>
              </a:rPr>
            </a:br>
            <a:br>
              <a:rPr lang="en-US" sz="2800">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pic>
        <p:nvPicPr>
          <p:cNvPr id="215" name="Google Shape;215;p32" descr="De Morgan Theorem 2 Verification Table"/>
          <p:cNvPicPr preferRelativeResize="0">
            <a:picLocks noGrp="1"/>
          </p:cNvPicPr>
          <p:nvPr>
            <p:ph type="body" idx="1"/>
          </p:nvPr>
        </p:nvPicPr>
        <p:blipFill rotWithShape="1">
          <a:blip r:embed="rId3">
            <a:alphaModFix/>
          </a:blip>
          <a:srcRect/>
          <a:stretch/>
        </p:blipFill>
        <p:spPr>
          <a:xfrm>
            <a:off x="2207567" y="2204864"/>
            <a:ext cx="6589591" cy="43641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7471-29D2-1EC5-B1DD-187F67390D97}"/>
              </a:ext>
            </a:extLst>
          </p:cNvPr>
          <p:cNvSpPr>
            <a:spLocks noGrp="1"/>
          </p:cNvSpPr>
          <p:nvPr>
            <p:ph type="title"/>
          </p:nvPr>
        </p:nvSpPr>
        <p:spPr/>
        <p:txBody>
          <a:bodyPr/>
          <a:lstStyle/>
          <a:p>
            <a:r>
              <a:rPr lang="en-US" dirty="0"/>
              <a:t>Theorem 2</a:t>
            </a:r>
            <a:endParaRPr lang="en-IN" dirty="0"/>
          </a:p>
        </p:txBody>
      </p:sp>
      <p:sp>
        <p:nvSpPr>
          <p:cNvPr id="3" name="Content Placeholder 2">
            <a:extLst>
              <a:ext uri="{FF2B5EF4-FFF2-40B4-BE49-F238E27FC236}">
                <a16:creationId xmlns:a16="http://schemas.microsoft.com/office/drawing/2014/main" id="{6DB94140-B28B-8570-4E22-3D83936D3CDB}"/>
              </a:ext>
            </a:extLst>
          </p:cNvPr>
          <p:cNvSpPr>
            <a:spLocks noGrp="1"/>
          </p:cNvSpPr>
          <p:nvPr>
            <p:ph idx="1"/>
          </p:nvPr>
        </p:nvSpPr>
        <p:spPr/>
        <p:txBody>
          <a:bodyPr/>
          <a:lstStyle/>
          <a:p>
            <a:endParaRPr lang="en-IN" dirty="0"/>
          </a:p>
        </p:txBody>
      </p:sp>
      <p:pic>
        <p:nvPicPr>
          <p:cNvPr id="1026" name="Picture 2" descr="Venn Diagram for (A ∩ B)'">
            <a:extLst>
              <a:ext uri="{FF2B5EF4-FFF2-40B4-BE49-F238E27FC236}">
                <a16:creationId xmlns:a16="http://schemas.microsoft.com/office/drawing/2014/main" id="{1FF398F6-93D2-C124-1FAA-C79457430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9" y="1946056"/>
            <a:ext cx="5959858" cy="20899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nn diagram for A' ∪ B'">
            <a:extLst>
              <a:ext uri="{FF2B5EF4-FFF2-40B4-BE49-F238E27FC236}">
                <a16:creationId xmlns:a16="http://schemas.microsoft.com/office/drawing/2014/main" id="{C9091E77-AC51-71E9-5EB5-561D09C19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0446" y="3588362"/>
            <a:ext cx="4784506" cy="290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174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dirty="0"/>
              <a:t>                    Applications of De Morgan’s Theorem</a:t>
            </a:r>
            <a:endParaRPr sz="4000" b="1" dirty="0"/>
          </a:p>
        </p:txBody>
      </p:sp>
      <p:sp>
        <p:nvSpPr>
          <p:cNvPr id="221" name="Google Shape;221;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In the domain of engineering, using De Morgan’s laws, Boolean expressions can be built easily only through one gate which is usually NAND or NOR gates. This results in hardware design at a cheaper cost.</a:t>
            </a:r>
            <a:endParaRPr dirty="0"/>
          </a:p>
          <a:p>
            <a:pPr marL="228600" lvl="0" indent="-228600" algn="l" rtl="0">
              <a:lnSpc>
                <a:spcPct val="90000"/>
              </a:lnSpc>
              <a:spcBef>
                <a:spcPts val="100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Used in the verification of SAS code.</a:t>
            </a:r>
            <a:endParaRPr dirty="0"/>
          </a:p>
          <a:p>
            <a:pPr marL="228600" lvl="0" indent="-228600" algn="l" rtl="0">
              <a:lnSpc>
                <a:spcPct val="90000"/>
              </a:lnSpc>
              <a:spcBef>
                <a:spcPts val="100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Implemented in computer and  elec</a:t>
            </a:r>
            <a:r>
              <a:rPr lang="en-US" sz="2400" b="0" i="0" u="sng" dirty="0">
                <a:solidFill>
                  <a:schemeClr val="hlink"/>
                </a:solidFill>
                <a:latin typeface="Times New Roman"/>
                <a:ea typeface="Times New Roman"/>
                <a:cs typeface="Times New Roman"/>
                <a:sym typeface="Times New Roman"/>
                <a:hlinkClick r:id="rId3"/>
              </a:rPr>
              <a:t>t</a:t>
            </a:r>
            <a:r>
              <a:rPr lang="en-US" sz="2400" b="0" i="0" dirty="0">
                <a:solidFill>
                  <a:srgbClr val="222222"/>
                </a:solidFill>
                <a:latin typeface="Times New Roman"/>
                <a:ea typeface="Times New Roman"/>
                <a:cs typeface="Times New Roman"/>
                <a:sym typeface="Times New Roman"/>
              </a:rPr>
              <a:t>rical engineering domain.</a:t>
            </a:r>
            <a:endParaRPr sz="2400" b="0" i="0" dirty="0">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rgbClr val="222222"/>
              </a:buClr>
              <a:buSzPts val="2400"/>
              <a:buFont typeface="Arial"/>
              <a:buChar char="•"/>
            </a:pPr>
            <a:r>
              <a:rPr lang="en-US" sz="2400" b="0" i="0" dirty="0">
                <a:solidFill>
                  <a:srgbClr val="222222"/>
                </a:solidFill>
                <a:latin typeface="Times New Roman"/>
                <a:ea typeface="Times New Roman"/>
                <a:cs typeface="Times New Roman"/>
                <a:sym typeface="Times New Roman"/>
              </a:rPr>
              <a:t>De Morgan’s laws are also employed in Java programming</a:t>
            </a:r>
            <a:r>
              <a:rPr lang="en-US" b="0" i="0" dirty="0">
                <a:solidFill>
                  <a:srgbClr val="222222"/>
                </a:solidFill>
                <a:latin typeface="Roboto"/>
                <a:ea typeface="Roboto"/>
                <a:cs typeface="Roboto"/>
                <a:sym typeface="Roboto"/>
              </a:rPr>
              <a:t>.</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a:solidFill>
                  <a:schemeClr val="dk1"/>
                </a:solidFill>
                <a:latin typeface="Palatino Linotype"/>
                <a:ea typeface="Palatino Linotype"/>
                <a:cs typeface="Palatino Linotype"/>
                <a:sym typeface="Palatino Linotype"/>
              </a:rPr>
              <a:t>                </a:t>
            </a:r>
            <a:r>
              <a:rPr lang="en-US" sz="4000" b="0" i="0" u="none" strike="noStrike" cap="none">
                <a:solidFill>
                  <a:srgbClr val="C00000"/>
                </a:solidFill>
                <a:latin typeface="Palatino Linotype"/>
                <a:ea typeface="Palatino Linotype"/>
                <a:cs typeface="Palatino Linotype"/>
                <a:sym typeface="Palatino Linotype"/>
              </a:rPr>
              <a:t>Arithmetic Logic Unit</a:t>
            </a:r>
            <a:endParaRPr/>
          </a:p>
        </p:txBody>
      </p:sp>
      <p:sp>
        <p:nvSpPr>
          <p:cNvPr id="96" name="Google Shape;96;p14"/>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ALU is the heart of any Central Processing Unit.</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A simple ALU is constructed with Combinational circuits.</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It is a digital circuit to do  arithmetic operations  like  addition, subtraction, multiplication and division.</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Logical operations such as OR, AND, NOR  etc.</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Data movement operations such as LOAD  and STORE.</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Complex ALUs are designed for executing Floating point, decimal operations and other complex numerical operations. These are called as Co-processor and work in tandem with the main processor.</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The design specifications of ALU are derived from the Instruction set Architecture.</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The ALU must have the capabilities to execute the instructions of ISA.</a:t>
            </a:r>
            <a:endParaRPr dirty="0"/>
          </a:p>
          <a:p>
            <a:pPr marL="685800" marR="0" lvl="1" indent="-228600" algn="just" rtl="0">
              <a:lnSpc>
                <a:spcPct val="10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Palatino Linotype"/>
                <a:ea typeface="Palatino Linotype"/>
                <a:cs typeface="Palatino Linotype"/>
                <a:sym typeface="Palatino Linotype"/>
              </a:rPr>
              <a:t>Modern CPUs have multiple ALU to improve the efficiency.</a:t>
            </a:r>
            <a:endParaRPr dirty="0"/>
          </a:p>
          <a:p>
            <a:pPr marL="457200" marR="0" lvl="1" indent="0" algn="just" rtl="0">
              <a:lnSpc>
                <a:spcPct val="100000"/>
              </a:lnSpc>
              <a:spcBef>
                <a:spcPts val="500"/>
              </a:spcBef>
              <a:spcAft>
                <a:spcPts val="0"/>
              </a:spcAft>
              <a:buClr>
                <a:schemeClr val="dk1"/>
              </a:buClr>
              <a:buSzPts val="2000"/>
              <a:buFont typeface="Arial"/>
              <a:buNone/>
            </a:pPr>
            <a:r>
              <a:rPr lang="en-US" sz="2000" b="0" i="0" u="none" strike="noStrike" cap="none" dirty="0">
                <a:solidFill>
                  <a:schemeClr val="dk1"/>
                </a:solidFill>
                <a:latin typeface="Palatino Linotype"/>
                <a:ea typeface="Palatino Linotype"/>
                <a:cs typeface="Palatino Linotype"/>
                <a:sym typeface="Palatino Linotype"/>
              </a:rPr>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838200" y="365125"/>
            <a:ext cx="10515600" cy="61560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00000"/>
              </a:buClr>
              <a:buSzPct val="100000"/>
              <a:buFont typeface="Calibri"/>
              <a:buNone/>
            </a:pPr>
            <a:r>
              <a:rPr lang="en-US">
                <a:solidFill>
                  <a:srgbClr val="C00000"/>
                </a:solidFill>
              </a:rPr>
              <a:t>                               Arithmetic Logic Unit</a:t>
            </a:r>
            <a:endParaRPr>
              <a:solidFill>
                <a:srgbClr val="C00000"/>
              </a:solidFill>
            </a:endParaRPr>
          </a:p>
        </p:txBody>
      </p:sp>
      <p:sp>
        <p:nvSpPr>
          <p:cNvPr id="102" name="Google Shape;102;p15"/>
          <p:cNvSpPr txBox="1">
            <a:spLocks noGrp="1"/>
          </p:cNvSpPr>
          <p:nvPr>
            <p:ph type="body" idx="1"/>
          </p:nvPr>
        </p:nvSpPr>
        <p:spPr>
          <a:xfrm>
            <a:off x="838200" y="1628800"/>
            <a:ext cx="10515600" cy="482453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ALU includes the following Configurations :</a:t>
            </a:r>
            <a:endParaRPr/>
          </a:p>
          <a:p>
            <a:pPr marL="0" lvl="0" indent="0" algn="l" rtl="0">
              <a:lnSpc>
                <a:spcPct val="90000"/>
              </a:lnSpc>
              <a:spcBef>
                <a:spcPts val="1000"/>
              </a:spcBef>
              <a:spcAft>
                <a:spcPts val="0"/>
              </a:spcAft>
              <a:buClr>
                <a:schemeClr val="dk1"/>
              </a:buClr>
              <a:buSzPts val="2800"/>
              <a:buNone/>
            </a:pPr>
            <a:r>
              <a:rPr lang="en-US"/>
              <a:t>            -  Instruction Set Architecture</a:t>
            </a:r>
            <a:endParaRPr/>
          </a:p>
          <a:p>
            <a:pPr marL="0" lvl="0" indent="0" algn="l" rtl="0">
              <a:lnSpc>
                <a:spcPct val="90000"/>
              </a:lnSpc>
              <a:spcBef>
                <a:spcPts val="1000"/>
              </a:spcBef>
              <a:spcAft>
                <a:spcPts val="0"/>
              </a:spcAft>
              <a:buClr>
                <a:schemeClr val="dk1"/>
              </a:buClr>
              <a:buSzPts val="2800"/>
              <a:buNone/>
            </a:pPr>
            <a:r>
              <a:rPr lang="en-US"/>
              <a:t>            -  Accumulator</a:t>
            </a:r>
            <a:endParaRPr/>
          </a:p>
          <a:p>
            <a:pPr marL="0" lvl="0" indent="0" algn="l" rtl="0">
              <a:lnSpc>
                <a:spcPct val="90000"/>
              </a:lnSpc>
              <a:spcBef>
                <a:spcPts val="1000"/>
              </a:spcBef>
              <a:spcAft>
                <a:spcPts val="0"/>
              </a:spcAft>
              <a:buClr>
                <a:schemeClr val="dk1"/>
              </a:buClr>
              <a:buSzPts val="2800"/>
              <a:buNone/>
            </a:pPr>
            <a:r>
              <a:rPr lang="en-US"/>
              <a:t>            -  Stack</a:t>
            </a:r>
            <a:endParaRPr/>
          </a:p>
          <a:p>
            <a:pPr marL="0" lvl="0" indent="0" algn="l" rtl="0">
              <a:lnSpc>
                <a:spcPct val="90000"/>
              </a:lnSpc>
              <a:spcBef>
                <a:spcPts val="1000"/>
              </a:spcBef>
              <a:spcAft>
                <a:spcPts val="0"/>
              </a:spcAft>
              <a:buClr>
                <a:schemeClr val="dk1"/>
              </a:buClr>
              <a:buSzPts val="2800"/>
              <a:buNone/>
            </a:pPr>
            <a:r>
              <a:rPr lang="en-US"/>
              <a:t>            -  Register – Register architecture</a:t>
            </a:r>
            <a:endParaRPr/>
          </a:p>
          <a:p>
            <a:pPr marL="0" lvl="0" indent="0" algn="l" rtl="0">
              <a:lnSpc>
                <a:spcPct val="90000"/>
              </a:lnSpc>
              <a:spcBef>
                <a:spcPts val="1000"/>
              </a:spcBef>
              <a:spcAft>
                <a:spcPts val="0"/>
              </a:spcAft>
              <a:buClr>
                <a:schemeClr val="dk1"/>
              </a:buClr>
              <a:buSzPts val="2800"/>
              <a:buNone/>
            </a:pPr>
            <a:r>
              <a:rPr lang="en-US"/>
              <a:t>            -  Register – Stack architecture</a:t>
            </a:r>
            <a:endParaRPr/>
          </a:p>
          <a:p>
            <a:pPr marL="0" lvl="0" indent="0" algn="l" rtl="0">
              <a:lnSpc>
                <a:spcPct val="90000"/>
              </a:lnSpc>
              <a:spcBef>
                <a:spcPts val="1000"/>
              </a:spcBef>
              <a:spcAft>
                <a:spcPts val="0"/>
              </a:spcAft>
              <a:buClr>
                <a:schemeClr val="dk1"/>
              </a:buClr>
              <a:buSzPts val="2800"/>
              <a:buNone/>
            </a:pPr>
            <a:r>
              <a:rPr lang="en-US"/>
              <a:t>            -  Register – memory architecture</a:t>
            </a:r>
            <a:endParaRPr/>
          </a:p>
          <a:p>
            <a:pPr marL="228600" lvl="0" indent="-228600" algn="l" rtl="0">
              <a:lnSpc>
                <a:spcPct val="90000"/>
              </a:lnSpc>
              <a:spcBef>
                <a:spcPts val="1000"/>
              </a:spcBef>
              <a:spcAft>
                <a:spcPts val="0"/>
              </a:spcAft>
              <a:buClr>
                <a:schemeClr val="dk1"/>
              </a:buClr>
              <a:buSzPts val="2800"/>
              <a:buChar char="•"/>
            </a:pPr>
            <a:r>
              <a:rPr lang="en-US"/>
              <a:t> The size of input quantities of ALU is referred as word length of a computer</a:t>
            </a:r>
            <a:endParaRPr/>
          </a:p>
          <a:p>
            <a:pPr marL="0" lvl="0" indent="0" algn="l" rtl="0">
              <a:lnSpc>
                <a:spcPct val="90000"/>
              </a:lnSpc>
              <a:spcBef>
                <a:spcPts val="1000"/>
              </a:spcBef>
              <a:spcAft>
                <a:spcPts val="0"/>
              </a:spcAft>
              <a:buClr>
                <a:schemeClr val="dk1"/>
              </a:buClr>
              <a:buSzPts val="2800"/>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                                 ALU Symbol</a:t>
            </a:r>
            <a:endParaRPr>
              <a:solidFill>
                <a:srgbClr val="C00000"/>
              </a:solidFill>
            </a:endParaRPr>
          </a:p>
        </p:txBody>
      </p:sp>
      <p:pic>
        <p:nvPicPr>
          <p:cNvPr id="108" name="Google Shape;108;p16" descr="ALU Symbol"/>
          <p:cNvPicPr preferRelativeResize="0">
            <a:picLocks noGrp="1"/>
          </p:cNvPicPr>
          <p:nvPr>
            <p:ph type="body" idx="1"/>
          </p:nvPr>
        </p:nvPicPr>
        <p:blipFill rotWithShape="1">
          <a:blip r:embed="rId3">
            <a:alphaModFix/>
          </a:blip>
          <a:srcRect/>
          <a:stretch/>
        </p:blipFill>
        <p:spPr>
          <a:xfrm>
            <a:off x="3648381" y="2220341"/>
            <a:ext cx="4895238" cy="3561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838200" y="1"/>
            <a:ext cx="10515600" cy="12687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                                 ADDERS</a:t>
            </a:r>
            <a:endParaRPr>
              <a:solidFill>
                <a:srgbClr val="C00000"/>
              </a:solidFill>
            </a:endParaRPr>
          </a:p>
        </p:txBody>
      </p:sp>
      <p:sp>
        <p:nvSpPr>
          <p:cNvPr id="114" name="Google Shape;114;p17"/>
          <p:cNvSpPr txBox="1">
            <a:spLocks noGrp="1"/>
          </p:cNvSpPr>
          <p:nvPr>
            <p:ph type="body" idx="1"/>
          </p:nvPr>
        </p:nvSpPr>
        <p:spPr>
          <a:xfrm>
            <a:off x="838200" y="1052736"/>
            <a:ext cx="10515600" cy="55446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The basic building blocks of an ALU in digital computers are Adders.</a:t>
            </a:r>
            <a:endParaRPr dirty="0"/>
          </a:p>
          <a:p>
            <a:pPr marL="228600" lvl="0" indent="-228600" algn="l" rtl="0">
              <a:lnSpc>
                <a:spcPct val="90000"/>
              </a:lnSpc>
              <a:spcBef>
                <a:spcPts val="1000"/>
              </a:spcBef>
              <a:spcAft>
                <a:spcPts val="0"/>
              </a:spcAft>
              <a:buClr>
                <a:schemeClr val="dk1"/>
              </a:buClr>
              <a:buSzPts val="2800"/>
              <a:buChar char="•"/>
            </a:pPr>
            <a:r>
              <a:rPr lang="en-US" dirty="0"/>
              <a:t>Types of  Basic Adders are</a:t>
            </a:r>
            <a:endParaRPr dirty="0"/>
          </a:p>
          <a:p>
            <a:pPr marL="0" lvl="0" indent="0" algn="l" rtl="0">
              <a:lnSpc>
                <a:spcPct val="90000"/>
              </a:lnSpc>
              <a:spcBef>
                <a:spcPts val="1000"/>
              </a:spcBef>
              <a:spcAft>
                <a:spcPts val="0"/>
              </a:spcAft>
              <a:buClr>
                <a:schemeClr val="dk1"/>
              </a:buClr>
              <a:buSzPts val="2800"/>
              <a:buNone/>
            </a:pPr>
            <a:r>
              <a:rPr lang="en-US" dirty="0"/>
              <a:t>                  - Half Adder</a:t>
            </a:r>
            <a:endParaRPr dirty="0"/>
          </a:p>
          <a:p>
            <a:pPr marL="0" lvl="0" indent="0" algn="l" rtl="0">
              <a:lnSpc>
                <a:spcPct val="90000"/>
              </a:lnSpc>
              <a:spcBef>
                <a:spcPts val="1000"/>
              </a:spcBef>
              <a:spcAft>
                <a:spcPts val="0"/>
              </a:spcAft>
              <a:buClr>
                <a:schemeClr val="dk1"/>
              </a:buClr>
              <a:buSzPts val="2800"/>
              <a:buNone/>
            </a:pPr>
            <a:r>
              <a:rPr lang="en-US" dirty="0"/>
              <a:t>                  - Full Adder</a:t>
            </a:r>
            <a:endParaRPr dirty="0"/>
          </a:p>
          <a:p>
            <a:pPr marL="228600" lvl="0" indent="-228600" algn="l" rtl="0">
              <a:lnSpc>
                <a:spcPct val="90000"/>
              </a:lnSpc>
              <a:spcBef>
                <a:spcPts val="1000"/>
              </a:spcBef>
              <a:spcAft>
                <a:spcPts val="0"/>
              </a:spcAft>
              <a:buClr>
                <a:schemeClr val="dk1"/>
              </a:buClr>
              <a:buSzPts val="2800"/>
              <a:buChar char="•"/>
            </a:pPr>
            <a:r>
              <a:rPr lang="en-US" dirty="0"/>
              <a:t>Parallel adders are nothing but cascade of full adders. The number of full adders used will depend on the number of bits in the binary digit which require to be added.</a:t>
            </a:r>
            <a:endParaRPr dirty="0"/>
          </a:p>
          <a:p>
            <a:pPr marL="228600" lvl="0" indent="-228600" algn="l" rtl="0">
              <a:lnSpc>
                <a:spcPct val="90000"/>
              </a:lnSpc>
              <a:spcBef>
                <a:spcPts val="1000"/>
              </a:spcBef>
              <a:spcAft>
                <a:spcPts val="0"/>
              </a:spcAft>
              <a:buClr>
                <a:schemeClr val="dk1"/>
              </a:buClr>
              <a:buSzPts val="2800"/>
              <a:buChar char="•"/>
            </a:pPr>
            <a:r>
              <a:rPr lang="en-US" dirty="0"/>
              <a:t>Ripple carry adders are used when the input sequence is large. It is used to add  two n-bit binary numbers.</a:t>
            </a:r>
            <a:endParaRPr dirty="0"/>
          </a:p>
          <a:p>
            <a:pPr marL="228600" lvl="0" indent="-228600" algn="l" rtl="0">
              <a:lnSpc>
                <a:spcPct val="90000"/>
              </a:lnSpc>
              <a:spcBef>
                <a:spcPts val="1000"/>
              </a:spcBef>
              <a:spcAft>
                <a:spcPts val="0"/>
              </a:spcAft>
              <a:buClr>
                <a:schemeClr val="dk1"/>
              </a:buClr>
              <a:buSzPts val="2800"/>
              <a:buChar char="•"/>
            </a:pPr>
            <a:r>
              <a:rPr lang="en-US" dirty="0"/>
              <a:t>Carry look ahead adder is an improved version of Ripple carry adder.</a:t>
            </a:r>
          </a:p>
          <a:p>
            <a:pPr marL="228600" lvl="0" indent="-228600" algn="l" rtl="0">
              <a:lnSpc>
                <a:spcPct val="90000"/>
              </a:lnSpc>
              <a:spcBef>
                <a:spcPts val="1000"/>
              </a:spcBef>
              <a:spcAft>
                <a:spcPts val="0"/>
              </a:spcAft>
              <a:buClr>
                <a:schemeClr val="dk1"/>
              </a:buClr>
              <a:buSzPts val="2800"/>
              <a:buChar char="•"/>
            </a:pPr>
            <a:r>
              <a:rPr lang="en-US" b="0" i="0" dirty="0">
                <a:solidFill>
                  <a:srgbClr val="303030"/>
                </a:solidFill>
                <a:latin typeface="Arimo"/>
                <a:ea typeface="Arimo"/>
                <a:cs typeface="Arimo"/>
                <a:sym typeface="Arimo"/>
              </a:rPr>
              <a:t>It generates the carry-in of each full adder simultaneously without          causing any delay.</a:t>
            </a:r>
            <a:endParaRPr dirty="0"/>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838200" y="260649"/>
            <a:ext cx="10515600" cy="7920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a:solidFill>
                  <a:srgbClr val="C00000"/>
                </a:solidFill>
              </a:rPr>
              <a:t>                                   Half  Adder</a:t>
            </a:r>
            <a:endParaRPr>
              <a:solidFill>
                <a:srgbClr val="C00000"/>
              </a:solidFill>
            </a:endParaRPr>
          </a:p>
        </p:txBody>
      </p:sp>
      <p:sp>
        <p:nvSpPr>
          <p:cNvPr id="120" name="Google Shape;120;p18"/>
          <p:cNvSpPr txBox="1">
            <a:spLocks noGrp="1"/>
          </p:cNvSpPr>
          <p:nvPr>
            <p:ph type="body" idx="1"/>
          </p:nvPr>
        </p:nvSpPr>
        <p:spPr>
          <a:xfrm>
            <a:off x="838200" y="1052737"/>
            <a:ext cx="10515600" cy="512422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sz="2800" dirty="0">
                <a:latin typeface="Times New Roman"/>
                <a:ea typeface="Times New Roman"/>
                <a:cs typeface="Times New Roman"/>
                <a:sym typeface="Times New Roman"/>
              </a:rPr>
              <a:t>Half adder is a combinational logic circuit with two input and two output. The half adder circuit is designed to add two single bit binary number A and B. It is the basic building block for addition of two single bit numbers. This circuit has two outputs, carry and sum.</a:t>
            </a:r>
            <a:endParaRPr dirty="0"/>
          </a:p>
          <a:p>
            <a:pPr marL="0" lvl="0" indent="0" algn="just" rtl="0">
              <a:lnSpc>
                <a:spcPct val="90000"/>
              </a:lnSpc>
              <a:spcBef>
                <a:spcPts val="1000"/>
              </a:spcBef>
              <a:spcAft>
                <a:spcPts val="0"/>
              </a:spcAft>
              <a:buClr>
                <a:schemeClr val="dk1"/>
              </a:buClr>
              <a:buSzPts val="2800"/>
              <a:buNone/>
            </a:pPr>
            <a:r>
              <a:rPr lang="en-US" dirty="0"/>
              <a:t>                            </a:t>
            </a:r>
            <a:endParaRPr dirty="0"/>
          </a:p>
          <a:p>
            <a:pPr marL="0" lvl="0" indent="0" algn="just" rtl="0">
              <a:lnSpc>
                <a:spcPct val="90000"/>
              </a:lnSpc>
              <a:spcBef>
                <a:spcPts val="1000"/>
              </a:spcBef>
              <a:spcAft>
                <a:spcPts val="0"/>
              </a:spcAft>
              <a:buClr>
                <a:schemeClr val="dk1"/>
              </a:buClr>
              <a:buSzPts val="2800"/>
              <a:buNone/>
            </a:pPr>
            <a:r>
              <a:rPr lang="en-US" dirty="0"/>
              <a:t>                                           </a:t>
            </a:r>
            <a:endParaRPr dirty="0"/>
          </a:p>
        </p:txBody>
      </p:sp>
      <p:pic>
        <p:nvPicPr>
          <p:cNvPr id="121" name="Google Shape;121;p18" descr="Block Diagram of Half Adder"/>
          <p:cNvPicPr preferRelativeResize="0"/>
          <p:nvPr/>
        </p:nvPicPr>
        <p:blipFill rotWithShape="1">
          <a:blip r:embed="rId3">
            <a:alphaModFix/>
          </a:blip>
          <a:srcRect/>
          <a:stretch/>
        </p:blipFill>
        <p:spPr>
          <a:xfrm>
            <a:off x="3505200" y="3429000"/>
            <a:ext cx="5181600" cy="165618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38200" y="365125"/>
            <a:ext cx="10515600" cy="104765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C00000"/>
              </a:buClr>
              <a:buSzPct val="100000"/>
              <a:buFont typeface="Calibri"/>
              <a:buNone/>
            </a:pPr>
            <a:r>
              <a:rPr lang="en-US">
                <a:solidFill>
                  <a:srgbClr val="C00000"/>
                </a:solidFill>
              </a:rPr>
              <a:t>                Truth Table and Circuit Diagram</a:t>
            </a:r>
            <a:br>
              <a:rPr lang="en-US"/>
            </a:br>
            <a:endParaRPr/>
          </a:p>
        </p:txBody>
      </p:sp>
      <p:pic>
        <p:nvPicPr>
          <p:cNvPr id="127" name="Google Shape;127;p19"/>
          <p:cNvPicPr preferRelativeResize="0"/>
          <p:nvPr/>
        </p:nvPicPr>
        <p:blipFill rotWithShape="1">
          <a:blip r:embed="rId3">
            <a:alphaModFix/>
          </a:blip>
          <a:srcRect/>
          <a:stretch/>
        </p:blipFill>
        <p:spPr>
          <a:xfrm>
            <a:off x="2590800" y="4419601"/>
            <a:ext cx="6248400" cy="1552575"/>
          </a:xfrm>
          <a:prstGeom prst="rect">
            <a:avLst/>
          </a:prstGeom>
          <a:noFill/>
          <a:ln>
            <a:noFill/>
          </a:ln>
        </p:spPr>
      </p:pic>
      <p:pic>
        <p:nvPicPr>
          <p:cNvPr id="128" name="Google Shape;128;p19"/>
          <p:cNvPicPr preferRelativeResize="0"/>
          <p:nvPr/>
        </p:nvPicPr>
        <p:blipFill rotWithShape="1">
          <a:blip r:embed="rId4">
            <a:alphaModFix/>
          </a:blip>
          <a:srcRect/>
          <a:stretch/>
        </p:blipFill>
        <p:spPr>
          <a:xfrm>
            <a:off x="3352800" y="1524000"/>
            <a:ext cx="1676400" cy="1981200"/>
          </a:xfrm>
          <a:prstGeom prst="rect">
            <a:avLst/>
          </a:prstGeom>
          <a:noFill/>
          <a:ln>
            <a:noFill/>
          </a:ln>
        </p:spPr>
      </p:pic>
      <p:sp>
        <p:nvSpPr>
          <p:cNvPr id="129" name="Google Shape;129;p19"/>
          <p:cNvSpPr txBox="1"/>
          <p:nvPr/>
        </p:nvSpPr>
        <p:spPr>
          <a:xfrm>
            <a:off x="6400800" y="2971800"/>
            <a:ext cx="20090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2"/>
                </a:solidFill>
                <a:latin typeface="Calibri"/>
                <a:ea typeface="Calibri"/>
                <a:cs typeface="Calibri"/>
                <a:sym typeface="Calibri"/>
              </a:rPr>
              <a:t>Boolean Expression</a:t>
            </a:r>
            <a:endParaRPr/>
          </a:p>
        </p:txBody>
      </p:sp>
      <p:sp>
        <p:nvSpPr>
          <p:cNvPr id="130" name="Google Shape;130;p19"/>
          <p:cNvSpPr txBox="1">
            <a:spLocks noGrp="1"/>
          </p:cNvSpPr>
          <p:nvPr>
            <p:ph type="body" idx="1"/>
          </p:nvPr>
        </p:nvSpPr>
        <p:spPr>
          <a:xfrm>
            <a:off x="1981200" y="990601"/>
            <a:ext cx="8229600" cy="51355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endParaRPr/>
          </a:p>
        </p:txBody>
      </p:sp>
      <p:pic>
        <p:nvPicPr>
          <p:cNvPr id="131" name="Google Shape;131;p19"/>
          <p:cNvPicPr preferRelativeResize="0"/>
          <p:nvPr/>
        </p:nvPicPr>
        <p:blipFill rotWithShape="1">
          <a:blip r:embed="rId5">
            <a:alphaModFix/>
          </a:blip>
          <a:srcRect/>
          <a:stretch/>
        </p:blipFill>
        <p:spPr>
          <a:xfrm>
            <a:off x="6477000" y="1981200"/>
            <a:ext cx="1752600" cy="762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000"/>
              <a:buFont typeface="Calibri"/>
              <a:buNone/>
            </a:pPr>
            <a:r>
              <a:rPr lang="en-US" sz="4000" b="1" dirty="0">
                <a:solidFill>
                  <a:srgbClr val="C00000"/>
                </a:solidFill>
              </a:rPr>
              <a:t>                                   Full Adder</a:t>
            </a:r>
            <a:endParaRPr b="1" dirty="0"/>
          </a:p>
        </p:txBody>
      </p:sp>
      <p:sp>
        <p:nvSpPr>
          <p:cNvPr id="137" name="Google Shape;13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000"/>
              <a:buChar char="•"/>
            </a:pPr>
            <a:r>
              <a:rPr lang="en-US" sz="3000" dirty="0">
                <a:latin typeface="Times New Roman"/>
                <a:ea typeface="Times New Roman"/>
                <a:cs typeface="Times New Roman"/>
                <a:sym typeface="Times New Roman"/>
              </a:rPr>
              <a:t>Full adder is developed to overcome the drawback of Half Adder circuit. It can add two one-bit numbers A and B, and carry c. The full adder is a three input and two output combinational circuit.</a:t>
            </a:r>
            <a:endParaRPr dirty="0"/>
          </a:p>
        </p:txBody>
      </p:sp>
      <p:pic>
        <p:nvPicPr>
          <p:cNvPr id="138" name="Google Shape;138;p20" descr="Block Diagram of Full Adder"/>
          <p:cNvPicPr preferRelativeResize="0"/>
          <p:nvPr/>
        </p:nvPicPr>
        <p:blipFill rotWithShape="1">
          <a:blip r:embed="rId3">
            <a:alphaModFix/>
          </a:blip>
          <a:srcRect/>
          <a:stretch/>
        </p:blipFill>
        <p:spPr>
          <a:xfrm>
            <a:off x="3200400" y="3962400"/>
            <a:ext cx="5797550"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E10B-3A93-6C1C-CB73-737713539275}"/>
              </a:ext>
            </a:extLst>
          </p:cNvPr>
          <p:cNvSpPr>
            <a:spLocks noGrp="1"/>
          </p:cNvSpPr>
          <p:nvPr>
            <p:ph type="title"/>
          </p:nvPr>
        </p:nvSpPr>
        <p:spPr/>
        <p:txBody>
          <a:bodyPr/>
          <a:lstStyle/>
          <a:p>
            <a:pPr algn="ctr"/>
            <a:r>
              <a:rPr lang="en-US" b="1" dirty="0"/>
              <a:t>Syllabus </a:t>
            </a:r>
            <a:endParaRPr lang="en-IN" b="1" dirty="0"/>
          </a:p>
        </p:txBody>
      </p:sp>
      <p:graphicFrame>
        <p:nvGraphicFramePr>
          <p:cNvPr id="4" name="Content Placeholder 3">
            <a:extLst>
              <a:ext uri="{FF2B5EF4-FFF2-40B4-BE49-F238E27FC236}">
                <a16:creationId xmlns:a16="http://schemas.microsoft.com/office/drawing/2014/main" id="{2B9339FC-8716-4184-F53E-79CE7DD9EB13}"/>
              </a:ext>
            </a:extLst>
          </p:cNvPr>
          <p:cNvGraphicFramePr>
            <a:graphicFrameLocks noGrp="1"/>
          </p:cNvGraphicFramePr>
          <p:nvPr>
            <p:ph idx="1"/>
            <p:extLst>
              <p:ext uri="{D42A27DB-BD31-4B8C-83A1-F6EECF244321}">
                <p14:modId xmlns:p14="http://schemas.microsoft.com/office/powerpoint/2010/main" val="3432427379"/>
              </p:ext>
            </p:extLst>
          </p:nvPr>
        </p:nvGraphicFramePr>
        <p:xfrm>
          <a:off x="262759" y="1860330"/>
          <a:ext cx="11719034" cy="1418897"/>
        </p:xfrm>
        <a:graphic>
          <a:graphicData uri="http://schemas.openxmlformats.org/drawingml/2006/table">
            <a:tbl>
              <a:tblPr bandRow="1">
                <a:tableStyleId>{5C22544A-7EE6-4342-B048-85BDC9FD1C3A}</a:tableStyleId>
              </a:tblPr>
              <a:tblGrid>
                <a:gridCol w="11719034">
                  <a:extLst>
                    <a:ext uri="{9D8B030D-6E8A-4147-A177-3AD203B41FA5}">
                      <a16:colId xmlns:a16="http://schemas.microsoft.com/office/drawing/2014/main" val="2789087446"/>
                    </a:ext>
                  </a:extLst>
                </a:gridCol>
              </a:tblGrid>
              <a:tr h="1418897">
                <a:tc>
                  <a:txBody>
                    <a:bodyPr/>
                    <a:lstStyle/>
                    <a:p>
                      <a:pPr algn="just"/>
                      <a:r>
                        <a:rPr lang="en-US" sz="2500" dirty="0">
                          <a:effectLst/>
                          <a:latin typeface="Cambria" panose="02040503050406030204" pitchFamily="18" charset="0"/>
                          <a:ea typeface="Cambria" panose="02040503050406030204" pitchFamily="18" charset="0"/>
                        </a:rPr>
                        <a:t>De Morgan’s Theorem, Adders, Multiplier – Unsigned, Signed, Fast, Carry Save Addition of summands; Division–Restoring  and Non-Restoring; IEEE 754 Floating point numbers and operations.</a:t>
                      </a:r>
                      <a:endParaRPr lang="en-IN" sz="2500" dirty="0">
                        <a:effectLst/>
                        <a:latin typeface="Cambria" panose="02040503050406030204" pitchFamily="18" charset="0"/>
                        <a:ea typeface="Cambria" panose="02040503050406030204" pitchFamily="18" charset="0"/>
                        <a:cs typeface="Garamond" panose="02020404030301010803" pitchFamily="18" charset="0"/>
                      </a:endParaRPr>
                    </a:p>
                  </a:txBody>
                  <a:tcPr marL="68580" marR="68580" marT="0" marB="0"/>
                </a:tc>
                <a:extLst>
                  <a:ext uri="{0D108BD9-81ED-4DB2-BD59-A6C34878D82A}">
                    <a16:rowId xmlns:a16="http://schemas.microsoft.com/office/drawing/2014/main" val="1948369266"/>
                  </a:ext>
                </a:extLst>
              </a:tr>
            </a:tbl>
          </a:graphicData>
        </a:graphic>
      </p:graphicFrame>
    </p:spTree>
    <p:extLst>
      <p:ext uri="{BB962C8B-B14F-4D97-AF65-F5344CB8AC3E}">
        <p14:creationId xmlns:p14="http://schemas.microsoft.com/office/powerpoint/2010/main" val="2054038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00000"/>
              </a:buClr>
              <a:buSzPts val="4400"/>
              <a:buFont typeface="Calibri"/>
              <a:buNone/>
            </a:pPr>
            <a:r>
              <a:rPr lang="en-US" b="1" dirty="0">
                <a:solidFill>
                  <a:srgbClr val="C00000"/>
                </a:solidFill>
              </a:rPr>
              <a:t>         Truth Table and Circuit Diagram</a:t>
            </a:r>
            <a:br>
              <a:rPr lang="en-US" b="1" dirty="0"/>
            </a:br>
            <a:endParaRPr b="1" dirty="0"/>
          </a:p>
        </p:txBody>
      </p:sp>
      <p:pic>
        <p:nvPicPr>
          <p:cNvPr id="144" name="Google Shape;144;p21"/>
          <p:cNvPicPr preferRelativeResize="0"/>
          <p:nvPr/>
        </p:nvPicPr>
        <p:blipFill rotWithShape="1">
          <a:blip r:embed="rId3">
            <a:alphaModFix/>
          </a:blip>
          <a:srcRect/>
          <a:stretch/>
        </p:blipFill>
        <p:spPr>
          <a:xfrm>
            <a:off x="5867399" y="3216167"/>
            <a:ext cx="4401207" cy="3416410"/>
          </a:xfrm>
          <a:prstGeom prst="rect">
            <a:avLst/>
          </a:prstGeom>
          <a:noFill/>
          <a:ln>
            <a:noFill/>
          </a:ln>
        </p:spPr>
      </p:pic>
      <p:pic>
        <p:nvPicPr>
          <p:cNvPr id="145" name="Google Shape;145;p21" descr="Full Adder Truth Table"/>
          <p:cNvPicPr preferRelativeResize="0"/>
          <p:nvPr/>
        </p:nvPicPr>
        <p:blipFill rotWithShape="1">
          <a:blip r:embed="rId4">
            <a:alphaModFix/>
          </a:blip>
          <a:srcRect/>
          <a:stretch/>
        </p:blipFill>
        <p:spPr>
          <a:xfrm>
            <a:off x="1818290" y="3132083"/>
            <a:ext cx="2942896" cy="3500494"/>
          </a:xfrm>
          <a:prstGeom prst="rect">
            <a:avLst/>
          </a:prstGeom>
          <a:noFill/>
          <a:ln>
            <a:noFill/>
          </a:ln>
        </p:spPr>
      </p:pic>
      <p:pic>
        <p:nvPicPr>
          <p:cNvPr id="146" name="Google Shape;146;p21"/>
          <p:cNvPicPr preferRelativeResize="0"/>
          <p:nvPr/>
        </p:nvPicPr>
        <p:blipFill rotWithShape="1">
          <a:blip r:embed="rId5">
            <a:alphaModFix/>
          </a:blip>
          <a:srcRect/>
          <a:stretch/>
        </p:blipFill>
        <p:spPr>
          <a:xfrm>
            <a:off x="2819401" y="1371601"/>
            <a:ext cx="3457575" cy="1304925"/>
          </a:xfrm>
          <a:prstGeom prst="rect">
            <a:avLst/>
          </a:prstGeom>
          <a:noFill/>
          <a:ln>
            <a:noFill/>
          </a:ln>
        </p:spPr>
      </p:pic>
      <p:pic>
        <p:nvPicPr>
          <p:cNvPr id="147" name="Google Shape;147;p21"/>
          <p:cNvPicPr preferRelativeResize="0"/>
          <p:nvPr/>
        </p:nvPicPr>
        <p:blipFill rotWithShape="1">
          <a:blip r:embed="rId6">
            <a:alphaModFix/>
          </a:blip>
          <a:srcRect/>
          <a:stretch/>
        </p:blipFill>
        <p:spPr>
          <a:xfrm>
            <a:off x="6477001" y="1600201"/>
            <a:ext cx="3076575" cy="904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xfrm>
            <a:off x="838200" y="365125"/>
            <a:ext cx="10515600" cy="68761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r>
              <a:rPr lang="en-US">
                <a:solidFill>
                  <a:srgbClr val="C00000"/>
                </a:solidFill>
              </a:rPr>
              <a:t>De Morgan’s Theorem</a:t>
            </a:r>
            <a:endParaRPr>
              <a:solidFill>
                <a:srgbClr val="C00000"/>
              </a:solidFill>
            </a:endParaRPr>
          </a:p>
        </p:txBody>
      </p:sp>
      <p:sp>
        <p:nvSpPr>
          <p:cNvPr id="177" name="Google Shape;177;p26"/>
          <p:cNvSpPr txBox="1">
            <a:spLocks noGrp="1"/>
          </p:cNvSpPr>
          <p:nvPr>
            <p:ph type="body" idx="1"/>
          </p:nvPr>
        </p:nvSpPr>
        <p:spPr>
          <a:xfrm>
            <a:off x="838200" y="1556792"/>
            <a:ext cx="10669859" cy="4620171"/>
          </a:xfrm>
          <a:prstGeom prst="rect">
            <a:avLst/>
          </a:prstGeom>
          <a:noFill/>
          <a:ln>
            <a:noFill/>
          </a:ln>
        </p:spPr>
        <p:txBody>
          <a:bodyPr spcFirstLastPara="1" wrap="square" lIns="91425" tIns="45700" rIns="91425" bIns="45700" anchor="t" anchorCtr="0">
            <a:noAutofit/>
          </a:bodyPr>
          <a:lstStyle/>
          <a:p>
            <a:pPr marL="228600" lvl="0" indent="-228600" algn="just" rtl="0">
              <a:lnSpc>
                <a:spcPct val="100000"/>
              </a:lnSpc>
              <a:spcBef>
                <a:spcPts val="0"/>
              </a:spcBef>
              <a:spcAft>
                <a:spcPts val="0"/>
              </a:spcAft>
              <a:buClr>
                <a:schemeClr val="dk1"/>
              </a:buClr>
              <a:buSzPts val="2800"/>
              <a:buChar char="•"/>
            </a:pPr>
            <a:r>
              <a:rPr lang="en-US" sz="2500" dirty="0">
                <a:latin typeface="Cambria" panose="02040503050406030204" pitchFamily="18" charset="0"/>
                <a:ea typeface="Cambria" panose="02040503050406030204" pitchFamily="18" charset="0"/>
              </a:rPr>
              <a:t>It is a very powerful tool used in digital design</a:t>
            </a:r>
            <a:endParaRPr sz="2500" dirty="0">
              <a:latin typeface="Cambria" panose="02040503050406030204" pitchFamily="18" charset="0"/>
              <a:ea typeface="Cambria" panose="02040503050406030204" pitchFamily="18" charset="0"/>
            </a:endParaRPr>
          </a:p>
          <a:p>
            <a:pPr marL="228600" lvl="0" indent="-228600" algn="just" rtl="0">
              <a:lnSpc>
                <a:spcPct val="100000"/>
              </a:lnSpc>
              <a:spcBef>
                <a:spcPts val="1000"/>
              </a:spcBef>
              <a:spcAft>
                <a:spcPts val="0"/>
              </a:spcAft>
              <a:buClr>
                <a:schemeClr val="dk1"/>
              </a:buClr>
              <a:buSzPts val="2800"/>
              <a:buChar char="•"/>
              <a:tabLst>
                <a:tab pos="11028363" algn="l"/>
              </a:tabLst>
            </a:pPr>
            <a:r>
              <a:rPr lang="en-US" sz="2500" dirty="0">
                <a:latin typeface="Cambria" panose="02040503050406030204" pitchFamily="18" charset="0"/>
                <a:ea typeface="Cambria" panose="02040503050406030204" pitchFamily="18" charset="0"/>
              </a:rPr>
              <a:t>De Morgan’s theorem are used to solve the expressions of Boolean Algebra.</a:t>
            </a:r>
          </a:p>
          <a:p>
            <a:pPr marL="177800" indent="-177800" algn="just">
              <a:lnSpc>
                <a:spcPct val="100000"/>
              </a:lnSpc>
              <a:buSzPts val="2800"/>
            </a:pPr>
            <a:r>
              <a:rPr lang="en-US" sz="2500" dirty="0">
                <a:latin typeface="Cambria" panose="02040503050406030204" pitchFamily="18" charset="0"/>
                <a:ea typeface="Cambria" panose="02040503050406030204" pitchFamily="18" charset="0"/>
              </a:rPr>
              <a:t> It gives relation between union, complement and intersection in set theory.</a:t>
            </a:r>
            <a:endParaRPr sz="2500" dirty="0">
              <a:latin typeface="Cambria" panose="02040503050406030204" pitchFamily="18" charset="0"/>
              <a:ea typeface="Cambria" panose="02040503050406030204" pitchFamily="18" charset="0"/>
            </a:endParaRPr>
          </a:p>
          <a:p>
            <a:pPr marL="228600" lvl="0" indent="-228600" algn="just" rtl="0">
              <a:lnSpc>
                <a:spcPct val="100000"/>
              </a:lnSpc>
              <a:spcBef>
                <a:spcPts val="1000"/>
              </a:spcBef>
              <a:spcAft>
                <a:spcPts val="0"/>
              </a:spcAft>
              <a:buClr>
                <a:schemeClr val="dk1"/>
              </a:buClr>
              <a:buSzPts val="2800"/>
              <a:buChar char="•"/>
            </a:pPr>
            <a:r>
              <a:rPr lang="en-US" sz="2500" dirty="0">
                <a:latin typeface="Cambria" panose="02040503050406030204" pitchFamily="18" charset="0"/>
                <a:ea typeface="Cambria" panose="02040503050406030204" pitchFamily="18" charset="0"/>
              </a:rPr>
              <a:t>The theorem explains that the complement of the product of all the </a:t>
            </a:r>
            <a:endParaRPr sz="2500" dirty="0">
              <a:latin typeface="Cambria" panose="02040503050406030204" pitchFamily="18" charset="0"/>
              <a:ea typeface="Cambria" panose="02040503050406030204" pitchFamily="18" charset="0"/>
            </a:endParaRPr>
          </a:p>
          <a:p>
            <a:pPr marL="0" lvl="0" indent="0" algn="just" rtl="0">
              <a:lnSpc>
                <a:spcPct val="100000"/>
              </a:lnSpc>
              <a:spcBef>
                <a:spcPts val="1000"/>
              </a:spcBef>
              <a:spcAft>
                <a:spcPts val="0"/>
              </a:spcAft>
              <a:buClr>
                <a:schemeClr val="dk1"/>
              </a:buClr>
              <a:buSzPts val="2800"/>
              <a:buNone/>
            </a:pPr>
            <a:r>
              <a:rPr lang="en-US" sz="2500" dirty="0">
                <a:latin typeface="Cambria" panose="02040503050406030204" pitchFamily="18" charset="0"/>
                <a:ea typeface="Cambria" panose="02040503050406030204" pitchFamily="18" charset="0"/>
              </a:rPr>
              <a:t>   terms is equal to the sum of the complement of each term. </a:t>
            </a:r>
          </a:p>
          <a:p>
            <a:pPr indent="-457200" algn="just">
              <a:lnSpc>
                <a:spcPct val="100000"/>
              </a:lnSpc>
              <a:buSzPts val="2800"/>
            </a:pPr>
            <a:r>
              <a:rPr lang="en-US" sz="2500" dirty="0">
                <a:latin typeface="Cambria" panose="02040503050406030204" pitchFamily="18" charset="0"/>
                <a:ea typeface="Cambria" panose="02040503050406030204" pitchFamily="18" charset="0"/>
              </a:rPr>
              <a:t>Likewise, the complement of the sum of all the terms is equal to the product of the complement of each term.</a:t>
            </a:r>
          </a:p>
          <a:p>
            <a:pPr indent="-457200" algn="just">
              <a:lnSpc>
                <a:spcPct val="100000"/>
              </a:lnSpc>
              <a:buSzPts val="2800"/>
            </a:pPr>
            <a:r>
              <a:rPr lang="en-US" sz="2500" dirty="0">
                <a:latin typeface="Cambria" panose="02040503050406030204" pitchFamily="18" charset="0"/>
                <a:ea typeface="Cambria" panose="02040503050406030204" pitchFamily="18" charset="0"/>
              </a:rPr>
              <a:t>There are 2 laws: first De Morgan’s law and Second De Morgan’s law.</a:t>
            </a:r>
            <a:endParaRPr sz="25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38200" y="260649"/>
            <a:ext cx="10515600" cy="648072"/>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                         </a:t>
            </a:r>
            <a:r>
              <a:rPr lang="en-US">
                <a:solidFill>
                  <a:srgbClr val="C00000"/>
                </a:solidFill>
              </a:rPr>
              <a:t>Two Theorems</a:t>
            </a:r>
            <a:endParaRPr>
              <a:solidFill>
                <a:srgbClr val="C00000"/>
              </a:solidFill>
            </a:endParaRPr>
          </a:p>
        </p:txBody>
      </p:sp>
      <p:sp>
        <p:nvSpPr>
          <p:cNvPr id="183" name="Google Shape;183;p27"/>
          <p:cNvSpPr txBox="1">
            <a:spLocks noGrp="1"/>
          </p:cNvSpPr>
          <p:nvPr>
            <p:ph type="body" idx="1"/>
          </p:nvPr>
        </p:nvSpPr>
        <p:spPr>
          <a:xfrm>
            <a:off x="851917" y="1212627"/>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dirty="0"/>
              <a:t> Theorem1</a:t>
            </a: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0" lvl="0" indent="0" algn="just" rtl="0">
              <a:lnSpc>
                <a:spcPct val="90000"/>
              </a:lnSpc>
              <a:spcBef>
                <a:spcPts val="1000"/>
              </a:spcBef>
              <a:spcAft>
                <a:spcPts val="0"/>
              </a:spcAft>
              <a:buClr>
                <a:schemeClr val="dk1"/>
              </a:buClr>
              <a:buSzPts val="2800"/>
              <a:buNone/>
            </a:pPr>
            <a:r>
              <a:rPr lang="en-US" dirty="0"/>
              <a:t> </a:t>
            </a:r>
          </a:p>
          <a:p>
            <a:pPr marL="228600" lvl="0" indent="-228600" algn="just" rtl="0">
              <a:lnSpc>
                <a:spcPct val="90000"/>
              </a:lnSpc>
              <a:spcBef>
                <a:spcPts val="1000"/>
              </a:spcBef>
              <a:spcAft>
                <a:spcPts val="0"/>
              </a:spcAft>
              <a:buClr>
                <a:schemeClr val="dk1"/>
              </a:buClr>
              <a:buSzPts val="2800"/>
              <a:buChar char="•"/>
            </a:pPr>
            <a:r>
              <a:rPr lang="en-US" sz="2400" b="0" i="0" dirty="0">
                <a:solidFill>
                  <a:srgbClr val="000000"/>
                </a:solidFill>
                <a:latin typeface="Times New Roman"/>
                <a:ea typeface="Times New Roman"/>
                <a:cs typeface="Times New Roman"/>
                <a:sym typeface="Times New Roman"/>
              </a:rPr>
              <a:t>The left hand side (LHS) of this theorem represents a NAND gate with inputs A and B, whereas the right hand side (RHS) of the theorem represents an OR gate with inverted inputs.</a:t>
            </a:r>
            <a:endParaRPr dirty="0"/>
          </a:p>
          <a:p>
            <a:pPr marL="228600" lvl="0" indent="-228600" algn="just" rtl="0">
              <a:lnSpc>
                <a:spcPct val="90000"/>
              </a:lnSpc>
              <a:spcBef>
                <a:spcPts val="1000"/>
              </a:spcBef>
              <a:spcAft>
                <a:spcPts val="0"/>
              </a:spcAft>
              <a:buClr>
                <a:srgbClr val="000000"/>
              </a:buClr>
              <a:buSzPts val="2400"/>
              <a:buChar char="•"/>
            </a:pPr>
            <a:r>
              <a:rPr lang="en-US" sz="2400" b="0" i="0" dirty="0">
                <a:solidFill>
                  <a:srgbClr val="000000"/>
                </a:solidFill>
                <a:latin typeface="Times New Roman"/>
                <a:ea typeface="Times New Roman"/>
                <a:cs typeface="Times New Roman"/>
                <a:sym typeface="Times New Roman"/>
              </a:rPr>
              <a:t>This OR gate is called as </a:t>
            </a:r>
            <a:r>
              <a:rPr lang="en-US" sz="2400" b="1" i="0" dirty="0">
                <a:solidFill>
                  <a:srgbClr val="000000"/>
                </a:solidFill>
                <a:latin typeface="Times New Roman"/>
                <a:ea typeface="Times New Roman"/>
                <a:cs typeface="Times New Roman"/>
                <a:sym typeface="Times New Roman"/>
              </a:rPr>
              <a:t>Bubbled OR</a:t>
            </a:r>
            <a:r>
              <a:rPr lang="en-US" sz="2400" b="0" i="0" dirty="0">
                <a:solidFill>
                  <a:srgbClr val="000000"/>
                </a:solidFill>
                <a:latin typeface="Times New Roman"/>
                <a:ea typeface="Times New Roman"/>
                <a:cs typeface="Times New Roman"/>
                <a:sym typeface="Times New Roman"/>
              </a:rPr>
              <a:t>.</a:t>
            </a:r>
            <a:endParaRPr dirty="0"/>
          </a:p>
          <a:p>
            <a:pPr marL="0" lvl="0" indent="0" algn="l" rtl="0">
              <a:lnSpc>
                <a:spcPct val="90000"/>
              </a:lnSpc>
              <a:spcBef>
                <a:spcPts val="1000"/>
              </a:spcBef>
              <a:spcAft>
                <a:spcPts val="0"/>
              </a:spcAft>
              <a:buClr>
                <a:schemeClr val="dk1"/>
              </a:buClr>
              <a:buSzPts val="2400"/>
              <a:buNone/>
            </a:pPr>
            <a:r>
              <a:rPr lang="en-US" sz="2400" dirty="0"/>
              <a:t>                </a:t>
            </a:r>
            <a:endParaRPr dirty="0"/>
          </a:p>
          <a:p>
            <a:pPr marL="0" lvl="0" indent="0" algn="l" rtl="0">
              <a:lnSpc>
                <a:spcPct val="90000"/>
              </a:lnSpc>
              <a:spcBef>
                <a:spcPts val="1000"/>
              </a:spcBef>
              <a:spcAft>
                <a:spcPts val="0"/>
              </a:spcAft>
              <a:buClr>
                <a:schemeClr val="dk1"/>
              </a:buClr>
              <a:buSzPts val="2800"/>
              <a:buNone/>
            </a:pPr>
            <a:r>
              <a:rPr lang="en-US" dirty="0"/>
              <a:t>                  </a:t>
            </a:r>
            <a:endParaRPr dirty="0"/>
          </a:p>
        </p:txBody>
      </p:sp>
      <p:pic>
        <p:nvPicPr>
          <p:cNvPr id="184" name="Google Shape;184;p27" descr="De Morgan Theorem 1"/>
          <p:cNvPicPr preferRelativeResize="0"/>
          <p:nvPr/>
        </p:nvPicPr>
        <p:blipFill rotWithShape="1">
          <a:blip r:embed="rId3">
            <a:alphaModFix/>
          </a:blip>
          <a:srcRect/>
          <a:stretch/>
        </p:blipFill>
        <p:spPr>
          <a:xfrm>
            <a:off x="1631503" y="1844824"/>
            <a:ext cx="2793351" cy="11296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B78F-01A6-EA22-1FE3-03F0D5FD2F1D}"/>
              </a:ext>
            </a:extLst>
          </p:cNvPr>
          <p:cNvSpPr>
            <a:spLocks noGrp="1"/>
          </p:cNvSpPr>
          <p:nvPr>
            <p:ph type="title"/>
          </p:nvPr>
        </p:nvSpPr>
        <p:spPr>
          <a:xfrm>
            <a:off x="838200" y="66748"/>
            <a:ext cx="10515600" cy="1325563"/>
          </a:xfrm>
        </p:spPr>
        <p:txBody>
          <a:bodyPr/>
          <a:lstStyle/>
          <a:p>
            <a:pPr algn="ctr"/>
            <a:r>
              <a:rPr lang="en-US" dirty="0"/>
              <a:t>Venn diagram proof (First theorem)</a:t>
            </a:r>
            <a:endParaRPr lang="en-IN" dirty="0"/>
          </a:p>
        </p:txBody>
      </p:sp>
      <p:sp>
        <p:nvSpPr>
          <p:cNvPr id="3" name="Text Placeholder 2">
            <a:extLst>
              <a:ext uri="{FF2B5EF4-FFF2-40B4-BE49-F238E27FC236}">
                <a16:creationId xmlns:a16="http://schemas.microsoft.com/office/drawing/2014/main" id="{548FFEEA-17B0-04C6-03A8-6DDDBBBA4549}"/>
              </a:ext>
            </a:extLst>
          </p:cNvPr>
          <p:cNvSpPr>
            <a:spLocks noGrp="1"/>
          </p:cNvSpPr>
          <p:nvPr>
            <p:ph type="body" idx="1"/>
          </p:nvPr>
        </p:nvSpPr>
        <p:spPr/>
        <p:txBody>
          <a:bodyPr/>
          <a:lstStyle/>
          <a:p>
            <a:pPr marL="114300" indent="0">
              <a:buNone/>
            </a:pPr>
            <a:r>
              <a:rPr lang="en-US" dirty="0"/>
              <a:t>(AUB)</a:t>
            </a:r>
            <a:r>
              <a:rPr lang="en-US" baseline="30000" dirty="0"/>
              <a:t>’</a:t>
            </a:r>
          </a:p>
          <a:p>
            <a:pPr marL="114300" indent="0">
              <a:buNone/>
            </a:pPr>
            <a:endParaRPr lang="en-US" baseline="30000" dirty="0"/>
          </a:p>
          <a:p>
            <a:pPr marL="114300" indent="0">
              <a:buNone/>
            </a:pPr>
            <a:endParaRPr lang="en-US" baseline="30000" dirty="0"/>
          </a:p>
          <a:p>
            <a:pPr marL="114300" indent="0">
              <a:buNone/>
            </a:pPr>
            <a:endParaRPr lang="en-US" baseline="30000" dirty="0"/>
          </a:p>
          <a:p>
            <a:pPr marL="114300" indent="0">
              <a:buNone/>
            </a:pPr>
            <a:endParaRPr lang="en-US" baseline="30000" dirty="0"/>
          </a:p>
          <a:p>
            <a:pPr marL="114300" indent="0">
              <a:buNone/>
            </a:pPr>
            <a:endParaRPr lang="en-US" baseline="30000" dirty="0"/>
          </a:p>
          <a:p>
            <a:pPr marL="114300" indent="0">
              <a:buNone/>
            </a:pPr>
            <a:r>
              <a:rPr lang="en-US" dirty="0"/>
              <a:t>A</a:t>
            </a:r>
            <a:r>
              <a:rPr lang="en-US" baseline="30000" dirty="0"/>
              <a:t>’</a:t>
            </a:r>
            <a:r>
              <a:rPr lang="en-US" dirty="0"/>
              <a:t> + B</a:t>
            </a:r>
            <a:r>
              <a:rPr lang="en-US" baseline="30000" dirty="0"/>
              <a:t>’</a:t>
            </a:r>
            <a:endParaRPr lang="en-IN" dirty="0"/>
          </a:p>
          <a:p>
            <a:pPr marL="114300" indent="0">
              <a:buNone/>
            </a:pPr>
            <a:endParaRPr lang="en-IN" dirty="0"/>
          </a:p>
          <a:p>
            <a:pPr marL="114300" indent="0">
              <a:buNone/>
            </a:pPr>
            <a:endParaRPr lang="en-IN" dirty="0"/>
          </a:p>
        </p:txBody>
      </p:sp>
      <p:pic>
        <p:nvPicPr>
          <p:cNvPr id="1026" name="Picture 2" descr="Venn Diagram for (A ∪ B)'">
            <a:extLst>
              <a:ext uri="{FF2B5EF4-FFF2-40B4-BE49-F238E27FC236}">
                <a16:creationId xmlns:a16="http://schemas.microsoft.com/office/drawing/2014/main" id="{B753D644-D29B-CCF6-364F-D0B873FC83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304" y="1442098"/>
            <a:ext cx="6937569" cy="20184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enn Diagram for A' ∩ B'">
            <a:extLst>
              <a:ext uri="{FF2B5EF4-FFF2-40B4-BE49-F238E27FC236}">
                <a16:creationId xmlns:a16="http://schemas.microsoft.com/office/drawing/2014/main" id="{5F48E97D-C94D-F889-C1B5-92ACE15B9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6127" y="3382652"/>
            <a:ext cx="5724824" cy="3475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4583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838200" y="365125"/>
            <a:ext cx="10515600" cy="83162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solidFill>
                  <a:srgbClr val="C00000"/>
                </a:solidFill>
              </a:rPr>
              <a:t>Theorem1 – Logic diagram</a:t>
            </a:r>
            <a:endParaRPr>
              <a:solidFill>
                <a:srgbClr val="C00000"/>
              </a:solidFill>
            </a:endParaRPr>
          </a:p>
        </p:txBody>
      </p:sp>
      <p:pic>
        <p:nvPicPr>
          <p:cNvPr id="190" name="Google Shape;190;p28" descr="De Morgan Theorem 1 Diagram"/>
          <p:cNvPicPr preferRelativeResize="0">
            <a:picLocks noGrp="1"/>
          </p:cNvPicPr>
          <p:nvPr>
            <p:ph type="body" idx="1"/>
          </p:nvPr>
        </p:nvPicPr>
        <p:blipFill rotWithShape="1">
          <a:blip r:embed="rId3">
            <a:alphaModFix/>
          </a:blip>
          <a:srcRect/>
          <a:stretch/>
        </p:blipFill>
        <p:spPr>
          <a:xfrm>
            <a:off x="2639616" y="1484783"/>
            <a:ext cx="7481846" cy="526285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0000"/>
              </a:buClr>
              <a:buSzPts val="2000"/>
              <a:buFont typeface="Times New Roman"/>
              <a:buNone/>
            </a:pPr>
            <a:r>
              <a:rPr lang="en-US" sz="2000" b="0" i="0">
                <a:solidFill>
                  <a:srgbClr val="000000"/>
                </a:solidFill>
                <a:latin typeface="Times New Roman"/>
                <a:ea typeface="Times New Roman"/>
                <a:cs typeface="Times New Roman"/>
                <a:sym typeface="Times New Roman"/>
              </a:rPr>
              <a:t>                      Table showing verification of the De Morgan's first theorem </a:t>
            </a:r>
            <a:endParaRPr/>
          </a:p>
        </p:txBody>
      </p:sp>
      <p:pic>
        <p:nvPicPr>
          <p:cNvPr id="196" name="Google Shape;196;p29" descr="De Morgan Theorem 1 Verification Table"/>
          <p:cNvPicPr preferRelativeResize="0">
            <a:picLocks noGrp="1"/>
          </p:cNvPicPr>
          <p:nvPr>
            <p:ph type="body" idx="1"/>
          </p:nvPr>
        </p:nvPicPr>
        <p:blipFill rotWithShape="1">
          <a:blip r:embed="rId3">
            <a:alphaModFix/>
          </a:blip>
          <a:srcRect/>
          <a:stretch/>
        </p:blipFill>
        <p:spPr>
          <a:xfrm>
            <a:off x="1889568" y="1380805"/>
            <a:ext cx="8032197" cy="51120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838200" y="365125"/>
            <a:ext cx="10515600" cy="75961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solidFill>
                  <a:srgbClr val="C00000"/>
                </a:solidFill>
              </a:rPr>
              <a:t>Theorem 2</a:t>
            </a:r>
            <a:endParaRPr>
              <a:solidFill>
                <a:srgbClr val="C00000"/>
              </a:solidFill>
            </a:endParaRPr>
          </a:p>
        </p:txBody>
      </p:sp>
      <p:pic>
        <p:nvPicPr>
          <p:cNvPr id="202" name="Google Shape;202;p30" descr="De Morgan Theorem 2"/>
          <p:cNvPicPr preferRelativeResize="0">
            <a:picLocks noGrp="1"/>
          </p:cNvPicPr>
          <p:nvPr>
            <p:ph type="body" idx="1"/>
          </p:nvPr>
        </p:nvPicPr>
        <p:blipFill rotWithShape="1">
          <a:blip r:embed="rId3">
            <a:alphaModFix/>
          </a:blip>
          <a:srcRect/>
          <a:stretch/>
        </p:blipFill>
        <p:spPr>
          <a:xfrm>
            <a:off x="1775521" y="1340768"/>
            <a:ext cx="2922603" cy="1497025"/>
          </a:xfrm>
          <a:prstGeom prst="rect">
            <a:avLst/>
          </a:prstGeom>
          <a:noFill/>
          <a:ln>
            <a:noFill/>
          </a:ln>
        </p:spPr>
      </p:pic>
      <p:sp>
        <p:nvSpPr>
          <p:cNvPr id="203" name="Google Shape;203;p30"/>
          <p:cNvSpPr txBox="1"/>
          <p:nvPr/>
        </p:nvSpPr>
        <p:spPr>
          <a:xfrm>
            <a:off x="911424" y="2551837"/>
            <a:ext cx="8232576" cy="2492950"/>
          </a:xfrm>
          <a:prstGeom prst="rect">
            <a:avLst/>
          </a:prstGeom>
          <a:noFill/>
          <a:ln>
            <a:noFill/>
          </a:ln>
        </p:spPr>
        <p:txBody>
          <a:bodyPr spcFirstLastPara="1" wrap="square" lIns="91425" tIns="45700" rIns="91425" bIns="45700" anchor="t" anchorCtr="0">
            <a:spAutoFit/>
          </a:bodyPr>
          <a:lstStyle/>
          <a:p>
            <a:pPr marR="0" lvl="0" algn="just" rtl="0">
              <a:spcBef>
                <a:spcPts val="0"/>
              </a:spcBef>
              <a:spcAft>
                <a:spcPts val="0"/>
              </a:spcAft>
              <a:buClr>
                <a:srgbClr val="000000"/>
              </a:buClr>
              <a:buSzPts val="2400"/>
            </a:pPr>
            <a:r>
              <a:rPr lang="en-US" sz="2400" b="0" i="0" dirty="0">
                <a:solidFill>
                  <a:srgbClr val="000000"/>
                </a:solidFill>
                <a:latin typeface="Times New Roman"/>
                <a:ea typeface="Times New Roman"/>
                <a:cs typeface="Times New Roman"/>
                <a:sym typeface="Times New Roman"/>
              </a:rPr>
              <a:t> </a:t>
            </a:r>
          </a:p>
          <a:p>
            <a:pPr marL="0" marR="0" lvl="0" indent="-152400" algn="just" rtl="0">
              <a:spcBef>
                <a:spcPts val="0"/>
              </a:spcBef>
              <a:spcAft>
                <a:spcPts val="0"/>
              </a:spcAft>
              <a:buClr>
                <a:srgbClr val="000000"/>
              </a:buClr>
              <a:buSzPts val="2400"/>
              <a:buFont typeface="Arial"/>
              <a:buChar char="•"/>
            </a:pPr>
            <a:r>
              <a:rPr lang="en-US" sz="2400" b="0" i="0" dirty="0">
                <a:solidFill>
                  <a:srgbClr val="000000"/>
                </a:solidFill>
                <a:latin typeface="Times New Roman"/>
                <a:ea typeface="Times New Roman"/>
                <a:cs typeface="Times New Roman"/>
                <a:sym typeface="Times New Roman"/>
              </a:rPr>
              <a:t>The LHS of this theorem represents a NOR gate with inputs A and B, whereas the RHS represents an AND gate with inverted inputs.</a:t>
            </a:r>
            <a:endParaRPr dirty="0"/>
          </a:p>
          <a:p>
            <a:pPr marL="0" marR="0" lvl="0" indent="-152400" algn="just" rtl="0">
              <a:spcBef>
                <a:spcPts val="0"/>
              </a:spcBef>
              <a:spcAft>
                <a:spcPts val="0"/>
              </a:spcAft>
              <a:buClr>
                <a:srgbClr val="000000"/>
              </a:buClr>
              <a:buSzPts val="2400"/>
              <a:buFont typeface="Arial"/>
              <a:buChar char="•"/>
            </a:pPr>
            <a:r>
              <a:rPr lang="en-US" sz="2400" b="0" i="0" dirty="0">
                <a:solidFill>
                  <a:srgbClr val="000000"/>
                </a:solidFill>
                <a:latin typeface="Times New Roman"/>
                <a:ea typeface="Times New Roman"/>
                <a:cs typeface="Times New Roman"/>
                <a:sym typeface="Times New Roman"/>
              </a:rPr>
              <a:t> This AND gate is called as </a:t>
            </a:r>
            <a:r>
              <a:rPr lang="en-US" sz="2400" b="1" i="0" dirty="0">
                <a:solidFill>
                  <a:srgbClr val="000000"/>
                </a:solidFill>
                <a:latin typeface="Times New Roman"/>
                <a:ea typeface="Times New Roman"/>
                <a:cs typeface="Times New Roman"/>
                <a:sym typeface="Times New Roman"/>
              </a:rPr>
              <a:t>Bubbled AND</a:t>
            </a:r>
            <a:r>
              <a:rPr lang="en-US" sz="1800" b="0" i="0" dirty="0">
                <a:solidFill>
                  <a:srgbClr val="000000"/>
                </a:solidFill>
                <a:latin typeface="Nunito"/>
                <a:ea typeface="Nunito"/>
                <a:cs typeface="Nunito"/>
                <a:sym typeface="Nunito"/>
              </a:rPr>
              <a:t>.</a:t>
            </a:r>
            <a:endParaRPr dirty="0"/>
          </a:p>
          <a:p>
            <a:pPr marL="0" marR="0" lvl="0" indent="0" algn="l" rtl="0">
              <a:spcBef>
                <a:spcPts val="0"/>
              </a:spcBef>
              <a:spcAft>
                <a:spcPts val="0"/>
              </a:spcAft>
              <a:buNone/>
            </a:pPr>
            <a:br>
              <a:rPr lang="en-US" sz="1800" dirty="0">
                <a:solidFill>
                  <a:schemeClr val="dk1"/>
                </a:solidFill>
                <a:latin typeface="Calibri"/>
                <a:ea typeface="Calibri"/>
                <a:cs typeface="Calibri"/>
                <a:sym typeface="Calibri"/>
              </a:rPr>
            </a:br>
            <a:endParaRPr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1"/>
          <p:cNvSpPr txBox="1">
            <a:spLocks noGrp="1"/>
          </p:cNvSpPr>
          <p:nvPr>
            <p:ph type="title"/>
          </p:nvPr>
        </p:nvSpPr>
        <p:spPr>
          <a:xfrm>
            <a:off x="838200" y="365125"/>
            <a:ext cx="10515600" cy="90363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solidFill>
                  <a:srgbClr val="C00000"/>
                </a:solidFill>
              </a:rPr>
              <a:t>Theorem 2- Logic diagram</a:t>
            </a:r>
            <a:endParaRPr>
              <a:solidFill>
                <a:srgbClr val="C00000"/>
              </a:solidFill>
            </a:endParaRPr>
          </a:p>
        </p:txBody>
      </p:sp>
      <p:pic>
        <p:nvPicPr>
          <p:cNvPr id="209" name="Google Shape;209;p31" descr="De Morgan Theorem 2 Diagram"/>
          <p:cNvPicPr preferRelativeResize="0">
            <a:picLocks noGrp="1"/>
          </p:cNvPicPr>
          <p:nvPr>
            <p:ph type="body" idx="1"/>
          </p:nvPr>
        </p:nvPicPr>
        <p:blipFill rotWithShape="1">
          <a:blip r:embed="rId3">
            <a:alphaModFix/>
          </a:blip>
          <a:srcRect/>
          <a:stretch/>
        </p:blipFill>
        <p:spPr>
          <a:xfrm>
            <a:off x="2532994" y="1268760"/>
            <a:ext cx="7041930" cy="487979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781</Words>
  <Application>Microsoft Office PowerPoint</Application>
  <PresentationFormat>Widescreen</PresentationFormat>
  <Paragraphs>84</Paragraphs>
  <Slides>20</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Arimo</vt:lpstr>
      <vt:lpstr>Calibri</vt:lpstr>
      <vt:lpstr>Calibri Light</vt:lpstr>
      <vt:lpstr>Cambria</vt:lpstr>
      <vt:lpstr>Nunito</vt:lpstr>
      <vt:lpstr>Palatino Linotype</vt:lpstr>
      <vt:lpstr>Roboto</vt:lpstr>
      <vt:lpstr>Times New Roman</vt:lpstr>
      <vt:lpstr>Office Theme</vt:lpstr>
      <vt:lpstr>Unit III </vt:lpstr>
      <vt:lpstr>Syllabus </vt:lpstr>
      <vt:lpstr>                            De Morgan’s Theorem</vt:lpstr>
      <vt:lpstr>                         Two Theorems</vt:lpstr>
      <vt:lpstr>Venn diagram proof (First theorem)</vt:lpstr>
      <vt:lpstr>                    Theorem1 – Logic diagram</vt:lpstr>
      <vt:lpstr>                      Table showing verification of the De Morgan's first theorem </vt:lpstr>
      <vt:lpstr>                       Theorem 2</vt:lpstr>
      <vt:lpstr>                     Theorem 2- Logic diagram</vt:lpstr>
      <vt:lpstr>    Table showing verification of the De Morgan's second theorem   </vt:lpstr>
      <vt:lpstr>Theorem 2</vt:lpstr>
      <vt:lpstr>                    Applications of De Morgan’s Theorem</vt:lpstr>
      <vt:lpstr>                Arithmetic Logic Unit</vt:lpstr>
      <vt:lpstr>                               Arithmetic Logic Unit</vt:lpstr>
      <vt:lpstr>                                 ALU Symbol</vt:lpstr>
      <vt:lpstr>                                 ADDERS</vt:lpstr>
      <vt:lpstr>                                   Half  Adder</vt:lpstr>
      <vt:lpstr>                Truth Table and Circuit Diagram </vt:lpstr>
      <vt:lpstr>                                   Full Adder</vt:lpstr>
      <vt:lpstr>         Truth Table and Circuit Diagram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dc:title>
  <dc:creator>sheeba jani</dc:creator>
  <cp:lastModifiedBy>sheeba jani</cp:lastModifiedBy>
  <cp:revision>12</cp:revision>
  <dcterms:created xsi:type="dcterms:W3CDTF">2023-09-19T10:48:59Z</dcterms:created>
  <dcterms:modified xsi:type="dcterms:W3CDTF">2023-09-21T09:34:52Z</dcterms:modified>
</cp:coreProperties>
</file>