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7" r:id="rId4"/>
    <p:sldId id="348" r:id="rId5"/>
    <p:sldId id="349" r:id="rId6"/>
    <p:sldId id="351" r:id="rId7"/>
    <p:sldId id="500" r:id="rId8"/>
    <p:sldId id="499" r:id="rId9"/>
    <p:sldId id="367" r:id="rId10"/>
    <p:sldId id="352" r:id="rId11"/>
    <p:sldId id="368" r:id="rId12"/>
    <p:sldId id="369" r:id="rId13"/>
    <p:sldId id="370" r:id="rId14"/>
    <p:sldId id="344" r:id="rId15"/>
    <p:sldId id="333" r:id="rId16"/>
    <p:sldId id="332" r:id="rId17"/>
    <p:sldId id="334" r:id="rId18"/>
    <p:sldId id="335" r:id="rId19"/>
    <p:sldId id="336" r:id="rId20"/>
    <p:sldId id="337" r:id="rId21"/>
    <p:sldId id="258" r:id="rId22"/>
    <p:sldId id="259" r:id="rId23"/>
    <p:sldId id="260" r:id="rId24"/>
    <p:sldId id="261" r:id="rId25"/>
    <p:sldId id="413" r:id="rId26"/>
    <p:sldId id="414" r:id="rId27"/>
    <p:sldId id="419" r:id="rId28"/>
    <p:sldId id="420" r:id="rId29"/>
    <p:sldId id="423" r:id="rId30"/>
    <p:sldId id="424" r:id="rId31"/>
    <p:sldId id="304" r:id="rId32"/>
    <p:sldId id="305" r:id="rId33"/>
    <p:sldId id="306" r:id="rId34"/>
    <p:sldId id="307" r:id="rId35"/>
    <p:sldId id="308" r:id="rId36"/>
    <p:sldId id="309" r:id="rId37"/>
    <p:sldId id="387" r:id="rId38"/>
    <p:sldId id="388" r:id="rId39"/>
    <p:sldId id="389" r:id="rId40"/>
    <p:sldId id="390" r:id="rId41"/>
    <p:sldId id="396" r:id="rId42"/>
    <p:sldId id="397" r:id="rId43"/>
    <p:sldId id="4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A518-50E0-C0CA-E116-5915B3113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594FA-900C-F555-877B-29F0DC4B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E8D3-34DB-FAF0-F6D6-EA458E69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788DA-318A-8624-6274-889ABDE2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7037-95CC-D3AE-9543-88AFD1B1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16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6991-7E59-44B7-DD3D-293EF7EA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47949-50D8-E29D-1EE5-F677813AD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2F6FD-17C3-9101-8A38-B2C5AADB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654B0-BD32-21D4-9DDA-39E0CFD9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D28C8-8DE3-20DF-5B34-22537377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5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DB394-4249-71E3-0342-677FC35FD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BD3C3-F763-5181-1198-69B0FE45D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46F88-2B4E-6557-7A3A-5547DB6A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59B59-2F2E-A7FC-7739-D2FFEC50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38D25-AA16-3AC4-8FA8-E76A5CCA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8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F7FC-A652-52E3-8D4B-846DF15B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E0286-315B-1255-62B4-C789AB48D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98192-A9AC-FB13-158E-9B1BFBAC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F51B9-CC2E-3F0E-26AB-A4B1F697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85814-A6C6-A927-3B30-FE4F5CFC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0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73B7-12F3-9A50-307D-EB9DC7EF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A7186-A003-A504-5936-BF3A0968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D980-6BF0-8044-5C21-4F862BAE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4CC8-10F2-BBDF-776F-CCCD7FA9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622B6-EF89-336C-0949-3D86996C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00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49DA-4584-0B87-80C9-0A3A11F4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74A4-F461-1813-7F33-0C119BD20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AB80-253A-29C7-4343-142AAB2D3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92D66-656D-9069-E854-A5907F82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3C536-FB06-8AC1-FFE7-6EE72A60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08B80-2D0C-530B-37A4-1E16832D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66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9EDD-20B0-CCBE-7A8D-21F34769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D23D3-BA73-DF46-EAE4-65E5B68C4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CC769-0292-48F1-F098-9B8A5126B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FA481-898A-8754-8DE8-895737CF0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F5080-BEDF-12A9-CB75-61987A595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D9567-2447-D416-6B2F-90B39434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51A85-3267-4332-DCC3-80376032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C28BA-AC50-A703-E828-DFE692BF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6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8FE-77AB-8A78-79B2-BD25741F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2A21F-CEA0-9F80-C1B9-ADF0B3B2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73D32-4F23-E76B-54E0-7A5F4024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8C938-2D68-B250-C2F9-5439D553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23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DF1CC-69C0-2A20-A64E-1B035EDF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4AD5F-3F96-FDD0-0705-029FB487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C5A0-CA03-6C2C-229C-70859B45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5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7679-C33F-225F-EF91-98C2491D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0420-5110-39EC-7358-832ED373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60FCF-940B-CB53-47DC-F0118FCB2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C9A58-1E39-B7FC-A9C7-2DE9FAE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BE196-9FD6-62A6-7A93-9A53BAA2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24C56-7CA9-C011-3007-AE2FBF70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ECF2-9490-364E-2837-CB9C6BF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32F96-C798-B23E-4C01-2CC14BADA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DC784-8D89-D9D9-CBBD-A0A471BCB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B1456-F90D-0632-C36D-50F36724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7E6A-C3B9-FA7D-1F5B-2D2C90AC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E748E-08B7-0080-C950-EC09D9BF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8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E2FB5-0DEE-4B85-30B9-5072D5B2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530A4-895B-9CEB-89AF-A6D2C4C6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CD2D7-0BAD-798D-F305-654A973B5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55FC-F58F-413B-8EA4-8442F553EB4F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E71D-2CF9-946E-50DC-220F8A87B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0235E-258B-AF7C-EADD-1A5B7244A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43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7A1B-B22D-DF57-E63C-DDF36BD22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V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B5AE1-5099-C6D9-4D47-7BE838D78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Parallelism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88326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Software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4701"/>
            <a:ext cx="12192000" cy="532677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defined  by  the  control and data dependence of programs.</a:t>
            </a:r>
          </a:p>
          <a:p>
            <a:pPr algn="just"/>
            <a:r>
              <a:rPr lang="en-US" dirty="0"/>
              <a:t>The  degree of parallelism is revealed in the program flow graph.</a:t>
            </a:r>
          </a:p>
          <a:p>
            <a:pPr algn="just"/>
            <a:r>
              <a:rPr lang="en-US" dirty="0"/>
              <a:t>Software parallelism is a function of algorithm, programming style, and compiler optimization.</a:t>
            </a:r>
          </a:p>
          <a:p>
            <a:pPr algn="just"/>
            <a:r>
              <a:rPr lang="en-US" dirty="0"/>
              <a:t>The program flow graph displays the patterns of simultaneously executable operations.  </a:t>
            </a:r>
          </a:p>
          <a:p>
            <a:pPr algn="just"/>
            <a:r>
              <a:rPr lang="en-US" dirty="0"/>
              <a:t>Parallelism in a program varies during the execution period .</a:t>
            </a:r>
          </a:p>
          <a:p>
            <a:pPr algn="just"/>
            <a:r>
              <a:rPr lang="en-US" dirty="0"/>
              <a:t>It limits the sustained performance of the processor.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3B280-9CB0-494A-8FF9-5139ABD0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3875" y="136525"/>
            <a:ext cx="9706165" cy="662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7E1640-E6B1-4F0A-99A6-DAD7F030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268" y="0"/>
            <a:ext cx="10167677" cy="691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5A1A75-BE9F-47A2-8789-83C7A802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8850" y="139263"/>
            <a:ext cx="9900583" cy="642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D5EB2C-306D-425F-BE9A-155AB99A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Flynn’s Classification</a:t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983162"/>
          </a:xfrm>
        </p:spPr>
        <p:txBody>
          <a:bodyPr/>
          <a:lstStyle/>
          <a:p>
            <a:pPr marL="285750" lvl="1" algn="just">
              <a:buFont typeface="Wingdings" pitchFamily="2" charset="2"/>
              <a:buChar char="§"/>
            </a:pPr>
            <a:r>
              <a:rPr lang="en-US" altLang="pt-BR" dirty="0"/>
              <a:t>Was proposed by researcher Michael J. Flynn in 1966.</a:t>
            </a:r>
          </a:p>
          <a:p>
            <a:pPr marL="285750" lvl="1" algn="just">
              <a:buFont typeface="Wingdings" pitchFamily="2" charset="2"/>
              <a:buChar char="§"/>
            </a:pPr>
            <a:r>
              <a:rPr lang="en-US" altLang="pt-BR" dirty="0"/>
              <a:t>It is the most commonly accepted taxonomy of computer organization.</a:t>
            </a:r>
          </a:p>
          <a:p>
            <a:pPr marL="285750" lvl="1" algn="just">
              <a:buFont typeface="Wingdings" pitchFamily="2" charset="2"/>
              <a:buChar char="§"/>
            </a:pPr>
            <a:r>
              <a:rPr lang="en-US" altLang="pt-BR" dirty="0"/>
              <a:t>In this classification, computers are classified by whether it processes a single instruction at a time or multiple instructions simultaneously, and whether it operates on one or multiple data sets.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B962C-BC27-4E18-841F-577200DF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Flynn’s Classification</a:t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This  taxonomy distinguishes multi-processor computer architectures according to the two independent dimensions of Instruction stream and Data stream. </a:t>
            </a:r>
          </a:p>
          <a:p>
            <a:pPr algn="just"/>
            <a:r>
              <a:rPr lang="en-US" dirty="0"/>
              <a:t>An instruction stream is sequence of instructions executed by machine. </a:t>
            </a:r>
          </a:p>
          <a:p>
            <a:pPr algn="just"/>
            <a:r>
              <a:rPr lang="en-US" dirty="0"/>
              <a:t>A data stream is a sequence of data including input, partial or temporary results used by instruction stream. </a:t>
            </a:r>
          </a:p>
          <a:p>
            <a:pPr algn="just"/>
            <a:r>
              <a:rPr lang="en-US" dirty="0"/>
              <a:t>Each of these dimensions can have only one of two possible states: Single or Multiple. </a:t>
            </a:r>
          </a:p>
          <a:p>
            <a:pPr algn="just"/>
            <a:r>
              <a:rPr lang="en-US" dirty="0"/>
              <a:t>Flynn’s classification depends on the distinction between the performance of control unit and the data processing unit rather than its operational and structural interconnections.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B35FC-96B3-46A3-943A-BEB24F4D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IN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Flynn’s Classification</a:t>
            </a:r>
            <a:br>
              <a:rPr lang="en-IN" sz="1400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category of Flynn classification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670" y="2571744"/>
            <a:ext cx="47815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DCD03-98CB-4F0D-9F6E-D868FB48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SISD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They are also called scalar processor i.e., one instruction at a time and each instruction have only one set of operands.</a:t>
            </a:r>
          </a:p>
          <a:p>
            <a:pPr algn="just"/>
            <a:r>
              <a:rPr lang="en-US" dirty="0"/>
              <a:t>Single instruction: only one instruction stream is being acted on by the CPU during any one clock cycle.</a:t>
            </a:r>
          </a:p>
          <a:p>
            <a:pPr algn="just"/>
            <a:r>
              <a:rPr lang="en-US" dirty="0"/>
              <a:t>Single data: only one data stream is being used as input during any one clock cycle.</a:t>
            </a:r>
          </a:p>
          <a:p>
            <a:pPr algn="just"/>
            <a:r>
              <a:rPr lang="en-US" dirty="0"/>
              <a:t>Deterministic execution.</a:t>
            </a:r>
          </a:p>
          <a:p>
            <a:pPr algn="just"/>
            <a:r>
              <a:rPr lang="en-US" dirty="0"/>
              <a:t>Instructions are executed sequentially.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SISD computer having one control unit, one processor unit and single memory unit.  </a:t>
            </a:r>
          </a:p>
          <a:p>
            <a:r>
              <a:rPr lang="en-US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7570" y="2714620"/>
            <a:ext cx="1928826" cy="21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1945" y="5499610"/>
            <a:ext cx="4473769" cy="59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24A84B-D41B-474C-A962-6FDF30CA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type of parallel computer.</a:t>
            </a:r>
          </a:p>
          <a:p>
            <a:pPr algn="just"/>
            <a:r>
              <a:rPr lang="en-US" dirty="0"/>
              <a:t>Single instruction: All processing units execute the same instruction issued by the control unit at any given clock cycle .</a:t>
            </a:r>
          </a:p>
          <a:p>
            <a:pPr algn="just"/>
            <a:r>
              <a:rPr lang="en-US" dirty="0"/>
              <a:t>Multiple data: Each processing unit can operate on a different data element  as shown if figure below the processor are connected to shared memory or interconnection network providing multiple data to processing unit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instruction is executed by different processing unit on different set of data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4563" y="2428868"/>
            <a:ext cx="4242037" cy="204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4562" y="4572008"/>
            <a:ext cx="4205294" cy="149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E492-2002-4D92-BDE6-C4C3BA11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 single data stream is fed into multiple processing units.</a:t>
            </a:r>
          </a:p>
          <a:p>
            <a:pPr algn="just"/>
            <a:r>
              <a:rPr lang="en-US" dirty="0"/>
              <a:t>Each processing unit operates on the data independently via independent instruction.</a:t>
            </a:r>
          </a:p>
          <a:p>
            <a:pPr algn="just"/>
            <a:r>
              <a:rPr lang="en-US" dirty="0"/>
              <a:t>A single data stream is forwarded to different processing unit which are connected to different control unit and execute instruction given to it by control unit to which it is attached.  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same data flow through a linear array of processors executing different instruction streams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2" y="2786059"/>
            <a:ext cx="3810186" cy="178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0117" y="4714884"/>
            <a:ext cx="57054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FA071-DD8D-4D7C-B98D-F07FD91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B410-9EE5-7960-5BD7-71E3EBE5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Syllabus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4C02-46FB-9B07-F933-F8D4FFB9F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i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  <a:t>Need, types, applications and challenges, Architecture of Parallel Systems – Flynn’s classification; ARM Processor: The thumb instruction set, Processor and CPU cores, Instruction Encoding format, Memory load and Store instruction, Basics of I/O operations. Case study: ARM 5 and ARM 7 Architecture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02645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Multiple Instruction: every processor may be executing a different instruction stream.</a:t>
            </a:r>
          </a:p>
          <a:p>
            <a:pPr algn="just"/>
            <a:r>
              <a:rPr lang="en-US" dirty="0"/>
              <a:t>Multiple Data: every processor may be working with a different data stream. </a:t>
            </a:r>
          </a:p>
          <a:p>
            <a:pPr algn="just"/>
            <a:r>
              <a:rPr lang="en-US" dirty="0"/>
              <a:t>Execution can be synchronous or asynchronous, deterministic or nondeterministic  </a:t>
            </a:r>
          </a:p>
          <a:p>
            <a:pPr algn="just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 Different processor each processing different task.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3190" y="2571744"/>
            <a:ext cx="3714744" cy="192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7372" y="4562476"/>
            <a:ext cx="43624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BD520-06EF-4FEC-8EFA-7D82155C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BDD8-843C-5864-EC8F-B1E3EBE7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ARM processor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FA53-4200-2A11-4599-E27F18E9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 – Advanced RISC Machine.</a:t>
            </a:r>
          </a:p>
          <a:p>
            <a:r>
              <a:rPr lang="en-US" dirty="0"/>
              <a:t>Family of CPU used in music players, smartphones, wearables, tablets and other electronic devices.</a:t>
            </a:r>
          </a:p>
          <a:p>
            <a:r>
              <a:rPr lang="en-US" dirty="0"/>
              <a:t>Very few instruction sets and transistors are needed.</a:t>
            </a:r>
          </a:p>
          <a:p>
            <a:r>
              <a:rPr lang="en-US" dirty="0"/>
              <a:t>Small in size – perfectly fits small devices.</a:t>
            </a:r>
          </a:p>
          <a:p>
            <a:r>
              <a:rPr lang="en-US" dirty="0"/>
              <a:t>Less power consumption and complexity.</a:t>
            </a:r>
          </a:p>
          <a:p>
            <a:r>
              <a:rPr lang="en-US" dirty="0"/>
              <a:t>Can be applied to 32-bit systems and embedded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973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D06D-020B-93A4-3FBA-D1F19DDA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6F35-0484-2CFA-FF86-6A7331F4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Processing unit works on a set of predefined instructions – collectively called Instruction Sets.</a:t>
            </a:r>
          </a:p>
          <a:p>
            <a:pPr algn="just"/>
            <a:r>
              <a:rPr lang="en-US" dirty="0"/>
              <a:t>OS and programs uses these instructions to execute themselves.</a:t>
            </a:r>
          </a:p>
          <a:p>
            <a:pPr algn="just"/>
            <a:r>
              <a:rPr lang="en-US" dirty="0"/>
              <a:t>Later it was found that the many instructions were not that much used by the processor.</a:t>
            </a:r>
          </a:p>
          <a:p>
            <a:pPr algn="just"/>
            <a:r>
              <a:rPr lang="en-US" dirty="0"/>
              <a:t>So, reducing the number of predefined instructions and the cutting out the hard to implement and complex instructions – RISC was formed.</a:t>
            </a:r>
          </a:p>
          <a:p>
            <a:pPr algn="just"/>
            <a:r>
              <a:rPr lang="en-US" dirty="0"/>
              <a:t>This caused the processor to run faster and used less power and space on chip.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234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FCC8-3C4E-8D76-F2F0-CED01E7D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EF1F-3391-E907-4D4A-B38E7510A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X86 processor – modular approach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uses graphics card, memory control, etc.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but costly and high hardware components.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640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C755-C23E-C010-1AB1-4EFE0D08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B29B-D1DF-E883-D1D5-B42DBB728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ARM processor, CPU cores are the part of the  physical platform.</a:t>
            </a:r>
          </a:p>
          <a:p>
            <a:r>
              <a:rPr lang="en-US" dirty="0"/>
              <a:t>Other hardware functions are on the same platform.</a:t>
            </a:r>
          </a:p>
          <a:p>
            <a:r>
              <a:rPr lang="en-US" dirty="0"/>
              <a:t>All these are integrated through an internal bus.</a:t>
            </a:r>
          </a:p>
          <a:p>
            <a:r>
              <a:rPr lang="en-US" dirty="0"/>
              <a:t>This is SOC (System On a Chip)</a:t>
            </a:r>
          </a:p>
          <a:p>
            <a:r>
              <a:rPr lang="en-US" dirty="0"/>
              <a:t>ARM just gives a structure and the owning company can frame its own required structure around the </a:t>
            </a:r>
            <a:r>
              <a:rPr lang="en-US"/>
              <a:t>ARM processor.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984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CFF5A-AB5B-4AC0-9D02-4BA08475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692696"/>
            <a:ext cx="8514303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06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CFF5A-AB5B-4AC0-9D02-4BA08475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5560" y="-27384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Thumb instruction set (T variant)                          </a:t>
            </a:r>
            <a:r>
              <a:rPr lang="en-US" sz="2400" b="1" dirty="0" err="1"/>
              <a:t>Contd</a:t>
            </a:r>
            <a:r>
              <a:rPr lang="en-US" sz="2400" b="1" dirty="0"/>
              <a:t>….</a:t>
            </a:r>
            <a:endParaRPr lang="en-IN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507822"/>
            <a:ext cx="8493667" cy="61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95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CFF5A-AB5B-4AC0-9D02-4BA08475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5" y="180522"/>
            <a:ext cx="8535591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85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CFF5A-AB5B-4AC0-9D02-4BA08475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161469"/>
            <a:ext cx="8840434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58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CFF5A-AB5B-4AC0-9D02-4BA08475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2" y="685417"/>
            <a:ext cx="8392696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Why parallelism? – ticket counter example.</a:t>
            </a:r>
          </a:p>
          <a:p>
            <a:pPr algn="just"/>
            <a:r>
              <a:rPr lang="en-US" dirty="0"/>
              <a:t>Executing two or more operations at the same time is known as parallelism.</a:t>
            </a:r>
          </a:p>
          <a:p>
            <a:pPr algn="just"/>
            <a:r>
              <a:rPr lang="en-US" altLang="pt-BR" dirty="0"/>
              <a:t>Parallel processing is a method to improve computer system performance by executing two or more instructions simultaneously</a:t>
            </a:r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i="1" dirty="0"/>
              <a:t>parallel computer</a:t>
            </a:r>
            <a:r>
              <a:rPr lang="en-US" dirty="0"/>
              <a:t> is a set of processors that are able to work cooperatively to solve a computational problem.</a:t>
            </a:r>
          </a:p>
          <a:p>
            <a:pPr algn="just"/>
            <a:r>
              <a:rPr lang="en-US" dirty="0"/>
              <a:t>Two or more ALUs in CPU can work concurrently to increase throughput</a:t>
            </a:r>
          </a:p>
          <a:p>
            <a:pPr algn="just"/>
            <a:r>
              <a:rPr lang="en-US" dirty="0"/>
              <a:t>The system may have two or more processors operating concurrently</a:t>
            </a:r>
          </a:p>
          <a:p>
            <a:pPr lvl="1"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D7003-4933-4537-8DA5-53D5B94C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27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CFF5A-AB5B-4AC0-9D02-4BA08475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9" y="213864"/>
            <a:ext cx="8583223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72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6205" y="482600"/>
            <a:ext cx="5340350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Single-core</a:t>
            </a:r>
            <a:r>
              <a:rPr spc="-25" dirty="0"/>
              <a:t> </a:t>
            </a:r>
            <a:r>
              <a:rPr spc="-5" dirty="0"/>
              <a:t>computer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9735" y="1447801"/>
            <a:ext cx="6480118" cy="4526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1371600"/>
            <a:ext cx="2819400" cy="2362200"/>
          </a:xfrm>
          <a:custGeom>
            <a:avLst/>
            <a:gdLst/>
            <a:ahLst/>
            <a:cxnLst/>
            <a:rect l="l" t="t" r="r" b="b"/>
            <a:pathLst>
              <a:path w="2819400" h="2362200">
                <a:moveTo>
                  <a:pt x="0" y="0"/>
                </a:moveTo>
                <a:lnTo>
                  <a:pt x="0" y="2362200"/>
                </a:lnTo>
                <a:lnTo>
                  <a:pt x="2819400" y="2362200"/>
                </a:lnTo>
                <a:lnTo>
                  <a:pt x="28194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80422" y="6293073"/>
            <a:ext cx="16446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870"/>
              </a:lnSpc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D3DB-3900-456A-A5D0-D40B45A1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0967" y="482600"/>
            <a:ext cx="5368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400" spc="-5" dirty="0">
                <a:latin typeface="Arial"/>
                <a:cs typeface="Arial"/>
              </a:rPr>
              <a:t>Single-core CPU</a:t>
            </a:r>
            <a:r>
              <a:rPr sz="4400" spc="-3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chip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42507" y="1600201"/>
            <a:ext cx="6023996" cy="4145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9600" y="2057400"/>
            <a:ext cx="2998470" cy="1852930"/>
          </a:xfrm>
          <a:custGeom>
            <a:avLst/>
            <a:gdLst/>
            <a:ahLst/>
            <a:cxnLst/>
            <a:rect l="l" t="t" r="r" b="b"/>
            <a:pathLst>
              <a:path w="2998470" h="1852929">
                <a:moveTo>
                  <a:pt x="0" y="0"/>
                </a:moveTo>
                <a:lnTo>
                  <a:pt x="0" y="1852422"/>
                </a:lnTo>
                <a:lnTo>
                  <a:pt x="2998470" y="1852421"/>
                </a:lnTo>
                <a:lnTo>
                  <a:pt x="299847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1400" y="2045970"/>
            <a:ext cx="1301750" cy="697230"/>
          </a:xfrm>
          <a:custGeom>
            <a:avLst/>
            <a:gdLst/>
            <a:ahLst/>
            <a:cxnLst/>
            <a:rect l="l" t="t" r="r" b="b"/>
            <a:pathLst>
              <a:path w="1301750" h="697230">
                <a:moveTo>
                  <a:pt x="106157" y="626682"/>
                </a:moveTo>
                <a:lnTo>
                  <a:pt x="82296" y="581406"/>
                </a:lnTo>
                <a:lnTo>
                  <a:pt x="0" y="697230"/>
                </a:lnTo>
                <a:lnTo>
                  <a:pt x="95250" y="695181"/>
                </a:lnTo>
                <a:lnTo>
                  <a:pt x="95250" y="632460"/>
                </a:lnTo>
                <a:lnTo>
                  <a:pt x="106157" y="626682"/>
                </a:lnTo>
                <a:close/>
              </a:path>
              <a:path w="1301750" h="697230">
                <a:moveTo>
                  <a:pt x="118072" y="649289"/>
                </a:moveTo>
                <a:lnTo>
                  <a:pt x="106157" y="626682"/>
                </a:lnTo>
                <a:lnTo>
                  <a:pt x="95250" y="632460"/>
                </a:lnTo>
                <a:lnTo>
                  <a:pt x="106679" y="655319"/>
                </a:lnTo>
                <a:lnTo>
                  <a:pt x="118072" y="649289"/>
                </a:lnTo>
                <a:close/>
              </a:path>
              <a:path w="1301750" h="697230">
                <a:moveTo>
                  <a:pt x="141732" y="694182"/>
                </a:moveTo>
                <a:lnTo>
                  <a:pt x="118072" y="649289"/>
                </a:lnTo>
                <a:lnTo>
                  <a:pt x="106679" y="655319"/>
                </a:lnTo>
                <a:lnTo>
                  <a:pt x="95250" y="632460"/>
                </a:lnTo>
                <a:lnTo>
                  <a:pt x="95250" y="695181"/>
                </a:lnTo>
                <a:lnTo>
                  <a:pt x="141732" y="694182"/>
                </a:lnTo>
                <a:close/>
              </a:path>
              <a:path w="1301750" h="697230">
                <a:moveTo>
                  <a:pt x="1301496" y="22860"/>
                </a:moveTo>
                <a:lnTo>
                  <a:pt x="1289303" y="0"/>
                </a:lnTo>
                <a:lnTo>
                  <a:pt x="106157" y="626682"/>
                </a:lnTo>
                <a:lnTo>
                  <a:pt x="118072" y="649289"/>
                </a:lnTo>
                <a:lnTo>
                  <a:pt x="1301496" y="2286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09102" y="1550923"/>
            <a:ext cx="151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3300"/>
                </a:solidFill>
                <a:latin typeface="Arial"/>
                <a:cs typeface="Arial"/>
              </a:rPr>
              <a:t>the single</a:t>
            </a:r>
            <a:r>
              <a:rPr spc="-8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3300"/>
                </a:solidFill>
                <a:latin typeface="Arial"/>
                <a:cs typeface="Arial"/>
              </a:rPr>
              <a:t>core</a:t>
            </a:r>
            <a:endParaRPr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B3B57F-720F-494B-BF2B-824805BB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8555" y="208280"/>
            <a:ext cx="5834380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Multi-core architectures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95473" y="2857497"/>
            <a:ext cx="8166049" cy="2630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60702" y="1393952"/>
            <a:ext cx="7471409" cy="14023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17880" indent="-343535"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Replicate multiple processor </a:t>
            </a:r>
            <a:r>
              <a:rPr sz="3200" spc="-5" dirty="0">
                <a:latin typeface="Arial"/>
                <a:cs typeface="Arial"/>
              </a:rPr>
              <a:t>cores on a  single</a:t>
            </a:r>
            <a:r>
              <a:rPr sz="3200" spc="-10" dirty="0">
                <a:latin typeface="Arial"/>
                <a:cs typeface="Arial"/>
              </a:rPr>
              <a:t> die.</a:t>
            </a:r>
            <a:endParaRPr sz="3200" dirty="0">
              <a:latin typeface="Arial"/>
              <a:cs typeface="Arial"/>
            </a:endParaRPr>
          </a:p>
          <a:p>
            <a:pPr marL="687070">
              <a:spcBef>
                <a:spcPts val="975"/>
              </a:spcBef>
              <a:tabLst>
                <a:tab pos="2439035" algn="l"/>
                <a:tab pos="4114800" algn="l"/>
                <a:tab pos="5867400" algn="l"/>
              </a:tabLst>
            </a:pP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Core</a:t>
            </a: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1	Core</a:t>
            </a: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2	Core</a:t>
            </a: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3	Core</a:t>
            </a:r>
            <a:r>
              <a:rPr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1680" y="6325164"/>
            <a:ext cx="20580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>
                <a:latin typeface="Arial"/>
                <a:cs typeface="Arial"/>
              </a:rPr>
              <a:t>Multi-core </a:t>
            </a:r>
            <a:r>
              <a:rPr spc="-5" dirty="0">
                <a:latin typeface="Arial"/>
                <a:cs typeface="Arial"/>
              </a:rPr>
              <a:t>CPU</a:t>
            </a:r>
            <a:r>
              <a:rPr spc="-9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chip</a:t>
            </a:r>
            <a:endParaRPr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B77C5-3CB5-4B47-8C67-F60A534D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867646" y="6307739"/>
            <a:ext cx="276859" cy="22339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418" y="482600"/>
            <a:ext cx="499554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Multi-core CPU</a:t>
            </a:r>
            <a:r>
              <a:rPr spc="-30" dirty="0"/>
              <a:t> </a:t>
            </a:r>
            <a:r>
              <a:rPr spc="-5" dirty="0"/>
              <a:t>chip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60701" y="1525483"/>
            <a:ext cx="7855584" cy="11944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4965" indent="-342900"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cores fit on a single </a:t>
            </a:r>
            <a:r>
              <a:rPr sz="3200" spc="-10" dirty="0">
                <a:latin typeface="Arial"/>
                <a:cs typeface="Arial"/>
              </a:rPr>
              <a:t>processor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socket</a:t>
            </a:r>
            <a:endParaRPr sz="3200">
              <a:latin typeface="Arial"/>
              <a:cs typeface="Arial"/>
            </a:endParaRPr>
          </a:p>
          <a:p>
            <a:pPr marL="354965" indent="-342900"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Also called CMP (Chip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Multi-Processor)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78100" y="3035300"/>
          <a:ext cx="7211694" cy="3395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8275" marR="1455420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  o  r  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R w="539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37490" marR="1474470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  o  r  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381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19075" marR="1449070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  o  r  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44475" marR="1422400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  o  r  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10101"/>
                      </a:solidFill>
                      <a:prstDash val="solid"/>
                    </a:lnL>
                    <a:lnR w="28575">
                      <a:solidFill>
                        <a:srgbClr val="010101"/>
                      </a:solidFill>
                      <a:prstDash val="solid"/>
                    </a:lnR>
                    <a:lnT w="28575">
                      <a:solidFill>
                        <a:srgbClr val="010101"/>
                      </a:solidFill>
                      <a:prstDash val="solid"/>
                    </a:lnT>
                    <a:lnB w="28575">
                      <a:solidFill>
                        <a:srgbClr val="010101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4831" y="482600"/>
            <a:ext cx="6022975" cy="69596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cores run in</a:t>
            </a:r>
            <a:r>
              <a:rPr spc="5" dirty="0"/>
              <a:t> </a:t>
            </a:r>
            <a:r>
              <a:rPr spc="-5" dirty="0"/>
              <a:t>parallel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0801" y="2362201"/>
            <a:ext cx="7211695" cy="3395979"/>
          </a:xfrm>
          <a:custGeom>
            <a:avLst/>
            <a:gdLst/>
            <a:ahLst/>
            <a:cxnLst/>
            <a:rect l="l" t="t" r="r" b="b"/>
            <a:pathLst>
              <a:path w="7211695" h="3395979">
                <a:moveTo>
                  <a:pt x="7211568" y="0"/>
                </a:moveTo>
                <a:lnTo>
                  <a:pt x="7211568" y="3395471"/>
                </a:lnTo>
                <a:lnTo>
                  <a:pt x="0" y="3395472"/>
                </a:lnTo>
                <a:lnTo>
                  <a:pt x="0" y="0"/>
                </a:lnTo>
                <a:lnTo>
                  <a:pt x="7211568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2362201"/>
            <a:ext cx="7212330" cy="3395979"/>
          </a:xfrm>
          <a:custGeom>
            <a:avLst/>
            <a:gdLst/>
            <a:ahLst/>
            <a:cxnLst/>
            <a:rect l="l" t="t" r="r" b="b"/>
            <a:pathLst>
              <a:path w="7212330" h="3395979">
                <a:moveTo>
                  <a:pt x="0" y="0"/>
                </a:moveTo>
                <a:lnTo>
                  <a:pt x="0" y="3395472"/>
                </a:lnTo>
                <a:lnTo>
                  <a:pt x="7212330" y="3395471"/>
                </a:lnTo>
                <a:lnTo>
                  <a:pt x="721233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7346" y="2362201"/>
            <a:ext cx="0" cy="3389629"/>
          </a:xfrm>
          <a:custGeom>
            <a:avLst/>
            <a:gdLst/>
            <a:ahLst/>
            <a:cxnLst/>
            <a:rect l="l" t="t" r="r" b="b"/>
            <a:pathLst>
              <a:path h="3389629">
                <a:moveTo>
                  <a:pt x="0" y="0"/>
                </a:moveTo>
                <a:lnTo>
                  <a:pt x="0" y="3389376"/>
                </a:lnTo>
              </a:path>
            </a:pathLst>
          </a:custGeom>
          <a:ln w="254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1" y="2362200"/>
            <a:ext cx="13335" cy="3390900"/>
          </a:xfrm>
          <a:custGeom>
            <a:avLst/>
            <a:gdLst/>
            <a:ahLst/>
            <a:cxnLst/>
            <a:rect l="l" t="t" r="r" b="b"/>
            <a:pathLst>
              <a:path w="13335" h="3390900">
                <a:moveTo>
                  <a:pt x="12953" y="0"/>
                </a:moveTo>
                <a:lnTo>
                  <a:pt x="0" y="3390900"/>
                </a:lnTo>
              </a:path>
            </a:pathLst>
          </a:custGeom>
          <a:ln w="254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01000" y="2362201"/>
            <a:ext cx="0" cy="3389629"/>
          </a:xfrm>
          <a:custGeom>
            <a:avLst/>
            <a:gdLst/>
            <a:ahLst/>
            <a:cxnLst/>
            <a:rect l="l" t="t" r="r" b="b"/>
            <a:pathLst>
              <a:path h="3389629">
                <a:moveTo>
                  <a:pt x="0" y="0"/>
                </a:moveTo>
                <a:lnTo>
                  <a:pt x="0" y="3389375"/>
                </a:lnTo>
              </a:path>
            </a:pathLst>
          </a:custGeom>
          <a:ln w="254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59202" y="3227323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9203" y="3501644"/>
            <a:ext cx="12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9203" y="3776718"/>
            <a:ext cx="12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r  e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6503" y="46004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88001" y="3227301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88002" y="3501621"/>
            <a:ext cx="12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8002" y="3776695"/>
            <a:ext cx="12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r  e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5302" y="46004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16802" y="3227278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16803" y="3501598"/>
            <a:ext cx="12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16803" y="3776672"/>
            <a:ext cx="12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r  e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04103" y="460038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45602" y="3227255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45603" y="3501575"/>
            <a:ext cx="12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45603" y="3776649"/>
            <a:ext cx="12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r  e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32903" y="46003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25951" y="1828800"/>
            <a:ext cx="158750" cy="4648200"/>
          </a:xfrm>
          <a:custGeom>
            <a:avLst/>
            <a:gdLst/>
            <a:ahLst/>
            <a:cxnLst/>
            <a:rect l="l" t="t" r="r" b="b"/>
            <a:pathLst>
              <a:path w="158750" h="4648200">
                <a:moveTo>
                  <a:pt x="158496" y="4489704"/>
                </a:moveTo>
                <a:lnTo>
                  <a:pt x="0" y="4489704"/>
                </a:lnTo>
                <a:lnTo>
                  <a:pt x="63245" y="4616196"/>
                </a:lnTo>
                <a:lnTo>
                  <a:pt x="63245" y="4504944"/>
                </a:lnTo>
                <a:lnTo>
                  <a:pt x="95250" y="4504944"/>
                </a:lnTo>
                <a:lnTo>
                  <a:pt x="95250" y="4616196"/>
                </a:lnTo>
                <a:lnTo>
                  <a:pt x="158496" y="4489704"/>
                </a:lnTo>
                <a:close/>
              </a:path>
              <a:path w="158750" h="4648200">
                <a:moveTo>
                  <a:pt x="95250" y="4489704"/>
                </a:moveTo>
                <a:lnTo>
                  <a:pt x="95249" y="0"/>
                </a:lnTo>
                <a:lnTo>
                  <a:pt x="63245" y="0"/>
                </a:lnTo>
                <a:lnTo>
                  <a:pt x="63245" y="4489704"/>
                </a:lnTo>
                <a:lnTo>
                  <a:pt x="95250" y="4489704"/>
                </a:lnTo>
                <a:close/>
              </a:path>
              <a:path w="158750" h="4648200">
                <a:moveTo>
                  <a:pt x="95250" y="4616196"/>
                </a:moveTo>
                <a:lnTo>
                  <a:pt x="95250" y="4504944"/>
                </a:lnTo>
                <a:lnTo>
                  <a:pt x="63245" y="4504944"/>
                </a:lnTo>
                <a:lnTo>
                  <a:pt x="63245" y="4616196"/>
                </a:lnTo>
                <a:lnTo>
                  <a:pt x="79248" y="4648200"/>
                </a:lnTo>
                <a:lnTo>
                  <a:pt x="95250" y="4616196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54752" y="1828800"/>
            <a:ext cx="158750" cy="4648200"/>
          </a:xfrm>
          <a:custGeom>
            <a:avLst/>
            <a:gdLst/>
            <a:ahLst/>
            <a:cxnLst/>
            <a:rect l="l" t="t" r="r" b="b"/>
            <a:pathLst>
              <a:path w="158750" h="4648200">
                <a:moveTo>
                  <a:pt x="158496" y="4489704"/>
                </a:moveTo>
                <a:lnTo>
                  <a:pt x="0" y="4489704"/>
                </a:lnTo>
                <a:lnTo>
                  <a:pt x="63246" y="4616196"/>
                </a:lnTo>
                <a:lnTo>
                  <a:pt x="63246" y="4504944"/>
                </a:lnTo>
                <a:lnTo>
                  <a:pt x="95250" y="4504944"/>
                </a:lnTo>
                <a:lnTo>
                  <a:pt x="95250" y="4616196"/>
                </a:lnTo>
                <a:lnTo>
                  <a:pt x="158496" y="4489704"/>
                </a:lnTo>
                <a:close/>
              </a:path>
              <a:path w="158750" h="4648200">
                <a:moveTo>
                  <a:pt x="95250" y="4489704"/>
                </a:moveTo>
                <a:lnTo>
                  <a:pt x="95249" y="0"/>
                </a:lnTo>
                <a:lnTo>
                  <a:pt x="63245" y="0"/>
                </a:lnTo>
                <a:lnTo>
                  <a:pt x="63246" y="4489704"/>
                </a:lnTo>
                <a:lnTo>
                  <a:pt x="95250" y="4489704"/>
                </a:lnTo>
                <a:close/>
              </a:path>
              <a:path w="158750" h="4648200">
                <a:moveTo>
                  <a:pt x="95250" y="4616196"/>
                </a:moveTo>
                <a:lnTo>
                  <a:pt x="95250" y="4504944"/>
                </a:lnTo>
                <a:lnTo>
                  <a:pt x="63246" y="4504944"/>
                </a:lnTo>
                <a:lnTo>
                  <a:pt x="63246" y="4616196"/>
                </a:lnTo>
                <a:lnTo>
                  <a:pt x="79248" y="4648200"/>
                </a:lnTo>
                <a:lnTo>
                  <a:pt x="95250" y="4616196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83552" y="1828800"/>
            <a:ext cx="158750" cy="4648200"/>
          </a:xfrm>
          <a:custGeom>
            <a:avLst/>
            <a:gdLst/>
            <a:ahLst/>
            <a:cxnLst/>
            <a:rect l="l" t="t" r="r" b="b"/>
            <a:pathLst>
              <a:path w="158750" h="4648200">
                <a:moveTo>
                  <a:pt x="158496" y="4489704"/>
                </a:moveTo>
                <a:lnTo>
                  <a:pt x="0" y="4489704"/>
                </a:lnTo>
                <a:lnTo>
                  <a:pt x="63246" y="4616196"/>
                </a:lnTo>
                <a:lnTo>
                  <a:pt x="63246" y="4504944"/>
                </a:lnTo>
                <a:lnTo>
                  <a:pt x="95250" y="4504944"/>
                </a:lnTo>
                <a:lnTo>
                  <a:pt x="95250" y="4616196"/>
                </a:lnTo>
                <a:lnTo>
                  <a:pt x="158496" y="4489704"/>
                </a:lnTo>
                <a:close/>
              </a:path>
              <a:path w="158750" h="4648200">
                <a:moveTo>
                  <a:pt x="95250" y="4489704"/>
                </a:moveTo>
                <a:lnTo>
                  <a:pt x="95249" y="0"/>
                </a:lnTo>
                <a:lnTo>
                  <a:pt x="63245" y="0"/>
                </a:lnTo>
                <a:lnTo>
                  <a:pt x="63246" y="4489704"/>
                </a:lnTo>
                <a:lnTo>
                  <a:pt x="95250" y="4489704"/>
                </a:lnTo>
                <a:close/>
              </a:path>
              <a:path w="158750" h="4648200">
                <a:moveTo>
                  <a:pt x="95250" y="4616196"/>
                </a:moveTo>
                <a:lnTo>
                  <a:pt x="95250" y="4504944"/>
                </a:lnTo>
                <a:lnTo>
                  <a:pt x="63246" y="4504944"/>
                </a:lnTo>
                <a:lnTo>
                  <a:pt x="63246" y="4616196"/>
                </a:lnTo>
                <a:lnTo>
                  <a:pt x="79248" y="4648200"/>
                </a:lnTo>
                <a:lnTo>
                  <a:pt x="95250" y="4616196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12352" y="1828800"/>
            <a:ext cx="158750" cy="4648200"/>
          </a:xfrm>
          <a:custGeom>
            <a:avLst/>
            <a:gdLst/>
            <a:ahLst/>
            <a:cxnLst/>
            <a:rect l="l" t="t" r="r" b="b"/>
            <a:pathLst>
              <a:path w="158750" h="4648200">
                <a:moveTo>
                  <a:pt x="158496" y="4489704"/>
                </a:moveTo>
                <a:lnTo>
                  <a:pt x="0" y="4489704"/>
                </a:lnTo>
                <a:lnTo>
                  <a:pt x="63246" y="4616196"/>
                </a:lnTo>
                <a:lnTo>
                  <a:pt x="63246" y="4504944"/>
                </a:lnTo>
                <a:lnTo>
                  <a:pt x="95250" y="4504944"/>
                </a:lnTo>
                <a:lnTo>
                  <a:pt x="95250" y="4616196"/>
                </a:lnTo>
                <a:lnTo>
                  <a:pt x="158496" y="4489704"/>
                </a:lnTo>
                <a:close/>
              </a:path>
              <a:path w="158750" h="4648200">
                <a:moveTo>
                  <a:pt x="95250" y="4489704"/>
                </a:moveTo>
                <a:lnTo>
                  <a:pt x="95250" y="0"/>
                </a:lnTo>
                <a:lnTo>
                  <a:pt x="63246" y="0"/>
                </a:lnTo>
                <a:lnTo>
                  <a:pt x="63246" y="4489704"/>
                </a:lnTo>
                <a:lnTo>
                  <a:pt x="95250" y="4489704"/>
                </a:lnTo>
                <a:close/>
              </a:path>
              <a:path w="158750" h="4648200">
                <a:moveTo>
                  <a:pt x="95250" y="4616196"/>
                </a:moveTo>
                <a:lnTo>
                  <a:pt x="95250" y="4504944"/>
                </a:lnTo>
                <a:lnTo>
                  <a:pt x="63246" y="4504944"/>
                </a:lnTo>
                <a:lnTo>
                  <a:pt x="63246" y="4616196"/>
                </a:lnTo>
                <a:lnTo>
                  <a:pt x="79248" y="4648200"/>
                </a:lnTo>
                <a:lnTo>
                  <a:pt x="95250" y="4616196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051302" y="1398523"/>
            <a:ext cx="635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42135" algn="l"/>
                <a:tab pos="3670300" algn="l"/>
                <a:tab pos="5498465" algn="l"/>
              </a:tabLst>
            </a:pP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thread</a:t>
            </a:r>
            <a:r>
              <a:rPr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1	</a:t>
            </a: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thread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2	</a:t>
            </a: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thread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 3	</a:t>
            </a: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thread</a:t>
            </a:r>
            <a:r>
              <a:rPr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4294967295"/>
          </p:nvPr>
        </p:nvSpPr>
        <p:spPr>
          <a:xfrm>
            <a:off x="9867646" y="6307739"/>
            <a:ext cx="276859" cy="22339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458584"/>
            <a:ext cx="10515600" cy="1138644"/>
          </a:xfrm>
          <a:prstGeom prst="rect">
            <a:avLst/>
          </a:prstGeom>
        </p:spPr>
        <p:txBody>
          <a:bodyPr vert="horz" wrap="square" lIns="0" tIns="152272" rIns="0" bIns="0" rtlCol="0" anchor="ctr">
            <a:spAutoFit/>
          </a:bodyPr>
          <a:lstStyle/>
          <a:p>
            <a:pPr marL="1629410" marR="5080" indent="-119507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Within </a:t>
            </a:r>
            <a:r>
              <a:rPr sz="3200" spc="-5" dirty="0"/>
              <a:t>each core, </a:t>
            </a:r>
            <a:r>
              <a:rPr sz="3200" spc="-10" dirty="0"/>
              <a:t>threads </a:t>
            </a:r>
            <a:r>
              <a:rPr sz="3200" spc="-5" dirty="0"/>
              <a:t>are </a:t>
            </a:r>
            <a:r>
              <a:rPr sz="3200" spc="-10" dirty="0"/>
              <a:t>time-sliced  </a:t>
            </a:r>
            <a:r>
              <a:rPr sz="3200" spc="-5" dirty="0"/>
              <a:t>(just like on a</a:t>
            </a:r>
            <a:r>
              <a:rPr sz="3200" spc="-15" dirty="0"/>
              <a:t> </a:t>
            </a:r>
            <a:r>
              <a:rPr sz="3200" spc="-10" dirty="0"/>
              <a:t>uniprocessor)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590801" y="2362201"/>
            <a:ext cx="7211695" cy="3395979"/>
          </a:xfrm>
          <a:custGeom>
            <a:avLst/>
            <a:gdLst/>
            <a:ahLst/>
            <a:cxnLst/>
            <a:rect l="l" t="t" r="r" b="b"/>
            <a:pathLst>
              <a:path w="7211695" h="3395979">
                <a:moveTo>
                  <a:pt x="7211568" y="0"/>
                </a:moveTo>
                <a:lnTo>
                  <a:pt x="7211568" y="3395471"/>
                </a:lnTo>
                <a:lnTo>
                  <a:pt x="0" y="3395472"/>
                </a:lnTo>
                <a:lnTo>
                  <a:pt x="0" y="0"/>
                </a:lnTo>
                <a:lnTo>
                  <a:pt x="7211568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2362201"/>
            <a:ext cx="7212330" cy="3395979"/>
          </a:xfrm>
          <a:custGeom>
            <a:avLst/>
            <a:gdLst/>
            <a:ahLst/>
            <a:cxnLst/>
            <a:rect l="l" t="t" r="r" b="b"/>
            <a:pathLst>
              <a:path w="7212330" h="3395979">
                <a:moveTo>
                  <a:pt x="0" y="0"/>
                </a:moveTo>
                <a:lnTo>
                  <a:pt x="0" y="3395472"/>
                </a:lnTo>
                <a:lnTo>
                  <a:pt x="7212330" y="3395471"/>
                </a:lnTo>
                <a:lnTo>
                  <a:pt x="721233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7346" y="2362201"/>
            <a:ext cx="0" cy="3389629"/>
          </a:xfrm>
          <a:custGeom>
            <a:avLst/>
            <a:gdLst/>
            <a:ahLst/>
            <a:cxnLst/>
            <a:rect l="l" t="t" r="r" b="b"/>
            <a:pathLst>
              <a:path h="3389629">
                <a:moveTo>
                  <a:pt x="0" y="0"/>
                </a:moveTo>
                <a:lnTo>
                  <a:pt x="0" y="3389376"/>
                </a:lnTo>
              </a:path>
            </a:pathLst>
          </a:custGeom>
          <a:ln w="254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3401" y="2362200"/>
            <a:ext cx="13335" cy="3390900"/>
          </a:xfrm>
          <a:custGeom>
            <a:avLst/>
            <a:gdLst/>
            <a:ahLst/>
            <a:cxnLst/>
            <a:rect l="l" t="t" r="r" b="b"/>
            <a:pathLst>
              <a:path w="13335" h="3390900">
                <a:moveTo>
                  <a:pt x="12953" y="0"/>
                </a:moveTo>
                <a:lnTo>
                  <a:pt x="0" y="3390900"/>
                </a:lnTo>
              </a:path>
            </a:pathLst>
          </a:custGeom>
          <a:ln w="254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01000" y="2362201"/>
            <a:ext cx="0" cy="3389629"/>
          </a:xfrm>
          <a:custGeom>
            <a:avLst/>
            <a:gdLst/>
            <a:ahLst/>
            <a:cxnLst/>
            <a:rect l="l" t="t" r="r" b="b"/>
            <a:pathLst>
              <a:path h="3389629">
                <a:moveTo>
                  <a:pt x="0" y="0"/>
                </a:moveTo>
                <a:lnTo>
                  <a:pt x="0" y="3389375"/>
                </a:lnTo>
              </a:path>
            </a:pathLst>
          </a:custGeom>
          <a:ln w="25400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59202" y="3227323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9203" y="3501644"/>
            <a:ext cx="12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9203" y="3776718"/>
            <a:ext cx="12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r  e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9203" y="4600432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88001" y="3227301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88002" y="3501621"/>
            <a:ext cx="12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8002" y="3776695"/>
            <a:ext cx="12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r  e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88002" y="4600409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16802" y="3227278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16803" y="3501598"/>
            <a:ext cx="12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16803" y="3776672"/>
            <a:ext cx="12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r  e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16803" y="4600387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45602" y="3227255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45603" y="3501575"/>
            <a:ext cx="12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o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45603" y="3776649"/>
            <a:ext cx="12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r  e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45603" y="4600364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51294" y="1322240"/>
            <a:ext cx="788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several 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threads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73551" y="1981200"/>
            <a:ext cx="158750" cy="4648200"/>
          </a:xfrm>
          <a:custGeom>
            <a:avLst/>
            <a:gdLst/>
            <a:ahLst/>
            <a:cxnLst/>
            <a:rect l="l" t="t" r="r" b="b"/>
            <a:pathLst>
              <a:path w="158750" h="4648200">
                <a:moveTo>
                  <a:pt x="158496" y="4489704"/>
                </a:moveTo>
                <a:lnTo>
                  <a:pt x="0" y="4489704"/>
                </a:lnTo>
                <a:lnTo>
                  <a:pt x="63245" y="4616196"/>
                </a:lnTo>
                <a:lnTo>
                  <a:pt x="63245" y="4504944"/>
                </a:lnTo>
                <a:lnTo>
                  <a:pt x="95250" y="4504944"/>
                </a:lnTo>
                <a:lnTo>
                  <a:pt x="95250" y="4616196"/>
                </a:lnTo>
                <a:lnTo>
                  <a:pt x="158496" y="4489704"/>
                </a:lnTo>
                <a:close/>
              </a:path>
              <a:path w="158750" h="4648200">
                <a:moveTo>
                  <a:pt x="95250" y="4489704"/>
                </a:moveTo>
                <a:lnTo>
                  <a:pt x="95249" y="0"/>
                </a:lnTo>
                <a:lnTo>
                  <a:pt x="63245" y="0"/>
                </a:lnTo>
                <a:lnTo>
                  <a:pt x="63245" y="4489704"/>
                </a:lnTo>
                <a:lnTo>
                  <a:pt x="95250" y="4489704"/>
                </a:lnTo>
                <a:close/>
              </a:path>
              <a:path w="158750" h="4648200">
                <a:moveTo>
                  <a:pt x="95250" y="4616196"/>
                </a:moveTo>
                <a:lnTo>
                  <a:pt x="95250" y="4504944"/>
                </a:lnTo>
                <a:lnTo>
                  <a:pt x="63245" y="4504944"/>
                </a:lnTo>
                <a:lnTo>
                  <a:pt x="63245" y="4616196"/>
                </a:lnTo>
                <a:lnTo>
                  <a:pt x="79248" y="4648200"/>
                </a:lnTo>
                <a:lnTo>
                  <a:pt x="95250" y="4616196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02151" y="1981200"/>
            <a:ext cx="158750" cy="4648200"/>
          </a:xfrm>
          <a:custGeom>
            <a:avLst/>
            <a:gdLst/>
            <a:ahLst/>
            <a:cxnLst/>
            <a:rect l="l" t="t" r="r" b="b"/>
            <a:pathLst>
              <a:path w="158750" h="4648200">
                <a:moveTo>
                  <a:pt x="158496" y="4489704"/>
                </a:moveTo>
                <a:lnTo>
                  <a:pt x="0" y="4489704"/>
                </a:lnTo>
                <a:lnTo>
                  <a:pt x="63245" y="4616196"/>
                </a:lnTo>
                <a:lnTo>
                  <a:pt x="63245" y="4504944"/>
                </a:lnTo>
                <a:lnTo>
                  <a:pt x="95250" y="4504944"/>
                </a:lnTo>
                <a:lnTo>
                  <a:pt x="95250" y="4616196"/>
                </a:lnTo>
                <a:lnTo>
                  <a:pt x="158496" y="4489704"/>
                </a:lnTo>
                <a:close/>
              </a:path>
              <a:path w="158750" h="4648200">
                <a:moveTo>
                  <a:pt x="95250" y="4489704"/>
                </a:moveTo>
                <a:lnTo>
                  <a:pt x="95249" y="0"/>
                </a:lnTo>
                <a:lnTo>
                  <a:pt x="63245" y="0"/>
                </a:lnTo>
                <a:lnTo>
                  <a:pt x="63245" y="4489704"/>
                </a:lnTo>
                <a:lnTo>
                  <a:pt x="95250" y="4489704"/>
                </a:lnTo>
                <a:close/>
              </a:path>
              <a:path w="158750" h="4648200">
                <a:moveTo>
                  <a:pt x="95250" y="4616196"/>
                </a:moveTo>
                <a:lnTo>
                  <a:pt x="95250" y="4504944"/>
                </a:lnTo>
                <a:lnTo>
                  <a:pt x="63245" y="4504944"/>
                </a:lnTo>
                <a:lnTo>
                  <a:pt x="63245" y="4616196"/>
                </a:lnTo>
                <a:lnTo>
                  <a:pt x="79248" y="4648200"/>
                </a:lnTo>
                <a:lnTo>
                  <a:pt x="95250" y="4616196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30751" y="1981200"/>
            <a:ext cx="158750" cy="4648200"/>
          </a:xfrm>
          <a:custGeom>
            <a:avLst/>
            <a:gdLst/>
            <a:ahLst/>
            <a:cxnLst/>
            <a:rect l="l" t="t" r="r" b="b"/>
            <a:pathLst>
              <a:path w="158750" h="4648200">
                <a:moveTo>
                  <a:pt x="158496" y="4489704"/>
                </a:moveTo>
                <a:lnTo>
                  <a:pt x="0" y="4489704"/>
                </a:lnTo>
                <a:lnTo>
                  <a:pt x="63245" y="4616196"/>
                </a:lnTo>
                <a:lnTo>
                  <a:pt x="63245" y="4504944"/>
                </a:lnTo>
                <a:lnTo>
                  <a:pt x="95250" y="4504944"/>
                </a:lnTo>
                <a:lnTo>
                  <a:pt x="95250" y="4616196"/>
                </a:lnTo>
                <a:lnTo>
                  <a:pt x="158496" y="4489704"/>
                </a:lnTo>
                <a:close/>
              </a:path>
              <a:path w="158750" h="4648200">
                <a:moveTo>
                  <a:pt x="95250" y="4489704"/>
                </a:moveTo>
                <a:lnTo>
                  <a:pt x="95249" y="0"/>
                </a:lnTo>
                <a:lnTo>
                  <a:pt x="63245" y="0"/>
                </a:lnTo>
                <a:lnTo>
                  <a:pt x="63245" y="4489704"/>
                </a:lnTo>
                <a:lnTo>
                  <a:pt x="95250" y="4489704"/>
                </a:lnTo>
                <a:close/>
              </a:path>
              <a:path w="158750" h="4648200">
                <a:moveTo>
                  <a:pt x="95250" y="4616196"/>
                </a:moveTo>
                <a:lnTo>
                  <a:pt x="95250" y="4504944"/>
                </a:lnTo>
                <a:lnTo>
                  <a:pt x="63245" y="4504944"/>
                </a:lnTo>
                <a:lnTo>
                  <a:pt x="63245" y="4616196"/>
                </a:lnTo>
                <a:lnTo>
                  <a:pt x="79248" y="4648200"/>
                </a:lnTo>
                <a:lnTo>
                  <a:pt x="95250" y="4616196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73752" y="1981200"/>
            <a:ext cx="158750" cy="4648200"/>
          </a:xfrm>
          <a:custGeom>
            <a:avLst/>
            <a:gdLst/>
            <a:ahLst/>
            <a:cxnLst/>
            <a:rect l="l" t="t" r="r" b="b"/>
            <a:pathLst>
              <a:path w="158750" h="4648200">
                <a:moveTo>
                  <a:pt x="158496" y="4489704"/>
                </a:moveTo>
                <a:lnTo>
                  <a:pt x="0" y="4489704"/>
                </a:lnTo>
                <a:lnTo>
                  <a:pt x="63246" y="4616196"/>
                </a:lnTo>
                <a:lnTo>
                  <a:pt x="63246" y="4504944"/>
                </a:lnTo>
                <a:lnTo>
                  <a:pt x="95250" y="4504944"/>
                </a:lnTo>
                <a:lnTo>
                  <a:pt x="95250" y="4616196"/>
                </a:lnTo>
                <a:lnTo>
                  <a:pt x="158496" y="4489704"/>
                </a:lnTo>
                <a:close/>
              </a:path>
              <a:path w="158750" h="4648200">
                <a:moveTo>
                  <a:pt x="95250" y="4489704"/>
                </a:moveTo>
                <a:lnTo>
                  <a:pt x="95249" y="0"/>
                </a:lnTo>
                <a:lnTo>
                  <a:pt x="63245" y="0"/>
                </a:lnTo>
                <a:lnTo>
                  <a:pt x="63246" y="4489704"/>
                </a:lnTo>
                <a:lnTo>
                  <a:pt x="95250" y="4489704"/>
                </a:lnTo>
                <a:close/>
              </a:path>
              <a:path w="158750" h="4648200">
                <a:moveTo>
                  <a:pt x="95250" y="4616196"/>
                </a:moveTo>
                <a:lnTo>
                  <a:pt x="95250" y="4504944"/>
                </a:lnTo>
                <a:lnTo>
                  <a:pt x="63246" y="4504944"/>
                </a:lnTo>
                <a:lnTo>
                  <a:pt x="63246" y="4616196"/>
                </a:lnTo>
                <a:lnTo>
                  <a:pt x="79248" y="4648200"/>
                </a:lnTo>
                <a:lnTo>
                  <a:pt x="95250" y="4616196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80102" y="1322323"/>
            <a:ext cx="788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several 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threads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02352" y="1981200"/>
            <a:ext cx="158750" cy="4648200"/>
          </a:xfrm>
          <a:custGeom>
            <a:avLst/>
            <a:gdLst/>
            <a:ahLst/>
            <a:cxnLst/>
            <a:rect l="l" t="t" r="r" b="b"/>
            <a:pathLst>
              <a:path w="158750" h="4648200">
                <a:moveTo>
                  <a:pt x="158496" y="4489704"/>
                </a:moveTo>
                <a:lnTo>
                  <a:pt x="0" y="4489704"/>
                </a:lnTo>
                <a:lnTo>
                  <a:pt x="63246" y="4616196"/>
                </a:lnTo>
                <a:lnTo>
                  <a:pt x="63246" y="4504944"/>
                </a:lnTo>
                <a:lnTo>
                  <a:pt x="95250" y="4504944"/>
                </a:lnTo>
                <a:lnTo>
                  <a:pt x="95250" y="4616196"/>
                </a:lnTo>
                <a:lnTo>
                  <a:pt x="158496" y="4489704"/>
                </a:lnTo>
                <a:close/>
              </a:path>
              <a:path w="158750" h="4648200">
                <a:moveTo>
                  <a:pt x="95250" y="4489704"/>
                </a:moveTo>
                <a:lnTo>
                  <a:pt x="95249" y="0"/>
                </a:lnTo>
                <a:lnTo>
                  <a:pt x="63245" y="0"/>
                </a:lnTo>
                <a:lnTo>
                  <a:pt x="63246" y="4489704"/>
                </a:lnTo>
                <a:lnTo>
                  <a:pt x="95250" y="4489704"/>
                </a:lnTo>
                <a:close/>
              </a:path>
              <a:path w="158750" h="4648200">
                <a:moveTo>
                  <a:pt x="95250" y="4616196"/>
                </a:moveTo>
                <a:lnTo>
                  <a:pt x="95250" y="4504944"/>
                </a:lnTo>
                <a:lnTo>
                  <a:pt x="63246" y="4504944"/>
                </a:lnTo>
                <a:lnTo>
                  <a:pt x="63246" y="4616196"/>
                </a:lnTo>
                <a:lnTo>
                  <a:pt x="79248" y="4648200"/>
                </a:lnTo>
                <a:lnTo>
                  <a:pt x="95250" y="4616196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30952" y="1981200"/>
            <a:ext cx="158750" cy="4648200"/>
          </a:xfrm>
          <a:custGeom>
            <a:avLst/>
            <a:gdLst/>
            <a:ahLst/>
            <a:cxnLst/>
            <a:rect l="l" t="t" r="r" b="b"/>
            <a:pathLst>
              <a:path w="158750" h="4648200">
                <a:moveTo>
                  <a:pt x="158496" y="4489704"/>
                </a:moveTo>
                <a:lnTo>
                  <a:pt x="0" y="4489704"/>
                </a:lnTo>
                <a:lnTo>
                  <a:pt x="63246" y="4616196"/>
                </a:lnTo>
                <a:lnTo>
                  <a:pt x="63246" y="4504944"/>
                </a:lnTo>
                <a:lnTo>
                  <a:pt x="95250" y="4504944"/>
                </a:lnTo>
                <a:lnTo>
                  <a:pt x="95250" y="4616196"/>
                </a:lnTo>
                <a:lnTo>
                  <a:pt x="158496" y="4489704"/>
                </a:lnTo>
                <a:close/>
              </a:path>
              <a:path w="158750" h="4648200">
                <a:moveTo>
                  <a:pt x="95250" y="4489704"/>
                </a:moveTo>
                <a:lnTo>
                  <a:pt x="95249" y="0"/>
                </a:lnTo>
                <a:lnTo>
                  <a:pt x="63245" y="0"/>
                </a:lnTo>
                <a:lnTo>
                  <a:pt x="63246" y="4489704"/>
                </a:lnTo>
                <a:lnTo>
                  <a:pt x="95250" y="4489704"/>
                </a:lnTo>
                <a:close/>
              </a:path>
              <a:path w="158750" h="4648200">
                <a:moveTo>
                  <a:pt x="95250" y="4616196"/>
                </a:moveTo>
                <a:lnTo>
                  <a:pt x="95250" y="4504944"/>
                </a:lnTo>
                <a:lnTo>
                  <a:pt x="63246" y="4504944"/>
                </a:lnTo>
                <a:lnTo>
                  <a:pt x="63246" y="4616196"/>
                </a:lnTo>
                <a:lnTo>
                  <a:pt x="79248" y="4648200"/>
                </a:lnTo>
                <a:lnTo>
                  <a:pt x="95250" y="4616196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59552" y="1981200"/>
            <a:ext cx="158750" cy="4648200"/>
          </a:xfrm>
          <a:custGeom>
            <a:avLst/>
            <a:gdLst/>
            <a:ahLst/>
            <a:cxnLst/>
            <a:rect l="l" t="t" r="r" b="b"/>
            <a:pathLst>
              <a:path w="158750" h="4648200">
                <a:moveTo>
                  <a:pt x="158496" y="4489704"/>
                </a:moveTo>
                <a:lnTo>
                  <a:pt x="0" y="4489704"/>
                </a:lnTo>
                <a:lnTo>
                  <a:pt x="63246" y="4616196"/>
                </a:lnTo>
                <a:lnTo>
                  <a:pt x="63246" y="4504944"/>
                </a:lnTo>
                <a:lnTo>
                  <a:pt x="95250" y="4504944"/>
                </a:lnTo>
                <a:lnTo>
                  <a:pt x="95250" y="4616196"/>
                </a:lnTo>
                <a:lnTo>
                  <a:pt x="158496" y="4489704"/>
                </a:lnTo>
                <a:close/>
              </a:path>
              <a:path w="158750" h="4648200">
                <a:moveTo>
                  <a:pt x="95250" y="4489704"/>
                </a:moveTo>
                <a:lnTo>
                  <a:pt x="95249" y="0"/>
                </a:lnTo>
                <a:lnTo>
                  <a:pt x="63245" y="0"/>
                </a:lnTo>
                <a:lnTo>
                  <a:pt x="63246" y="4489704"/>
                </a:lnTo>
                <a:lnTo>
                  <a:pt x="95250" y="4489704"/>
                </a:lnTo>
                <a:close/>
              </a:path>
              <a:path w="158750" h="4648200">
                <a:moveTo>
                  <a:pt x="95250" y="4616196"/>
                </a:moveTo>
                <a:lnTo>
                  <a:pt x="95250" y="4504944"/>
                </a:lnTo>
                <a:lnTo>
                  <a:pt x="63246" y="4504944"/>
                </a:lnTo>
                <a:lnTo>
                  <a:pt x="63246" y="4616196"/>
                </a:lnTo>
                <a:lnTo>
                  <a:pt x="79248" y="4648200"/>
                </a:lnTo>
                <a:lnTo>
                  <a:pt x="95250" y="4616196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02552" y="1981200"/>
            <a:ext cx="158750" cy="4648200"/>
          </a:xfrm>
          <a:custGeom>
            <a:avLst/>
            <a:gdLst/>
            <a:ahLst/>
            <a:cxnLst/>
            <a:rect l="l" t="t" r="r" b="b"/>
            <a:pathLst>
              <a:path w="158750" h="4648200">
                <a:moveTo>
                  <a:pt x="158496" y="4489704"/>
                </a:moveTo>
                <a:lnTo>
                  <a:pt x="0" y="4489704"/>
                </a:lnTo>
                <a:lnTo>
                  <a:pt x="63246" y="4616196"/>
                </a:lnTo>
                <a:lnTo>
                  <a:pt x="63246" y="4504944"/>
                </a:lnTo>
                <a:lnTo>
                  <a:pt x="95250" y="4504944"/>
                </a:lnTo>
                <a:lnTo>
                  <a:pt x="95250" y="4616196"/>
                </a:lnTo>
                <a:lnTo>
                  <a:pt x="158496" y="4489704"/>
                </a:lnTo>
                <a:close/>
              </a:path>
              <a:path w="158750" h="4648200">
                <a:moveTo>
                  <a:pt x="95250" y="4489704"/>
                </a:moveTo>
                <a:lnTo>
                  <a:pt x="95249" y="0"/>
                </a:lnTo>
                <a:lnTo>
                  <a:pt x="63245" y="0"/>
                </a:lnTo>
                <a:lnTo>
                  <a:pt x="63246" y="4489704"/>
                </a:lnTo>
                <a:lnTo>
                  <a:pt x="95250" y="4489704"/>
                </a:lnTo>
                <a:close/>
              </a:path>
              <a:path w="158750" h="4648200">
                <a:moveTo>
                  <a:pt x="95250" y="4616196"/>
                </a:moveTo>
                <a:lnTo>
                  <a:pt x="95250" y="4504944"/>
                </a:lnTo>
                <a:lnTo>
                  <a:pt x="63246" y="4504944"/>
                </a:lnTo>
                <a:lnTo>
                  <a:pt x="63246" y="4616196"/>
                </a:lnTo>
                <a:lnTo>
                  <a:pt x="79248" y="4648200"/>
                </a:lnTo>
                <a:lnTo>
                  <a:pt x="95250" y="4616196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708902" y="1322323"/>
            <a:ext cx="788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several 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threads</a:t>
            </a:r>
            <a:endParaRPr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31152" y="1981200"/>
            <a:ext cx="158750" cy="4648200"/>
          </a:xfrm>
          <a:custGeom>
            <a:avLst/>
            <a:gdLst/>
            <a:ahLst/>
            <a:cxnLst/>
            <a:rect l="l" t="t" r="r" b="b"/>
            <a:pathLst>
              <a:path w="158750" h="4648200">
                <a:moveTo>
                  <a:pt x="158496" y="4489704"/>
                </a:moveTo>
                <a:lnTo>
                  <a:pt x="0" y="4489704"/>
                </a:lnTo>
                <a:lnTo>
                  <a:pt x="63246" y="4616196"/>
                </a:lnTo>
                <a:lnTo>
                  <a:pt x="63246" y="4504944"/>
                </a:lnTo>
                <a:lnTo>
                  <a:pt x="95250" y="4504944"/>
                </a:lnTo>
                <a:lnTo>
                  <a:pt x="95250" y="4616196"/>
                </a:lnTo>
                <a:lnTo>
                  <a:pt x="158496" y="4489704"/>
                </a:lnTo>
                <a:close/>
              </a:path>
              <a:path w="158750" h="4648200">
                <a:moveTo>
                  <a:pt x="95250" y="4489704"/>
                </a:moveTo>
                <a:lnTo>
                  <a:pt x="95249" y="0"/>
                </a:lnTo>
                <a:lnTo>
                  <a:pt x="63245" y="0"/>
                </a:lnTo>
                <a:lnTo>
                  <a:pt x="63246" y="4489704"/>
                </a:lnTo>
                <a:lnTo>
                  <a:pt x="95250" y="4489704"/>
                </a:lnTo>
                <a:close/>
              </a:path>
              <a:path w="158750" h="4648200">
                <a:moveTo>
                  <a:pt x="95250" y="4616196"/>
                </a:moveTo>
                <a:lnTo>
                  <a:pt x="95250" y="4504944"/>
                </a:lnTo>
                <a:lnTo>
                  <a:pt x="63246" y="4504944"/>
                </a:lnTo>
                <a:lnTo>
                  <a:pt x="63246" y="4616196"/>
                </a:lnTo>
                <a:lnTo>
                  <a:pt x="79248" y="4648200"/>
                </a:lnTo>
                <a:lnTo>
                  <a:pt x="95250" y="4616196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59752" y="1981200"/>
            <a:ext cx="158750" cy="4648200"/>
          </a:xfrm>
          <a:custGeom>
            <a:avLst/>
            <a:gdLst/>
            <a:ahLst/>
            <a:cxnLst/>
            <a:rect l="l" t="t" r="r" b="b"/>
            <a:pathLst>
              <a:path w="158750" h="4648200">
                <a:moveTo>
                  <a:pt x="158496" y="4489704"/>
                </a:moveTo>
                <a:lnTo>
                  <a:pt x="0" y="4489704"/>
                </a:lnTo>
                <a:lnTo>
                  <a:pt x="63246" y="4616196"/>
                </a:lnTo>
                <a:lnTo>
                  <a:pt x="63246" y="4504944"/>
                </a:lnTo>
                <a:lnTo>
                  <a:pt x="95250" y="4504944"/>
                </a:lnTo>
                <a:lnTo>
                  <a:pt x="95250" y="4616196"/>
                </a:lnTo>
                <a:lnTo>
                  <a:pt x="158496" y="4489704"/>
                </a:lnTo>
                <a:close/>
              </a:path>
              <a:path w="158750" h="4648200">
                <a:moveTo>
                  <a:pt x="95250" y="4489704"/>
                </a:moveTo>
                <a:lnTo>
                  <a:pt x="95249" y="0"/>
                </a:lnTo>
                <a:lnTo>
                  <a:pt x="63245" y="0"/>
                </a:lnTo>
                <a:lnTo>
                  <a:pt x="63246" y="4489704"/>
                </a:lnTo>
                <a:lnTo>
                  <a:pt x="95250" y="4489704"/>
                </a:lnTo>
                <a:close/>
              </a:path>
              <a:path w="158750" h="4648200">
                <a:moveTo>
                  <a:pt x="95250" y="4616196"/>
                </a:moveTo>
                <a:lnTo>
                  <a:pt x="95250" y="4504944"/>
                </a:lnTo>
                <a:lnTo>
                  <a:pt x="63246" y="4504944"/>
                </a:lnTo>
                <a:lnTo>
                  <a:pt x="63246" y="4616196"/>
                </a:lnTo>
                <a:lnTo>
                  <a:pt x="79248" y="4648200"/>
                </a:lnTo>
                <a:lnTo>
                  <a:pt x="95250" y="4616196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537702" y="1322323"/>
            <a:ext cx="788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solidFill>
                  <a:srgbClr val="0000FF"/>
                </a:solidFill>
                <a:latin typeface="Arial"/>
                <a:cs typeface="Arial"/>
              </a:rPr>
              <a:t>several 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threads</a:t>
            </a:r>
            <a:endParaRPr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759952" y="1981200"/>
            <a:ext cx="158750" cy="4648200"/>
          </a:xfrm>
          <a:custGeom>
            <a:avLst/>
            <a:gdLst/>
            <a:ahLst/>
            <a:cxnLst/>
            <a:rect l="l" t="t" r="r" b="b"/>
            <a:pathLst>
              <a:path w="158750" h="4648200">
                <a:moveTo>
                  <a:pt x="158496" y="4489704"/>
                </a:moveTo>
                <a:lnTo>
                  <a:pt x="0" y="4489704"/>
                </a:lnTo>
                <a:lnTo>
                  <a:pt x="63246" y="4616196"/>
                </a:lnTo>
                <a:lnTo>
                  <a:pt x="63246" y="4504944"/>
                </a:lnTo>
                <a:lnTo>
                  <a:pt x="95250" y="4504944"/>
                </a:lnTo>
                <a:lnTo>
                  <a:pt x="95250" y="4616196"/>
                </a:lnTo>
                <a:lnTo>
                  <a:pt x="158496" y="4489704"/>
                </a:lnTo>
                <a:close/>
              </a:path>
              <a:path w="158750" h="4648200">
                <a:moveTo>
                  <a:pt x="95250" y="4489704"/>
                </a:moveTo>
                <a:lnTo>
                  <a:pt x="95250" y="0"/>
                </a:lnTo>
                <a:lnTo>
                  <a:pt x="63246" y="0"/>
                </a:lnTo>
                <a:lnTo>
                  <a:pt x="63246" y="4489704"/>
                </a:lnTo>
                <a:lnTo>
                  <a:pt x="95250" y="4489704"/>
                </a:lnTo>
                <a:close/>
              </a:path>
              <a:path w="158750" h="4648200">
                <a:moveTo>
                  <a:pt x="95250" y="4616196"/>
                </a:moveTo>
                <a:lnTo>
                  <a:pt x="95250" y="4504944"/>
                </a:lnTo>
                <a:lnTo>
                  <a:pt x="63246" y="4504944"/>
                </a:lnTo>
                <a:lnTo>
                  <a:pt x="63246" y="4616196"/>
                </a:lnTo>
                <a:lnTo>
                  <a:pt x="79248" y="4648200"/>
                </a:lnTo>
                <a:lnTo>
                  <a:pt x="95250" y="4616196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88552" y="1981200"/>
            <a:ext cx="158750" cy="4648200"/>
          </a:xfrm>
          <a:custGeom>
            <a:avLst/>
            <a:gdLst/>
            <a:ahLst/>
            <a:cxnLst/>
            <a:rect l="l" t="t" r="r" b="b"/>
            <a:pathLst>
              <a:path w="158750" h="4648200">
                <a:moveTo>
                  <a:pt x="158496" y="4489704"/>
                </a:moveTo>
                <a:lnTo>
                  <a:pt x="0" y="4489704"/>
                </a:lnTo>
                <a:lnTo>
                  <a:pt x="63246" y="4616196"/>
                </a:lnTo>
                <a:lnTo>
                  <a:pt x="63246" y="4504944"/>
                </a:lnTo>
                <a:lnTo>
                  <a:pt x="95250" y="4504944"/>
                </a:lnTo>
                <a:lnTo>
                  <a:pt x="95250" y="4616196"/>
                </a:lnTo>
                <a:lnTo>
                  <a:pt x="158496" y="4489704"/>
                </a:lnTo>
                <a:close/>
              </a:path>
              <a:path w="158750" h="4648200">
                <a:moveTo>
                  <a:pt x="95250" y="4489704"/>
                </a:moveTo>
                <a:lnTo>
                  <a:pt x="95250" y="0"/>
                </a:lnTo>
                <a:lnTo>
                  <a:pt x="63246" y="0"/>
                </a:lnTo>
                <a:lnTo>
                  <a:pt x="63246" y="4489704"/>
                </a:lnTo>
                <a:lnTo>
                  <a:pt x="95250" y="4489704"/>
                </a:lnTo>
                <a:close/>
              </a:path>
              <a:path w="158750" h="4648200">
                <a:moveTo>
                  <a:pt x="95250" y="4616196"/>
                </a:moveTo>
                <a:lnTo>
                  <a:pt x="95250" y="4504944"/>
                </a:lnTo>
                <a:lnTo>
                  <a:pt x="63246" y="4504944"/>
                </a:lnTo>
                <a:lnTo>
                  <a:pt x="63246" y="4616196"/>
                </a:lnTo>
                <a:lnTo>
                  <a:pt x="79248" y="4648200"/>
                </a:lnTo>
                <a:lnTo>
                  <a:pt x="95250" y="4616196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17152" y="1981200"/>
            <a:ext cx="158750" cy="4648200"/>
          </a:xfrm>
          <a:custGeom>
            <a:avLst/>
            <a:gdLst/>
            <a:ahLst/>
            <a:cxnLst/>
            <a:rect l="l" t="t" r="r" b="b"/>
            <a:pathLst>
              <a:path w="158750" h="4648200">
                <a:moveTo>
                  <a:pt x="158496" y="4489704"/>
                </a:moveTo>
                <a:lnTo>
                  <a:pt x="0" y="4489704"/>
                </a:lnTo>
                <a:lnTo>
                  <a:pt x="63246" y="4616196"/>
                </a:lnTo>
                <a:lnTo>
                  <a:pt x="63246" y="4504944"/>
                </a:lnTo>
                <a:lnTo>
                  <a:pt x="95250" y="4504944"/>
                </a:lnTo>
                <a:lnTo>
                  <a:pt x="95250" y="4616196"/>
                </a:lnTo>
                <a:lnTo>
                  <a:pt x="158496" y="4489704"/>
                </a:lnTo>
                <a:close/>
              </a:path>
              <a:path w="158750" h="4648200">
                <a:moveTo>
                  <a:pt x="95250" y="4489704"/>
                </a:moveTo>
                <a:lnTo>
                  <a:pt x="95250" y="0"/>
                </a:lnTo>
                <a:lnTo>
                  <a:pt x="63246" y="0"/>
                </a:lnTo>
                <a:lnTo>
                  <a:pt x="63246" y="4489704"/>
                </a:lnTo>
                <a:lnTo>
                  <a:pt x="95250" y="4489704"/>
                </a:lnTo>
                <a:close/>
              </a:path>
              <a:path w="158750" h="4648200">
                <a:moveTo>
                  <a:pt x="95250" y="4616196"/>
                </a:moveTo>
                <a:lnTo>
                  <a:pt x="95250" y="4504944"/>
                </a:lnTo>
                <a:lnTo>
                  <a:pt x="63246" y="4504944"/>
                </a:lnTo>
                <a:lnTo>
                  <a:pt x="63246" y="4616196"/>
                </a:lnTo>
                <a:lnTo>
                  <a:pt x="79248" y="4648200"/>
                </a:lnTo>
                <a:lnTo>
                  <a:pt x="95250" y="4616196"/>
                </a:lnTo>
                <a:close/>
              </a:path>
            </a:pathLst>
          </a:custGeom>
          <a:solidFill>
            <a:srgbClr val="010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4294967295"/>
          </p:nvPr>
        </p:nvSpPr>
        <p:spPr>
          <a:xfrm>
            <a:off x="9867646" y="6307739"/>
            <a:ext cx="276859" cy="22339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1870"/>
              </a:lnSpc>
            </a:pPr>
            <a:fld id="{81D60167-4931-47E6-BA6A-407CBD079E47}" type="slidenum">
              <a:rPr dirty="0"/>
              <a:pPr marL="25400">
                <a:lnSpc>
                  <a:spcPts val="1870"/>
                </a:lnSpc>
              </a:pPr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1DEE9-0F7F-43E6-B5CF-0FE1D2C4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052736"/>
            <a:ext cx="894647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28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1DEE9-0F7F-43E6-B5CF-0FE1D2C4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92" r="15770"/>
          <a:stretch/>
        </p:blipFill>
        <p:spPr>
          <a:xfrm>
            <a:off x="1938532" y="692696"/>
            <a:ext cx="8272269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69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1DEE9-0F7F-43E6-B5CF-0FE1D2C4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38" y="908721"/>
            <a:ext cx="9160962" cy="48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8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of parallelism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7930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increase the </a:t>
            </a:r>
            <a:r>
              <a:rPr lang="en-US" b="1" dirty="0"/>
              <a:t>computational speed </a:t>
            </a: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) </a:t>
            </a:r>
            <a:r>
              <a:rPr lang="en-US" altLang="pt-BR" dirty="0"/>
              <a:t> to reduce the amount of time that you need to wait for a problem to be solved</a:t>
            </a:r>
            <a:endParaRPr lang="en-US" dirty="0"/>
          </a:p>
          <a:p>
            <a:pPr algn="just"/>
            <a:r>
              <a:rPr lang="en-US" dirty="0"/>
              <a:t>To increase </a:t>
            </a:r>
            <a:r>
              <a:rPr lang="en-US" b="1" dirty="0"/>
              <a:t>throughput</a:t>
            </a:r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) the amount of processing that can be accomplished during a given interval of time</a:t>
            </a:r>
          </a:p>
          <a:p>
            <a:pPr algn="just"/>
            <a:r>
              <a:rPr lang="en-US" dirty="0"/>
              <a:t>To </a:t>
            </a:r>
            <a:r>
              <a:rPr lang="en-US" b="1" dirty="0"/>
              <a:t>improve the performance </a:t>
            </a:r>
            <a:r>
              <a:rPr lang="en-US" dirty="0"/>
              <a:t>of the computer for a given clock speed</a:t>
            </a:r>
          </a:p>
          <a:p>
            <a:pPr algn="just"/>
            <a:r>
              <a:rPr lang="en-US" altLang="pt-BR" dirty="0"/>
              <a:t>To </a:t>
            </a:r>
            <a:r>
              <a:rPr lang="en-US" altLang="pt-BR" b="1" dirty="0"/>
              <a:t>solve bigger problems </a:t>
            </a:r>
            <a:r>
              <a:rPr lang="en-US" altLang="pt-BR" dirty="0"/>
              <a:t>that might not fit in the limited memory of a single CPU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A3DE-2E42-4225-9222-1A0E4D8A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97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1DEE9-0F7F-43E6-B5CF-0FE1D2C4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3" y="980728"/>
            <a:ext cx="8390235" cy="49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2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1DEE9-0F7F-43E6-B5CF-0FE1D2C4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415" r="11420"/>
          <a:stretch/>
        </p:blipFill>
        <p:spPr>
          <a:xfrm>
            <a:off x="1847528" y="764705"/>
            <a:ext cx="7776864" cy="52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90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1DEE9-0F7F-43E6-B5CF-0FE1D2C4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2673"/>
          <a:stretch/>
        </p:blipFill>
        <p:spPr>
          <a:xfrm>
            <a:off x="1703512" y="620688"/>
            <a:ext cx="7992888" cy="537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77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1DEE9-0F7F-43E6-B5CF-0FE1D2C4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08720"/>
            <a:ext cx="8577104" cy="52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9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 weather prediction</a:t>
            </a:r>
          </a:p>
          <a:p>
            <a:r>
              <a:rPr lang="en-US" dirty="0"/>
              <a:t>Socio economics</a:t>
            </a:r>
          </a:p>
          <a:p>
            <a:r>
              <a:rPr lang="en-US" dirty="0"/>
              <a:t>Finite element analysis</a:t>
            </a:r>
          </a:p>
          <a:p>
            <a:r>
              <a:rPr lang="en-US" dirty="0"/>
              <a:t>Artificial intelligence and automation</a:t>
            </a:r>
          </a:p>
          <a:p>
            <a:r>
              <a:rPr lang="en-US" dirty="0"/>
              <a:t>Genetic engineering</a:t>
            </a:r>
          </a:p>
          <a:p>
            <a:r>
              <a:rPr lang="en-US" dirty="0"/>
              <a:t>Weapon research and </a:t>
            </a:r>
            <a:r>
              <a:rPr lang="en-US" dirty="0" err="1"/>
              <a:t>defence</a:t>
            </a:r>
            <a:endParaRPr lang="en-US" dirty="0"/>
          </a:p>
          <a:p>
            <a:r>
              <a:rPr lang="en-US" dirty="0"/>
              <a:t>Medical Applications</a:t>
            </a:r>
          </a:p>
          <a:p>
            <a:r>
              <a:rPr lang="en-US" dirty="0"/>
              <a:t>Remote sensing applications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6B50A-A483-45F6-AABF-CDDA56E8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9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1. Hardware Parallelism</a:t>
            </a:r>
          </a:p>
          <a:p>
            <a:pPr marL="0" indent="0">
              <a:buNone/>
            </a:pPr>
            <a:r>
              <a:rPr lang="en-US" dirty="0"/>
              <a:t>2.  Software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3C1F-FE1E-4AC3-8C95-1884B073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092A-F299-FA5A-F11D-94920C60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Parallelism :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9B32-06A4-6F8B-32FF-90E97FAE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Objective – to increase the processing speed. </a:t>
            </a:r>
          </a:p>
          <a:p>
            <a:pPr algn="just"/>
            <a:r>
              <a:rPr lang="en-US" dirty="0"/>
              <a:t>Based on the hardware architecture (2 types):</a:t>
            </a:r>
          </a:p>
          <a:p>
            <a:pPr marL="514350" indent="-514350" algn="just">
              <a:buAutoNum type="arabicPeriod"/>
            </a:pPr>
            <a:r>
              <a:rPr lang="en-US" dirty="0"/>
              <a:t>Processor parallelism and </a:t>
            </a:r>
          </a:p>
          <a:p>
            <a:pPr marL="514350" indent="-514350" algn="just">
              <a:buAutoNum type="arabicPeriod"/>
            </a:pPr>
            <a:r>
              <a:rPr lang="en-US" dirty="0"/>
              <a:t>Memory parallelism.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073D8-4E95-881C-6D41-30E87D91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CDD1-60CC-58BE-0072-DBDAD01F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8" y="84662"/>
            <a:ext cx="12113172" cy="663681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Processor parallelism – </a:t>
            </a:r>
            <a:r>
              <a:rPr lang="en-US" dirty="0"/>
              <a:t>the computer architecture has multiple nodes,  multiple CPUs or multiple sockets, multiple cores, and multiple threads.</a:t>
            </a:r>
          </a:p>
          <a:p>
            <a:pPr algn="just"/>
            <a:r>
              <a:rPr lang="en-US" b="1" dirty="0"/>
              <a:t>Memory parallelism</a:t>
            </a:r>
            <a:r>
              <a:rPr lang="en-US" dirty="0"/>
              <a:t> – shared memory, distributed memory, hybrid distributed shared memory, multilevel pipelines, etc. </a:t>
            </a:r>
          </a:p>
          <a:p>
            <a:pPr algn="just"/>
            <a:r>
              <a:rPr lang="en-US" dirty="0"/>
              <a:t>Otherwise called Parallel Random Access Machine (PRAM).</a:t>
            </a:r>
          </a:p>
          <a:p>
            <a:pPr algn="just"/>
            <a:r>
              <a:rPr lang="en-US" dirty="0"/>
              <a:t>“It is an abstract model for parallel computation which assumes that all the processors operate synchronously under </a:t>
            </a:r>
            <a:r>
              <a:rPr lang="en-US" b="1" dirty="0"/>
              <a:t>a single clock </a:t>
            </a:r>
            <a:r>
              <a:rPr lang="en-US" dirty="0"/>
              <a:t>and are able to randomly access a large shared memory”. </a:t>
            </a:r>
          </a:p>
          <a:p>
            <a:pPr algn="just"/>
            <a:r>
              <a:rPr lang="en-US" dirty="0"/>
              <a:t>In particular, a processor can execute an arithmetic, logic, or memory access operation within a single clock cycle. </a:t>
            </a:r>
          </a:p>
          <a:p>
            <a:pPr algn="just"/>
            <a:r>
              <a:rPr lang="en-US" dirty="0"/>
              <a:t>Overlapping or pipelining instructions are used to achieve parallelism.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BD339-E763-4609-42F4-ACD66265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1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Hardware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9069"/>
            <a:ext cx="12192000" cy="576240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One way to characterize the parallelism in a processor is by the number of instruction issued per machine cycle.</a:t>
            </a:r>
          </a:p>
          <a:p>
            <a:pPr algn="just"/>
            <a:r>
              <a:rPr lang="en-US" dirty="0"/>
              <a:t> If a processor issues k instructions per machine cycle, then it is called a </a:t>
            </a:r>
            <a:r>
              <a:rPr lang="en-US" b="1" dirty="0"/>
              <a:t>k-issue processor.</a:t>
            </a:r>
          </a:p>
          <a:p>
            <a:pPr algn="just"/>
            <a:r>
              <a:rPr lang="en-US" dirty="0"/>
              <a:t> In a modern processor, two or more instructions can be issued per machine cycle.</a:t>
            </a:r>
          </a:p>
          <a:p>
            <a:pPr algn="just"/>
            <a:r>
              <a:rPr lang="en-US" dirty="0"/>
              <a:t> A conventional processor takes one or more machine cycles to issue a single instruction. These types of processors are called </a:t>
            </a:r>
            <a:r>
              <a:rPr lang="en-US" b="1" dirty="0"/>
              <a:t>one-issue machines, with a single instruction pipeline in the processor.</a:t>
            </a:r>
          </a:p>
          <a:p>
            <a:pPr algn="just"/>
            <a:r>
              <a:rPr lang="en-US" dirty="0"/>
              <a:t> A multiprocessor system which built n k-issue processors should be able to handle a maximum of </a:t>
            </a:r>
            <a:r>
              <a:rPr lang="en-US" dirty="0" err="1"/>
              <a:t>nk</a:t>
            </a:r>
            <a:r>
              <a:rPr lang="en-US" dirty="0"/>
              <a:t> threads of instructions simultaneously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2CA69-3585-4FA6-A1E3-3C23A4E5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1447</Words>
  <Application>Microsoft Office PowerPoint</Application>
  <PresentationFormat>Widescreen</PresentationFormat>
  <Paragraphs>219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 Narrow</vt:lpstr>
      <vt:lpstr>Calibri</vt:lpstr>
      <vt:lpstr>Calibri Light</vt:lpstr>
      <vt:lpstr>Times New Roman</vt:lpstr>
      <vt:lpstr>Wingdings</vt:lpstr>
      <vt:lpstr>Office Theme</vt:lpstr>
      <vt:lpstr>Unit V</vt:lpstr>
      <vt:lpstr>Syllabus</vt:lpstr>
      <vt:lpstr>Parallelism</vt:lpstr>
      <vt:lpstr>Goals of parallelism </vt:lpstr>
      <vt:lpstr>Applications of Parallelism</vt:lpstr>
      <vt:lpstr>Types of parallelism</vt:lpstr>
      <vt:lpstr>Hardware Parallelism :  </vt:lpstr>
      <vt:lpstr>PowerPoint Presentation</vt:lpstr>
      <vt:lpstr>Hardware Parallelism</vt:lpstr>
      <vt:lpstr>Software Parallelism</vt:lpstr>
      <vt:lpstr>PowerPoint Presentation</vt:lpstr>
      <vt:lpstr>PowerPoint Presentation</vt:lpstr>
      <vt:lpstr>PowerPoint Presentation</vt:lpstr>
      <vt:lpstr> Flynn’s Classification </vt:lpstr>
      <vt:lpstr> Flynn’s Classification </vt:lpstr>
      <vt:lpstr>Flynn’s Classification </vt:lpstr>
      <vt:lpstr>SISD</vt:lpstr>
      <vt:lpstr>SIMD</vt:lpstr>
      <vt:lpstr>MISD</vt:lpstr>
      <vt:lpstr>MIMD</vt:lpstr>
      <vt:lpstr>ARM 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Single-core computer</vt:lpstr>
      <vt:lpstr>PowerPoint Presentation</vt:lpstr>
      <vt:lpstr>Multi-core architectures</vt:lpstr>
      <vt:lpstr>Multi-core CPU chip</vt:lpstr>
      <vt:lpstr>The cores run in parallel</vt:lpstr>
      <vt:lpstr>Within each core, threads are time-sliced  (just like on a uniprocessor)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V</dc:title>
  <dc:creator>sheeba jani</dc:creator>
  <cp:lastModifiedBy>sheeba jani</cp:lastModifiedBy>
  <cp:revision>10</cp:revision>
  <dcterms:created xsi:type="dcterms:W3CDTF">2023-10-31T10:48:25Z</dcterms:created>
  <dcterms:modified xsi:type="dcterms:W3CDTF">2023-11-06T00:44:18Z</dcterms:modified>
</cp:coreProperties>
</file>