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47" r:id="rId4"/>
    <p:sldId id="348" r:id="rId5"/>
    <p:sldId id="349" r:id="rId6"/>
    <p:sldId id="351" r:id="rId7"/>
    <p:sldId id="500" r:id="rId8"/>
    <p:sldId id="499" r:id="rId9"/>
    <p:sldId id="367" r:id="rId10"/>
    <p:sldId id="352" r:id="rId11"/>
    <p:sldId id="368" r:id="rId12"/>
    <p:sldId id="369" r:id="rId13"/>
    <p:sldId id="370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A518-50E0-C0CA-E116-5915B3113F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594FA-900C-F555-877B-29F0DC4B0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BE8D3-34DB-FAF0-F6D6-EA458E69C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788DA-318A-8624-6274-889ABDE23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7037-95CC-D3AE-9543-88AFD1B16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163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C6991-7E59-44B7-DD3D-293EF7EA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B47949-50D8-E29D-1EE5-F677813AD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2F6FD-17C3-9101-8A38-B2C5AADBD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54B0-BD32-21D4-9DDA-39E0CFD9C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D28C8-8DE3-20DF-5B34-225373772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6754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DB394-4249-71E3-0342-677FC35FD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BD3C3-F763-5181-1198-69B0FE45D7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46F88-2B4E-6557-7A3A-5547DB6A3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59B59-2F2E-A7FC-7739-D2FFEC506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38D25-AA16-3AC4-8FA8-E76A5CCAE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78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6F7FC-A652-52E3-8D4B-846DF15B6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E0286-315B-1255-62B4-C789AB48D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98192-A9AC-FB13-158E-9B1BFBAC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F51B9-CC2E-3F0E-26AB-A4B1F697B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85814-A6C6-A927-3B30-FE4F5CFC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108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B73B7-12F3-9A50-307D-EB9DC7EF7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A7186-A003-A504-5936-BF3A0968B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AD980-6BF0-8044-5C21-4F862BAE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04CC8-10F2-BBDF-776F-CCCD7FA9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622B6-EF89-336C-0949-3D86996CC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00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C49DA-4584-0B87-80C9-0A3A11F4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474A4-F461-1813-7F33-0C119BD20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AB80-253A-29C7-4343-142AAB2D3F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2D66-656D-9069-E854-A5907F82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3C536-FB06-8AC1-FFE7-6EE72A600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08B80-2D0C-530B-37A4-1E16832D6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662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9EDD-20B0-CCBE-7A8D-21F34769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23D3-BA73-DF46-EAE4-65E5B68C4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1CC769-0292-48F1-F098-9B8A5126B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4FA481-898A-8754-8DE8-895737CF03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5080-BEDF-12A9-CB75-61987A595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FD9567-2447-D416-6B2F-90B39434D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351A85-3267-4332-DCC3-80376032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C28BA-AC50-A703-E828-DFE692BF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268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8FE-77AB-8A78-79B2-BD25741F1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72A21F-CEA0-9F80-C1B9-ADF0B3B2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73D32-4F23-E76B-54E0-7A5F4024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8C938-2D68-B250-C2F9-5439D553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237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1DF1CC-69C0-2A20-A64E-1B035EDFA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24AD5F-3F96-FDD0-0705-029FB487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DC5A0-CA03-6C2C-229C-70859B45E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55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87679-C33F-225F-EF91-98C2491D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A0420-5110-39EC-7358-832ED3733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0FCF-940B-CB53-47DC-F0118FCB2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C9A58-1E39-B7FC-A9C7-2DE9FAEEE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BE196-9FD6-62A6-7A93-9A53BAA28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24C56-7CA9-C011-3007-AE2FBF709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5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ECF2-9490-364E-2837-CB9C6BF50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C32F96-C798-B23E-4C01-2CC14BADA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4DC784-8D89-D9D9-CBBD-A0A471BCBD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0B1456-F90D-0632-C36D-50F36724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7E6A-C3B9-FA7D-1F5B-2D2C90AC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CE748E-08B7-0080-C950-EC09D9BF4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48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0E2FB5-0DEE-4B85-30B9-5072D5B2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530A4-895B-9CEB-89AF-A6D2C4C62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CD2D7-0BAD-798D-F305-654A973B5B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4855FC-F58F-413B-8EA4-8442F553EB4F}" type="datetimeFigureOut">
              <a:rPr lang="en-IN" smtClean="0"/>
              <a:t>01-11-2023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E71D-2CF9-946E-50DC-220F8A87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0235E-258B-AF7C-EADD-1A5B7244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35EF4-DCE7-4CB7-9998-571DD53641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433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E7A1B-B22D-DF57-E63C-DDF36BD22F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V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B5AE1-5099-C6D9-4D47-7BE838D783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Parallelism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883264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Software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94701"/>
            <a:ext cx="12192000" cy="5326774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It is defined  by  the  control and data dependence of programs.</a:t>
            </a:r>
          </a:p>
          <a:p>
            <a:pPr algn="just"/>
            <a:r>
              <a:rPr lang="en-US" dirty="0"/>
              <a:t>The  degree of parallelism is revealed in the program flow graph.</a:t>
            </a:r>
          </a:p>
          <a:p>
            <a:pPr algn="just"/>
            <a:r>
              <a:rPr lang="en-US" dirty="0"/>
              <a:t>Software parallelism is a function of algorithm, programming style, and compiler optimization.</a:t>
            </a:r>
          </a:p>
          <a:p>
            <a:pPr algn="just"/>
            <a:r>
              <a:rPr lang="en-US" dirty="0"/>
              <a:t>The program flow graph displays the patterns of simultaneously executable operations.  </a:t>
            </a:r>
          </a:p>
          <a:p>
            <a:pPr algn="just"/>
            <a:r>
              <a:rPr lang="en-US" dirty="0"/>
              <a:t>Parallelism in a program varies during the execution period .</a:t>
            </a:r>
          </a:p>
          <a:p>
            <a:pPr algn="just"/>
            <a:r>
              <a:rPr lang="en-US" dirty="0"/>
              <a:t>It limits the sustained performance of the processor.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3B280-9CB0-494A-8FF9-5139ABD07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7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3875" y="136525"/>
            <a:ext cx="9706165" cy="6624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D7E1640-E6B1-4F0A-99A6-DAD7F030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52268" y="0"/>
            <a:ext cx="10167677" cy="6919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5A1A75-BE9F-47A2-8789-83C7A8021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08850" y="139263"/>
            <a:ext cx="9900583" cy="6421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D5EB2C-306D-425F-BE9A-155AB99A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6BDD8-843C-5864-EC8F-B1E3EBE78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ARM processor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2FA53-4200-2A11-4599-E27F18E90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ARM – Advanced RISC Machine.</a:t>
            </a:r>
          </a:p>
          <a:p>
            <a:r>
              <a:rPr lang="en-US" dirty="0"/>
              <a:t>Family of CPU used in music players, smartphones, wearables, tablets and other electronic devices.</a:t>
            </a:r>
          </a:p>
          <a:p>
            <a:r>
              <a:rPr lang="en-US" dirty="0"/>
              <a:t>Very few instruction sets and transistors are needed.</a:t>
            </a:r>
          </a:p>
          <a:p>
            <a:r>
              <a:rPr lang="en-US" dirty="0"/>
              <a:t>Small in size – perfectly fits small devices.</a:t>
            </a:r>
          </a:p>
          <a:p>
            <a:r>
              <a:rPr lang="en-US" dirty="0"/>
              <a:t>Less power consumption and complexity.</a:t>
            </a:r>
          </a:p>
          <a:p>
            <a:r>
              <a:rPr lang="en-US" dirty="0"/>
              <a:t>Can be applied to 32-bit systems and embedded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973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D06D-020B-93A4-3FBA-D1F19DDA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A6F35-0484-2CFA-FF86-6A7331F49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Processing unit works on a set of predefined instructions – collectively called Instruction Sets.</a:t>
            </a:r>
          </a:p>
          <a:p>
            <a:pPr algn="just"/>
            <a:r>
              <a:rPr lang="en-US" dirty="0"/>
              <a:t>OS and programs uses these instructions to execute themselves.</a:t>
            </a:r>
          </a:p>
          <a:p>
            <a:pPr algn="just"/>
            <a:r>
              <a:rPr lang="en-US" dirty="0"/>
              <a:t>Later it was found that the many instructions were not that much used by the processor.</a:t>
            </a:r>
          </a:p>
          <a:p>
            <a:pPr algn="just"/>
            <a:r>
              <a:rPr lang="en-US" dirty="0"/>
              <a:t>So, reducing the number of predefined instructions and the cutting out the hard to implement and complex instructions – RISC was formed.</a:t>
            </a:r>
          </a:p>
          <a:p>
            <a:pPr algn="just"/>
            <a:r>
              <a:rPr lang="en-US" dirty="0"/>
              <a:t>This caused the processor to run faster and used less power and space on chip.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7234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2FCC8-3C4E-8D76-F2F0-CED01E7D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EEF1F-3391-E907-4D4A-B38E7510A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X86 processor – modular approach 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uses graphics card, memory control, etc.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but costly and high hardware components.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5640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C755-C23E-C010-1AB1-4EFE0D08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9B29B-D1DF-E883-D1D5-B42DBB728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ARM processor, CPU cores are the part of the  physical platform.</a:t>
            </a:r>
          </a:p>
          <a:p>
            <a:r>
              <a:rPr lang="en-US" dirty="0"/>
              <a:t>Other hardware functions are on the same platform.</a:t>
            </a:r>
          </a:p>
          <a:p>
            <a:r>
              <a:rPr lang="en-US" dirty="0"/>
              <a:t>All these are integrated through an internal bus.</a:t>
            </a:r>
          </a:p>
          <a:p>
            <a:r>
              <a:rPr lang="en-US" dirty="0"/>
              <a:t>This is SOC (System On a Chip)</a:t>
            </a:r>
          </a:p>
          <a:p>
            <a:r>
              <a:rPr lang="en-US" dirty="0"/>
              <a:t>ARM just gives a structure and the owning company can frame its own required structure around the </a:t>
            </a:r>
            <a:r>
              <a:rPr lang="en-US"/>
              <a:t>ARM processor.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84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5B410-9EE5-7960-5BD7-71E3EBE56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Syllabus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E4C02-46FB-9B07-F933-F8D4FFB9FE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000" i="1" dirty="0"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 Narrow" panose="020B0606020202030204" pitchFamily="34" charset="0"/>
              </a:rPr>
              <a:t>Need, types, applications and challenges, Architecture of Parallel Systems – Flynn’s classification; ARM Processor: The thumb instruction set, Processor and CPU cores, Instruction Encoding format, Memory load and Store instruction, Basics of I/O operations. Case study: ARM 5 and ARM 7 Architecture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4026457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Why parallelism? – ticket counter example.</a:t>
            </a:r>
          </a:p>
          <a:p>
            <a:pPr algn="just"/>
            <a:r>
              <a:rPr lang="en-US" dirty="0"/>
              <a:t>Executing two or more operations at the same time is known as parallelism.</a:t>
            </a:r>
          </a:p>
          <a:p>
            <a:pPr algn="just"/>
            <a:r>
              <a:rPr lang="en-US" altLang="pt-BR" dirty="0"/>
              <a:t>Parallel processing is a method to improve computer system performance by executing two or more instructions simultaneously</a:t>
            </a:r>
            <a:endParaRPr lang="en-US" dirty="0"/>
          </a:p>
          <a:p>
            <a:pPr algn="just"/>
            <a:r>
              <a:rPr lang="en-US" dirty="0"/>
              <a:t>A </a:t>
            </a:r>
            <a:r>
              <a:rPr lang="en-US" i="1" dirty="0"/>
              <a:t>parallel computer</a:t>
            </a:r>
            <a:r>
              <a:rPr lang="en-US" dirty="0"/>
              <a:t> is a set of processors that are able to work cooperatively to solve a computational problem.</a:t>
            </a:r>
          </a:p>
          <a:p>
            <a:pPr algn="just"/>
            <a:r>
              <a:rPr lang="en-US" dirty="0"/>
              <a:t>Two or more ALUs in CPU can work concurrently to increase throughput</a:t>
            </a:r>
          </a:p>
          <a:p>
            <a:pPr algn="just"/>
            <a:r>
              <a:rPr lang="en-US" dirty="0"/>
              <a:t>The system may have two or more processors operating concurrently</a:t>
            </a:r>
          </a:p>
          <a:p>
            <a:pPr lvl="1" algn="just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BD7003-4933-4537-8DA5-53D5B94C6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127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Goals of parallelism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279302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To increase the </a:t>
            </a:r>
            <a:r>
              <a:rPr lang="en-US" b="1" dirty="0"/>
              <a:t>computational speed </a:t>
            </a:r>
            <a:r>
              <a:rPr lang="en-US" dirty="0"/>
              <a:t>(</a:t>
            </a:r>
            <a:r>
              <a:rPr lang="en-US" dirty="0" err="1"/>
              <a:t>ie</a:t>
            </a:r>
            <a:r>
              <a:rPr lang="en-US" dirty="0"/>
              <a:t>) </a:t>
            </a:r>
            <a:r>
              <a:rPr lang="en-US" altLang="pt-BR" dirty="0"/>
              <a:t> to reduce the amount of time that you need to wait for a problem to be solved</a:t>
            </a:r>
            <a:endParaRPr lang="en-US" dirty="0"/>
          </a:p>
          <a:p>
            <a:pPr algn="just"/>
            <a:r>
              <a:rPr lang="en-US" dirty="0"/>
              <a:t>To increase </a:t>
            </a:r>
            <a:r>
              <a:rPr lang="en-US" b="1" dirty="0"/>
              <a:t>throughput</a:t>
            </a:r>
            <a:r>
              <a:rPr lang="en-US" dirty="0"/>
              <a:t> (</a:t>
            </a:r>
            <a:r>
              <a:rPr lang="en-US" dirty="0" err="1"/>
              <a:t>ie</a:t>
            </a:r>
            <a:r>
              <a:rPr lang="en-US" dirty="0"/>
              <a:t>) the amount of processing that can be accomplished during a given interval of time</a:t>
            </a:r>
          </a:p>
          <a:p>
            <a:pPr algn="just"/>
            <a:r>
              <a:rPr lang="en-US" dirty="0"/>
              <a:t>To </a:t>
            </a:r>
            <a:r>
              <a:rPr lang="en-US" b="1" dirty="0"/>
              <a:t>improve the performance </a:t>
            </a:r>
            <a:r>
              <a:rPr lang="en-US" dirty="0"/>
              <a:t>of the computer for a given clock speed</a:t>
            </a:r>
          </a:p>
          <a:p>
            <a:pPr algn="just"/>
            <a:r>
              <a:rPr lang="en-US" altLang="pt-BR" dirty="0"/>
              <a:t>To </a:t>
            </a:r>
            <a:r>
              <a:rPr lang="en-US" altLang="pt-BR" b="1" dirty="0"/>
              <a:t>solve bigger problems </a:t>
            </a:r>
            <a:r>
              <a:rPr lang="en-US" altLang="pt-BR" dirty="0"/>
              <a:t>that might not fit in the limited memory of a single CPU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FDA3DE-2E42-4225-9222-1A0E4D8A8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297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Numeric weather prediction</a:t>
            </a:r>
          </a:p>
          <a:p>
            <a:r>
              <a:rPr lang="en-US" dirty="0"/>
              <a:t>Socio economics</a:t>
            </a:r>
          </a:p>
          <a:p>
            <a:r>
              <a:rPr lang="en-US" dirty="0"/>
              <a:t>Finite element analysis</a:t>
            </a:r>
          </a:p>
          <a:p>
            <a:r>
              <a:rPr lang="en-US" dirty="0"/>
              <a:t>Artificial intelligence and automation</a:t>
            </a:r>
          </a:p>
          <a:p>
            <a:r>
              <a:rPr lang="en-US" dirty="0"/>
              <a:t>Genetic engineering</a:t>
            </a:r>
          </a:p>
          <a:p>
            <a:r>
              <a:rPr lang="en-US" dirty="0"/>
              <a:t>Weapon research and </a:t>
            </a:r>
            <a:r>
              <a:rPr lang="en-US" dirty="0" err="1"/>
              <a:t>defence</a:t>
            </a:r>
            <a:endParaRPr lang="en-US" dirty="0"/>
          </a:p>
          <a:p>
            <a:r>
              <a:rPr lang="en-US" dirty="0"/>
              <a:t>Medical Applications</a:t>
            </a:r>
          </a:p>
          <a:p>
            <a:r>
              <a:rPr lang="en-US" dirty="0"/>
              <a:t>Remote sensing applications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6B50A-A483-45F6-AABF-CDDA56E8D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895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dirty="0"/>
              <a:t>1. Hardware Parallelism</a:t>
            </a:r>
          </a:p>
          <a:p>
            <a:pPr marL="0" indent="0">
              <a:buNone/>
            </a:pPr>
            <a:r>
              <a:rPr lang="en-US" dirty="0"/>
              <a:t>2.  Software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C3C1F-FE1E-4AC3-8C95-1884B073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1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8092A-F299-FA5A-F11D-94920C609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Hardware Parallelism : 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59B32-06A4-6F8B-32FF-90E97FAEB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Objective – to increase the processing speed. </a:t>
            </a:r>
          </a:p>
          <a:p>
            <a:pPr algn="just"/>
            <a:r>
              <a:rPr lang="en-US" dirty="0"/>
              <a:t>Based on the hardware architecture (2 types):</a:t>
            </a:r>
          </a:p>
          <a:p>
            <a:pPr marL="514350" indent="-514350" algn="just">
              <a:buAutoNum type="arabicPeriod"/>
            </a:pPr>
            <a:r>
              <a:rPr lang="en-US" dirty="0"/>
              <a:t>Processor parallelism and </a:t>
            </a:r>
          </a:p>
          <a:p>
            <a:pPr marL="514350" indent="-514350" algn="just">
              <a:buAutoNum type="arabicPeriod"/>
            </a:pPr>
            <a:r>
              <a:rPr lang="en-US" dirty="0"/>
              <a:t>Memory parallelism.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073D8-4E95-881C-6D41-30E87D91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8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6CDD1-60CC-58BE-0072-DBDAD01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28" y="84662"/>
            <a:ext cx="12113172" cy="6636813"/>
          </a:xfrm>
        </p:spPr>
        <p:txBody>
          <a:bodyPr>
            <a:normAutofit/>
          </a:bodyPr>
          <a:lstStyle/>
          <a:p>
            <a:pPr algn="just"/>
            <a:r>
              <a:rPr lang="en-US" b="1" dirty="0"/>
              <a:t>Processor parallelism – </a:t>
            </a:r>
            <a:r>
              <a:rPr lang="en-US" dirty="0"/>
              <a:t>the computer architecture has multiple nodes,  multiple CPUs or multiple sockets, multiple cores, and multiple threads.</a:t>
            </a:r>
          </a:p>
          <a:p>
            <a:pPr algn="just"/>
            <a:r>
              <a:rPr lang="en-US" b="1" dirty="0"/>
              <a:t>Memory parallelism</a:t>
            </a:r>
            <a:r>
              <a:rPr lang="en-US" dirty="0"/>
              <a:t> – shared memory, distributed memory, hybrid distributed shared memory, multilevel pipelines, etc. </a:t>
            </a:r>
          </a:p>
          <a:p>
            <a:pPr algn="just"/>
            <a:r>
              <a:rPr lang="en-US" dirty="0"/>
              <a:t>Otherwise called Parallel Random Access Machine (PRAM).</a:t>
            </a:r>
          </a:p>
          <a:p>
            <a:pPr algn="just"/>
            <a:r>
              <a:rPr lang="en-US" dirty="0"/>
              <a:t>“It is an abstract model for parallel computation which assumes that all the processors operate synchronously under </a:t>
            </a:r>
            <a:r>
              <a:rPr lang="en-US" b="1" dirty="0"/>
              <a:t>a single clock </a:t>
            </a:r>
            <a:r>
              <a:rPr lang="en-US" dirty="0"/>
              <a:t>and are able to randomly access a large shared memory”. </a:t>
            </a:r>
          </a:p>
          <a:p>
            <a:pPr algn="just"/>
            <a:r>
              <a:rPr lang="en-US" dirty="0"/>
              <a:t>In particular, a processor can execute an arithmetic, logic, or memory access operation within a single clock cycle. </a:t>
            </a:r>
          </a:p>
          <a:p>
            <a:pPr algn="just"/>
            <a:r>
              <a:rPr lang="en-US" dirty="0"/>
              <a:t>Overlapping or pipelining instructions are used to achieve parallelism.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BD339-E763-4609-42F4-ACD66265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51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Hardware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59069"/>
            <a:ext cx="12192000" cy="5762406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One way to characterize the parallelism in a processor is by the number of instruction issued per machine cycle.</a:t>
            </a:r>
          </a:p>
          <a:p>
            <a:pPr algn="just"/>
            <a:r>
              <a:rPr lang="en-US" dirty="0"/>
              <a:t> If a processor issues k instructions per machine cycle, then it is called a </a:t>
            </a:r>
            <a:r>
              <a:rPr lang="en-US" b="1" dirty="0"/>
              <a:t>k-issue processor.</a:t>
            </a:r>
          </a:p>
          <a:p>
            <a:pPr algn="just"/>
            <a:r>
              <a:rPr lang="en-US" dirty="0"/>
              <a:t> In a modern processor, two or more instructions can be issued per machine cycle.</a:t>
            </a:r>
          </a:p>
          <a:p>
            <a:pPr algn="just"/>
            <a:r>
              <a:rPr lang="en-US" dirty="0"/>
              <a:t> A conventional processor takes one or more machine cycles to issue a single instruction. These types of processors are called </a:t>
            </a:r>
            <a:r>
              <a:rPr lang="en-US" b="1" dirty="0"/>
              <a:t>one-issue machines, with a single instruction pipeline in the processor.</a:t>
            </a:r>
          </a:p>
          <a:p>
            <a:pPr algn="just"/>
            <a:r>
              <a:rPr lang="en-US" dirty="0"/>
              <a:t> A multiprocessor system which built n k-issue processors should be able to handle a maximum of </a:t>
            </a:r>
            <a:r>
              <a:rPr lang="en-US" dirty="0" err="1"/>
              <a:t>nk</a:t>
            </a:r>
            <a:r>
              <a:rPr lang="en-US" dirty="0"/>
              <a:t> threads of instructions simultaneously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2CA69-3585-4FA6-A1E3-3C23A4E5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B6F61-910C-409E-9BF6-0C47261A5E9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822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Narrow</vt:lpstr>
      <vt:lpstr>Calibri</vt:lpstr>
      <vt:lpstr>Calibri Light</vt:lpstr>
      <vt:lpstr>Office Theme</vt:lpstr>
      <vt:lpstr>Unit V</vt:lpstr>
      <vt:lpstr>Syllabus</vt:lpstr>
      <vt:lpstr>Parallelism</vt:lpstr>
      <vt:lpstr>Goals of parallelism </vt:lpstr>
      <vt:lpstr>Applications of Parallelism</vt:lpstr>
      <vt:lpstr>Types of parallelism</vt:lpstr>
      <vt:lpstr>Hardware Parallelism :  </vt:lpstr>
      <vt:lpstr>PowerPoint Presentation</vt:lpstr>
      <vt:lpstr>Hardware Parallelism</vt:lpstr>
      <vt:lpstr>Software Parallelism</vt:lpstr>
      <vt:lpstr>PowerPoint Presentation</vt:lpstr>
      <vt:lpstr>PowerPoint Presentation</vt:lpstr>
      <vt:lpstr>PowerPoint Presentation</vt:lpstr>
      <vt:lpstr>ARM processor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V</dc:title>
  <dc:creator>sheeba jani</dc:creator>
  <cp:lastModifiedBy>sheeba jani</cp:lastModifiedBy>
  <cp:revision>9</cp:revision>
  <dcterms:created xsi:type="dcterms:W3CDTF">2023-10-31T10:48:25Z</dcterms:created>
  <dcterms:modified xsi:type="dcterms:W3CDTF">2023-11-01T09:52:18Z</dcterms:modified>
</cp:coreProperties>
</file>